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2" r:id="rId4"/>
    <p:sldId id="285" r:id="rId5"/>
    <p:sldId id="260" r:id="rId6"/>
    <p:sldId id="344" r:id="rId7"/>
    <p:sldId id="276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743A7EFF-7DDD-4C3F-BD92-3021E7AF6489}">
          <p14:sldIdLst>
            <p14:sldId id="256"/>
            <p14:sldId id="258"/>
            <p14:sldId id="272"/>
            <p14:sldId id="285"/>
            <p14:sldId id="260"/>
            <p14:sldId id="344"/>
            <p14:sldId id="27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000000"/>
    <a:srgbClr val="F04EBA"/>
    <a:srgbClr val="F127A9"/>
    <a:srgbClr val="4FBFE7"/>
    <a:srgbClr val="FF3300"/>
    <a:srgbClr val="0099FF"/>
    <a:srgbClr val="FF33CC"/>
    <a:srgbClr val="E2D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深色樣式 2 - 輔色 1/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深色樣式 2 - 輔色 5/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FD4443E-F989-4FC4-A0C8-D5A2AF1F390B}" styleName="深色樣式 1 - 輔色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深色樣式 1 - 輔色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深色樣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0" autoAdjust="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72CEF3-8342-4808-93D1-EB1CB2AA051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E30001B8-BA2A-42C1-A36C-F0490697FA6A}">
      <dgm:prSet phldrT="[文字]"/>
      <dgm:spPr/>
      <dgm:t>
        <a:bodyPr/>
        <a:lstStyle/>
        <a:p>
          <a:r>
            <a:rPr 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105</a:t>
          </a:r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學年度起新生註冊率之計算方式，將納入高中生申請入學內含名額。新生註冊人數定義公式如下：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B66A138-AF2E-46C9-9A31-34398875761A}" type="parTrans" cxnId="{F9E30A07-1F22-43C7-A0D7-5D67FBC2816E}">
      <dgm:prSet/>
      <dgm:spPr/>
      <dgm:t>
        <a:bodyPr/>
        <a:lstStyle/>
        <a:p>
          <a:endParaRPr lang="zh-TW" altLang="en-US"/>
        </a:p>
      </dgm:t>
    </dgm:pt>
    <dgm:pt modelId="{1BCED23C-161B-47A4-9B44-0C6857EC000A}" type="sibTrans" cxnId="{F9E30A07-1F22-43C7-A0D7-5D67FBC2816E}">
      <dgm:prSet/>
      <dgm:spPr/>
      <dgm:t>
        <a:bodyPr/>
        <a:lstStyle/>
        <a:p>
          <a:endParaRPr lang="zh-TW" altLang="en-US"/>
        </a:p>
      </dgm:t>
    </dgm:pt>
    <dgm:pt modelId="{C8464BF7-B954-437A-AEEE-3E33FE01AB47}">
      <dgm:prSet phldrT="[文字]"/>
      <dgm:spPr/>
      <dgm:t>
        <a:bodyPr/>
        <a:lstStyle/>
        <a:p>
          <a:endParaRPr lang="zh-TW" altLang="en-US" dirty="0"/>
        </a:p>
      </dgm:t>
    </dgm:pt>
    <dgm:pt modelId="{F15B0746-6123-4170-A155-28E4468A8CDA}" type="parTrans" cxnId="{C426E171-9696-4296-96D1-97BD14BE9990}">
      <dgm:prSet/>
      <dgm:spPr/>
      <dgm:t>
        <a:bodyPr/>
        <a:lstStyle/>
        <a:p>
          <a:endParaRPr lang="zh-TW" altLang="en-US"/>
        </a:p>
      </dgm:t>
    </dgm:pt>
    <dgm:pt modelId="{AAD54EC7-A19E-4BAC-8AD0-B93E7E40D6E3}" type="sibTrans" cxnId="{C426E171-9696-4296-96D1-97BD14BE9990}">
      <dgm:prSet/>
      <dgm:spPr/>
      <dgm:t>
        <a:bodyPr/>
        <a:lstStyle/>
        <a:p>
          <a:endParaRPr lang="zh-TW" altLang="en-US"/>
        </a:p>
      </dgm:t>
    </dgm:pt>
    <dgm:pt modelId="{B3C5CD14-E796-46A9-AF6B-63EF43DFCE8B}" type="pres">
      <dgm:prSet presAssocID="{FA72CEF3-8342-4808-93D1-EB1CB2AA051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3B9082F-9AF8-45BF-A0FC-E9EA99487CEA}" type="pres">
      <dgm:prSet presAssocID="{E30001B8-BA2A-42C1-A36C-F0490697FA6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2B54F92-7809-4C49-8C14-D27478A17801}" type="pres">
      <dgm:prSet presAssocID="{E30001B8-BA2A-42C1-A36C-F0490697FA6A}" presName="childText" presStyleLbl="revTx" presStyleIdx="0" presStyleCnt="1" custFlipVert="1" custScaleY="61832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F9E30A07-1F22-43C7-A0D7-5D67FBC2816E}" srcId="{FA72CEF3-8342-4808-93D1-EB1CB2AA051A}" destId="{E30001B8-BA2A-42C1-A36C-F0490697FA6A}" srcOrd="0" destOrd="0" parTransId="{DB66A138-AF2E-46C9-9A31-34398875761A}" sibTransId="{1BCED23C-161B-47A4-9B44-0C6857EC000A}"/>
    <dgm:cxn modelId="{D90996FB-8750-46B5-A096-4E73422A15BB}" type="presOf" srcId="{FA72CEF3-8342-4808-93D1-EB1CB2AA051A}" destId="{B3C5CD14-E796-46A9-AF6B-63EF43DFCE8B}" srcOrd="0" destOrd="0" presId="urn:microsoft.com/office/officeart/2005/8/layout/vList2"/>
    <dgm:cxn modelId="{160A2483-D471-43CF-8595-5430CB9A0441}" type="presOf" srcId="{C8464BF7-B954-437A-AEEE-3E33FE01AB47}" destId="{D2B54F92-7809-4C49-8C14-D27478A17801}" srcOrd="0" destOrd="0" presId="urn:microsoft.com/office/officeart/2005/8/layout/vList2"/>
    <dgm:cxn modelId="{C426E171-9696-4296-96D1-97BD14BE9990}" srcId="{E30001B8-BA2A-42C1-A36C-F0490697FA6A}" destId="{C8464BF7-B954-437A-AEEE-3E33FE01AB47}" srcOrd="0" destOrd="0" parTransId="{F15B0746-6123-4170-A155-28E4468A8CDA}" sibTransId="{AAD54EC7-A19E-4BAC-8AD0-B93E7E40D6E3}"/>
    <dgm:cxn modelId="{417E3D43-0243-4FB7-A76C-281E0E3878D6}" type="presOf" srcId="{E30001B8-BA2A-42C1-A36C-F0490697FA6A}" destId="{73B9082F-9AF8-45BF-A0FC-E9EA99487CEA}" srcOrd="0" destOrd="0" presId="urn:microsoft.com/office/officeart/2005/8/layout/vList2"/>
    <dgm:cxn modelId="{9FFCBF8D-126E-4107-B4D8-F2D365037591}" type="presParOf" srcId="{B3C5CD14-E796-46A9-AF6B-63EF43DFCE8B}" destId="{73B9082F-9AF8-45BF-A0FC-E9EA99487CEA}" srcOrd="0" destOrd="0" presId="urn:microsoft.com/office/officeart/2005/8/layout/vList2"/>
    <dgm:cxn modelId="{32966455-86D0-40BC-BC21-C5BCF101EF6A}" type="presParOf" srcId="{B3C5CD14-E796-46A9-AF6B-63EF43DFCE8B}" destId="{D2B54F92-7809-4C49-8C14-D27478A17801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72CEF3-8342-4808-93D1-EB1CB2AA051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E30001B8-BA2A-42C1-A36C-F0490697FA6A}">
      <dgm:prSet phldrT="[文字]"/>
      <dgm:spPr/>
      <dgm:t>
        <a:bodyPr/>
        <a:lstStyle/>
        <a:p>
          <a:r>
            <a: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104</a:t>
          </a:r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至</a:t>
          </a:r>
          <a:r>
            <a: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106</a:t>
          </a:r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學年度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B66A138-AF2E-46C9-9A31-34398875761A}" type="parTrans" cxnId="{F9E30A07-1F22-43C7-A0D7-5D67FBC2816E}">
      <dgm:prSet/>
      <dgm:spPr/>
      <dgm:t>
        <a:bodyPr/>
        <a:lstStyle/>
        <a:p>
          <a:endParaRPr lang="zh-TW" altLang="en-US"/>
        </a:p>
      </dgm:t>
    </dgm:pt>
    <dgm:pt modelId="{1BCED23C-161B-47A4-9B44-0C6857EC000A}" type="sibTrans" cxnId="{F9E30A07-1F22-43C7-A0D7-5D67FBC2816E}">
      <dgm:prSet/>
      <dgm:spPr/>
      <dgm:t>
        <a:bodyPr/>
        <a:lstStyle/>
        <a:p>
          <a:endParaRPr lang="zh-TW" altLang="en-US"/>
        </a:p>
      </dgm:t>
    </dgm:pt>
    <dgm:pt modelId="{C8464BF7-B954-437A-AEEE-3E33FE01AB47}">
      <dgm:prSet phldrT="[文字]"/>
      <dgm:spPr/>
      <dgm:t>
        <a:bodyPr/>
        <a:lstStyle/>
        <a:p>
          <a:r>
            <a:rPr 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104</a:t>
          </a:r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學年度公布「各系（科）所」。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15B0746-6123-4170-A155-28E4468A8CDA}" type="parTrans" cxnId="{C426E171-9696-4296-96D1-97BD14BE9990}">
      <dgm:prSet/>
      <dgm:spPr/>
      <dgm:t>
        <a:bodyPr/>
        <a:lstStyle/>
        <a:p>
          <a:endParaRPr lang="zh-TW" altLang="en-US"/>
        </a:p>
      </dgm:t>
    </dgm:pt>
    <dgm:pt modelId="{AAD54EC7-A19E-4BAC-8AD0-B93E7E40D6E3}" type="sibTrans" cxnId="{C426E171-9696-4296-96D1-97BD14BE9990}">
      <dgm:prSet/>
      <dgm:spPr/>
      <dgm:t>
        <a:bodyPr/>
        <a:lstStyle/>
        <a:p>
          <a:endParaRPr lang="zh-TW" altLang="en-US"/>
        </a:p>
      </dgm:t>
    </dgm:pt>
    <dgm:pt modelId="{6B7FC3C9-709F-4D0B-A723-E24F360E27F7}">
      <dgm:prSet phldrT="[文字]"/>
      <dgm:spPr/>
      <dgm:t>
        <a:bodyPr/>
        <a:lstStyle/>
        <a:p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各學制涵蓋範圍</a:t>
          </a:r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說明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5344AD7-3C18-40D6-B713-0E38CCDE3308}" type="parTrans" cxnId="{A5BA638B-AB1B-414B-BD91-6D373E76AF47}">
      <dgm:prSet/>
      <dgm:spPr/>
      <dgm:t>
        <a:bodyPr/>
        <a:lstStyle/>
        <a:p>
          <a:endParaRPr lang="zh-TW" altLang="en-US"/>
        </a:p>
      </dgm:t>
    </dgm:pt>
    <dgm:pt modelId="{861053C1-3919-4F1B-A196-1079E52E49C8}" type="sibTrans" cxnId="{A5BA638B-AB1B-414B-BD91-6D373E76AF47}">
      <dgm:prSet/>
      <dgm:spPr/>
      <dgm:t>
        <a:bodyPr/>
        <a:lstStyle/>
        <a:p>
          <a:endParaRPr lang="zh-TW" altLang="en-US"/>
        </a:p>
      </dgm:t>
    </dgm:pt>
    <dgm:pt modelId="{C523F4F0-7812-4B8B-9042-BE2A8905AAD6}">
      <dgm:prSet phldrT="[文字]"/>
      <dgm:spPr/>
      <dgm:t>
        <a:bodyPr/>
        <a:lstStyle/>
        <a:p>
          <a:r>
            <a:rPr 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105</a:t>
          </a:r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學年度公布「各學制及各系（科）所」。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7EBC935-306E-4317-92D6-6027E23F46A7}" type="parTrans" cxnId="{391D36FD-9103-414A-BF95-3CE23BBE94A5}">
      <dgm:prSet/>
      <dgm:spPr/>
      <dgm:t>
        <a:bodyPr/>
        <a:lstStyle/>
        <a:p>
          <a:endParaRPr lang="zh-TW" altLang="en-US"/>
        </a:p>
      </dgm:t>
    </dgm:pt>
    <dgm:pt modelId="{8C0630F9-5255-47AF-887A-91111777F21B}" type="sibTrans" cxnId="{391D36FD-9103-414A-BF95-3CE23BBE94A5}">
      <dgm:prSet/>
      <dgm:spPr/>
      <dgm:t>
        <a:bodyPr/>
        <a:lstStyle/>
        <a:p>
          <a:endParaRPr lang="zh-TW" altLang="en-US"/>
        </a:p>
      </dgm:t>
    </dgm:pt>
    <dgm:pt modelId="{4A76F58E-F236-4A71-96C9-168560BEAD9E}">
      <dgm:prSet phldrT="[文字]"/>
      <dgm:spPr/>
      <dgm:t>
        <a:bodyPr/>
        <a:lstStyle/>
        <a:p>
          <a:r>
            <a:rPr 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106</a:t>
          </a:r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學年度公布「全校、各學制及各系（科）所」。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7A69DC3-7F35-42E5-8231-1D8EC59CF410}" type="parTrans" cxnId="{ED19AA7B-212F-4A79-B0BD-6B9C19386365}">
      <dgm:prSet/>
      <dgm:spPr/>
      <dgm:t>
        <a:bodyPr/>
        <a:lstStyle/>
        <a:p>
          <a:endParaRPr lang="zh-TW" altLang="en-US"/>
        </a:p>
      </dgm:t>
    </dgm:pt>
    <dgm:pt modelId="{FB280ED7-51EE-41E0-B080-86913CFB5F1D}" type="sibTrans" cxnId="{ED19AA7B-212F-4A79-B0BD-6B9C19386365}">
      <dgm:prSet/>
      <dgm:spPr/>
      <dgm:t>
        <a:bodyPr/>
        <a:lstStyle/>
        <a:p>
          <a:endParaRPr lang="zh-TW" altLang="en-US"/>
        </a:p>
      </dgm:t>
    </dgm:pt>
    <dgm:pt modelId="{3BE6C935-671F-4C1E-8707-53EF99C71AE6}">
      <dgm:prSet/>
      <dgm:spPr/>
      <dgm:t>
        <a:bodyPr/>
        <a:lstStyle/>
        <a:p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日間學制：博士班、碩士班、學士班</a:t>
          </a:r>
          <a:r>
            <a:rPr 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四技</a:t>
          </a:r>
          <a:r>
            <a:rPr 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、二年制學士班</a:t>
          </a:r>
          <a:r>
            <a:rPr 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二技</a:t>
          </a:r>
          <a:r>
            <a:rPr 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、二專、五專之各學制。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CACE65E-DF67-41B7-86D4-27AFC6934333}" type="parTrans" cxnId="{726E849D-9D6E-4DED-B072-0BB8D551D29C}">
      <dgm:prSet/>
      <dgm:spPr/>
      <dgm:t>
        <a:bodyPr/>
        <a:lstStyle/>
        <a:p>
          <a:endParaRPr lang="zh-TW" altLang="en-US"/>
        </a:p>
      </dgm:t>
    </dgm:pt>
    <dgm:pt modelId="{3D1B86B7-6F4B-4CDB-9398-58B9E2D74E53}" type="sibTrans" cxnId="{726E849D-9D6E-4DED-B072-0BB8D551D29C}">
      <dgm:prSet/>
      <dgm:spPr/>
      <dgm:t>
        <a:bodyPr/>
        <a:lstStyle/>
        <a:p>
          <a:endParaRPr lang="zh-TW" altLang="en-US"/>
        </a:p>
      </dgm:t>
    </dgm:pt>
    <dgm:pt modelId="{564EF9C8-71B7-4DA3-B7F8-E716BDDE349F}">
      <dgm:prSet/>
      <dgm:spPr/>
      <dgm:t>
        <a:bodyPr/>
        <a:lstStyle/>
        <a:p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進修學制：碩士在職專班、進修學制學士班、四技進修部、四技在職專班、二技進修部、進修學院、二專夜間部、二專在職專班、進修專校之各學制。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1921A91-F27B-4F98-9B92-61AA441A78D2}" type="parTrans" cxnId="{F6310851-8E84-4F44-AA7C-8D4C1FC6E0F9}">
      <dgm:prSet/>
      <dgm:spPr/>
      <dgm:t>
        <a:bodyPr/>
        <a:lstStyle/>
        <a:p>
          <a:endParaRPr lang="zh-TW" altLang="en-US"/>
        </a:p>
      </dgm:t>
    </dgm:pt>
    <dgm:pt modelId="{DA33DE44-7DD2-43B1-B58B-5311971F9526}" type="sibTrans" cxnId="{F6310851-8E84-4F44-AA7C-8D4C1FC6E0F9}">
      <dgm:prSet/>
      <dgm:spPr/>
      <dgm:t>
        <a:bodyPr/>
        <a:lstStyle/>
        <a:p>
          <a:endParaRPr lang="zh-TW" altLang="en-US"/>
        </a:p>
      </dgm:t>
    </dgm:pt>
    <dgm:pt modelId="{B3C5CD14-E796-46A9-AF6B-63EF43DFCE8B}" type="pres">
      <dgm:prSet presAssocID="{FA72CEF3-8342-4808-93D1-EB1CB2AA051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3B9082F-9AF8-45BF-A0FC-E9EA99487CEA}" type="pres">
      <dgm:prSet presAssocID="{E30001B8-BA2A-42C1-A36C-F0490697FA6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2B54F92-7809-4C49-8C14-D27478A17801}" type="pres">
      <dgm:prSet presAssocID="{E30001B8-BA2A-42C1-A36C-F0490697FA6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4450829-B77C-4692-9D57-E997ACAB4303}" type="pres">
      <dgm:prSet presAssocID="{6B7FC3C9-709F-4D0B-A723-E24F360E27F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42E5D83-5933-45EE-BFEB-E7725519872D}" type="pres">
      <dgm:prSet presAssocID="{6B7FC3C9-709F-4D0B-A723-E24F360E27F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4D8A8014-5866-4473-A15C-F0020AF448B1}" type="presOf" srcId="{564EF9C8-71B7-4DA3-B7F8-E716BDDE349F}" destId="{742E5D83-5933-45EE-BFEB-E7725519872D}" srcOrd="0" destOrd="1" presId="urn:microsoft.com/office/officeart/2005/8/layout/vList2"/>
    <dgm:cxn modelId="{D2162F61-7C14-4E24-AD1B-B618F78CC25E}" type="presOf" srcId="{E30001B8-BA2A-42C1-A36C-F0490697FA6A}" destId="{73B9082F-9AF8-45BF-A0FC-E9EA99487CEA}" srcOrd="0" destOrd="0" presId="urn:microsoft.com/office/officeart/2005/8/layout/vList2"/>
    <dgm:cxn modelId="{04F6F7C2-03D3-4CEC-AD49-4F103EAE7D0C}" type="presOf" srcId="{4A76F58E-F236-4A71-96C9-168560BEAD9E}" destId="{D2B54F92-7809-4C49-8C14-D27478A17801}" srcOrd="0" destOrd="2" presId="urn:microsoft.com/office/officeart/2005/8/layout/vList2"/>
    <dgm:cxn modelId="{ED19AA7B-212F-4A79-B0BD-6B9C19386365}" srcId="{E30001B8-BA2A-42C1-A36C-F0490697FA6A}" destId="{4A76F58E-F236-4A71-96C9-168560BEAD9E}" srcOrd="2" destOrd="0" parTransId="{D7A69DC3-7F35-42E5-8231-1D8EC59CF410}" sibTransId="{FB280ED7-51EE-41E0-B080-86913CFB5F1D}"/>
    <dgm:cxn modelId="{ED31C904-6CC6-434C-B6CA-113DF2C88165}" type="presOf" srcId="{6B7FC3C9-709F-4D0B-A723-E24F360E27F7}" destId="{44450829-B77C-4692-9D57-E997ACAB4303}" srcOrd="0" destOrd="0" presId="urn:microsoft.com/office/officeart/2005/8/layout/vList2"/>
    <dgm:cxn modelId="{457CDBF5-2EF3-4D2D-9F88-04EC2F08D5DC}" type="presOf" srcId="{FA72CEF3-8342-4808-93D1-EB1CB2AA051A}" destId="{B3C5CD14-E796-46A9-AF6B-63EF43DFCE8B}" srcOrd="0" destOrd="0" presId="urn:microsoft.com/office/officeart/2005/8/layout/vList2"/>
    <dgm:cxn modelId="{C426E171-9696-4296-96D1-97BD14BE9990}" srcId="{E30001B8-BA2A-42C1-A36C-F0490697FA6A}" destId="{C8464BF7-B954-437A-AEEE-3E33FE01AB47}" srcOrd="0" destOrd="0" parTransId="{F15B0746-6123-4170-A155-28E4468A8CDA}" sibTransId="{AAD54EC7-A19E-4BAC-8AD0-B93E7E40D6E3}"/>
    <dgm:cxn modelId="{A5BA638B-AB1B-414B-BD91-6D373E76AF47}" srcId="{FA72CEF3-8342-4808-93D1-EB1CB2AA051A}" destId="{6B7FC3C9-709F-4D0B-A723-E24F360E27F7}" srcOrd="1" destOrd="0" parTransId="{75344AD7-3C18-40D6-B713-0E38CCDE3308}" sibTransId="{861053C1-3919-4F1B-A196-1079E52E49C8}"/>
    <dgm:cxn modelId="{F6310851-8E84-4F44-AA7C-8D4C1FC6E0F9}" srcId="{6B7FC3C9-709F-4D0B-A723-E24F360E27F7}" destId="{564EF9C8-71B7-4DA3-B7F8-E716BDDE349F}" srcOrd="1" destOrd="0" parTransId="{B1921A91-F27B-4F98-9B92-61AA441A78D2}" sibTransId="{DA33DE44-7DD2-43B1-B58B-5311971F9526}"/>
    <dgm:cxn modelId="{49BAE914-0C2C-469C-AC0E-CDBD6EC92E24}" type="presOf" srcId="{3BE6C935-671F-4C1E-8707-53EF99C71AE6}" destId="{742E5D83-5933-45EE-BFEB-E7725519872D}" srcOrd="0" destOrd="0" presId="urn:microsoft.com/office/officeart/2005/8/layout/vList2"/>
    <dgm:cxn modelId="{391D36FD-9103-414A-BF95-3CE23BBE94A5}" srcId="{E30001B8-BA2A-42C1-A36C-F0490697FA6A}" destId="{C523F4F0-7812-4B8B-9042-BE2A8905AAD6}" srcOrd="1" destOrd="0" parTransId="{D7EBC935-306E-4317-92D6-6027E23F46A7}" sibTransId="{8C0630F9-5255-47AF-887A-91111777F21B}"/>
    <dgm:cxn modelId="{F9E30A07-1F22-43C7-A0D7-5D67FBC2816E}" srcId="{FA72CEF3-8342-4808-93D1-EB1CB2AA051A}" destId="{E30001B8-BA2A-42C1-A36C-F0490697FA6A}" srcOrd="0" destOrd="0" parTransId="{DB66A138-AF2E-46C9-9A31-34398875761A}" sibTransId="{1BCED23C-161B-47A4-9B44-0C6857EC000A}"/>
    <dgm:cxn modelId="{726E849D-9D6E-4DED-B072-0BB8D551D29C}" srcId="{6B7FC3C9-709F-4D0B-A723-E24F360E27F7}" destId="{3BE6C935-671F-4C1E-8707-53EF99C71AE6}" srcOrd="0" destOrd="0" parTransId="{6CACE65E-DF67-41B7-86D4-27AFC6934333}" sibTransId="{3D1B86B7-6F4B-4CDB-9398-58B9E2D74E53}"/>
    <dgm:cxn modelId="{A7AB615F-8C30-4E01-9FB2-6822A9EC57A8}" type="presOf" srcId="{C523F4F0-7812-4B8B-9042-BE2A8905AAD6}" destId="{D2B54F92-7809-4C49-8C14-D27478A17801}" srcOrd="0" destOrd="1" presId="urn:microsoft.com/office/officeart/2005/8/layout/vList2"/>
    <dgm:cxn modelId="{9082169C-ADD8-408C-8DD0-70DF9CA8B674}" type="presOf" srcId="{C8464BF7-B954-437A-AEEE-3E33FE01AB47}" destId="{D2B54F92-7809-4C49-8C14-D27478A17801}" srcOrd="0" destOrd="0" presId="urn:microsoft.com/office/officeart/2005/8/layout/vList2"/>
    <dgm:cxn modelId="{9C17B86A-DF1A-4E0A-91ED-28E2FF0D88BD}" type="presParOf" srcId="{B3C5CD14-E796-46A9-AF6B-63EF43DFCE8B}" destId="{73B9082F-9AF8-45BF-A0FC-E9EA99487CEA}" srcOrd="0" destOrd="0" presId="urn:microsoft.com/office/officeart/2005/8/layout/vList2"/>
    <dgm:cxn modelId="{22D818E8-85F6-4E76-8B57-990F977427F8}" type="presParOf" srcId="{B3C5CD14-E796-46A9-AF6B-63EF43DFCE8B}" destId="{D2B54F92-7809-4C49-8C14-D27478A17801}" srcOrd="1" destOrd="0" presId="urn:microsoft.com/office/officeart/2005/8/layout/vList2"/>
    <dgm:cxn modelId="{DBDEF43F-ED3F-40CF-A714-4981932C61CE}" type="presParOf" srcId="{B3C5CD14-E796-46A9-AF6B-63EF43DFCE8B}" destId="{44450829-B77C-4692-9D57-E997ACAB4303}" srcOrd="2" destOrd="0" presId="urn:microsoft.com/office/officeart/2005/8/layout/vList2"/>
    <dgm:cxn modelId="{BA9EEC49-7E16-4099-9DC1-5F54F418C198}" type="presParOf" srcId="{B3C5CD14-E796-46A9-AF6B-63EF43DFCE8B}" destId="{742E5D83-5933-45EE-BFEB-E7725519872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A72CEF3-8342-4808-93D1-EB1CB2AA051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E30001B8-BA2A-42C1-A36C-F0490697FA6A}">
      <dgm:prSet phldrT="[文字]" custT="1"/>
      <dgm:spPr/>
      <dgm:t>
        <a:bodyPr/>
        <a:lstStyle/>
        <a:p>
          <a:r>
            <a:rPr lang="zh-TW" altLang="en-US" sz="24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相關作業時程</a:t>
          </a:r>
          <a:endParaRPr lang="zh-TW" altLang="en-US" sz="24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B66A138-AF2E-46C9-9A31-34398875761A}" type="parTrans" cxnId="{F9E30A07-1F22-43C7-A0D7-5D67FBC2816E}">
      <dgm:prSet/>
      <dgm:spPr/>
      <dgm:t>
        <a:bodyPr/>
        <a:lstStyle/>
        <a:p>
          <a:endParaRPr lang="zh-TW" altLang="en-US"/>
        </a:p>
      </dgm:t>
    </dgm:pt>
    <dgm:pt modelId="{1BCED23C-161B-47A4-9B44-0C6857EC000A}" type="sibTrans" cxnId="{F9E30A07-1F22-43C7-A0D7-5D67FBC2816E}">
      <dgm:prSet/>
      <dgm:spPr/>
      <dgm:t>
        <a:bodyPr/>
        <a:lstStyle/>
        <a:p>
          <a:endParaRPr lang="zh-TW" altLang="en-US"/>
        </a:p>
      </dgm:t>
    </dgm:pt>
    <dgm:pt modelId="{C8464BF7-B954-437A-AEEE-3E33FE01AB47}">
      <dgm:prSet phldrT="[文字]"/>
      <dgm:spPr/>
      <dgm:t>
        <a:bodyPr/>
        <a:lstStyle/>
        <a:p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學校至資料庫填報資料</a:t>
          </a:r>
          <a:r>
            <a:rPr 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業務司</a:t>
          </a:r>
          <a:r>
            <a:rPr 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：</a:t>
          </a:r>
          <a:r>
            <a:rPr 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10</a:t>
          </a:r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底</a:t>
          </a:r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前完成。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15B0746-6123-4170-A155-28E4468A8CDA}" type="parTrans" cxnId="{C426E171-9696-4296-96D1-97BD14BE9990}">
      <dgm:prSet/>
      <dgm:spPr/>
      <dgm:t>
        <a:bodyPr/>
        <a:lstStyle/>
        <a:p>
          <a:endParaRPr lang="zh-TW" altLang="en-US"/>
        </a:p>
      </dgm:t>
    </dgm:pt>
    <dgm:pt modelId="{AAD54EC7-A19E-4BAC-8AD0-B93E7E40D6E3}" type="sibTrans" cxnId="{C426E171-9696-4296-96D1-97BD14BE9990}">
      <dgm:prSet/>
      <dgm:spPr/>
      <dgm:t>
        <a:bodyPr/>
        <a:lstStyle/>
        <a:p>
          <a:endParaRPr lang="zh-TW" altLang="en-US"/>
        </a:p>
      </dgm:t>
    </dgm:pt>
    <dgm:pt modelId="{61E2442C-178F-48B2-853B-ACFCE8C6CA81}">
      <dgm:prSet/>
      <dgm:spPr/>
      <dgm:t>
        <a:bodyPr/>
        <a:lstStyle/>
        <a:p>
          <a:r>
            <a:rPr 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105</a:t>
          </a:r>
          <a:r>
            <a:rPr 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學年度起篩選專案輔導學校註冊率計算、</a:t>
          </a:r>
          <a:r>
            <a:rPr 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107</a:t>
          </a:r>
          <a:r>
            <a:rPr 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學年度起總量名額註冊率計算及</a:t>
          </a:r>
          <a:r>
            <a:rPr 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106</a:t>
          </a:r>
          <a:r>
            <a:rPr 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年度私校獎補助註冊率計算將採</a:t>
          </a:r>
          <a:r>
            <a:rPr lang="zh-TW" altLang="en-US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一致之</a:t>
          </a:r>
          <a:r>
            <a:rPr 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新生註冊率定義公式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F8EEB66-822D-44E1-8DCD-BF660965B8E9}" type="parTrans" cxnId="{9518AF59-9065-4072-BD4D-73AA3C7F7179}">
      <dgm:prSet/>
      <dgm:spPr/>
      <dgm:t>
        <a:bodyPr/>
        <a:lstStyle/>
        <a:p>
          <a:endParaRPr lang="zh-TW" altLang="en-US"/>
        </a:p>
      </dgm:t>
    </dgm:pt>
    <dgm:pt modelId="{D79799FA-7BD6-41B2-946D-837CA24F94BC}" type="sibTrans" cxnId="{9518AF59-9065-4072-BD4D-73AA3C7F7179}">
      <dgm:prSet/>
      <dgm:spPr/>
      <dgm:t>
        <a:bodyPr/>
        <a:lstStyle/>
        <a:p>
          <a:endParaRPr lang="zh-TW" altLang="en-US"/>
        </a:p>
      </dgm:t>
    </dgm:pt>
    <dgm:pt modelId="{5AEF79F0-D0CD-495F-BCDC-9ACE96EC9E04}">
      <dgm:prSet/>
      <dgm:spPr/>
      <dgm:t>
        <a:bodyPr/>
        <a:lstStyle/>
        <a:p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本部「大專校院系所特色及新生註冊率查詢系統」除開放各學制班別註冊率查詢外，將再呈現各校學制班別之特色說明，讓學生、家長與大眾查詢註冊率的同時可以瞭解各校辦學概況與經營特色，以適性擇校。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826D9F6-FDB7-4123-B48A-FAC19C6D52C0}" type="sibTrans" cxnId="{7188F1EF-0476-47EE-80CC-5E88D98D81F5}">
      <dgm:prSet/>
      <dgm:spPr/>
      <dgm:t>
        <a:bodyPr/>
        <a:lstStyle/>
        <a:p>
          <a:endParaRPr lang="zh-TW" altLang="en-US"/>
        </a:p>
      </dgm:t>
    </dgm:pt>
    <dgm:pt modelId="{2CC2236F-9B72-4A67-BF3E-0F5B23B59A49}" type="parTrans" cxnId="{7188F1EF-0476-47EE-80CC-5E88D98D81F5}">
      <dgm:prSet/>
      <dgm:spPr/>
      <dgm:t>
        <a:bodyPr/>
        <a:lstStyle/>
        <a:p>
          <a:endParaRPr lang="zh-TW" altLang="en-US"/>
        </a:p>
      </dgm:t>
    </dgm:pt>
    <dgm:pt modelId="{4A87765C-2421-4E73-95E5-8053C438420F}">
      <dgm:prSet/>
      <dgm:spPr/>
      <dgm:t>
        <a:bodyPr/>
        <a:lstStyle/>
        <a:p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學校資料之彙整及建置</a:t>
          </a:r>
          <a:r>
            <a:rPr 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統計處</a:t>
          </a:r>
          <a:r>
            <a:rPr 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：</a:t>
          </a:r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預計</a:t>
          </a:r>
          <a:r>
            <a:rPr 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11</a:t>
          </a:r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第</a:t>
          </a:r>
          <a:r>
            <a: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週</a:t>
          </a:r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前完成。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F51D0B9-55D5-41CB-B538-142BB867B18E}" type="parTrans" cxnId="{9F482C75-3E3F-4F0E-81D3-094C203C58A7}">
      <dgm:prSet/>
      <dgm:spPr/>
      <dgm:t>
        <a:bodyPr/>
        <a:lstStyle/>
        <a:p>
          <a:endParaRPr lang="zh-TW" altLang="en-US"/>
        </a:p>
      </dgm:t>
    </dgm:pt>
    <dgm:pt modelId="{1BC252FB-1EA8-4E7E-A22F-41C7E5555B18}" type="sibTrans" cxnId="{9F482C75-3E3F-4F0E-81D3-094C203C58A7}">
      <dgm:prSet/>
      <dgm:spPr/>
      <dgm:t>
        <a:bodyPr/>
        <a:lstStyle/>
        <a:p>
          <a:endParaRPr lang="zh-TW" altLang="en-US"/>
        </a:p>
      </dgm:t>
    </dgm:pt>
    <dgm:pt modelId="{45E9AF7A-3C46-41C9-96A6-45BCEA6C6C2E}">
      <dgm:prSet/>
      <dgm:spPr/>
      <dgm:t>
        <a:bodyPr/>
        <a:lstStyle/>
        <a:p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公布資料檢校</a:t>
          </a:r>
          <a:r>
            <a:rPr 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學校及業務司</a:t>
          </a:r>
          <a:r>
            <a:rPr 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：</a:t>
          </a:r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預計</a:t>
          </a:r>
          <a:r>
            <a:rPr 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r>
            <a: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第</a:t>
          </a:r>
          <a:r>
            <a: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3</a:t>
          </a:r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週</a:t>
          </a:r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前完成。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9B8C21E-2703-42C1-B57E-7195673F78C9}" type="parTrans" cxnId="{08675517-5F3D-4447-BC65-9B6C4D8D104F}">
      <dgm:prSet/>
      <dgm:spPr/>
      <dgm:t>
        <a:bodyPr/>
        <a:lstStyle/>
        <a:p>
          <a:endParaRPr lang="zh-TW" altLang="en-US"/>
        </a:p>
      </dgm:t>
    </dgm:pt>
    <dgm:pt modelId="{B59AD206-6BDB-4B99-80BD-572C9062DA0E}" type="sibTrans" cxnId="{08675517-5F3D-4447-BC65-9B6C4D8D104F}">
      <dgm:prSet/>
      <dgm:spPr/>
      <dgm:t>
        <a:bodyPr/>
        <a:lstStyle/>
        <a:p>
          <a:endParaRPr lang="zh-TW" altLang="en-US"/>
        </a:p>
      </dgm:t>
    </dgm:pt>
    <dgm:pt modelId="{5590C716-0280-4CDF-97B9-1146E066CDBB}">
      <dgm:prSet/>
      <dgm:spPr/>
      <dgm:t>
        <a:bodyPr/>
        <a:lstStyle/>
        <a:p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新生註冊率公開查詢</a:t>
          </a:r>
          <a:r>
            <a:rPr 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統計處網頁</a:t>
          </a:r>
          <a:r>
            <a:rPr 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：</a:t>
          </a:r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預計</a:t>
          </a:r>
          <a:r>
            <a:rPr 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12</a:t>
          </a:r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第</a:t>
          </a:r>
          <a:r>
            <a: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週前</a:t>
          </a:r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開放。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A51AD83-22DF-4A7A-8EF1-FD63EB802B82}" type="parTrans" cxnId="{9757D5F7-524B-4D8C-9550-BD7903D2820B}">
      <dgm:prSet/>
      <dgm:spPr/>
      <dgm:t>
        <a:bodyPr/>
        <a:lstStyle/>
        <a:p>
          <a:endParaRPr lang="zh-TW" altLang="en-US"/>
        </a:p>
      </dgm:t>
    </dgm:pt>
    <dgm:pt modelId="{DC82096A-3980-4589-8403-0F9F5DD5D8CA}" type="sibTrans" cxnId="{9757D5F7-524B-4D8C-9550-BD7903D2820B}">
      <dgm:prSet/>
      <dgm:spPr/>
      <dgm:t>
        <a:bodyPr/>
        <a:lstStyle/>
        <a:p>
          <a:endParaRPr lang="zh-TW" altLang="en-US"/>
        </a:p>
      </dgm:t>
    </dgm:pt>
    <dgm:pt modelId="{B3C5CD14-E796-46A9-AF6B-63EF43DFCE8B}" type="pres">
      <dgm:prSet presAssocID="{FA72CEF3-8342-4808-93D1-EB1CB2AA051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3B9082F-9AF8-45BF-A0FC-E9EA99487CEA}" type="pres">
      <dgm:prSet presAssocID="{E30001B8-BA2A-42C1-A36C-F0490697FA6A}" presName="parentText" presStyleLbl="node1" presStyleIdx="0" presStyleCnt="3" custLinFactNeighborX="341" custLinFactNeighborY="288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2B54F92-7809-4C49-8C14-D27478A17801}" type="pres">
      <dgm:prSet presAssocID="{E30001B8-BA2A-42C1-A36C-F0490697FA6A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74C225D-2026-43D7-AB57-CC3B3310AEA0}" type="pres">
      <dgm:prSet presAssocID="{5AEF79F0-D0CD-495F-BCDC-9ACE96EC9E0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92B4F2C-5F56-47C0-B3EB-72949A5FB6F7}" type="pres">
      <dgm:prSet presAssocID="{1826D9F6-FDB7-4123-B48A-FAC19C6D52C0}" presName="spacer" presStyleCnt="0"/>
      <dgm:spPr/>
    </dgm:pt>
    <dgm:pt modelId="{565AD556-C8D8-414A-B12E-270E9B0D90AD}" type="pres">
      <dgm:prSet presAssocID="{61E2442C-178F-48B2-853B-ACFCE8C6CA8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63B72C6-DD06-4566-97E3-3B102B247734}" type="presOf" srcId="{5AEF79F0-D0CD-495F-BCDC-9ACE96EC9E04}" destId="{B74C225D-2026-43D7-AB57-CC3B3310AEA0}" srcOrd="0" destOrd="0" presId="urn:microsoft.com/office/officeart/2005/8/layout/vList2"/>
    <dgm:cxn modelId="{798F9086-5279-4A8B-96DB-7DC19A05FB74}" type="presOf" srcId="{45E9AF7A-3C46-41C9-96A6-45BCEA6C6C2E}" destId="{D2B54F92-7809-4C49-8C14-D27478A17801}" srcOrd="0" destOrd="2" presId="urn:microsoft.com/office/officeart/2005/8/layout/vList2"/>
    <dgm:cxn modelId="{C426E171-9696-4296-96D1-97BD14BE9990}" srcId="{E30001B8-BA2A-42C1-A36C-F0490697FA6A}" destId="{C8464BF7-B954-437A-AEEE-3E33FE01AB47}" srcOrd="0" destOrd="0" parTransId="{F15B0746-6123-4170-A155-28E4468A8CDA}" sibTransId="{AAD54EC7-A19E-4BAC-8AD0-B93E7E40D6E3}"/>
    <dgm:cxn modelId="{7FAEE035-B55B-4395-9CFC-458B282B1586}" type="presOf" srcId="{4A87765C-2421-4E73-95E5-8053C438420F}" destId="{D2B54F92-7809-4C49-8C14-D27478A17801}" srcOrd="0" destOrd="1" presId="urn:microsoft.com/office/officeart/2005/8/layout/vList2"/>
    <dgm:cxn modelId="{9518AF59-9065-4072-BD4D-73AA3C7F7179}" srcId="{FA72CEF3-8342-4808-93D1-EB1CB2AA051A}" destId="{61E2442C-178F-48B2-853B-ACFCE8C6CA81}" srcOrd="2" destOrd="0" parTransId="{9F8EEB66-822D-44E1-8DCD-BF660965B8E9}" sibTransId="{D79799FA-7BD6-41B2-946D-837CA24F94BC}"/>
    <dgm:cxn modelId="{AF4510BC-203C-4151-8589-7E112CCB6824}" type="presOf" srcId="{C8464BF7-B954-437A-AEEE-3E33FE01AB47}" destId="{D2B54F92-7809-4C49-8C14-D27478A17801}" srcOrd="0" destOrd="0" presId="urn:microsoft.com/office/officeart/2005/8/layout/vList2"/>
    <dgm:cxn modelId="{F9E30A07-1F22-43C7-A0D7-5D67FBC2816E}" srcId="{FA72CEF3-8342-4808-93D1-EB1CB2AA051A}" destId="{E30001B8-BA2A-42C1-A36C-F0490697FA6A}" srcOrd="0" destOrd="0" parTransId="{DB66A138-AF2E-46C9-9A31-34398875761A}" sibTransId="{1BCED23C-161B-47A4-9B44-0C6857EC000A}"/>
    <dgm:cxn modelId="{88C9A170-C9BA-4E1E-8CE9-EEE0EB266350}" type="presOf" srcId="{5590C716-0280-4CDF-97B9-1146E066CDBB}" destId="{D2B54F92-7809-4C49-8C14-D27478A17801}" srcOrd="0" destOrd="3" presId="urn:microsoft.com/office/officeart/2005/8/layout/vList2"/>
    <dgm:cxn modelId="{35BA8914-BAFE-405D-8421-5357A5C877F4}" type="presOf" srcId="{E30001B8-BA2A-42C1-A36C-F0490697FA6A}" destId="{73B9082F-9AF8-45BF-A0FC-E9EA99487CEA}" srcOrd="0" destOrd="0" presId="urn:microsoft.com/office/officeart/2005/8/layout/vList2"/>
    <dgm:cxn modelId="{272623FE-67A9-417B-8378-96430403EC0C}" type="presOf" srcId="{61E2442C-178F-48B2-853B-ACFCE8C6CA81}" destId="{565AD556-C8D8-414A-B12E-270E9B0D90AD}" srcOrd="0" destOrd="0" presId="urn:microsoft.com/office/officeart/2005/8/layout/vList2"/>
    <dgm:cxn modelId="{08675517-5F3D-4447-BC65-9B6C4D8D104F}" srcId="{E30001B8-BA2A-42C1-A36C-F0490697FA6A}" destId="{45E9AF7A-3C46-41C9-96A6-45BCEA6C6C2E}" srcOrd="2" destOrd="0" parTransId="{29B8C21E-2703-42C1-B57E-7195673F78C9}" sibTransId="{B59AD206-6BDB-4B99-80BD-572C9062DA0E}"/>
    <dgm:cxn modelId="{9F482C75-3E3F-4F0E-81D3-094C203C58A7}" srcId="{E30001B8-BA2A-42C1-A36C-F0490697FA6A}" destId="{4A87765C-2421-4E73-95E5-8053C438420F}" srcOrd="1" destOrd="0" parTransId="{7F51D0B9-55D5-41CB-B538-142BB867B18E}" sibTransId="{1BC252FB-1EA8-4E7E-A22F-41C7E5555B18}"/>
    <dgm:cxn modelId="{8B9D8206-F363-4FF4-B180-C6E28804EC3A}" type="presOf" srcId="{FA72CEF3-8342-4808-93D1-EB1CB2AA051A}" destId="{B3C5CD14-E796-46A9-AF6B-63EF43DFCE8B}" srcOrd="0" destOrd="0" presId="urn:microsoft.com/office/officeart/2005/8/layout/vList2"/>
    <dgm:cxn modelId="{9757D5F7-524B-4D8C-9550-BD7903D2820B}" srcId="{E30001B8-BA2A-42C1-A36C-F0490697FA6A}" destId="{5590C716-0280-4CDF-97B9-1146E066CDBB}" srcOrd="3" destOrd="0" parTransId="{BA51AD83-22DF-4A7A-8EF1-FD63EB802B82}" sibTransId="{DC82096A-3980-4589-8403-0F9F5DD5D8CA}"/>
    <dgm:cxn modelId="{7188F1EF-0476-47EE-80CC-5E88D98D81F5}" srcId="{FA72CEF3-8342-4808-93D1-EB1CB2AA051A}" destId="{5AEF79F0-D0CD-495F-BCDC-9ACE96EC9E04}" srcOrd="1" destOrd="0" parTransId="{2CC2236F-9B72-4A67-BF3E-0F5B23B59A49}" sibTransId="{1826D9F6-FDB7-4123-B48A-FAC19C6D52C0}"/>
    <dgm:cxn modelId="{AEB90954-7E5C-42EE-8332-811C28B19B87}" type="presParOf" srcId="{B3C5CD14-E796-46A9-AF6B-63EF43DFCE8B}" destId="{73B9082F-9AF8-45BF-A0FC-E9EA99487CEA}" srcOrd="0" destOrd="0" presId="urn:microsoft.com/office/officeart/2005/8/layout/vList2"/>
    <dgm:cxn modelId="{7D7B0BBA-7686-4CCE-873E-A8C33FF25A97}" type="presParOf" srcId="{B3C5CD14-E796-46A9-AF6B-63EF43DFCE8B}" destId="{D2B54F92-7809-4C49-8C14-D27478A17801}" srcOrd="1" destOrd="0" presId="urn:microsoft.com/office/officeart/2005/8/layout/vList2"/>
    <dgm:cxn modelId="{E1BDAE55-E1F2-40F6-BCCD-C071679E19C1}" type="presParOf" srcId="{B3C5CD14-E796-46A9-AF6B-63EF43DFCE8B}" destId="{B74C225D-2026-43D7-AB57-CC3B3310AEA0}" srcOrd="2" destOrd="0" presId="urn:microsoft.com/office/officeart/2005/8/layout/vList2"/>
    <dgm:cxn modelId="{4320EF65-7298-40F9-B043-ECF3E6C75722}" type="presParOf" srcId="{B3C5CD14-E796-46A9-AF6B-63EF43DFCE8B}" destId="{192B4F2C-5F56-47C0-B3EB-72949A5FB6F7}" srcOrd="3" destOrd="0" presId="urn:microsoft.com/office/officeart/2005/8/layout/vList2"/>
    <dgm:cxn modelId="{D6B589F7-5812-47E4-AF41-1348A9057BF4}" type="presParOf" srcId="{B3C5CD14-E796-46A9-AF6B-63EF43DFCE8B}" destId="{565AD556-C8D8-414A-B12E-270E9B0D90A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A72CEF3-8342-4808-93D1-EB1CB2AA051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E30001B8-BA2A-42C1-A36C-F0490697FA6A}">
      <dgm:prSet phldrT="[文字]"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原四技申請入學外加名額扣減方式。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B66A138-AF2E-46C9-9A31-34398875761A}" type="parTrans" cxnId="{F9E30A07-1F22-43C7-A0D7-5D67FBC2816E}">
      <dgm:prSet/>
      <dgm:spPr/>
      <dgm:t>
        <a:bodyPr/>
        <a:lstStyle/>
        <a:p>
          <a:endParaRPr lang="zh-TW" altLang="en-US"/>
        </a:p>
      </dgm:t>
    </dgm:pt>
    <dgm:pt modelId="{1BCED23C-161B-47A4-9B44-0C6857EC000A}" type="sibTrans" cxnId="{F9E30A07-1F22-43C7-A0D7-5D67FBC2816E}">
      <dgm:prSet/>
      <dgm:spPr/>
      <dgm:t>
        <a:bodyPr/>
        <a:lstStyle/>
        <a:p>
          <a:endParaRPr lang="zh-TW" altLang="en-US"/>
        </a:p>
      </dgm:t>
    </dgm:pt>
    <dgm:pt modelId="{02305823-35D1-4B41-9275-6F1EEEDD5B40}">
      <dgm:prSet phldrT="[文字]"/>
      <dgm:spPr/>
      <dgm:t>
        <a:bodyPr/>
        <a:lstStyle/>
        <a:p>
          <a:r>
            <a: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106</a:t>
          </a:r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學年度起四技申請入學外加名額扣減方式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F62ED8A-13CA-432A-BEA7-B4AAE31E34B6}" type="parTrans" cxnId="{CC8A6A03-3626-495B-814B-BCA2BB3AB6C9}">
      <dgm:prSet/>
      <dgm:spPr/>
      <dgm:t>
        <a:bodyPr/>
        <a:lstStyle/>
        <a:p>
          <a:endParaRPr lang="zh-TW" altLang="en-US"/>
        </a:p>
      </dgm:t>
    </dgm:pt>
    <dgm:pt modelId="{02FD232A-1A8B-4F25-BE34-EB3812CDE046}" type="sibTrans" cxnId="{CC8A6A03-3626-495B-814B-BCA2BB3AB6C9}">
      <dgm:prSet/>
      <dgm:spPr/>
      <dgm:t>
        <a:bodyPr/>
        <a:lstStyle/>
        <a:p>
          <a:endParaRPr lang="zh-TW" altLang="en-US"/>
        </a:p>
      </dgm:t>
    </dgm:pt>
    <dgm:pt modelId="{30197DBE-919F-465D-895D-EE98175B2C24}">
      <dgm:prSet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自</a:t>
          </a:r>
          <a:r>
            <a: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98</a:t>
          </a:r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學年度起，申請入學招生管道於連續</a:t>
          </a:r>
          <a:r>
            <a: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2</a:t>
          </a:r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學年度之招生報到率低於</a:t>
          </a:r>
          <a:r>
            <a: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70%</a:t>
          </a:r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時，將扣減</a:t>
          </a:r>
          <a:r>
            <a: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5%</a:t>
          </a:r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之原外加名額。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44F4959-D763-4FC1-BA3F-30D5313FA57A}" type="parTrans" cxnId="{945963A6-73DF-495A-8DE1-9AAC4BFFAC93}">
      <dgm:prSet/>
      <dgm:spPr/>
      <dgm:t>
        <a:bodyPr/>
        <a:lstStyle/>
        <a:p>
          <a:endParaRPr lang="zh-TW" altLang="en-US"/>
        </a:p>
      </dgm:t>
    </dgm:pt>
    <dgm:pt modelId="{B4EE8969-A580-4D3F-AEE2-B0E66555796D}" type="sibTrans" cxnId="{945963A6-73DF-495A-8DE1-9AAC4BFFAC93}">
      <dgm:prSet/>
      <dgm:spPr/>
      <dgm:t>
        <a:bodyPr/>
        <a:lstStyle/>
        <a:p>
          <a:endParaRPr lang="zh-TW" altLang="en-US"/>
        </a:p>
      </dgm:t>
    </dgm:pt>
    <dgm:pt modelId="{116A6718-298F-4BF1-AA22-40F3741CEC14}">
      <dgm:prSet/>
      <dgm:spPr/>
      <dgm:t>
        <a:bodyPr/>
        <a:lstStyle/>
        <a:p>
          <a:r>
            <a:rPr 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106</a:t>
          </a:r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學年度起，四技申請入學外加名額之扣減方式回歸「專科以上學校總量發展規模與資源條件標準」規定，最近連續</a:t>
          </a:r>
          <a:r>
            <a:rPr 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2</a:t>
          </a:r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學年度四技申請入學外加名額之新生註冊率，於公立學校均未達</a:t>
          </a:r>
          <a:r>
            <a:rPr 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80%</a:t>
          </a:r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，於私立均未達</a:t>
          </a:r>
          <a:r>
            <a:rPr 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70%</a:t>
          </a:r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者，則調整四技申請入學外加名額總量至前一學年度外加名額總量</a:t>
          </a:r>
          <a:r>
            <a:rPr 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50%</a:t>
          </a:r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至</a:t>
          </a:r>
          <a:r>
            <a:rPr 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90%</a:t>
          </a:r>
          <a:r>
            <a:rPr lang="zh-TW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。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A7622AE-BCB9-4984-B639-50806BFA184C}" type="parTrans" cxnId="{85AD92B8-810F-41E1-8691-B98B9E396F3D}">
      <dgm:prSet/>
      <dgm:spPr/>
      <dgm:t>
        <a:bodyPr/>
        <a:lstStyle/>
        <a:p>
          <a:endParaRPr lang="zh-TW" altLang="en-US"/>
        </a:p>
      </dgm:t>
    </dgm:pt>
    <dgm:pt modelId="{39DFF4C6-B829-4F1B-BA7F-E7E9CCD76573}" type="sibTrans" cxnId="{85AD92B8-810F-41E1-8691-B98B9E396F3D}">
      <dgm:prSet/>
      <dgm:spPr/>
      <dgm:t>
        <a:bodyPr/>
        <a:lstStyle/>
        <a:p>
          <a:endParaRPr lang="zh-TW" altLang="en-US"/>
        </a:p>
      </dgm:t>
    </dgm:pt>
    <dgm:pt modelId="{6EAD13EC-9872-45AE-9903-66FF06062C2B}">
      <dgm:prSet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近期函請各校填列</a:t>
          </a:r>
          <a:r>
            <a:rPr lang="en-US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103</a:t>
          </a:r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及</a:t>
          </a:r>
          <a:r>
            <a:rPr lang="en-US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104</a:t>
          </a:r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學年度高中生外加名額之新生註冊率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063E78C-255A-4747-B3F0-5269498046EE}" type="parTrans" cxnId="{BFD48A14-510B-4DC8-B628-0473FE1E468B}">
      <dgm:prSet/>
      <dgm:spPr/>
      <dgm:t>
        <a:bodyPr/>
        <a:lstStyle/>
        <a:p>
          <a:endParaRPr lang="zh-TW" altLang="en-US"/>
        </a:p>
      </dgm:t>
    </dgm:pt>
    <dgm:pt modelId="{83AE7E0C-F4B2-4F1F-8AAA-38EEA4E6500A}" type="sibTrans" cxnId="{BFD48A14-510B-4DC8-B628-0473FE1E468B}">
      <dgm:prSet/>
      <dgm:spPr/>
      <dgm:t>
        <a:bodyPr/>
        <a:lstStyle/>
        <a:p>
          <a:endParaRPr lang="zh-TW" altLang="en-US"/>
        </a:p>
      </dgm:t>
    </dgm:pt>
    <dgm:pt modelId="{B3C5CD14-E796-46A9-AF6B-63EF43DFCE8B}" type="pres">
      <dgm:prSet presAssocID="{FA72CEF3-8342-4808-93D1-EB1CB2AA051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3B9082F-9AF8-45BF-A0FC-E9EA99487CEA}" type="pres">
      <dgm:prSet presAssocID="{E30001B8-BA2A-42C1-A36C-F0490697FA6A}" presName="parentText" presStyleLbl="node1" presStyleIdx="0" presStyleCnt="2" custLinFactNeighborX="-4337" custLinFactNeighborY="229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2B54F92-7809-4C49-8C14-D27478A17801}" type="pres">
      <dgm:prSet presAssocID="{E30001B8-BA2A-42C1-A36C-F0490697FA6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24C56F3-8B40-40A8-ABCB-D197B1292503}" type="pres">
      <dgm:prSet presAssocID="{02305823-35D1-4B41-9275-6F1EEEDD5B4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95D109C-928B-4626-8DA5-9485461ACDCD}" type="pres">
      <dgm:prSet presAssocID="{02305823-35D1-4B41-9275-6F1EEEDD5B40}" presName="childText" presStyleLbl="revTx" presStyleIdx="1" presStyleCnt="2" custScaleX="9930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945963A6-73DF-495A-8DE1-9AAC4BFFAC93}" srcId="{E30001B8-BA2A-42C1-A36C-F0490697FA6A}" destId="{30197DBE-919F-465D-895D-EE98175B2C24}" srcOrd="0" destOrd="0" parTransId="{644F4959-D763-4FC1-BA3F-30D5313FA57A}" sibTransId="{B4EE8969-A580-4D3F-AEE2-B0E66555796D}"/>
    <dgm:cxn modelId="{E241781A-743F-46EC-9B90-855DC862FC1F}" type="presOf" srcId="{FA72CEF3-8342-4808-93D1-EB1CB2AA051A}" destId="{B3C5CD14-E796-46A9-AF6B-63EF43DFCE8B}" srcOrd="0" destOrd="0" presId="urn:microsoft.com/office/officeart/2005/8/layout/vList2"/>
    <dgm:cxn modelId="{CC8A6A03-3626-495B-814B-BCA2BB3AB6C9}" srcId="{FA72CEF3-8342-4808-93D1-EB1CB2AA051A}" destId="{02305823-35D1-4B41-9275-6F1EEEDD5B40}" srcOrd="1" destOrd="0" parTransId="{3F62ED8A-13CA-432A-BEA7-B4AAE31E34B6}" sibTransId="{02FD232A-1A8B-4F25-BE34-EB3812CDE046}"/>
    <dgm:cxn modelId="{BFD48A14-510B-4DC8-B628-0473FE1E468B}" srcId="{02305823-35D1-4B41-9275-6F1EEEDD5B40}" destId="{6EAD13EC-9872-45AE-9903-66FF06062C2B}" srcOrd="1" destOrd="0" parTransId="{0063E78C-255A-4747-B3F0-5269498046EE}" sibTransId="{83AE7E0C-F4B2-4F1F-8AAA-38EEA4E6500A}"/>
    <dgm:cxn modelId="{FFE2F6DD-FDF3-4320-8877-F89AEEEB6FB0}" type="presOf" srcId="{30197DBE-919F-465D-895D-EE98175B2C24}" destId="{D2B54F92-7809-4C49-8C14-D27478A17801}" srcOrd="0" destOrd="0" presId="urn:microsoft.com/office/officeart/2005/8/layout/vList2"/>
    <dgm:cxn modelId="{747ED1A8-D200-45D2-B3F5-2CE45A854C32}" type="presOf" srcId="{02305823-35D1-4B41-9275-6F1EEEDD5B40}" destId="{524C56F3-8B40-40A8-ABCB-D197B1292503}" srcOrd="0" destOrd="0" presId="urn:microsoft.com/office/officeart/2005/8/layout/vList2"/>
    <dgm:cxn modelId="{F9E30A07-1F22-43C7-A0D7-5D67FBC2816E}" srcId="{FA72CEF3-8342-4808-93D1-EB1CB2AA051A}" destId="{E30001B8-BA2A-42C1-A36C-F0490697FA6A}" srcOrd="0" destOrd="0" parTransId="{DB66A138-AF2E-46C9-9A31-34398875761A}" sibTransId="{1BCED23C-161B-47A4-9B44-0C6857EC000A}"/>
    <dgm:cxn modelId="{4C0C14C2-4E75-426E-8CFF-3DE6C21AB8E2}" type="presOf" srcId="{E30001B8-BA2A-42C1-A36C-F0490697FA6A}" destId="{73B9082F-9AF8-45BF-A0FC-E9EA99487CEA}" srcOrd="0" destOrd="0" presId="urn:microsoft.com/office/officeart/2005/8/layout/vList2"/>
    <dgm:cxn modelId="{53CD3FA7-80F8-449E-ACE3-2E39C89E6B7A}" type="presOf" srcId="{6EAD13EC-9872-45AE-9903-66FF06062C2B}" destId="{E95D109C-928B-4626-8DA5-9485461ACDCD}" srcOrd="0" destOrd="1" presId="urn:microsoft.com/office/officeart/2005/8/layout/vList2"/>
    <dgm:cxn modelId="{85AD92B8-810F-41E1-8691-B98B9E396F3D}" srcId="{02305823-35D1-4B41-9275-6F1EEEDD5B40}" destId="{116A6718-298F-4BF1-AA22-40F3741CEC14}" srcOrd="0" destOrd="0" parTransId="{6A7622AE-BCB9-4984-B639-50806BFA184C}" sibTransId="{39DFF4C6-B829-4F1B-BA7F-E7E9CCD76573}"/>
    <dgm:cxn modelId="{33F47357-6577-43BF-8D92-EA2D5B7635D8}" type="presOf" srcId="{116A6718-298F-4BF1-AA22-40F3741CEC14}" destId="{E95D109C-928B-4626-8DA5-9485461ACDCD}" srcOrd="0" destOrd="0" presId="urn:microsoft.com/office/officeart/2005/8/layout/vList2"/>
    <dgm:cxn modelId="{C894035D-46C5-4147-B747-3B2D29BBF4F8}" type="presParOf" srcId="{B3C5CD14-E796-46A9-AF6B-63EF43DFCE8B}" destId="{73B9082F-9AF8-45BF-A0FC-E9EA99487CEA}" srcOrd="0" destOrd="0" presId="urn:microsoft.com/office/officeart/2005/8/layout/vList2"/>
    <dgm:cxn modelId="{21987716-4A56-40AE-B334-0CB24FCB203C}" type="presParOf" srcId="{B3C5CD14-E796-46A9-AF6B-63EF43DFCE8B}" destId="{D2B54F92-7809-4C49-8C14-D27478A17801}" srcOrd="1" destOrd="0" presId="urn:microsoft.com/office/officeart/2005/8/layout/vList2"/>
    <dgm:cxn modelId="{50BE0B56-C132-4A7E-9B97-DA48072801B2}" type="presParOf" srcId="{B3C5CD14-E796-46A9-AF6B-63EF43DFCE8B}" destId="{524C56F3-8B40-40A8-ABCB-D197B1292503}" srcOrd="2" destOrd="0" presId="urn:microsoft.com/office/officeart/2005/8/layout/vList2"/>
    <dgm:cxn modelId="{6E75AE79-91E7-4D5F-8CE4-6199A816E306}" type="presParOf" srcId="{B3C5CD14-E796-46A9-AF6B-63EF43DFCE8B}" destId="{E95D109C-928B-4626-8DA5-9485461ACDC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B9082F-9AF8-45BF-A0FC-E9EA99487CEA}">
      <dsp:nvSpPr>
        <dsp:cNvPr id="0" name=""/>
        <dsp:cNvSpPr/>
      </dsp:nvSpPr>
      <dsp:spPr>
        <a:xfrm>
          <a:off x="0" y="81977"/>
          <a:ext cx="6096000" cy="1647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105</a:t>
          </a:r>
          <a:r>
            <a:rPr lang="zh-TW" sz="2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學年度起新生註冊率之計算方式，將納入高中生申請入學內含名額。新生註冊人數定義公式如下：</a:t>
          </a:r>
          <a:endParaRPr lang="zh-TW" altLang="en-US" sz="22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80417" y="162394"/>
        <a:ext cx="5935166" cy="1486526"/>
      </dsp:txXfrm>
    </dsp:sp>
    <dsp:sp modelId="{D2B54F92-7809-4C49-8C14-D27478A17801}">
      <dsp:nvSpPr>
        <dsp:cNvPr id="0" name=""/>
        <dsp:cNvSpPr/>
      </dsp:nvSpPr>
      <dsp:spPr>
        <a:xfrm flipV="1">
          <a:off x="0" y="1729337"/>
          <a:ext cx="6096000" cy="2252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zh-TW" altLang="en-US" sz="1700" kern="1200" dirty="0"/>
        </a:p>
      </dsp:txBody>
      <dsp:txXfrm rot="10800000">
        <a:off x="0" y="1729337"/>
        <a:ext cx="6096000" cy="22526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B9082F-9AF8-45BF-A0FC-E9EA99487CEA}">
      <dsp:nvSpPr>
        <dsp:cNvPr id="0" name=""/>
        <dsp:cNvSpPr/>
      </dsp:nvSpPr>
      <dsp:spPr>
        <a:xfrm>
          <a:off x="0" y="65844"/>
          <a:ext cx="7416824" cy="7528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4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104</a:t>
          </a:r>
          <a:r>
            <a:rPr lang="zh-TW" altLang="en-US" sz="24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至</a:t>
          </a:r>
          <a:r>
            <a:rPr lang="en-US" altLang="zh-TW" sz="24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106</a:t>
          </a:r>
          <a:r>
            <a:rPr lang="zh-TW" altLang="en-US" sz="24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學年度</a:t>
          </a:r>
          <a:endParaRPr lang="zh-TW" altLang="en-US" sz="24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6753" y="102597"/>
        <a:ext cx="7343318" cy="679389"/>
      </dsp:txXfrm>
    </dsp:sp>
    <dsp:sp modelId="{D2B54F92-7809-4C49-8C14-D27478A17801}">
      <dsp:nvSpPr>
        <dsp:cNvPr id="0" name=""/>
        <dsp:cNvSpPr/>
      </dsp:nvSpPr>
      <dsp:spPr>
        <a:xfrm>
          <a:off x="0" y="818739"/>
          <a:ext cx="7416824" cy="1366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5484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104</a:t>
          </a:r>
          <a:r>
            <a:rPr lang="zh-TW" sz="19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學年度公布「各系（科）所」。</a:t>
          </a:r>
          <a:endParaRPr lang="zh-TW" altLang="en-US" sz="19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105</a:t>
          </a:r>
          <a:r>
            <a:rPr lang="zh-TW" sz="19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學年度公布「各學制及各系（科）所」。</a:t>
          </a:r>
          <a:endParaRPr lang="zh-TW" altLang="en-US" sz="19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106</a:t>
          </a:r>
          <a:r>
            <a:rPr lang="zh-TW" sz="19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學年度公布「全校、各學制及各系（科）所」。</a:t>
          </a:r>
          <a:endParaRPr lang="zh-TW" altLang="en-US" sz="19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0" y="818739"/>
        <a:ext cx="7416824" cy="1366200"/>
      </dsp:txXfrm>
    </dsp:sp>
    <dsp:sp modelId="{44450829-B77C-4692-9D57-E997ACAB4303}">
      <dsp:nvSpPr>
        <dsp:cNvPr id="0" name=""/>
        <dsp:cNvSpPr/>
      </dsp:nvSpPr>
      <dsp:spPr>
        <a:xfrm>
          <a:off x="0" y="2184940"/>
          <a:ext cx="7416824" cy="7528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各學制涵蓋範圍</a:t>
          </a:r>
          <a:r>
            <a:rPr lang="zh-TW" altLang="en-US" sz="24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說明</a:t>
          </a:r>
          <a:endParaRPr lang="zh-TW" altLang="en-US" sz="24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6753" y="2221693"/>
        <a:ext cx="7343318" cy="679389"/>
      </dsp:txXfrm>
    </dsp:sp>
    <dsp:sp modelId="{742E5D83-5933-45EE-BFEB-E7725519872D}">
      <dsp:nvSpPr>
        <dsp:cNvPr id="0" name=""/>
        <dsp:cNvSpPr/>
      </dsp:nvSpPr>
      <dsp:spPr>
        <a:xfrm>
          <a:off x="0" y="2937834"/>
          <a:ext cx="7416824" cy="2036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5484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19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日間學制：博士班、碩士班、學士班</a:t>
          </a:r>
          <a:r>
            <a:rPr lang="en-US" sz="19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sz="19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四技</a:t>
          </a:r>
          <a:r>
            <a:rPr lang="en-US" sz="19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r>
            <a:rPr lang="zh-TW" sz="19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、二年制學士班</a:t>
          </a:r>
          <a:r>
            <a:rPr lang="en-US" sz="19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sz="19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二技</a:t>
          </a:r>
          <a:r>
            <a:rPr lang="en-US" sz="19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r>
            <a:rPr lang="zh-TW" sz="19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、二專、五專之各學制。</a:t>
          </a:r>
          <a:endParaRPr lang="zh-TW" altLang="en-US" sz="19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19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進修學制：碩士在職專班、進修學制學士班、四技進修部、四技在職專班、二技進修部、進修學院、二專夜間部、二專在職專班、進修專校之各學制。</a:t>
          </a:r>
          <a:endParaRPr lang="zh-TW" altLang="en-US" sz="19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0" y="2937834"/>
        <a:ext cx="7416824" cy="20368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B9082F-9AF8-45BF-A0FC-E9EA99487CEA}">
      <dsp:nvSpPr>
        <dsp:cNvPr id="0" name=""/>
        <dsp:cNvSpPr/>
      </dsp:nvSpPr>
      <dsp:spPr>
        <a:xfrm>
          <a:off x="0" y="109620"/>
          <a:ext cx="7344816" cy="12648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相關作業時程</a:t>
          </a:r>
          <a:endParaRPr lang="zh-TW" altLang="en-US" sz="24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1746" y="171366"/>
        <a:ext cx="7221324" cy="1141387"/>
      </dsp:txXfrm>
    </dsp:sp>
    <dsp:sp modelId="{D2B54F92-7809-4C49-8C14-D27478A17801}">
      <dsp:nvSpPr>
        <dsp:cNvPr id="0" name=""/>
        <dsp:cNvSpPr/>
      </dsp:nvSpPr>
      <dsp:spPr>
        <a:xfrm>
          <a:off x="0" y="1337952"/>
          <a:ext cx="7344816" cy="1266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3198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學校至資料庫填報資料</a:t>
          </a:r>
          <a:r>
            <a:rPr lang="en-US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業務司</a:t>
          </a:r>
          <a:r>
            <a:rPr lang="en-US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r>
            <a:rPr lang="zh-TW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：</a:t>
          </a:r>
          <a:r>
            <a:rPr lang="en-US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10</a:t>
          </a:r>
          <a:r>
            <a:rPr lang="zh-TW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zh-TW" altLang="en-US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底</a:t>
          </a:r>
          <a:r>
            <a:rPr lang="zh-TW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前完成。</a:t>
          </a:r>
          <a:endParaRPr lang="zh-TW" altLang="en-US" sz="13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學校資料之彙整及建置</a:t>
          </a:r>
          <a:r>
            <a:rPr lang="en-US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統計處</a:t>
          </a:r>
          <a:r>
            <a:rPr lang="en-US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r>
            <a:rPr lang="zh-TW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：</a:t>
          </a:r>
          <a:r>
            <a:rPr lang="zh-TW" altLang="en-US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預計</a:t>
          </a:r>
          <a:r>
            <a:rPr lang="en-US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11</a:t>
          </a:r>
          <a:r>
            <a:rPr lang="zh-TW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zh-TW" altLang="en-US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第</a:t>
          </a:r>
          <a:r>
            <a:rPr lang="en-US" altLang="zh-TW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r>
            <a:rPr lang="zh-TW" altLang="en-US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週</a:t>
          </a:r>
          <a:r>
            <a:rPr lang="zh-TW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前完成。</a:t>
          </a:r>
          <a:endParaRPr lang="zh-TW" altLang="en-US" sz="13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公布資料檢校</a:t>
          </a:r>
          <a:r>
            <a:rPr lang="en-US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學校及業務司</a:t>
          </a:r>
          <a:r>
            <a:rPr lang="en-US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r>
            <a:rPr lang="zh-TW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：</a:t>
          </a:r>
          <a:r>
            <a:rPr lang="zh-TW" altLang="en-US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預計</a:t>
          </a:r>
          <a:r>
            <a:rPr lang="en-US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r>
            <a:rPr lang="en-US" altLang="zh-TW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r>
            <a:rPr lang="zh-TW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zh-TW" altLang="en-US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第</a:t>
          </a:r>
          <a:r>
            <a:rPr lang="en-US" altLang="zh-TW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3</a:t>
          </a:r>
          <a:r>
            <a:rPr lang="zh-TW" altLang="en-US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週</a:t>
          </a:r>
          <a:r>
            <a:rPr lang="zh-TW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前完成。</a:t>
          </a:r>
          <a:endParaRPr lang="zh-TW" altLang="en-US" sz="13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新生註冊率公開查詢</a:t>
          </a:r>
          <a:r>
            <a:rPr lang="en-US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統計處網頁</a:t>
          </a:r>
          <a:r>
            <a:rPr lang="en-US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r>
            <a:rPr lang="zh-TW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：</a:t>
          </a:r>
          <a:r>
            <a:rPr lang="zh-TW" altLang="en-US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預計</a:t>
          </a:r>
          <a:r>
            <a:rPr lang="en-US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12</a:t>
          </a:r>
          <a:r>
            <a:rPr lang="zh-TW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月</a:t>
          </a:r>
          <a:r>
            <a:rPr lang="zh-TW" altLang="en-US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第</a:t>
          </a:r>
          <a:r>
            <a:rPr lang="en-US" altLang="zh-TW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r>
            <a:rPr lang="zh-TW" altLang="en-US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週前</a:t>
          </a:r>
          <a:r>
            <a:rPr lang="zh-TW" sz="1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開放。</a:t>
          </a:r>
          <a:endParaRPr lang="zh-TW" altLang="en-US" sz="13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0" y="1337952"/>
        <a:ext cx="7344816" cy="1266840"/>
      </dsp:txXfrm>
    </dsp:sp>
    <dsp:sp modelId="{B74C225D-2026-43D7-AB57-CC3B3310AEA0}">
      <dsp:nvSpPr>
        <dsp:cNvPr id="0" name=""/>
        <dsp:cNvSpPr/>
      </dsp:nvSpPr>
      <dsp:spPr>
        <a:xfrm>
          <a:off x="0" y="2604792"/>
          <a:ext cx="7344816" cy="12648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7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本部「大專校院系所特色及新生註冊率查詢系統」除開放各學制班別註冊率查詢外，將再呈現各校學制班別之特色說明，讓學生、家長與大眾查詢註冊率的同時可以瞭解各校辦學概況與經營特色，以適性擇校。</a:t>
          </a:r>
          <a:endParaRPr lang="zh-TW" altLang="en-US" sz="17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1746" y="2666538"/>
        <a:ext cx="7221324" cy="1141387"/>
      </dsp:txXfrm>
    </dsp:sp>
    <dsp:sp modelId="{565AD556-C8D8-414A-B12E-270E9B0D90AD}">
      <dsp:nvSpPr>
        <dsp:cNvPr id="0" name=""/>
        <dsp:cNvSpPr/>
      </dsp:nvSpPr>
      <dsp:spPr>
        <a:xfrm>
          <a:off x="0" y="3918631"/>
          <a:ext cx="7344816" cy="12648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105</a:t>
          </a:r>
          <a:r>
            <a:rPr lang="zh-TW" sz="17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學年度起篩選專案輔導學校註冊率計算、</a:t>
          </a:r>
          <a:r>
            <a:rPr lang="en-US" sz="17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107</a:t>
          </a:r>
          <a:r>
            <a:rPr lang="zh-TW" sz="17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學年度起總量名額註冊率計算及</a:t>
          </a:r>
          <a:r>
            <a:rPr lang="en-US" sz="17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106</a:t>
          </a:r>
          <a:r>
            <a:rPr lang="zh-TW" sz="17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年度私校獎補助註冊率計算將採</a:t>
          </a:r>
          <a:r>
            <a:rPr lang="zh-TW" altLang="en-US" sz="17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一致之</a:t>
          </a:r>
          <a:r>
            <a:rPr lang="zh-TW" sz="1700" b="1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新生註冊率定義公式</a:t>
          </a:r>
          <a:endParaRPr lang="zh-TW" altLang="en-US" sz="17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1746" y="3980377"/>
        <a:ext cx="7221324" cy="11413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B9082F-9AF8-45BF-A0FC-E9EA99487CEA}">
      <dsp:nvSpPr>
        <dsp:cNvPr id="0" name=""/>
        <dsp:cNvSpPr/>
      </dsp:nvSpPr>
      <dsp:spPr>
        <a:xfrm>
          <a:off x="0" y="181253"/>
          <a:ext cx="7200800" cy="721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原四技申請入學外加名額扣減方式。</a:t>
          </a:r>
          <a:endParaRPr lang="zh-TW" altLang="en-US" sz="23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5222" y="216475"/>
        <a:ext cx="7130356" cy="651080"/>
      </dsp:txXfrm>
    </dsp:sp>
    <dsp:sp modelId="{D2B54F92-7809-4C49-8C14-D27478A17801}">
      <dsp:nvSpPr>
        <dsp:cNvPr id="0" name=""/>
        <dsp:cNvSpPr/>
      </dsp:nvSpPr>
      <dsp:spPr>
        <a:xfrm>
          <a:off x="0" y="884733"/>
          <a:ext cx="7200800" cy="785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25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自</a:t>
          </a:r>
          <a:r>
            <a:rPr lang="en-US" altLang="zh-TW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98</a:t>
          </a: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學年度起，申請入學招生管道於連續</a:t>
          </a:r>
          <a:r>
            <a:rPr lang="en-US" altLang="zh-TW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2</a:t>
          </a: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學年度之招生報到率低於</a:t>
          </a:r>
          <a:r>
            <a:rPr lang="en-US" altLang="zh-TW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70%</a:t>
          </a: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時，將扣減</a:t>
          </a:r>
          <a:r>
            <a:rPr lang="en-US" altLang="zh-TW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5%</a:t>
          </a: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之原外加名額。</a:t>
          </a:r>
          <a:endParaRPr lang="zh-TW" altLang="en-US" sz="1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0" y="884733"/>
        <a:ext cx="7200800" cy="785565"/>
      </dsp:txXfrm>
    </dsp:sp>
    <dsp:sp modelId="{524C56F3-8B40-40A8-ABCB-D197B1292503}">
      <dsp:nvSpPr>
        <dsp:cNvPr id="0" name=""/>
        <dsp:cNvSpPr/>
      </dsp:nvSpPr>
      <dsp:spPr>
        <a:xfrm>
          <a:off x="0" y="1670298"/>
          <a:ext cx="7200800" cy="721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106</a:t>
          </a:r>
          <a:r>
            <a:rPr lang="zh-TW" altLang="en-US" sz="23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學年度起四技申請入學外加名額扣減方式</a:t>
          </a:r>
          <a:endParaRPr lang="zh-TW" altLang="en-US" sz="23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5222" y="1705520"/>
        <a:ext cx="7130356" cy="651080"/>
      </dsp:txXfrm>
    </dsp:sp>
    <dsp:sp modelId="{E95D109C-928B-4626-8DA5-9485461ACDCD}">
      <dsp:nvSpPr>
        <dsp:cNvPr id="0" name=""/>
        <dsp:cNvSpPr/>
      </dsp:nvSpPr>
      <dsp:spPr>
        <a:xfrm>
          <a:off x="25094" y="2391822"/>
          <a:ext cx="7150610" cy="2285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25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106</a:t>
          </a:r>
          <a:r>
            <a:rPr lang="zh-TW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學年度起，四技申請入學外加名額之扣減方式回歸「專科以上學校總量發展規模與資源條件標準」規定，最近連續</a:t>
          </a:r>
          <a:r>
            <a:rPr 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2</a:t>
          </a:r>
          <a:r>
            <a:rPr lang="zh-TW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學年度四技申請入學外加名額之新生註冊率，於公立學校均未達</a:t>
          </a:r>
          <a:r>
            <a:rPr 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80%</a:t>
          </a:r>
          <a:r>
            <a:rPr lang="zh-TW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，於私立均未達</a:t>
          </a:r>
          <a:r>
            <a:rPr 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70%</a:t>
          </a:r>
          <a:r>
            <a:rPr lang="zh-TW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者，則調整四技申請入學外加名額總量至前一學年度外加名額總量</a:t>
          </a:r>
          <a:r>
            <a:rPr 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50%</a:t>
          </a:r>
          <a:r>
            <a:rPr lang="zh-TW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至</a:t>
          </a:r>
          <a:r>
            <a:rPr 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90%</a:t>
          </a:r>
          <a:r>
            <a:rPr lang="zh-TW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。</a:t>
          </a:r>
          <a:endParaRPr lang="zh-TW" altLang="en-US" sz="1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近期函請各校填列</a:t>
          </a:r>
          <a:r>
            <a:rPr lang="en-US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103</a:t>
          </a: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及</a:t>
          </a:r>
          <a:r>
            <a:rPr lang="en-US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104</a:t>
          </a:r>
          <a:r>
            <a:rPr lang="zh-TW" altLang="en-US" sz="18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學年度高中生外加名額之新生註冊率</a:t>
          </a:r>
          <a:endParaRPr lang="zh-TW" altLang="en-US" sz="18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5094" y="2391822"/>
        <a:ext cx="7150610" cy="2285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"/>
          <p:cNvSpPr>
            <a:spLocks noChangeArrowheads="1"/>
          </p:cNvSpPr>
          <p:nvPr/>
        </p:nvSpPr>
        <p:spPr bwMode="auto">
          <a:xfrm>
            <a:off x="0" y="3527425"/>
            <a:ext cx="9144000" cy="33575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5" name="Oval 25"/>
          <p:cNvSpPr>
            <a:spLocks noChangeArrowheads="1"/>
          </p:cNvSpPr>
          <p:nvPr/>
        </p:nvSpPr>
        <p:spPr bwMode="ltGray">
          <a:xfrm>
            <a:off x="1258888" y="4508500"/>
            <a:ext cx="4248150" cy="1800225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>
              <a:ea typeface="新細明體" charset="-120"/>
            </a:endParaRPr>
          </a:p>
        </p:txBody>
      </p:sp>
      <p:sp>
        <p:nvSpPr>
          <p:cNvPr id="6" name="Rectangle 17"/>
          <p:cNvSpPr>
            <a:spLocks noChangeArrowheads="1"/>
          </p:cNvSpPr>
          <p:nvPr/>
        </p:nvSpPr>
        <p:spPr bwMode="gray">
          <a:xfrm>
            <a:off x="0" y="3141663"/>
            <a:ext cx="9144000" cy="431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7" name="Oval 18"/>
          <p:cNvSpPr>
            <a:spLocks noChangeArrowheads="1"/>
          </p:cNvSpPr>
          <p:nvPr/>
        </p:nvSpPr>
        <p:spPr bwMode="gray">
          <a:xfrm>
            <a:off x="276225" y="1255713"/>
            <a:ext cx="4656138" cy="483711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dist="172739" dir="3238358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8" name="Freeform 20" descr="1"/>
          <p:cNvSpPr>
            <a:spLocks/>
          </p:cNvSpPr>
          <p:nvPr/>
        </p:nvSpPr>
        <p:spPr bwMode="gray">
          <a:xfrm>
            <a:off x="1130300" y="1416050"/>
            <a:ext cx="2873375" cy="2182813"/>
          </a:xfrm>
          <a:custGeom>
            <a:avLst/>
            <a:gdLst>
              <a:gd name="T0" fmla="*/ 905 w 1810"/>
              <a:gd name="T1" fmla="*/ 1375 h 1375"/>
              <a:gd name="T2" fmla="*/ 1810 w 1810"/>
              <a:gd name="T3" fmla="*/ 395 h 1375"/>
              <a:gd name="T4" fmla="*/ 876 w 1810"/>
              <a:gd name="T5" fmla="*/ 24 h 1375"/>
              <a:gd name="T6" fmla="*/ 0 w 1810"/>
              <a:gd name="T7" fmla="*/ 396 h 1375"/>
              <a:gd name="T8" fmla="*/ 905 w 1810"/>
              <a:gd name="T9" fmla="*/ 1375 h 13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10" h="1375">
                <a:moveTo>
                  <a:pt x="905" y="1375"/>
                </a:moveTo>
                <a:lnTo>
                  <a:pt x="1810" y="395"/>
                </a:lnTo>
                <a:cubicBezTo>
                  <a:pt x="1612" y="176"/>
                  <a:pt x="1300" y="0"/>
                  <a:pt x="876" y="24"/>
                </a:cubicBezTo>
                <a:cubicBezTo>
                  <a:pt x="452" y="48"/>
                  <a:pt x="252" y="149"/>
                  <a:pt x="0" y="396"/>
                </a:cubicBezTo>
                <a:lnTo>
                  <a:pt x="905" y="1375"/>
                </a:lnTo>
                <a:close/>
              </a:path>
            </a:pathLst>
          </a:cu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76200" cmpd="sng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" name="Freeform 21" descr="2"/>
          <p:cNvSpPr>
            <a:spLocks/>
          </p:cNvSpPr>
          <p:nvPr/>
        </p:nvSpPr>
        <p:spPr bwMode="gray">
          <a:xfrm>
            <a:off x="376238" y="2147888"/>
            <a:ext cx="2103437" cy="3032125"/>
          </a:xfrm>
          <a:custGeom>
            <a:avLst/>
            <a:gdLst>
              <a:gd name="T0" fmla="*/ 1325 w 1325"/>
              <a:gd name="T1" fmla="*/ 960 h 1910"/>
              <a:gd name="T2" fmla="*/ 414 w 1325"/>
              <a:gd name="T3" fmla="*/ 0 h 1910"/>
              <a:gd name="T4" fmla="*/ 27 w 1325"/>
              <a:gd name="T5" fmla="*/ 1014 h 1910"/>
              <a:gd name="T6" fmla="*/ 402 w 1325"/>
              <a:gd name="T7" fmla="*/ 1910 h 1910"/>
              <a:gd name="T8" fmla="*/ 1325 w 1325"/>
              <a:gd name="T9" fmla="*/ 960 h 19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25" h="1910">
                <a:moveTo>
                  <a:pt x="1325" y="960"/>
                </a:moveTo>
                <a:lnTo>
                  <a:pt x="414" y="0"/>
                </a:lnTo>
                <a:cubicBezTo>
                  <a:pt x="238" y="162"/>
                  <a:pt x="0" y="570"/>
                  <a:pt x="27" y="1014"/>
                </a:cubicBezTo>
                <a:cubicBezTo>
                  <a:pt x="53" y="1458"/>
                  <a:pt x="233" y="1748"/>
                  <a:pt x="402" y="1910"/>
                </a:cubicBezTo>
                <a:lnTo>
                  <a:pt x="1325" y="960"/>
                </a:lnTo>
                <a:close/>
              </a:path>
            </a:pathLst>
          </a:cu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76200" cmpd="sng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" name="Freeform 22" descr="55282"/>
          <p:cNvSpPr>
            <a:spLocks/>
          </p:cNvSpPr>
          <p:nvPr/>
        </p:nvSpPr>
        <p:spPr bwMode="gray">
          <a:xfrm>
            <a:off x="1085850" y="3730625"/>
            <a:ext cx="2962275" cy="2219325"/>
          </a:xfrm>
          <a:custGeom>
            <a:avLst/>
            <a:gdLst>
              <a:gd name="T0" fmla="*/ 927 w 1866"/>
              <a:gd name="T1" fmla="*/ 0 h 1398"/>
              <a:gd name="T2" fmla="*/ 0 w 1866"/>
              <a:gd name="T3" fmla="*/ 975 h 1398"/>
              <a:gd name="T4" fmla="*/ 996 w 1866"/>
              <a:gd name="T5" fmla="*/ 1387 h 1398"/>
              <a:gd name="T6" fmla="*/ 1866 w 1866"/>
              <a:gd name="T7" fmla="*/ 996 h 1398"/>
              <a:gd name="T8" fmla="*/ 927 w 1866"/>
              <a:gd name="T9" fmla="*/ 0 h 13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66" h="1398">
                <a:moveTo>
                  <a:pt x="927" y="0"/>
                </a:moveTo>
                <a:lnTo>
                  <a:pt x="0" y="975"/>
                </a:lnTo>
                <a:cubicBezTo>
                  <a:pt x="203" y="1204"/>
                  <a:pt x="607" y="1398"/>
                  <a:pt x="996" y="1387"/>
                </a:cubicBezTo>
                <a:cubicBezTo>
                  <a:pt x="1385" y="1375"/>
                  <a:pt x="1707" y="1159"/>
                  <a:pt x="1866" y="996"/>
                </a:cubicBezTo>
                <a:lnTo>
                  <a:pt x="927" y="0"/>
                </a:lnTo>
                <a:close/>
              </a:path>
            </a:pathLst>
          </a:cu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76200" cmpd="sng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" name="Freeform 19" descr="4"/>
          <p:cNvSpPr>
            <a:spLocks/>
          </p:cNvSpPr>
          <p:nvPr/>
        </p:nvSpPr>
        <p:spPr bwMode="gray">
          <a:xfrm>
            <a:off x="2625725" y="2119313"/>
            <a:ext cx="2139950" cy="3116262"/>
          </a:xfrm>
          <a:custGeom>
            <a:avLst/>
            <a:gdLst>
              <a:gd name="T0" fmla="*/ 951 w 1348"/>
              <a:gd name="T1" fmla="*/ 1963 h 1963"/>
              <a:gd name="T2" fmla="*/ 1338 w 1348"/>
              <a:gd name="T3" fmla="*/ 977 h 1963"/>
              <a:gd name="T4" fmla="*/ 905 w 1348"/>
              <a:gd name="T5" fmla="*/ 0 h 1963"/>
              <a:gd name="T6" fmla="*/ 0 w 1348"/>
              <a:gd name="T7" fmla="*/ 987 h 1963"/>
              <a:gd name="T8" fmla="*/ 951 w 1348"/>
              <a:gd name="T9" fmla="*/ 1963 h 19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8" h="1963">
                <a:moveTo>
                  <a:pt x="951" y="1963"/>
                </a:moveTo>
                <a:cubicBezTo>
                  <a:pt x="1244" y="1689"/>
                  <a:pt x="1348" y="1323"/>
                  <a:pt x="1338" y="977"/>
                </a:cubicBezTo>
                <a:cubicBezTo>
                  <a:pt x="1329" y="629"/>
                  <a:pt x="1132" y="226"/>
                  <a:pt x="905" y="0"/>
                </a:cubicBezTo>
                <a:lnTo>
                  <a:pt x="0" y="987"/>
                </a:lnTo>
                <a:lnTo>
                  <a:pt x="951" y="1963"/>
                </a:lnTo>
                <a:close/>
              </a:path>
            </a:pathLst>
          </a:cu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76200" cmpd="sng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" name="Oval 23"/>
          <p:cNvSpPr>
            <a:spLocks noChangeArrowheads="1"/>
          </p:cNvSpPr>
          <p:nvPr/>
        </p:nvSpPr>
        <p:spPr bwMode="gray">
          <a:xfrm>
            <a:off x="1806575" y="2954338"/>
            <a:ext cx="1655763" cy="16557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1981200" y="3505200"/>
            <a:ext cx="13081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zh-TW" sz="2800" b="1">
                <a:latin typeface="Verdana" pitchFamily="34" charset="0"/>
                <a:ea typeface="新細明體" pitchFamily="18" charset="-120"/>
              </a:rPr>
              <a:t>LOGO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24200" y="762000"/>
            <a:ext cx="5715000" cy="1828800"/>
          </a:xfrm>
        </p:spPr>
        <p:txBody>
          <a:bodyPr/>
          <a:lstStyle>
            <a:lvl1pPr algn="r">
              <a:defRPr sz="4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4343400" y="3178175"/>
            <a:ext cx="4572000" cy="3810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1600" b="0">
                <a:solidFill>
                  <a:schemeClr val="bg1"/>
                </a:solidFill>
              </a:defRPr>
            </a:lvl1pPr>
          </a:lstStyle>
          <a:p>
            <a:r>
              <a:rPr lang="zh-TW" altLang="en-US" smtClean="0"/>
              <a:t>按一下以編輯母片副標題樣式</a:t>
            </a:r>
            <a:endParaRPr lang="en-US" altLang="zh-TW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86525"/>
            <a:ext cx="2133600" cy="168275"/>
          </a:xfrm>
        </p:spPr>
        <p:txBody>
          <a:bodyPr/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86525"/>
            <a:ext cx="2895600" cy="168275"/>
          </a:xfrm>
        </p:spPr>
        <p:txBody>
          <a:bodyPr/>
          <a:lstStyle>
            <a:lvl1pPr algn="ctr">
              <a:defRPr sz="1200" b="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86525"/>
            <a:ext cx="2133600" cy="1682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AF08017-B7B1-4B55-853C-B51C83270C3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38054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www.thmemgallery.com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4CBD5-09E9-440E-9CD5-B1508C903DE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9583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10350" y="152400"/>
            <a:ext cx="2076450" cy="63373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076950" cy="63373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www.thmemgallery.com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32800-876E-4378-AC11-D17FEC571AF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8783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391400" cy="563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241425"/>
            <a:ext cx="8229600" cy="5248275"/>
          </a:xfrm>
        </p:spPr>
        <p:txBody>
          <a:bodyPr/>
          <a:lstStyle/>
          <a:p>
            <a:pPr lvl="0"/>
            <a:r>
              <a:rPr lang="zh-TW" altLang="en-US" noProof="0" smtClean="0"/>
              <a:t>按一下圖示以新增表格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www.thmemgallery.com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42C5B-DC81-422B-9330-E3F75147D4B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730878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標題及圖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391400" cy="563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表版面配置區 2"/>
          <p:cNvSpPr>
            <a:spLocks noGrp="1"/>
          </p:cNvSpPr>
          <p:nvPr>
            <p:ph type="chart" idx="1"/>
          </p:nvPr>
        </p:nvSpPr>
        <p:spPr>
          <a:xfrm>
            <a:off x="457200" y="1241425"/>
            <a:ext cx="8229600" cy="5248275"/>
          </a:xfrm>
        </p:spPr>
        <p:txBody>
          <a:bodyPr/>
          <a:lstStyle/>
          <a:p>
            <a:pPr lvl="0"/>
            <a:r>
              <a:rPr lang="zh-TW" altLang="en-US" noProof="0" smtClean="0"/>
              <a:t>按一下圖示以新增圖表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www.thmemgallery.com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15300-1F4B-457D-A589-F07E82AE009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3505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www.thmemgallery.com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9F636-0B8E-4467-BF7D-9476ADC9A66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96491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www.thmemgallery.com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34BB4-FE74-44A4-9B8F-0EA48CEA05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1189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2414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2414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www.thmemgallery.com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Company Logo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A8DA2-DD89-46AF-9B7A-7EE025C7A2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1060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www.thmemgallery.com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Company Logo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0C89F-7897-4C3C-8360-DBBAEE00BB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4018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www.thmemgallery.com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Company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17F42-6934-42B5-A400-D336D70D18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42575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www.thmemgallery.com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Company Logo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C8B83-4668-4EE2-921A-8449F26631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06258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www.thmemgallery.com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Company Logo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8F7E4-2B75-465A-B58D-B70217930B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1394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www.thmemgallery.com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Company Logo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1FBF9-7340-47C9-96A6-F1BC3AAA313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07486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gi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5"/>
          <p:cNvSpPr>
            <a:spLocks noChangeArrowheads="1"/>
          </p:cNvSpPr>
          <p:nvPr/>
        </p:nvSpPr>
        <p:spPr bwMode="gray">
          <a:xfrm>
            <a:off x="0" y="798513"/>
            <a:ext cx="9144000" cy="31273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1027" name="Rectangle 16"/>
          <p:cNvSpPr>
            <a:spLocks noChangeArrowheads="1"/>
          </p:cNvSpPr>
          <p:nvPr/>
        </p:nvSpPr>
        <p:spPr bwMode="white">
          <a:xfrm>
            <a:off x="0" y="0"/>
            <a:ext cx="9144000" cy="83661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41425"/>
            <a:ext cx="8229600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381000" y="838200"/>
            <a:ext cx="59436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chemeClr val="bg1"/>
                </a:solidFill>
                <a:latin typeface="+mn-lt"/>
                <a:ea typeface="新細明體" charset="-120"/>
              </a:defRPr>
            </a:lvl1pPr>
          </a:lstStyle>
          <a:p>
            <a:pPr>
              <a:defRPr/>
            </a:pPr>
            <a:r>
              <a:rPr lang="en-US" altLang="zh-TW"/>
              <a:t>www.thmemgallery.com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564313"/>
            <a:ext cx="2362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latin typeface="+mn-lt"/>
                <a:ea typeface="新細明體" charset="-120"/>
              </a:defRPr>
            </a:lvl1pPr>
          </a:lstStyle>
          <a:p>
            <a:pPr>
              <a:defRPr/>
            </a:pPr>
            <a:r>
              <a:rPr lang="en-US" altLang="zh-TW"/>
              <a:t>Company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24200" y="6553200"/>
            <a:ext cx="213360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charset="-120"/>
              </a:defRPr>
            </a:lvl1pPr>
          </a:lstStyle>
          <a:p>
            <a:pPr>
              <a:defRPr/>
            </a:pPr>
            <a:fld id="{7F0A6F30-1020-4B66-B475-043C3C6BC93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381000" y="152400"/>
            <a:ext cx="7391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grpSp>
        <p:nvGrpSpPr>
          <p:cNvPr id="1033" name="Group 17"/>
          <p:cNvGrpSpPr>
            <a:grpSpLocks/>
          </p:cNvGrpSpPr>
          <p:nvPr/>
        </p:nvGrpSpPr>
        <p:grpSpPr bwMode="auto">
          <a:xfrm>
            <a:off x="7308850" y="188913"/>
            <a:ext cx="1665288" cy="1512887"/>
            <a:chOff x="4604" y="119"/>
            <a:chExt cx="1049" cy="953"/>
          </a:xfrm>
        </p:grpSpPr>
        <p:sp>
          <p:nvSpPr>
            <p:cNvPr id="1042" name="Oval 18"/>
            <p:cNvSpPr>
              <a:spLocks noChangeArrowheads="1"/>
            </p:cNvSpPr>
            <p:nvPr userDrawn="1"/>
          </p:nvSpPr>
          <p:spPr bwMode="gray">
            <a:xfrm>
              <a:off x="4921" y="845"/>
              <a:ext cx="732" cy="227"/>
            </a:xfrm>
            <a:prstGeom prst="ellipse">
              <a:avLst/>
            </a:pr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tint val="0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>
                <a:ea typeface="新細明體" charset="-120"/>
              </a:endParaRPr>
            </a:p>
          </p:txBody>
        </p:sp>
        <p:sp>
          <p:nvSpPr>
            <p:cNvPr id="1035" name="Oval 19"/>
            <p:cNvSpPr>
              <a:spLocks noChangeArrowheads="1"/>
            </p:cNvSpPr>
            <p:nvPr userDrawn="1"/>
          </p:nvSpPr>
          <p:spPr bwMode="gray">
            <a:xfrm>
              <a:off x="4604" y="119"/>
              <a:ext cx="932" cy="91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dist="63500" dir="2212194" algn="ctr" rotWithShape="0">
                <a:schemeClr val="tx1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TW" altLang="en-US">
                <a:ea typeface="新細明體" pitchFamily="18" charset="-120"/>
              </a:endParaRPr>
            </a:p>
          </p:txBody>
        </p:sp>
        <p:sp>
          <p:nvSpPr>
            <p:cNvPr id="1036" name="Freeform 20" descr="4"/>
            <p:cNvSpPr>
              <a:spLocks/>
            </p:cNvSpPr>
            <p:nvPr userDrawn="1"/>
          </p:nvSpPr>
          <p:spPr bwMode="gray">
            <a:xfrm>
              <a:off x="5077" y="281"/>
              <a:ext cx="426" cy="588"/>
            </a:xfrm>
            <a:custGeom>
              <a:avLst/>
              <a:gdLst>
                <a:gd name="T0" fmla="*/ 951 w 1348"/>
                <a:gd name="T1" fmla="*/ 1963 h 1963"/>
                <a:gd name="T2" fmla="*/ 1338 w 1348"/>
                <a:gd name="T3" fmla="*/ 977 h 1963"/>
                <a:gd name="T4" fmla="*/ 905 w 1348"/>
                <a:gd name="T5" fmla="*/ 0 h 1963"/>
                <a:gd name="T6" fmla="*/ 0 w 1348"/>
                <a:gd name="T7" fmla="*/ 987 h 1963"/>
                <a:gd name="T8" fmla="*/ 951 w 1348"/>
                <a:gd name="T9" fmla="*/ 1963 h 19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48" h="1963">
                  <a:moveTo>
                    <a:pt x="951" y="1963"/>
                  </a:moveTo>
                  <a:cubicBezTo>
                    <a:pt x="1244" y="1689"/>
                    <a:pt x="1348" y="1323"/>
                    <a:pt x="1338" y="977"/>
                  </a:cubicBezTo>
                  <a:cubicBezTo>
                    <a:pt x="1329" y="629"/>
                    <a:pt x="1132" y="226"/>
                    <a:pt x="905" y="0"/>
                  </a:cubicBezTo>
                  <a:lnTo>
                    <a:pt x="0" y="987"/>
                  </a:lnTo>
                  <a:lnTo>
                    <a:pt x="951" y="1963"/>
                  </a:lnTo>
                  <a:close/>
                </a:path>
              </a:pathLst>
            </a:custGeom>
            <a:blipFill dpi="0" rotWithShape="1">
              <a:blip r:embed="rId15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76200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37" name="Freeform 21" descr="1"/>
            <p:cNvSpPr>
              <a:spLocks/>
            </p:cNvSpPr>
            <p:nvPr userDrawn="1"/>
          </p:nvSpPr>
          <p:spPr bwMode="gray">
            <a:xfrm>
              <a:off x="4779" y="144"/>
              <a:ext cx="572" cy="416"/>
            </a:xfrm>
            <a:custGeom>
              <a:avLst/>
              <a:gdLst>
                <a:gd name="T0" fmla="*/ 905 w 1810"/>
                <a:gd name="T1" fmla="*/ 1388 h 1388"/>
                <a:gd name="T2" fmla="*/ 1810 w 1810"/>
                <a:gd name="T3" fmla="*/ 408 h 1388"/>
                <a:gd name="T4" fmla="*/ 874 w 1810"/>
                <a:gd name="T5" fmla="*/ 40 h 1388"/>
                <a:gd name="T6" fmla="*/ 0 w 1810"/>
                <a:gd name="T7" fmla="*/ 409 h 1388"/>
                <a:gd name="T8" fmla="*/ 905 w 1810"/>
                <a:gd name="T9" fmla="*/ 1388 h 13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10" h="1388">
                  <a:moveTo>
                    <a:pt x="905" y="1388"/>
                  </a:moveTo>
                  <a:lnTo>
                    <a:pt x="1810" y="408"/>
                  </a:lnTo>
                  <a:cubicBezTo>
                    <a:pt x="1612" y="189"/>
                    <a:pt x="1272" y="0"/>
                    <a:pt x="874" y="40"/>
                  </a:cubicBezTo>
                  <a:cubicBezTo>
                    <a:pt x="541" y="52"/>
                    <a:pt x="252" y="162"/>
                    <a:pt x="0" y="409"/>
                  </a:cubicBezTo>
                  <a:lnTo>
                    <a:pt x="905" y="1388"/>
                  </a:lnTo>
                  <a:close/>
                </a:path>
              </a:pathLst>
            </a:custGeom>
            <a:blipFill dpi="0" rotWithShape="1">
              <a:blip r:embed="rId16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76200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38" name="Freeform 22" descr="2"/>
            <p:cNvSpPr>
              <a:spLocks/>
            </p:cNvSpPr>
            <p:nvPr userDrawn="1"/>
          </p:nvSpPr>
          <p:spPr bwMode="gray">
            <a:xfrm>
              <a:off x="4629" y="286"/>
              <a:ext cx="419" cy="572"/>
            </a:xfrm>
            <a:custGeom>
              <a:avLst/>
              <a:gdLst>
                <a:gd name="T0" fmla="*/ 1325 w 1325"/>
                <a:gd name="T1" fmla="*/ 960 h 1910"/>
                <a:gd name="T2" fmla="*/ 414 w 1325"/>
                <a:gd name="T3" fmla="*/ 0 h 1910"/>
                <a:gd name="T4" fmla="*/ 27 w 1325"/>
                <a:gd name="T5" fmla="*/ 1014 h 1910"/>
                <a:gd name="T6" fmla="*/ 402 w 1325"/>
                <a:gd name="T7" fmla="*/ 1910 h 1910"/>
                <a:gd name="T8" fmla="*/ 1325 w 1325"/>
                <a:gd name="T9" fmla="*/ 960 h 19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5" h="1910">
                  <a:moveTo>
                    <a:pt x="1325" y="960"/>
                  </a:moveTo>
                  <a:lnTo>
                    <a:pt x="414" y="0"/>
                  </a:lnTo>
                  <a:cubicBezTo>
                    <a:pt x="238" y="162"/>
                    <a:pt x="0" y="570"/>
                    <a:pt x="27" y="1014"/>
                  </a:cubicBezTo>
                  <a:cubicBezTo>
                    <a:pt x="53" y="1458"/>
                    <a:pt x="233" y="1748"/>
                    <a:pt x="402" y="1910"/>
                  </a:cubicBezTo>
                  <a:lnTo>
                    <a:pt x="1325" y="960"/>
                  </a:lnTo>
                  <a:close/>
                </a:path>
              </a:pathLst>
            </a:custGeom>
            <a:blipFill dpi="0" rotWithShape="1">
              <a:blip r:embed="rId17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76200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39" name="Freeform 23" descr="55282"/>
            <p:cNvSpPr>
              <a:spLocks/>
            </p:cNvSpPr>
            <p:nvPr userDrawn="1"/>
          </p:nvSpPr>
          <p:spPr bwMode="gray">
            <a:xfrm>
              <a:off x="4770" y="585"/>
              <a:ext cx="590" cy="418"/>
            </a:xfrm>
            <a:custGeom>
              <a:avLst/>
              <a:gdLst>
                <a:gd name="T0" fmla="*/ 927 w 1866"/>
                <a:gd name="T1" fmla="*/ 0 h 1398"/>
                <a:gd name="T2" fmla="*/ 0 w 1866"/>
                <a:gd name="T3" fmla="*/ 975 h 1398"/>
                <a:gd name="T4" fmla="*/ 996 w 1866"/>
                <a:gd name="T5" fmla="*/ 1387 h 1398"/>
                <a:gd name="T6" fmla="*/ 1866 w 1866"/>
                <a:gd name="T7" fmla="*/ 996 h 1398"/>
                <a:gd name="T8" fmla="*/ 927 w 1866"/>
                <a:gd name="T9" fmla="*/ 0 h 13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66" h="1398">
                  <a:moveTo>
                    <a:pt x="927" y="0"/>
                  </a:moveTo>
                  <a:lnTo>
                    <a:pt x="0" y="975"/>
                  </a:lnTo>
                  <a:cubicBezTo>
                    <a:pt x="203" y="1204"/>
                    <a:pt x="607" y="1398"/>
                    <a:pt x="996" y="1387"/>
                  </a:cubicBezTo>
                  <a:cubicBezTo>
                    <a:pt x="1385" y="1375"/>
                    <a:pt x="1707" y="1159"/>
                    <a:pt x="1866" y="996"/>
                  </a:cubicBezTo>
                  <a:lnTo>
                    <a:pt x="927" y="0"/>
                  </a:lnTo>
                  <a:close/>
                </a:path>
              </a:pathLst>
            </a:custGeom>
            <a:blipFill dpi="0" rotWithShape="1">
              <a:blip r:embed="rId18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76200" cmpd="sng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40" name="Oval 24"/>
            <p:cNvSpPr>
              <a:spLocks noChangeArrowheads="1"/>
            </p:cNvSpPr>
            <p:nvPr userDrawn="1"/>
          </p:nvSpPr>
          <p:spPr bwMode="gray">
            <a:xfrm>
              <a:off x="4914" y="438"/>
              <a:ext cx="329" cy="3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TW" altLang="en-US">
                <a:ea typeface="新細明體" pitchFamily="18" charset="-120"/>
              </a:endParaRPr>
            </a:p>
          </p:txBody>
        </p:sp>
      </p:grpSp>
      <p:pic>
        <p:nvPicPr>
          <p:cNvPr id="3" name="圖片 2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1896" y="703152"/>
            <a:ext cx="495601" cy="49560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0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0400" y="174871"/>
            <a:ext cx="5715000" cy="1828800"/>
          </a:xfrm>
        </p:spPr>
        <p:txBody>
          <a:bodyPr/>
          <a:lstStyle/>
          <a:p>
            <a:pPr algn="ctr" eaLnBrk="1" hangingPunct="1">
              <a:defRPr/>
            </a:pPr>
            <a:r>
              <a:rPr lang="zh-TW" altLang="en-US" sz="36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新生註冊率及四技申請入學外加名額調整說明</a:t>
            </a:r>
            <a:endParaRPr lang="en-US" altLang="zh-TW" sz="3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52" name="Oval 4"/>
          <p:cNvSpPr>
            <a:spLocks noChangeArrowheads="1"/>
          </p:cNvSpPr>
          <p:nvPr/>
        </p:nvSpPr>
        <p:spPr bwMode="ltGray">
          <a:xfrm>
            <a:off x="6500813" y="5949950"/>
            <a:ext cx="431800" cy="431800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5725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zh-TW" altLang="zh-TW">
              <a:solidFill>
                <a:schemeClr val="bg1"/>
              </a:solidFill>
              <a:ea typeface="新細明體" charset="-120"/>
            </a:endParaRPr>
          </a:p>
        </p:txBody>
      </p:sp>
      <p:sp>
        <p:nvSpPr>
          <p:cNvPr id="3077" name="副標題 1"/>
          <p:cNvSpPr>
            <a:spLocks noGrp="1"/>
          </p:cNvSpPr>
          <p:nvPr>
            <p:ph type="subTitle" idx="1"/>
          </p:nvPr>
        </p:nvSpPr>
        <p:spPr>
          <a:xfrm>
            <a:off x="4343400" y="3178174"/>
            <a:ext cx="4572000" cy="68287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教育部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技術及職業教育司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997" y="3024662"/>
            <a:ext cx="1512168" cy="15121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簡報大綱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zh-TW" altLang="zh-TW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7588" name="AutoShape 4"/>
          <p:cNvSpPr>
            <a:spLocks noChangeArrowheads="1"/>
          </p:cNvSpPr>
          <p:nvPr/>
        </p:nvSpPr>
        <p:spPr bwMode="ltGray">
          <a:xfrm rot="5400000">
            <a:off x="-2422526" y="1627188"/>
            <a:ext cx="4824413" cy="47704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5490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5490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ltGray">
          <a:xfrm rot="5400000" flipH="1">
            <a:off x="-2016918" y="2062956"/>
            <a:ext cx="4032250" cy="3929063"/>
          </a:xfrm>
          <a:custGeom>
            <a:avLst/>
            <a:gdLst>
              <a:gd name="T0" fmla="*/ 376366668 w 21600"/>
              <a:gd name="T1" fmla="*/ 0 h 21600"/>
              <a:gd name="T2" fmla="*/ 187207660 w 21600"/>
              <a:gd name="T3" fmla="*/ 357350463 h 21600"/>
              <a:gd name="T4" fmla="*/ 376366668 w 21600"/>
              <a:gd name="T5" fmla="*/ 355497437 h 21600"/>
              <a:gd name="T6" fmla="*/ 565525676 w 21600"/>
              <a:gd name="T7" fmla="*/ 357350463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3"/>
                  <a:pt x="10855" y="10769"/>
                  <a:pt x="10856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lnTo>
                  <a:pt x="10744" y="10800"/>
                </a:lnTo>
                <a:close/>
              </a:path>
            </a:pathLst>
          </a:custGeom>
          <a:solidFill>
            <a:srgbClr val="BBE0E3"/>
          </a:solidFill>
          <a:ln>
            <a:noFill/>
          </a:ln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4102" name="群組 57"/>
          <p:cNvGrpSpPr>
            <a:grpSpLocks/>
          </p:cNvGrpSpPr>
          <p:nvPr/>
        </p:nvGrpSpPr>
        <p:grpSpPr bwMode="auto">
          <a:xfrm>
            <a:off x="2134905" y="3305002"/>
            <a:ext cx="4737100" cy="539022"/>
            <a:chOff x="1447800" y="1973263"/>
            <a:chExt cx="4737100" cy="539022"/>
          </a:xfrm>
        </p:grpSpPr>
        <p:sp>
          <p:nvSpPr>
            <p:cNvPr id="4157" name="AutoShape 10"/>
            <p:cNvSpPr>
              <a:spLocks noChangeArrowheads="1"/>
            </p:cNvSpPr>
            <p:nvPr/>
          </p:nvSpPr>
          <p:spPr bwMode="gray">
            <a:xfrm>
              <a:off x="1765300" y="1973263"/>
              <a:ext cx="4419600" cy="508000"/>
            </a:xfrm>
            <a:prstGeom prst="roundRect">
              <a:avLst>
                <a:gd name="adj" fmla="val 50000"/>
              </a:avLst>
            </a:prstGeom>
            <a:noFill/>
            <a:ln w="28575" algn="ctr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en-US" altLang="zh-TW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104</a:t>
              </a:r>
              <a:r>
                <a:rPr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至</a:t>
              </a:r>
              <a:r>
                <a:rPr lang="en-US" altLang="zh-TW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106</a:t>
              </a:r>
              <a:r>
                <a:rPr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學年度註冊率公開方式</a:t>
              </a:r>
              <a:endPara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grpSp>
          <p:nvGrpSpPr>
            <p:cNvPr id="4158" name="Group 11"/>
            <p:cNvGrpSpPr>
              <a:grpSpLocks/>
            </p:cNvGrpSpPr>
            <p:nvPr/>
          </p:nvGrpSpPr>
          <p:grpSpPr bwMode="auto">
            <a:xfrm>
              <a:off x="1447800" y="1993040"/>
              <a:ext cx="381000" cy="519245"/>
              <a:chOff x="2078" y="1387"/>
              <a:chExt cx="1615" cy="2201"/>
            </a:xfrm>
          </p:grpSpPr>
          <p:sp>
            <p:nvSpPr>
              <p:cNvPr id="4159" name="Oval 12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5715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4160" name="Oval 13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67598" name="Oval 14"/>
              <p:cNvSpPr>
                <a:spLocks noChangeArrowheads="1"/>
              </p:cNvSpPr>
              <p:nvPr/>
            </p:nvSpPr>
            <p:spPr bwMode="gray">
              <a:xfrm>
                <a:off x="2253" y="1387"/>
                <a:ext cx="1101" cy="2201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zh-TW" altLang="en-US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4162" name="Oval 15"/>
              <p:cNvSpPr>
                <a:spLocks noChangeArrowheads="1"/>
              </p:cNvSpPr>
              <p:nvPr/>
            </p:nvSpPr>
            <p:spPr bwMode="gray">
              <a:xfrm>
                <a:off x="2254" y="1387"/>
                <a:ext cx="1101" cy="2201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TW" altLang="en-US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67600" name="Oval 16"/>
              <p:cNvSpPr>
                <a:spLocks noChangeArrowheads="1"/>
              </p:cNvSpPr>
              <p:nvPr/>
            </p:nvSpPr>
            <p:spPr bwMode="gray">
              <a:xfrm>
                <a:off x="2334" y="1387"/>
                <a:ext cx="1097" cy="2201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TW" altLang="en-US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4164" name="Oval 17"/>
              <p:cNvSpPr>
                <a:spLocks noChangeArrowheads="1"/>
              </p:cNvSpPr>
              <p:nvPr/>
            </p:nvSpPr>
            <p:spPr bwMode="gray">
              <a:xfrm>
                <a:off x="2337" y="1387"/>
                <a:ext cx="1096" cy="2201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TW" altLang="en-US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</p:grpSp>
      <p:grpSp>
        <p:nvGrpSpPr>
          <p:cNvPr id="4103" name="群組 61"/>
          <p:cNvGrpSpPr>
            <a:grpSpLocks/>
          </p:cNvGrpSpPr>
          <p:nvPr/>
        </p:nvGrpSpPr>
        <p:grpSpPr bwMode="auto">
          <a:xfrm>
            <a:off x="2176190" y="4473891"/>
            <a:ext cx="4724400" cy="556485"/>
            <a:chOff x="1909192" y="2527176"/>
            <a:chExt cx="4724400" cy="556485"/>
          </a:xfrm>
        </p:grpSpPr>
        <p:sp>
          <p:nvSpPr>
            <p:cNvPr id="4149" name="AutoShape 9"/>
            <p:cNvSpPr>
              <a:spLocks noChangeArrowheads="1"/>
            </p:cNvSpPr>
            <p:nvPr/>
          </p:nvSpPr>
          <p:spPr bwMode="gray">
            <a:xfrm>
              <a:off x="2213992" y="2527176"/>
              <a:ext cx="4419600" cy="508000"/>
            </a:xfrm>
            <a:prstGeom prst="roundRect">
              <a:avLst>
                <a:gd name="adj" fmla="val 50000"/>
              </a:avLst>
            </a:prstGeom>
            <a:noFill/>
            <a:ln w="28575" algn="ctr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四技申請入</a:t>
              </a: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學</a:t>
              </a:r>
              <a:r>
                <a:rPr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外加名額調整</a:t>
              </a:r>
              <a:endPara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grpSp>
          <p:nvGrpSpPr>
            <p:cNvPr id="4150" name="Group 18"/>
            <p:cNvGrpSpPr>
              <a:grpSpLocks/>
            </p:cNvGrpSpPr>
            <p:nvPr/>
          </p:nvGrpSpPr>
          <p:grpSpPr bwMode="auto">
            <a:xfrm>
              <a:off x="1909192" y="2564416"/>
              <a:ext cx="381000" cy="519245"/>
              <a:chOff x="2078" y="1387"/>
              <a:chExt cx="1615" cy="2201"/>
            </a:xfrm>
          </p:grpSpPr>
          <p:sp>
            <p:nvSpPr>
              <p:cNvPr id="4151" name="Oval 19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5715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4152" name="Oval 20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67605" name="Oval 21"/>
              <p:cNvSpPr>
                <a:spLocks noChangeArrowheads="1"/>
              </p:cNvSpPr>
              <p:nvPr/>
            </p:nvSpPr>
            <p:spPr bwMode="gray">
              <a:xfrm>
                <a:off x="2253" y="1387"/>
                <a:ext cx="1101" cy="2201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zh-TW" altLang="en-US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4154" name="Oval 22"/>
              <p:cNvSpPr>
                <a:spLocks noChangeArrowheads="1"/>
              </p:cNvSpPr>
              <p:nvPr/>
            </p:nvSpPr>
            <p:spPr bwMode="gray">
              <a:xfrm>
                <a:off x="2254" y="1387"/>
                <a:ext cx="1101" cy="2201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48BE67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TW" altLang="en-US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67607" name="Oval 23"/>
              <p:cNvSpPr>
                <a:spLocks noChangeArrowheads="1"/>
              </p:cNvSpPr>
              <p:nvPr/>
            </p:nvSpPr>
            <p:spPr bwMode="gray">
              <a:xfrm>
                <a:off x="2334" y="1387"/>
                <a:ext cx="1097" cy="2201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TW" altLang="en-US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4156" name="Oval 24"/>
              <p:cNvSpPr>
                <a:spLocks noChangeArrowheads="1"/>
              </p:cNvSpPr>
              <p:nvPr/>
            </p:nvSpPr>
            <p:spPr bwMode="gray">
              <a:xfrm>
                <a:off x="2337" y="1387"/>
                <a:ext cx="1096" cy="2201"/>
              </a:xfrm>
              <a:prstGeom prst="ellipse">
                <a:avLst/>
              </a:prstGeom>
              <a:gradFill rotWithShape="1">
                <a:gsLst>
                  <a:gs pos="0">
                    <a:srgbClr val="48BE67"/>
                  </a:gs>
                  <a:gs pos="100000">
                    <a:srgbClr val="235C32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TW" altLang="en-US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</p:grpSp>
      <p:grpSp>
        <p:nvGrpSpPr>
          <p:cNvPr id="4108" name="群組 62"/>
          <p:cNvGrpSpPr>
            <a:grpSpLocks/>
          </p:cNvGrpSpPr>
          <p:nvPr/>
        </p:nvGrpSpPr>
        <p:grpSpPr bwMode="auto">
          <a:xfrm>
            <a:off x="1844675" y="2186913"/>
            <a:ext cx="4752975" cy="539022"/>
            <a:chOff x="1447800" y="1973263"/>
            <a:chExt cx="4752528" cy="539022"/>
          </a:xfrm>
        </p:grpSpPr>
        <p:sp>
          <p:nvSpPr>
            <p:cNvPr id="4109" name="AutoShape 10"/>
            <p:cNvSpPr>
              <a:spLocks noChangeArrowheads="1"/>
            </p:cNvSpPr>
            <p:nvPr/>
          </p:nvSpPr>
          <p:spPr bwMode="gray">
            <a:xfrm>
              <a:off x="1780728" y="1973263"/>
              <a:ext cx="4419600" cy="508000"/>
            </a:xfrm>
            <a:prstGeom prst="roundRect">
              <a:avLst>
                <a:gd name="adj" fmla="val 50000"/>
              </a:avLst>
            </a:prstGeom>
            <a:noFill/>
            <a:ln w="28575" algn="ctr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新生註冊率定義</a:t>
              </a:r>
              <a:endPara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grpSp>
          <p:nvGrpSpPr>
            <p:cNvPr id="4110" name="Group 11"/>
            <p:cNvGrpSpPr>
              <a:grpSpLocks/>
            </p:cNvGrpSpPr>
            <p:nvPr/>
          </p:nvGrpSpPr>
          <p:grpSpPr bwMode="auto">
            <a:xfrm>
              <a:off x="1447800" y="1993040"/>
              <a:ext cx="381000" cy="519245"/>
              <a:chOff x="2078" y="1387"/>
              <a:chExt cx="1615" cy="2201"/>
            </a:xfrm>
          </p:grpSpPr>
          <p:sp>
            <p:nvSpPr>
              <p:cNvPr id="4111" name="Oval 12"/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5715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4112" name="Oval 13"/>
              <p:cNvSpPr>
                <a:spLocks noChangeArrowheads="1"/>
              </p:cNvSpPr>
              <p:nvPr/>
            </p:nvSpPr>
            <p:spPr bwMode="gray">
              <a:xfrm>
                <a:off x="2170" y="1771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TW" altLang="en-US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68" name="Oval 14"/>
              <p:cNvSpPr>
                <a:spLocks noChangeArrowheads="1"/>
              </p:cNvSpPr>
              <p:nvPr/>
            </p:nvSpPr>
            <p:spPr bwMode="gray">
              <a:xfrm>
                <a:off x="2253" y="1387"/>
                <a:ext cx="1101" cy="2201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zh-TW" altLang="en-US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4114" name="Oval 15"/>
              <p:cNvSpPr>
                <a:spLocks noChangeArrowheads="1"/>
              </p:cNvSpPr>
              <p:nvPr/>
            </p:nvSpPr>
            <p:spPr bwMode="gray">
              <a:xfrm>
                <a:off x="2254" y="1387"/>
                <a:ext cx="1101" cy="2201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TW" altLang="en-US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70" name="Oval 16"/>
              <p:cNvSpPr>
                <a:spLocks noChangeArrowheads="1"/>
              </p:cNvSpPr>
              <p:nvPr/>
            </p:nvSpPr>
            <p:spPr bwMode="gray">
              <a:xfrm>
                <a:off x="2334" y="1387"/>
                <a:ext cx="1097" cy="2201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TW" altLang="en-US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4116" name="Oval 17"/>
              <p:cNvSpPr>
                <a:spLocks noChangeArrowheads="1"/>
              </p:cNvSpPr>
              <p:nvPr/>
            </p:nvSpPr>
            <p:spPr bwMode="gray">
              <a:xfrm>
                <a:off x="2337" y="1387"/>
                <a:ext cx="1096" cy="2201"/>
              </a:xfrm>
              <a:prstGeom prst="ellipse">
                <a:avLst/>
              </a:pr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TW" altLang="en-US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新生註冊率定義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125" name="AutoShape 10"/>
          <p:cNvSpPr>
            <a:spLocks noChangeArrowheads="1"/>
          </p:cNvSpPr>
          <p:nvPr/>
        </p:nvSpPr>
        <p:spPr bwMode="auto">
          <a:xfrm flipH="1">
            <a:off x="7081881" y="1822408"/>
            <a:ext cx="71438" cy="142875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126" name="AutoShape 11"/>
          <p:cNvSpPr>
            <a:spLocks noChangeArrowheads="1"/>
          </p:cNvSpPr>
          <p:nvPr/>
        </p:nvSpPr>
        <p:spPr bwMode="auto">
          <a:xfrm flipH="1">
            <a:off x="5499144" y="1822408"/>
            <a:ext cx="71437" cy="142875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381726300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圖片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7504" y="3645024"/>
            <a:ext cx="8592955" cy="1008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104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至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106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學年度註冊率公開方式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3662091106"/>
              </p:ext>
            </p:extLst>
          </p:nvPr>
        </p:nvGraphicFramePr>
        <p:xfrm>
          <a:off x="827584" y="1196752"/>
          <a:ext cx="741682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7391400" cy="563563"/>
          </a:xfrm>
        </p:spPr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104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至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106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學年度註冊率公開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方式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續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21" name="資料庫圖表 20"/>
          <p:cNvGraphicFramePr/>
          <p:nvPr>
            <p:extLst>
              <p:ext uri="{D42A27DB-BD31-4B8C-83A1-F6EECF244321}">
                <p14:modId xmlns:p14="http://schemas.microsoft.com/office/powerpoint/2010/main" val="1865810368"/>
              </p:ext>
            </p:extLst>
          </p:nvPr>
        </p:nvGraphicFramePr>
        <p:xfrm>
          <a:off x="1115616" y="1268760"/>
          <a:ext cx="7344816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四技申請入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外加名額調整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11" name="資料庫圖表 10"/>
          <p:cNvGraphicFramePr/>
          <p:nvPr>
            <p:extLst>
              <p:ext uri="{D42A27DB-BD31-4B8C-83A1-F6EECF244321}">
                <p14:modId xmlns:p14="http://schemas.microsoft.com/office/powerpoint/2010/main" val="3665280425"/>
              </p:ext>
            </p:extLst>
          </p:nvPr>
        </p:nvGraphicFramePr>
        <p:xfrm>
          <a:off x="755576" y="1412776"/>
          <a:ext cx="7200800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564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3341" y="2995510"/>
            <a:ext cx="1562587" cy="1562587"/>
          </a:xfrm>
          <a:prstGeom prst="rect">
            <a:avLst/>
          </a:prstGeom>
        </p:spPr>
      </p:pic>
      <p:sp>
        <p:nvSpPr>
          <p:cNvPr id="5" name="WordArt 5"/>
          <p:cNvSpPr>
            <a:spLocks noChangeArrowheads="1" noChangeShapeType="1" noTextEdit="1"/>
          </p:cNvSpPr>
          <p:nvPr/>
        </p:nvSpPr>
        <p:spPr bwMode="gray">
          <a:xfrm>
            <a:off x="4932363" y="2349500"/>
            <a:ext cx="3887787" cy="6477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>
              <a:defRPr/>
            </a:pPr>
            <a:r>
              <a:rPr lang="zh-TW" altLang="en-US" sz="3600" b="1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簡報完畢 請惠賜卓見</a:t>
            </a:r>
            <a:r>
              <a:rPr lang="en-US" altLang="zh-TW" sz="3600" b="1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 !</a:t>
            </a:r>
            <a:endParaRPr lang="zh-TW" altLang="en-US" sz="3600" b="1" kern="10" dirty="0">
              <a:ln w="19050">
                <a:solidFill>
                  <a:schemeClr val="bg1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63500" dir="2212194" algn="ctr" rotWithShape="0">
                  <a:srgbClr val="868686">
                    <a:alpha val="50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"/>
            </a:endParaRPr>
          </a:p>
        </p:txBody>
      </p:sp>
      <p:sp>
        <p:nvSpPr>
          <p:cNvPr id="6" name="副標題 1"/>
          <p:cNvSpPr>
            <a:spLocks noGrp="1"/>
          </p:cNvSpPr>
          <p:nvPr>
            <p:ph type="subTitle" idx="1"/>
          </p:nvPr>
        </p:nvSpPr>
        <p:spPr>
          <a:xfrm>
            <a:off x="4638138" y="3188343"/>
            <a:ext cx="4544710" cy="286251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煩請統一將問題提問單於休息時間交至簽到處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db2004123l">
  <a:themeElements>
    <a:clrScheme name="sample 2">
      <a:dk1>
        <a:srgbClr val="19426B"/>
      </a:dk1>
      <a:lt1>
        <a:srgbClr val="FFFFFF"/>
      </a:lt1>
      <a:dk2>
        <a:srgbClr val="008080"/>
      </a:dk2>
      <a:lt2>
        <a:srgbClr val="B2B2B2"/>
      </a:lt2>
      <a:accent1>
        <a:srgbClr val="35C9C2"/>
      </a:accent1>
      <a:accent2>
        <a:srgbClr val="398AC7"/>
      </a:accent2>
      <a:accent3>
        <a:srgbClr val="FFFFFF"/>
      </a:accent3>
      <a:accent4>
        <a:srgbClr val="14375A"/>
      </a:accent4>
      <a:accent5>
        <a:srgbClr val="AEE1DD"/>
      </a:accent5>
      <a:accent6>
        <a:srgbClr val="337DB4"/>
      </a:accent6>
      <a:hlink>
        <a:srgbClr val="8BBC00"/>
      </a:hlink>
      <a:folHlink>
        <a:srgbClr val="6D50CA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1">
        <a:dk1>
          <a:srgbClr val="000000"/>
        </a:dk1>
        <a:lt1>
          <a:srgbClr val="FFFFFF"/>
        </a:lt1>
        <a:dk2>
          <a:srgbClr val="1640B6"/>
        </a:dk2>
        <a:lt2>
          <a:srgbClr val="B2B2B2"/>
        </a:lt2>
        <a:accent1>
          <a:srgbClr val="48BDEC"/>
        </a:accent1>
        <a:accent2>
          <a:srgbClr val="E68402"/>
        </a:accent2>
        <a:accent3>
          <a:srgbClr val="FFFFFF"/>
        </a:accent3>
        <a:accent4>
          <a:srgbClr val="000000"/>
        </a:accent4>
        <a:accent5>
          <a:srgbClr val="B1DBF4"/>
        </a:accent5>
        <a:accent6>
          <a:srgbClr val="D07702"/>
        </a:accent6>
        <a:hlink>
          <a:srgbClr val="339966"/>
        </a:hlink>
        <a:folHlink>
          <a:srgbClr val="7E88E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9426B"/>
        </a:dk1>
        <a:lt1>
          <a:srgbClr val="FFFFFF"/>
        </a:lt1>
        <a:dk2>
          <a:srgbClr val="008080"/>
        </a:dk2>
        <a:lt2>
          <a:srgbClr val="B2B2B2"/>
        </a:lt2>
        <a:accent1>
          <a:srgbClr val="35C9C2"/>
        </a:accent1>
        <a:accent2>
          <a:srgbClr val="398AC7"/>
        </a:accent2>
        <a:accent3>
          <a:srgbClr val="FFFFFF"/>
        </a:accent3>
        <a:accent4>
          <a:srgbClr val="14375A"/>
        </a:accent4>
        <a:accent5>
          <a:srgbClr val="AEE1DD"/>
        </a:accent5>
        <a:accent6>
          <a:srgbClr val="337DB4"/>
        </a:accent6>
        <a:hlink>
          <a:srgbClr val="8BBC00"/>
        </a:hlink>
        <a:folHlink>
          <a:srgbClr val="6D50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25095D"/>
        </a:dk1>
        <a:lt1>
          <a:srgbClr val="FFFFFF"/>
        </a:lt1>
        <a:dk2>
          <a:srgbClr val="235752"/>
        </a:dk2>
        <a:lt2>
          <a:srgbClr val="B2B2B2"/>
        </a:lt2>
        <a:accent1>
          <a:srgbClr val="DAAF34"/>
        </a:accent1>
        <a:accent2>
          <a:srgbClr val="6F9A3C"/>
        </a:accent2>
        <a:accent3>
          <a:srgbClr val="FFFFFF"/>
        </a:accent3>
        <a:accent4>
          <a:srgbClr val="1E064E"/>
        </a:accent4>
        <a:accent5>
          <a:srgbClr val="EAD4AE"/>
        </a:accent5>
        <a:accent6>
          <a:srgbClr val="648B35"/>
        </a:accent6>
        <a:hlink>
          <a:srgbClr val="8DAED9"/>
        </a:hlink>
        <a:folHlink>
          <a:srgbClr val="A8CB7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1224</TotalTime>
  <Words>602</Words>
  <Application>Microsoft Office PowerPoint</Application>
  <PresentationFormat>如螢幕大小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cdb2004123l</vt:lpstr>
      <vt:lpstr>新生註冊率及四技申請入學外加名額調整說明</vt:lpstr>
      <vt:lpstr>簡報大綱</vt:lpstr>
      <vt:lpstr>新生註冊率定義</vt:lpstr>
      <vt:lpstr>104至106學年度註冊率公開方式</vt:lpstr>
      <vt:lpstr>104至106學年度註冊率公開方式(續)</vt:lpstr>
      <vt:lpstr>四技申請入學外加名額調整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shu</dc:creator>
  <cp:lastModifiedBy>tvdb</cp:lastModifiedBy>
  <cp:revision>141</cp:revision>
  <dcterms:created xsi:type="dcterms:W3CDTF">2016-05-04T14:40:28Z</dcterms:created>
  <dcterms:modified xsi:type="dcterms:W3CDTF">2016-08-18T01:11:47Z</dcterms:modified>
</cp:coreProperties>
</file>