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88" r:id="rId3"/>
    <p:sldId id="287" r:id="rId4"/>
    <p:sldId id="264" r:id="rId5"/>
    <p:sldId id="280" r:id="rId6"/>
    <p:sldId id="281" r:id="rId7"/>
    <p:sldId id="283" r:id="rId8"/>
    <p:sldId id="284" r:id="rId9"/>
    <p:sldId id="285" r:id="rId10"/>
    <p:sldId id="286" r:id="rId11"/>
  </p:sldIdLst>
  <p:sldSz cx="12192000" cy="6858000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DFAF"/>
    <a:srgbClr val="7AEB67"/>
    <a:srgbClr val="B7D6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9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E34A5-CF70-4F86-8FA0-8A3DFC02B0CE}" type="datetimeFigureOut">
              <a:rPr lang="zh-TW" altLang="en-US" smtClean="0"/>
              <a:t>2018/3/28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E73D6-643D-4852-8AAD-1922BF6B0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69040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8EDB8-12C0-4A9A-8892-40B8B61F8961}" type="datetimeFigureOut">
              <a:rPr lang="zh-TW" altLang="en-US" smtClean="0"/>
              <a:t>2018/3/28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338A6-07A8-4952-ADAB-0F07443560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9150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836373" y="806781"/>
            <a:ext cx="7392395" cy="3048644"/>
          </a:xfrm>
        </p:spPr>
        <p:txBody>
          <a:bodyPr anchor="ctr" anchorCtr="0">
            <a:normAutofit/>
          </a:bodyPr>
          <a:lstStyle>
            <a:lvl1pPr algn="ctr">
              <a:defRPr sz="55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836372" y="4211795"/>
            <a:ext cx="7360309" cy="1655762"/>
          </a:xfrm>
        </p:spPr>
        <p:txBody>
          <a:bodyPr/>
          <a:lstStyle>
            <a:lvl1pPr marL="0" indent="0" algn="ctr">
              <a:buNone/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grpSp>
        <p:nvGrpSpPr>
          <p:cNvPr id="515" name="组合 36"/>
          <p:cNvGrpSpPr/>
          <p:nvPr/>
        </p:nvGrpSpPr>
        <p:grpSpPr>
          <a:xfrm>
            <a:off x="977725" y="1380055"/>
            <a:ext cx="2316083" cy="3120476"/>
            <a:chOff x="996950" y="2262188"/>
            <a:chExt cx="434975" cy="696913"/>
          </a:xfrm>
        </p:grpSpPr>
        <p:sp>
          <p:nvSpPr>
            <p:cNvPr id="961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2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3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4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5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6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7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8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9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0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1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2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3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4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5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6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7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8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6" name="组合 37"/>
          <p:cNvGrpSpPr/>
          <p:nvPr/>
        </p:nvGrpSpPr>
        <p:grpSpPr>
          <a:xfrm>
            <a:off x="320842" y="289528"/>
            <a:ext cx="3515530" cy="3741865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524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923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4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5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6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7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8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9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0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1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2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3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4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5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6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7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8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9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0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1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2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3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4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5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6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7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8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9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0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1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2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3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4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5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6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7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8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9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0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25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850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1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2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3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4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5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6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7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8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9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0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1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2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3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4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5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6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7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8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9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0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1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2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3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4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5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6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7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8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9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0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1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2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3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4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5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6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7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8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9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0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1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2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3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4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5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6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7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8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9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0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1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2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3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4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5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6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7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8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9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0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1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2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3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4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5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6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7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8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9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0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1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2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26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527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650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1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2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3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4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5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6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7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8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9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0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1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2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3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4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5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6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7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8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9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0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1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2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3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4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5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6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7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8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9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0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1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2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3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4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5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6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7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8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9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0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1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2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3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4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5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6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7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8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9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0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1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2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3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4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5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6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7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8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9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0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1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2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3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4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5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6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7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8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9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0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1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2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3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4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5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6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7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8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9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0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1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2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3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4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5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6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7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8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9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0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1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2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3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4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5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6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7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8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9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0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1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2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3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4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5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6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7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8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9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0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1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2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3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4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5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6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7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8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9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0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1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2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3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4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5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6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7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8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9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0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1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2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3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4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5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6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7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8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9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0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1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2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3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4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5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6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7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8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9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0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1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2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3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4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5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6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7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8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9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0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1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2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3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4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5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6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7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8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9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0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1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2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3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4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5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6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7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8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9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0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1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2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3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4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5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6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7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8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9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0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1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2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3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4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5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6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7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8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9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8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29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0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1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2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3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4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5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6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7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8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9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0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1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2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3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4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5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6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7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8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9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0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1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2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3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4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5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2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3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4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5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6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7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8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9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0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1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2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3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4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5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6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7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8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9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0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1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2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3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4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5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6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7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8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9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0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1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2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3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4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5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6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7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8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9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0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1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2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3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4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5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6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7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8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9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0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1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2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3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4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5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6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7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8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9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0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1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2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3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4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5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6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7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8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9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0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1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2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3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4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5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6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7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8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9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0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1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2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3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4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5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6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7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8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9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17" name="组合 38"/>
          <p:cNvGrpSpPr/>
          <p:nvPr/>
        </p:nvGrpSpPr>
        <p:grpSpPr>
          <a:xfrm>
            <a:off x="2113128" y="4479725"/>
            <a:ext cx="9332667" cy="1272156"/>
            <a:chOff x="1216025" y="2955926"/>
            <a:chExt cx="1971675" cy="215900"/>
          </a:xfrm>
        </p:grpSpPr>
        <p:sp>
          <p:nvSpPr>
            <p:cNvPr id="522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5715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5715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8" name="组合 39"/>
          <p:cNvGrpSpPr/>
          <p:nvPr/>
        </p:nvGrpSpPr>
        <p:grpSpPr>
          <a:xfrm>
            <a:off x="11094656" y="5308651"/>
            <a:ext cx="702278" cy="850319"/>
            <a:chOff x="3141663" y="3136901"/>
            <a:chExt cx="90488" cy="141288"/>
          </a:xfrm>
        </p:grpSpPr>
        <p:sp>
          <p:nvSpPr>
            <p:cNvPr id="519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7617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090126" y="215684"/>
            <a:ext cx="7886700" cy="66677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2800" b="1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7" name="圆角矩形 20"/>
          <p:cNvSpPr/>
          <p:nvPr userDrawn="1"/>
        </p:nvSpPr>
        <p:spPr>
          <a:xfrm>
            <a:off x="338162" y="215687"/>
            <a:ext cx="665729" cy="666776"/>
          </a:xfrm>
          <a:prstGeom prst="roundRect">
            <a:avLst>
              <a:gd name="adj" fmla="val 12258"/>
            </a:avLst>
          </a:prstGeom>
          <a:solidFill>
            <a:schemeClr val="bg2">
              <a:lumMod val="1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3"/>
          <p:cNvSpPr txBox="1"/>
          <p:nvPr userDrawn="1"/>
        </p:nvSpPr>
        <p:spPr>
          <a:xfrm>
            <a:off x="251927" y="333630"/>
            <a:ext cx="83820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endParaRPr lang="zh-CN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Line 502"/>
          <p:cNvSpPr>
            <a:spLocks noChangeShapeType="1"/>
          </p:cNvSpPr>
          <p:nvPr/>
        </p:nvSpPr>
        <p:spPr bwMode="auto">
          <a:xfrm>
            <a:off x="11905861" y="1064731"/>
            <a:ext cx="0" cy="148249"/>
          </a:xfrm>
          <a:prstGeom prst="line">
            <a:avLst/>
          </a:prstGeom>
          <a:noFill/>
          <a:ln w="5715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503"/>
          <p:cNvSpPr/>
          <p:nvPr/>
        </p:nvSpPr>
        <p:spPr bwMode="auto">
          <a:xfrm>
            <a:off x="671026" y="882460"/>
            <a:ext cx="11234835" cy="182273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5715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504"/>
          <p:cNvSpPr/>
          <p:nvPr/>
        </p:nvSpPr>
        <p:spPr bwMode="auto">
          <a:xfrm>
            <a:off x="11683638" y="1182676"/>
            <a:ext cx="444445" cy="571479"/>
          </a:xfrm>
          <a:custGeom>
            <a:avLst/>
            <a:gdLst>
              <a:gd name="T0" fmla="*/ 86 w 86"/>
              <a:gd name="T1" fmla="*/ 46 h 134"/>
              <a:gd name="T2" fmla="*/ 86 w 86"/>
              <a:gd name="T3" fmla="*/ 69 h 134"/>
              <a:gd name="T4" fmla="*/ 86 w 86"/>
              <a:gd name="T5" fmla="*/ 92 h 134"/>
              <a:gd name="T6" fmla="*/ 43 w 86"/>
              <a:gd name="T7" fmla="*/ 134 h 134"/>
              <a:gd name="T8" fmla="*/ 0 w 86"/>
              <a:gd name="T9" fmla="*/ 92 h 134"/>
              <a:gd name="T10" fmla="*/ 0 w 86"/>
              <a:gd name="T11" fmla="*/ 69 h 134"/>
              <a:gd name="T12" fmla="*/ 0 w 86"/>
              <a:gd name="T13" fmla="*/ 46 h 134"/>
              <a:gd name="T14" fmla="*/ 12 w 86"/>
              <a:gd name="T15" fmla="*/ 13 h 134"/>
              <a:gd name="T16" fmla="*/ 43 w 86"/>
              <a:gd name="T17" fmla="*/ 0 h 134"/>
              <a:gd name="T18" fmla="*/ 74 w 86"/>
              <a:gd name="T19" fmla="*/ 13 h 134"/>
              <a:gd name="T20" fmla="*/ 86 w 86"/>
              <a:gd name="T21" fmla="*/ 46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" h="134">
                <a:moveTo>
                  <a:pt x="86" y="46"/>
                </a:moveTo>
                <a:cubicBezTo>
                  <a:pt x="86" y="53"/>
                  <a:pt x="86" y="61"/>
                  <a:pt x="86" y="69"/>
                </a:cubicBezTo>
                <a:cubicBezTo>
                  <a:pt x="86" y="76"/>
                  <a:pt x="86" y="84"/>
                  <a:pt x="86" y="92"/>
                </a:cubicBezTo>
                <a:cubicBezTo>
                  <a:pt x="86" y="121"/>
                  <a:pt x="64" y="134"/>
                  <a:pt x="43" y="134"/>
                </a:cubicBezTo>
                <a:cubicBezTo>
                  <a:pt x="22" y="134"/>
                  <a:pt x="0" y="121"/>
                  <a:pt x="0" y="92"/>
                </a:cubicBezTo>
                <a:cubicBezTo>
                  <a:pt x="0" y="84"/>
                  <a:pt x="0" y="76"/>
                  <a:pt x="0" y="69"/>
                </a:cubicBezTo>
                <a:cubicBezTo>
                  <a:pt x="0" y="61"/>
                  <a:pt x="0" y="53"/>
                  <a:pt x="0" y="46"/>
                </a:cubicBezTo>
                <a:cubicBezTo>
                  <a:pt x="0" y="33"/>
                  <a:pt x="5" y="21"/>
                  <a:pt x="12" y="13"/>
                </a:cubicBezTo>
                <a:cubicBezTo>
                  <a:pt x="20" y="5"/>
                  <a:pt x="31" y="0"/>
                  <a:pt x="43" y="0"/>
                </a:cubicBezTo>
                <a:cubicBezTo>
                  <a:pt x="55" y="0"/>
                  <a:pt x="66" y="5"/>
                  <a:pt x="74" y="13"/>
                </a:cubicBezTo>
                <a:cubicBezTo>
                  <a:pt x="81" y="21"/>
                  <a:pt x="86" y="33"/>
                  <a:pt x="86" y="46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505"/>
          <p:cNvSpPr/>
          <p:nvPr/>
        </p:nvSpPr>
        <p:spPr bwMode="auto">
          <a:xfrm>
            <a:off x="11714827" y="1214788"/>
            <a:ext cx="382067" cy="513687"/>
          </a:xfrm>
          <a:custGeom>
            <a:avLst/>
            <a:gdLst>
              <a:gd name="T0" fmla="*/ 73 w 73"/>
              <a:gd name="T1" fmla="*/ 38 h 121"/>
              <a:gd name="T2" fmla="*/ 73 w 73"/>
              <a:gd name="T3" fmla="*/ 61 h 121"/>
              <a:gd name="T4" fmla="*/ 73 w 73"/>
              <a:gd name="T5" fmla="*/ 84 h 121"/>
              <a:gd name="T6" fmla="*/ 37 w 73"/>
              <a:gd name="T7" fmla="*/ 121 h 121"/>
              <a:gd name="T8" fmla="*/ 0 w 73"/>
              <a:gd name="T9" fmla="*/ 84 h 121"/>
              <a:gd name="T10" fmla="*/ 0 w 73"/>
              <a:gd name="T11" fmla="*/ 61 h 121"/>
              <a:gd name="T12" fmla="*/ 0 w 73"/>
              <a:gd name="T13" fmla="*/ 38 h 121"/>
              <a:gd name="T14" fmla="*/ 10 w 73"/>
              <a:gd name="T15" fmla="*/ 11 h 121"/>
              <a:gd name="T16" fmla="*/ 32 w 73"/>
              <a:gd name="T17" fmla="*/ 0 h 121"/>
              <a:gd name="T18" fmla="*/ 35 w 73"/>
              <a:gd name="T19" fmla="*/ 3 h 121"/>
              <a:gd name="T20" fmla="*/ 35 w 73"/>
              <a:gd name="T21" fmla="*/ 23 h 121"/>
              <a:gd name="T22" fmla="*/ 31 w 73"/>
              <a:gd name="T23" fmla="*/ 31 h 121"/>
              <a:gd name="T24" fmla="*/ 28 w 73"/>
              <a:gd name="T25" fmla="*/ 37 h 121"/>
              <a:gd name="T26" fmla="*/ 28 w 73"/>
              <a:gd name="T27" fmla="*/ 51 h 121"/>
              <a:gd name="T28" fmla="*/ 45 w 73"/>
              <a:gd name="T29" fmla="*/ 51 h 121"/>
              <a:gd name="T30" fmla="*/ 45 w 73"/>
              <a:gd name="T31" fmla="*/ 37 h 121"/>
              <a:gd name="T32" fmla="*/ 42 w 73"/>
              <a:gd name="T33" fmla="*/ 30 h 121"/>
              <a:gd name="T34" fmla="*/ 39 w 73"/>
              <a:gd name="T35" fmla="*/ 24 h 121"/>
              <a:gd name="T36" fmla="*/ 39 w 73"/>
              <a:gd name="T37" fmla="*/ 4 h 121"/>
              <a:gd name="T38" fmla="*/ 42 w 73"/>
              <a:gd name="T39" fmla="*/ 0 h 121"/>
              <a:gd name="T40" fmla="*/ 64 w 73"/>
              <a:gd name="T41" fmla="*/ 11 h 121"/>
              <a:gd name="T42" fmla="*/ 73 w 73"/>
              <a:gd name="T43" fmla="*/ 3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121">
                <a:moveTo>
                  <a:pt x="73" y="38"/>
                </a:moveTo>
                <a:cubicBezTo>
                  <a:pt x="73" y="46"/>
                  <a:pt x="73" y="54"/>
                  <a:pt x="73" y="61"/>
                </a:cubicBezTo>
                <a:cubicBezTo>
                  <a:pt x="73" y="69"/>
                  <a:pt x="73" y="77"/>
                  <a:pt x="73" y="84"/>
                </a:cubicBezTo>
                <a:cubicBezTo>
                  <a:pt x="73" y="109"/>
                  <a:pt x="55" y="121"/>
                  <a:pt x="37" y="121"/>
                </a:cubicBezTo>
                <a:cubicBezTo>
                  <a:pt x="19" y="121"/>
                  <a:pt x="0" y="109"/>
                  <a:pt x="0" y="84"/>
                </a:cubicBezTo>
                <a:cubicBezTo>
                  <a:pt x="0" y="77"/>
                  <a:pt x="0" y="69"/>
                  <a:pt x="0" y="61"/>
                </a:cubicBezTo>
                <a:cubicBezTo>
                  <a:pt x="0" y="54"/>
                  <a:pt x="0" y="46"/>
                  <a:pt x="0" y="38"/>
                </a:cubicBezTo>
                <a:cubicBezTo>
                  <a:pt x="0" y="27"/>
                  <a:pt x="4" y="18"/>
                  <a:pt x="10" y="11"/>
                </a:cubicBezTo>
                <a:cubicBezTo>
                  <a:pt x="16" y="5"/>
                  <a:pt x="23" y="1"/>
                  <a:pt x="32" y="0"/>
                </a:cubicBezTo>
                <a:cubicBezTo>
                  <a:pt x="35" y="0"/>
                  <a:pt x="35" y="0"/>
                  <a:pt x="35" y="3"/>
                </a:cubicBezTo>
                <a:cubicBezTo>
                  <a:pt x="35" y="10"/>
                  <a:pt x="35" y="17"/>
                  <a:pt x="35" y="23"/>
                </a:cubicBezTo>
                <a:cubicBezTo>
                  <a:pt x="35" y="27"/>
                  <a:pt x="35" y="28"/>
                  <a:pt x="31" y="31"/>
                </a:cubicBezTo>
                <a:cubicBezTo>
                  <a:pt x="29" y="32"/>
                  <a:pt x="28" y="35"/>
                  <a:pt x="28" y="37"/>
                </a:cubicBezTo>
                <a:cubicBezTo>
                  <a:pt x="28" y="42"/>
                  <a:pt x="28" y="46"/>
                  <a:pt x="28" y="51"/>
                </a:cubicBezTo>
                <a:cubicBezTo>
                  <a:pt x="28" y="63"/>
                  <a:pt x="45" y="63"/>
                  <a:pt x="45" y="51"/>
                </a:cubicBezTo>
                <a:cubicBezTo>
                  <a:pt x="45" y="46"/>
                  <a:pt x="45" y="42"/>
                  <a:pt x="45" y="37"/>
                </a:cubicBezTo>
                <a:cubicBezTo>
                  <a:pt x="45" y="34"/>
                  <a:pt x="44" y="32"/>
                  <a:pt x="42" y="30"/>
                </a:cubicBezTo>
                <a:cubicBezTo>
                  <a:pt x="39" y="28"/>
                  <a:pt x="39" y="27"/>
                  <a:pt x="39" y="24"/>
                </a:cubicBezTo>
                <a:cubicBezTo>
                  <a:pt x="39" y="17"/>
                  <a:pt x="39" y="10"/>
                  <a:pt x="39" y="4"/>
                </a:cubicBezTo>
                <a:cubicBezTo>
                  <a:pt x="39" y="0"/>
                  <a:pt x="39" y="0"/>
                  <a:pt x="42" y="0"/>
                </a:cubicBezTo>
                <a:cubicBezTo>
                  <a:pt x="50" y="1"/>
                  <a:pt x="58" y="5"/>
                  <a:pt x="64" y="11"/>
                </a:cubicBezTo>
                <a:cubicBezTo>
                  <a:pt x="70" y="18"/>
                  <a:pt x="73" y="27"/>
                  <a:pt x="73" y="38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506"/>
          <p:cNvSpPr/>
          <p:nvPr/>
        </p:nvSpPr>
        <p:spPr bwMode="auto">
          <a:xfrm>
            <a:off x="11878566" y="1343201"/>
            <a:ext cx="54583" cy="115580"/>
          </a:xfrm>
          <a:custGeom>
            <a:avLst/>
            <a:gdLst>
              <a:gd name="T0" fmla="*/ 10 w 10"/>
              <a:gd name="T1" fmla="*/ 7 h 28"/>
              <a:gd name="T2" fmla="*/ 10 w 10"/>
              <a:gd name="T3" fmla="*/ 21 h 28"/>
              <a:gd name="T4" fmla="*/ 0 w 10"/>
              <a:gd name="T5" fmla="*/ 21 h 28"/>
              <a:gd name="T6" fmla="*/ 0 w 10"/>
              <a:gd name="T7" fmla="*/ 7 h 28"/>
              <a:gd name="T8" fmla="*/ 10 w 10"/>
              <a:gd name="T9" fmla="*/ 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8">
                <a:moveTo>
                  <a:pt x="10" y="7"/>
                </a:moveTo>
                <a:cubicBezTo>
                  <a:pt x="10" y="12"/>
                  <a:pt x="10" y="16"/>
                  <a:pt x="10" y="21"/>
                </a:cubicBezTo>
                <a:cubicBezTo>
                  <a:pt x="10" y="28"/>
                  <a:pt x="0" y="28"/>
                  <a:pt x="0" y="21"/>
                </a:cubicBezTo>
                <a:cubicBezTo>
                  <a:pt x="0" y="16"/>
                  <a:pt x="0" y="12"/>
                  <a:pt x="0" y="7"/>
                </a:cubicBezTo>
                <a:cubicBezTo>
                  <a:pt x="0" y="0"/>
                  <a:pt x="10" y="0"/>
                  <a:pt x="1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232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6ACD9-F410-4E0C-AA39-2C3CA9F8E6F8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57345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6ACD9-F410-4E0C-AA39-2C3CA9F8E6F8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8273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791327" y="1689097"/>
            <a:ext cx="9176084" cy="3048644"/>
          </a:xfrm>
        </p:spPr>
        <p:txBody>
          <a:bodyPr/>
          <a:lstStyle/>
          <a:p>
            <a:r>
              <a:rPr lang="zh-TW" altLang="en-US" sz="6000" b="1" dirty="0" smtClean="0"/>
              <a:t>技專校院校務資料庫</a:t>
            </a:r>
            <a:br>
              <a:rPr lang="zh-TW" altLang="en-US" sz="6000" b="1" dirty="0" smtClean="0"/>
            </a:br>
            <a:r>
              <a:rPr lang="en-US" altLang="zh-TW" sz="5600" b="1" dirty="0" smtClean="0">
                <a:solidFill>
                  <a:srgbClr val="FF0000"/>
                </a:solidFill>
              </a:rPr>
              <a:t>107</a:t>
            </a:r>
            <a:r>
              <a:rPr lang="zh-TW" altLang="en-US" sz="5600" b="1" dirty="0" smtClean="0">
                <a:solidFill>
                  <a:srgbClr val="FF0000"/>
                </a:solidFill>
              </a:rPr>
              <a:t>年</a:t>
            </a:r>
            <a:r>
              <a:rPr lang="en-US" altLang="zh-TW" sz="5600" b="1" dirty="0" smtClean="0">
                <a:solidFill>
                  <a:srgbClr val="FF0000"/>
                </a:solidFill>
              </a:rPr>
              <a:t>03</a:t>
            </a:r>
            <a:r>
              <a:rPr lang="zh-TW" altLang="en-US" sz="5600" b="1" dirty="0" smtClean="0">
                <a:solidFill>
                  <a:srgbClr val="FF0000"/>
                </a:solidFill>
              </a:rPr>
              <a:t>月份填表時程異動</a:t>
            </a:r>
            <a:endParaRPr lang="zh-TW" altLang="en-US" sz="5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82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8457814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作業時程</a:t>
            </a:r>
            <a:r>
              <a:rPr lang="en-US" altLang="zh-TW" sz="44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資料修正作業時程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9" name="组合 39"/>
          <p:cNvGrpSpPr/>
          <p:nvPr/>
        </p:nvGrpSpPr>
        <p:grpSpPr>
          <a:xfrm>
            <a:off x="11545933" y="2941699"/>
            <a:ext cx="283722" cy="443004"/>
            <a:chOff x="3141663" y="3136901"/>
            <a:chExt cx="90488" cy="141288"/>
          </a:xfrm>
        </p:grpSpPr>
        <p:sp>
          <p:nvSpPr>
            <p:cNvPr id="10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38"/>
          <p:cNvGrpSpPr/>
          <p:nvPr/>
        </p:nvGrpSpPr>
        <p:grpSpPr>
          <a:xfrm>
            <a:off x="1096380" y="2125532"/>
            <a:ext cx="10591414" cy="1037669"/>
            <a:chOff x="1216025" y="2955926"/>
            <a:chExt cx="1971675" cy="215900"/>
          </a:xfrm>
        </p:grpSpPr>
        <p:sp>
          <p:nvSpPr>
            <p:cNvPr id="16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Text Box 62"/>
          <p:cNvSpPr txBox="1">
            <a:spLocks noChangeArrowheads="1"/>
          </p:cNvSpPr>
          <p:nvPr/>
        </p:nvSpPr>
        <p:spPr bwMode="auto">
          <a:xfrm>
            <a:off x="1362793" y="990599"/>
            <a:ext cx="6822380" cy="206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lnSpc>
                <a:spcPct val="120000"/>
              </a:lnSpc>
            </a:pP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函文及寄送修正表冊光碟檔（郵戳為憑）：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06/11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前（郵戳為憑）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lnSpc>
                <a:spcPct val="120000"/>
              </a:lnSpc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連同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本期填表資料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一起</a:t>
            </a:r>
            <a:r>
              <a:rPr lang="zh-TW" altLang="en-US" sz="2800" b="1" dirty="0">
                <a:latin typeface="微軟正黑體" pitchFamily="34" charset="-120"/>
                <a:ea typeface="微軟正黑體" pitchFamily="34" charset="-120"/>
              </a:rPr>
              <a:t>寄送即可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algn="ctr" eaLnBrk="1" latinLnBrk="1" hangingPunct="1">
              <a:lnSpc>
                <a:spcPct val="120000"/>
              </a:lnSpc>
            </a:pPr>
            <a:endParaRPr lang="en-US" altLang="ko-KR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10</a:t>
            </a:fld>
            <a:endParaRPr lang="zh-TW" altLang="en-US" dirty="0"/>
          </a:p>
        </p:txBody>
      </p: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431925"/>
              </p:ext>
            </p:extLst>
          </p:nvPr>
        </p:nvGraphicFramePr>
        <p:xfrm>
          <a:off x="3970837" y="2752544"/>
          <a:ext cx="4194176" cy="33893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9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8858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6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12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2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TW" altLang="en-US" sz="4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公告事項</a:t>
            </a:r>
            <a:endParaRPr lang="zh-TW" altLang="en-US" sz="4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06078" y="99603"/>
            <a:ext cx="823833" cy="782857"/>
          </a:xfrm>
          <a:prstGeom prst="roundRect">
            <a:avLst>
              <a:gd name="adj" fmla="val 12258"/>
            </a:avLst>
          </a:prstGeom>
          <a:solidFill>
            <a:srgbClr val="FFFF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Text Box 62"/>
          <p:cNvSpPr txBox="1">
            <a:spLocks noChangeArrowheads="1"/>
          </p:cNvSpPr>
          <p:nvPr/>
        </p:nvSpPr>
        <p:spPr bwMode="auto">
          <a:xfrm>
            <a:off x="797528" y="1522614"/>
            <a:ext cx="10786607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敬啟者 ，您好：</a:t>
            </a:r>
            <a:endParaRPr lang="en-US" altLang="zh-TW" sz="28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因應近期系統新舊交接期間，導致系統功能不穩；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擬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於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107/03/28</a:t>
            </a:r>
          </a:p>
          <a:p>
            <a:pPr latinLnBrk="1"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中午十二點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起至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107/03/31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中午十二點止暫停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服務以進行調整，以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期</a:t>
            </a:r>
            <a:endParaRPr lang="en-US" altLang="zh-TW" sz="28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能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減低學校填報上之不便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。另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將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107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03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月份填表期程異動如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「下載</a:t>
            </a:r>
            <a:endParaRPr lang="en-US" altLang="zh-TW" sz="28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專區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其他重要資訊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/10703</a:t>
            </a:r>
            <a:r>
              <a:rPr lang="zh-TW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期</a:t>
            </a:r>
            <a:r>
              <a:rPr lang="zh-TW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程異動重要公告」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敬請各校配告，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期</a:t>
            </a:r>
            <a:endParaRPr lang="en-US" altLang="zh-TW" sz="28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間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如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仍有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填報上的問題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，請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再與我們聯絡。</a:t>
            </a:r>
            <a:b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造成不便，甚感抱歉。</a:t>
            </a:r>
            <a:b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                                                   校務資料庫維運小組 敬上</a:t>
            </a:r>
            <a:endParaRPr lang="zh-TW" altLang="en-US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en-US" altLang="zh-TW" sz="2800" b="1" dirty="0">
              <a:solidFill>
                <a:schemeClr val="bg2">
                  <a:lumMod val="1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78011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作業時程</a:t>
            </a:r>
            <a:r>
              <a:rPr lang="en-US" altLang="zh-TW" sz="44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系統關閉期程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1362793" y="990599"/>
            <a:ext cx="561532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03/28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午</a:t>
            </a:r>
            <a:r>
              <a:rPr lang="en-US" altLang="zh-TW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12:00~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03/31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中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午</a:t>
            </a:r>
            <a:r>
              <a:rPr lang="en-US" altLang="zh-TW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12:00</a:t>
            </a:r>
          </a:p>
          <a:p>
            <a:pPr latinLnBrk="1">
              <a:defRPr/>
            </a:pP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04/04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08:00~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04/08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17:00</a:t>
            </a: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atinLnBrk="1">
              <a:defRPr/>
            </a:pP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系統關閉進行系統更新</a:t>
            </a:r>
            <a:endParaRPr lang="en-US" altLang="zh-TW" sz="2800" b="1" dirty="0">
              <a:solidFill>
                <a:schemeClr val="bg2">
                  <a:lumMod val="1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6" name="组合 38"/>
          <p:cNvGrpSpPr/>
          <p:nvPr/>
        </p:nvGrpSpPr>
        <p:grpSpPr>
          <a:xfrm>
            <a:off x="1183490" y="1985553"/>
            <a:ext cx="10733275" cy="1037669"/>
            <a:chOff x="1216025" y="2955926"/>
            <a:chExt cx="1971675" cy="215900"/>
          </a:xfrm>
        </p:grpSpPr>
        <p:sp>
          <p:nvSpPr>
            <p:cNvPr id="7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合 39"/>
          <p:cNvGrpSpPr/>
          <p:nvPr/>
        </p:nvGrpSpPr>
        <p:grpSpPr>
          <a:xfrm>
            <a:off x="11774904" y="3023222"/>
            <a:ext cx="283722" cy="443004"/>
            <a:chOff x="3141663" y="3136901"/>
            <a:chExt cx="90488" cy="141288"/>
          </a:xfrm>
        </p:grpSpPr>
        <p:sp>
          <p:nvSpPr>
            <p:cNvPr id="10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672151"/>
              </p:ext>
            </p:extLst>
          </p:nvPr>
        </p:nvGraphicFramePr>
        <p:xfrm>
          <a:off x="2102751" y="2666832"/>
          <a:ext cx="3662211" cy="32037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3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8810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3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24208"/>
              </p:ext>
            </p:extLst>
          </p:nvPr>
        </p:nvGraphicFramePr>
        <p:xfrm>
          <a:off x="5775069" y="2666832"/>
          <a:ext cx="3685934" cy="32037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8810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4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121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作業時程</a:t>
            </a:r>
            <a:r>
              <a:rPr lang="en-US" altLang="zh-TW" sz="44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本期表冊 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1362793" y="990599"/>
            <a:ext cx="5188921" cy="1895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en-US" altLang="ko-KR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107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03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填表作業時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</a:t>
            </a:r>
            <a:endParaRPr lang="en-US" altLang="zh-TW" sz="28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填表期間</a:t>
            </a:r>
            <a:endParaRPr lang="en-US" altLang="zh-TW" sz="2800" b="1" dirty="0">
              <a:solidFill>
                <a:schemeClr val="bg2">
                  <a:lumMod val="1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03/01</a:t>
            </a:r>
            <a:r>
              <a:rPr lang="zh-TW" altLang="en-US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9:00~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05/14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9:00</a:t>
            </a:r>
            <a:endParaRPr lang="en-US" altLang="zh-TW" sz="2800" b="1" dirty="0">
              <a:solidFill>
                <a:schemeClr val="bg2">
                  <a:lumMod val="1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eaLnBrk="1" latinLnBrk="1" hangingPunct="1">
              <a:lnSpc>
                <a:spcPct val="120000"/>
              </a:lnSpc>
            </a:pPr>
            <a:endParaRPr lang="en-US" altLang="ko-KR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" name="组合 38"/>
          <p:cNvGrpSpPr/>
          <p:nvPr/>
        </p:nvGrpSpPr>
        <p:grpSpPr>
          <a:xfrm>
            <a:off x="1183490" y="1985553"/>
            <a:ext cx="10733275" cy="1037669"/>
            <a:chOff x="1216025" y="2955926"/>
            <a:chExt cx="1971675" cy="215900"/>
          </a:xfrm>
        </p:grpSpPr>
        <p:sp>
          <p:nvSpPr>
            <p:cNvPr id="7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合 39"/>
          <p:cNvGrpSpPr/>
          <p:nvPr/>
        </p:nvGrpSpPr>
        <p:grpSpPr>
          <a:xfrm>
            <a:off x="11774904" y="3023222"/>
            <a:ext cx="283722" cy="443004"/>
            <a:chOff x="3141663" y="3136901"/>
            <a:chExt cx="90488" cy="141288"/>
          </a:xfrm>
        </p:grpSpPr>
        <p:sp>
          <p:nvSpPr>
            <p:cNvPr id="10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279213"/>
              </p:ext>
            </p:extLst>
          </p:nvPr>
        </p:nvGraphicFramePr>
        <p:xfrm>
          <a:off x="578751" y="2839695"/>
          <a:ext cx="3662211" cy="32037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3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1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8810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3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945971"/>
              </p:ext>
            </p:extLst>
          </p:nvPr>
        </p:nvGraphicFramePr>
        <p:xfrm>
          <a:off x="4251069" y="2839695"/>
          <a:ext cx="3685934" cy="32037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8810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4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4</a:t>
            </a:fld>
            <a:endParaRPr lang="zh-TW" altLang="en-US" dirty="0"/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02382"/>
              </p:ext>
            </p:extLst>
          </p:nvPr>
        </p:nvGraphicFramePr>
        <p:xfrm>
          <a:off x="7967016" y="2839695"/>
          <a:ext cx="3685934" cy="32037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8810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5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040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作業時程</a:t>
            </a:r>
            <a:r>
              <a:rPr lang="en-US" altLang="zh-TW" sz="44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本期表冊 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1362793" y="990599"/>
            <a:ext cx="430887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提供各校填報資料壓縮檔：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05/21</a:t>
            </a:r>
            <a:endParaRPr lang="en-US" altLang="zh-TW" sz="2800" b="1" dirty="0">
              <a:solidFill>
                <a:schemeClr val="bg2">
                  <a:lumMod val="1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6" name="组合 38"/>
          <p:cNvGrpSpPr/>
          <p:nvPr/>
        </p:nvGrpSpPr>
        <p:grpSpPr>
          <a:xfrm>
            <a:off x="1166067" y="1714875"/>
            <a:ext cx="10591414" cy="1037669"/>
            <a:chOff x="1216025" y="2955926"/>
            <a:chExt cx="1971675" cy="215900"/>
          </a:xfrm>
        </p:grpSpPr>
        <p:sp>
          <p:nvSpPr>
            <p:cNvPr id="7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合 39"/>
          <p:cNvGrpSpPr/>
          <p:nvPr/>
        </p:nvGrpSpPr>
        <p:grpSpPr>
          <a:xfrm>
            <a:off x="11615620" y="2740105"/>
            <a:ext cx="283722" cy="443004"/>
            <a:chOff x="3141663" y="3136901"/>
            <a:chExt cx="90488" cy="141288"/>
          </a:xfrm>
        </p:grpSpPr>
        <p:sp>
          <p:nvSpPr>
            <p:cNvPr id="10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600030"/>
              </p:ext>
            </p:extLst>
          </p:nvPr>
        </p:nvGraphicFramePr>
        <p:xfrm>
          <a:off x="3726074" y="2764997"/>
          <a:ext cx="4194176" cy="33893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9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8858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5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12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2105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作業時程</a:t>
            </a:r>
            <a:r>
              <a:rPr lang="en-US" altLang="zh-TW" sz="44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本期表冊 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1362793" y="990599"/>
            <a:ext cx="6181179" cy="254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lnSpc>
                <a:spcPct val="120000"/>
              </a:lnSpc>
            </a:pPr>
            <a:r>
              <a:rPr kumimoji="0" lang="zh-TW" altLang="en-US" sz="2800" b="1" kern="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學校函文及寄送當期輸入表冊光碟檔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：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06/11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前（郵戳為憑）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latinLnBrk="1" hangingPunct="1">
              <a:lnSpc>
                <a:spcPct val="120000"/>
              </a:lnSpc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連同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上半年修正資料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一起寄送即可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latinLnBrk="1" hangingPunct="1">
              <a:lnSpc>
                <a:spcPct val="120000"/>
              </a:lnSpc>
            </a:pP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algn="ctr" eaLnBrk="1" latinLnBrk="1" hangingPunct="1">
              <a:lnSpc>
                <a:spcPct val="120000"/>
              </a:lnSpc>
            </a:pPr>
            <a:endParaRPr lang="en-US" altLang="ko-KR" sz="2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" name="组合 38"/>
          <p:cNvGrpSpPr/>
          <p:nvPr/>
        </p:nvGrpSpPr>
        <p:grpSpPr>
          <a:xfrm>
            <a:off x="1166065" y="2116971"/>
            <a:ext cx="10591414" cy="1037669"/>
            <a:chOff x="1216025" y="2955926"/>
            <a:chExt cx="1971675" cy="215900"/>
          </a:xfrm>
        </p:grpSpPr>
        <p:sp>
          <p:nvSpPr>
            <p:cNvPr id="7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合 39"/>
          <p:cNvGrpSpPr/>
          <p:nvPr/>
        </p:nvGrpSpPr>
        <p:grpSpPr>
          <a:xfrm>
            <a:off x="11615618" y="2933138"/>
            <a:ext cx="283722" cy="443004"/>
            <a:chOff x="3141663" y="3136901"/>
            <a:chExt cx="90488" cy="141288"/>
          </a:xfrm>
        </p:grpSpPr>
        <p:sp>
          <p:nvSpPr>
            <p:cNvPr id="10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6</a:t>
            </a:fld>
            <a:endParaRPr lang="zh-TW" altLang="en-US" dirty="0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029947"/>
              </p:ext>
            </p:extLst>
          </p:nvPr>
        </p:nvGraphicFramePr>
        <p:xfrm>
          <a:off x="3970837" y="2752544"/>
          <a:ext cx="4194176" cy="33893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9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8858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6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12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8457814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作業時程</a:t>
            </a:r>
            <a:r>
              <a:rPr lang="en-US" altLang="zh-TW" sz="44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開放瀏覽總量管制報表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9" name="组合 39"/>
          <p:cNvGrpSpPr/>
          <p:nvPr/>
        </p:nvGrpSpPr>
        <p:grpSpPr>
          <a:xfrm>
            <a:off x="11615620" y="2740105"/>
            <a:ext cx="283722" cy="443004"/>
            <a:chOff x="3141663" y="3136901"/>
            <a:chExt cx="90488" cy="141288"/>
          </a:xfrm>
        </p:grpSpPr>
        <p:sp>
          <p:nvSpPr>
            <p:cNvPr id="10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Text Box 62"/>
          <p:cNvSpPr txBox="1">
            <a:spLocks noChangeArrowheads="1"/>
          </p:cNvSpPr>
          <p:nvPr/>
        </p:nvSpPr>
        <p:spPr bwMode="auto">
          <a:xfrm>
            <a:off x="1362793" y="990599"/>
            <a:ext cx="5188921" cy="146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開放瀏覽總量管制報表：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04/09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9:00~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05/14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上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午</a:t>
            </a:r>
            <a:r>
              <a:rPr lang="en-US" altLang="zh-TW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9:00</a:t>
            </a:r>
            <a:endParaRPr lang="en-US" altLang="zh-TW" sz="2800" b="1" dirty="0">
              <a:solidFill>
                <a:schemeClr val="bg2">
                  <a:lumMod val="1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eaLnBrk="1" latinLnBrk="1" hangingPunct="1">
              <a:lnSpc>
                <a:spcPct val="120000"/>
              </a:lnSpc>
            </a:pPr>
            <a:endParaRPr lang="en-US" altLang="ko-KR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6" name="组合 38"/>
          <p:cNvGrpSpPr/>
          <p:nvPr/>
        </p:nvGrpSpPr>
        <p:grpSpPr>
          <a:xfrm>
            <a:off x="1166067" y="1714875"/>
            <a:ext cx="10591414" cy="1037669"/>
            <a:chOff x="1216025" y="2955926"/>
            <a:chExt cx="1971675" cy="215900"/>
          </a:xfrm>
        </p:grpSpPr>
        <p:sp>
          <p:nvSpPr>
            <p:cNvPr id="17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7</a:t>
            </a:fld>
            <a:endParaRPr lang="zh-TW" altLang="en-US" dirty="0"/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599528"/>
              </p:ext>
            </p:extLst>
          </p:nvPr>
        </p:nvGraphicFramePr>
        <p:xfrm>
          <a:off x="2727069" y="2781564"/>
          <a:ext cx="3685934" cy="32037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8810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4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211093"/>
              </p:ext>
            </p:extLst>
          </p:nvPr>
        </p:nvGraphicFramePr>
        <p:xfrm>
          <a:off x="6443016" y="2781564"/>
          <a:ext cx="3685934" cy="32037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8810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5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10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8457814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作業時程</a:t>
            </a:r>
            <a:r>
              <a:rPr lang="en-US" altLang="zh-TW" sz="44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資料修正作業時程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9" name="组合 39"/>
          <p:cNvGrpSpPr/>
          <p:nvPr/>
        </p:nvGrpSpPr>
        <p:grpSpPr>
          <a:xfrm>
            <a:off x="11615620" y="2740105"/>
            <a:ext cx="283722" cy="443004"/>
            <a:chOff x="3141663" y="3136901"/>
            <a:chExt cx="90488" cy="141288"/>
          </a:xfrm>
        </p:grpSpPr>
        <p:sp>
          <p:nvSpPr>
            <p:cNvPr id="10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Text Box 62"/>
          <p:cNvSpPr txBox="1">
            <a:spLocks noChangeArrowheads="1"/>
          </p:cNvSpPr>
          <p:nvPr/>
        </p:nvSpPr>
        <p:spPr bwMode="auto">
          <a:xfrm>
            <a:off x="1362793" y="990599"/>
            <a:ext cx="6676508" cy="146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開放學校申請修正「當期及歷史資料」：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05/21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9:00~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05/25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5:00</a:t>
            </a:r>
          </a:p>
          <a:p>
            <a:pPr algn="ctr" eaLnBrk="1" latinLnBrk="1" hangingPunct="1">
              <a:lnSpc>
                <a:spcPct val="120000"/>
              </a:lnSpc>
            </a:pPr>
            <a:endParaRPr lang="en-US" altLang="ko-KR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5" name="组合 38"/>
          <p:cNvGrpSpPr/>
          <p:nvPr/>
        </p:nvGrpSpPr>
        <p:grpSpPr>
          <a:xfrm>
            <a:off x="1166067" y="1714875"/>
            <a:ext cx="10591414" cy="1037669"/>
            <a:chOff x="1216025" y="2955926"/>
            <a:chExt cx="1971675" cy="215900"/>
          </a:xfrm>
        </p:grpSpPr>
        <p:sp>
          <p:nvSpPr>
            <p:cNvPr id="18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8</a:t>
            </a:fld>
            <a:endParaRPr lang="zh-TW" altLang="en-US" dirty="0"/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188682"/>
              </p:ext>
            </p:extLst>
          </p:nvPr>
        </p:nvGraphicFramePr>
        <p:xfrm>
          <a:off x="3970837" y="2752544"/>
          <a:ext cx="4194176" cy="33893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9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8858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5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12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46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07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8457814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作業時程</a:t>
            </a:r>
            <a:r>
              <a:rPr lang="en-US" altLang="zh-TW" sz="44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 smtClean="0">
                <a:solidFill>
                  <a:schemeClr val="accent6">
                    <a:lumMod val="50000"/>
                  </a:schemeClr>
                </a:solidFill>
              </a:rPr>
              <a:t>資料修正作業時程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9" name="组合 39"/>
          <p:cNvGrpSpPr/>
          <p:nvPr/>
        </p:nvGrpSpPr>
        <p:grpSpPr>
          <a:xfrm>
            <a:off x="11615620" y="2740105"/>
            <a:ext cx="283722" cy="443004"/>
            <a:chOff x="3141663" y="3136901"/>
            <a:chExt cx="90488" cy="141288"/>
          </a:xfrm>
        </p:grpSpPr>
        <p:sp>
          <p:nvSpPr>
            <p:cNvPr id="10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Text Box 62"/>
          <p:cNvSpPr txBox="1">
            <a:spLocks noChangeArrowheads="1"/>
          </p:cNvSpPr>
          <p:nvPr/>
        </p:nvSpPr>
        <p:spPr bwMode="auto">
          <a:xfrm>
            <a:off x="1362793" y="990599"/>
            <a:ext cx="5745163" cy="146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開放學校修正「當期及歷史資料」：</a:t>
            </a:r>
            <a:endParaRPr lang="en-US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05/28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9:00~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06/01</a:t>
            </a:r>
            <a:r>
              <a:rPr lang="zh-TW" altLang="en-US" sz="2800" b="1" dirty="0" smtClean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2800" b="1" dirty="0">
                <a:solidFill>
                  <a:schemeClr val="bg2">
                    <a:lumMod val="1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5:00</a:t>
            </a:r>
          </a:p>
          <a:p>
            <a:pPr algn="ctr" eaLnBrk="1" latinLnBrk="1" hangingPunct="1">
              <a:lnSpc>
                <a:spcPct val="120000"/>
              </a:lnSpc>
            </a:pPr>
            <a:endParaRPr lang="en-US" altLang="ko-KR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5" name="组合 38"/>
          <p:cNvGrpSpPr/>
          <p:nvPr/>
        </p:nvGrpSpPr>
        <p:grpSpPr>
          <a:xfrm>
            <a:off x="1166067" y="1714875"/>
            <a:ext cx="10591414" cy="1037669"/>
            <a:chOff x="1216025" y="2955926"/>
            <a:chExt cx="1971675" cy="215900"/>
          </a:xfrm>
        </p:grpSpPr>
        <p:sp>
          <p:nvSpPr>
            <p:cNvPr id="16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3810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9</a:t>
            </a:fld>
            <a:endParaRPr lang="zh-TW" altLang="en-US" dirty="0"/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903387"/>
              </p:ext>
            </p:extLst>
          </p:nvPr>
        </p:nvGraphicFramePr>
        <p:xfrm>
          <a:off x="2528241" y="2752544"/>
          <a:ext cx="3685934" cy="32037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5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8810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5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87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955246"/>
              </p:ext>
            </p:extLst>
          </p:nvPr>
        </p:nvGraphicFramePr>
        <p:xfrm>
          <a:off x="6234085" y="2749449"/>
          <a:ext cx="4062443" cy="32068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03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03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3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0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03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03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9311"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TW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6</a:t>
                      </a: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月份</a:t>
                      </a:r>
                      <a:endParaRPr lang="zh-TW" altLang="en-US" sz="2400" b="0" dirty="0">
                        <a:solidFill>
                          <a:srgbClr val="800040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036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日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一</a:t>
                      </a:r>
                      <a:endParaRPr lang="zh-TW" altLang="en-US" sz="2400" b="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dirty="0" smtClean="0">
                          <a:latin typeface="微軟正黑體" pitchFamily="34" charset="-120"/>
                          <a:ea typeface="微軟正黑體" pitchFamily="34" charset="-120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302"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bg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endParaRPr lang="zh-TW" altLang="en-US" sz="2400" b="0" kern="1200" dirty="0">
                        <a:solidFill>
                          <a:schemeClr val="bg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30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230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30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18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21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23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230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24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</a:t>
                      </a:r>
                      <a:endParaRPr lang="zh-TW" altLang="en-US" sz="2400" b="0" kern="1200" dirty="0" smtClean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28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32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</TotalTime>
  <Words>852</Words>
  <Application>Microsoft Office PowerPoint</Application>
  <PresentationFormat>寬螢幕</PresentationFormat>
  <Paragraphs>554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7" baseType="lpstr">
      <vt:lpstr>等线</vt:lpstr>
      <vt:lpstr>微軟正黑體</vt:lpstr>
      <vt:lpstr>新細明體</vt:lpstr>
      <vt:lpstr>Arial</vt:lpstr>
      <vt:lpstr>Calibri</vt:lpstr>
      <vt:lpstr>Calibri Light</vt:lpstr>
      <vt:lpstr>Office 佈景主題</vt:lpstr>
      <vt:lpstr>技專校院校務資料庫 107年03月份填表時程異動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技專校院校務資料庫 107年03月份填表說明會</dc:title>
  <dc:creator>tvedb</dc:creator>
  <cp:lastModifiedBy>tvedb</cp:lastModifiedBy>
  <cp:revision>133</cp:revision>
  <dcterms:created xsi:type="dcterms:W3CDTF">2018-01-16T02:34:19Z</dcterms:created>
  <dcterms:modified xsi:type="dcterms:W3CDTF">2018-03-28T04:11:58Z</dcterms:modified>
</cp:coreProperties>
</file>