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8"/>
  </p:notesMasterIdLst>
  <p:handoutMasterIdLst>
    <p:handoutMasterId r:id="rId49"/>
  </p:handoutMasterIdLst>
  <p:sldIdLst>
    <p:sldId id="727" r:id="rId2"/>
    <p:sldId id="260" r:id="rId3"/>
    <p:sldId id="262" r:id="rId4"/>
    <p:sldId id="560" r:id="rId5"/>
    <p:sldId id="716" r:id="rId6"/>
    <p:sldId id="717" r:id="rId7"/>
    <p:sldId id="718" r:id="rId8"/>
    <p:sldId id="728" r:id="rId9"/>
    <p:sldId id="719" r:id="rId10"/>
    <p:sldId id="720" r:id="rId11"/>
    <p:sldId id="721" r:id="rId12"/>
    <p:sldId id="722" r:id="rId13"/>
    <p:sldId id="729" r:id="rId14"/>
    <p:sldId id="551" r:id="rId15"/>
    <p:sldId id="733" r:id="rId16"/>
    <p:sldId id="695" r:id="rId17"/>
    <p:sldId id="757" r:id="rId18"/>
    <p:sldId id="758" r:id="rId19"/>
    <p:sldId id="761" r:id="rId20"/>
    <p:sldId id="762" r:id="rId21"/>
    <p:sldId id="763" r:id="rId22"/>
    <p:sldId id="764" r:id="rId23"/>
    <p:sldId id="765" r:id="rId24"/>
    <p:sldId id="766" r:id="rId25"/>
    <p:sldId id="767" r:id="rId26"/>
    <p:sldId id="768" r:id="rId27"/>
    <p:sldId id="770" r:id="rId28"/>
    <p:sldId id="769" r:id="rId29"/>
    <p:sldId id="771" r:id="rId30"/>
    <p:sldId id="773" r:id="rId31"/>
    <p:sldId id="772" r:id="rId32"/>
    <p:sldId id="774" r:id="rId33"/>
    <p:sldId id="775" r:id="rId34"/>
    <p:sldId id="777" r:id="rId35"/>
    <p:sldId id="781" r:id="rId36"/>
    <p:sldId id="778" r:id="rId37"/>
    <p:sldId id="779" r:id="rId38"/>
    <p:sldId id="553" r:id="rId39"/>
    <p:sldId id="323" r:id="rId40"/>
    <p:sldId id="486" r:id="rId41"/>
    <p:sldId id="782" r:id="rId42"/>
    <p:sldId id="325" r:id="rId43"/>
    <p:sldId id="326" r:id="rId44"/>
    <p:sldId id="327" r:id="rId45"/>
    <p:sldId id="328" r:id="rId46"/>
    <p:sldId id="487" r:id="rId47"/>
  </p:sldIdLst>
  <p:sldSz cx="12192000" cy="6858000"/>
  <p:notesSz cx="10234613" cy="70993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0開場" id="{91613D0E-2F60-45C3-9180-559C580422DE}">
          <p14:sldIdLst>
            <p14:sldId id="727"/>
            <p14:sldId id="260"/>
            <p14:sldId id="262"/>
          </p14:sldIdLst>
        </p14:section>
        <p14:section name="1作業時程" id="{9F25C41B-BACA-4E15-BA33-D7A049D1BFCA}">
          <p14:sldIdLst>
            <p14:sldId id="560"/>
            <p14:sldId id="716"/>
            <p14:sldId id="717"/>
            <p14:sldId id="718"/>
            <p14:sldId id="728"/>
            <p14:sldId id="719"/>
            <p14:sldId id="720"/>
            <p14:sldId id="721"/>
            <p14:sldId id="722"/>
            <p14:sldId id="729"/>
          </p14:sldIdLst>
        </p14:section>
        <p14:section name="表冊異動" id="{2A5194C1-3B1F-4D27-9CEC-A83F38451B80}">
          <p14:sldIdLst>
            <p14:sldId id="551"/>
            <p14:sldId id="733"/>
            <p14:sldId id="695"/>
            <p14:sldId id="757"/>
            <p14:sldId id="758"/>
            <p14:sldId id="761"/>
            <p14:sldId id="762"/>
            <p14:sldId id="763"/>
            <p14:sldId id="764"/>
            <p14:sldId id="765"/>
            <p14:sldId id="766"/>
            <p14:sldId id="767"/>
            <p14:sldId id="768"/>
            <p14:sldId id="770"/>
            <p14:sldId id="769"/>
            <p14:sldId id="771"/>
            <p14:sldId id="773"/>
            <p14:sldId id="772"/>
            <p14:sldId id="774"/>
            <p14:sldId id="775"/>
            <p14:sldId id="777"/>
            <p14:sldId id="781"/>
            <p14:sldId id="778"/>
            <p14:sldId id="779"/>
          </p14:sldIdLst>
        </p14:section>
        <p14:section name="下期表冊異動預告" id="{AF471FA9-3427-4C95-8871-985177DE0966}">
          <p14:sldIdLst/>
        </p14:section>
        <p14:section name="5重要事項宣導" id="{6C72D986-65EC-4EB9-87BC-B383F83F81B6}">
          <p14:sldIdLst>
            <p14:sldId id="553"/>
            <p14:sldId id="323"/>
            <p14:sldId id="486"/>
          </p14:sldIdLst>
        </p14:section>
        <p14:section name="6聯絡資訊" id="{5B106FA2-640C-48B6-B986-73FB24A943E9}">
          <p14:sldIdLst>
            <p14:sldId id="782"/>
            <p14:sldId id="325"/>
            <p14:sldId id="326"/>
            <p14:sldId id="327"/>
            <p14:sldId id="328"/>
            <p14:sldId id="487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5E5E5"/>
    <a:srgbClr val="D9F0A3"/>
    <a:srgbClr val="ADDD8E"/>
    <a:srgbClr val="0000FF"/>
    <a:srgbClr val="41AB5D"/>
    <a:srgbClr val="FFFFE5"/>
    <a:srgbClr val="FFE7FF"/>
    <a:srgbClr val="FFCCFF"/>
    <a:srgbClr val="F7FCB9"/>
    <a:srgbClr val="5B9BD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無樣式、表格格線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BC89EF96-8CEA-46FF-86C4-4CE0E7609802}" styleName="淺色樣式 3 - 輔色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B301B821-A1FF-4177-AEE7-76D212191A09}" styleName="中等深淺樣式 1 - 輔色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21E4AEA4-8DFA-4A89-87EB-49C32662AFE0}" styleName="中等深淺樣式 2 - 輔色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DCAF9ED-07DC-4A11-8D7F-57B35C25682E}" styleName="中等深淺樣式 1 - 輔色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D7AC3CCA-C797-4891-BE02-D94E43425B78}" styleName="中等深淺樣式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69012ECD-51FC-41F1-AA8D-1B2483CD663E}" styleName="淺色樣式 2 - 輔色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69CF1AB2-1976-4502-BF36-3FF5EA218861}" styleName="中等深淺樣式 4 - 輔色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93296810-A885-4BE3-A3E7-6D5BEEA58F35}" styleName="中等深淺樣式 2 - 輔色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5DA37D80-6434-44D0-A028-1B22A696006F}" styleName="淺色樣式 3 - 輔色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11" autoAdjust="0"/>
    <p:restoredTop sz="86992" autoAdjust="0"/>
  </p:normalViewPr>
  <p:slideViewPr>
    <p:cSldViewPr snapToGrid="0">
      <p:cViewPr varScale="1">
        <p:scale>
          <a:sx n="98" d="100"/>
          <a:sy n="98" d="100"/>
        </p:scale>
        <p:origin x="1074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4434998" cy="356198"/>
          </a:xfrm>
          <a:prstGeom prst="rect">
            <a:avLst/>
          </a:prstGeom>
        </p:spPr>
        <p:txBody>
          <a:bodyPr vert="horz" lIns="94752" tIns="47376" rIns="94752" bIns="47376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quarter" idx="1"/>
          </p:nvPr>
        </p:nvSpPr>
        <p:spPr>
          <a:xfrm>
            <a:off x="5797248" y="0"/>
            <a:ext cx="4434998" cy="356198"/>
          </a:xfrm>
          <a:prstGeom prst="rect">
            <a:avLst/>
          </a:prstGeom>
        </p:spPr>
        <p:txBody>
          <a:bodyPr vert="horz" lIns="94752" tIns="47376" rIns="94752" bIns="47376" rtlCol="0"/>
          <a:lstStyle>
            <a:lvl1pPr algn="r">
              <a:defRPr sz="1200"/>
            </a:lvl1pPr>
          </a:lstStyle>
          <a:p>
            <a:fld id="{5EF67E66-3F5C-4904-B5C5-18C97F4E1829}" type="datetimeFigureOut">
              <a:rPr lang="zh-TW" altLang="en-US" smtClean="0"/>
              <a:t>2024/8/8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2"/>
          </p:nvPr>
        </p:nvSpPr>
        <p:spPr>
          <a:xfrm>
            <a:off x="2" y="6743106"/>
            <a:ext cx="4434998" cy="356197"/>
          </a:xfrm>
          <a:prstGeom prst="rect">
            <a:avLst/>
          </a:prstGeom>
        </p:spPr>
        <p:txBody>
          <a:bodyPr vert="horz" lIns="94752" tIns="47376" rIns="94752" bIns="47376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3"/>
          </p:nvPr>
        </p:nvSpPr>
        <p:spPr>
          <a:xfrm>
            <a:off x="5797248" y="6743106"/>
            <a:ext cx="4434998" cy="356197"/>
          </a:xfrm>
          <a:prstGeom prst="rect">
            <a:avLst/>
          </a:prstGeom>
        </p:spPr>
        <p:txBody>
          <a:bodyPr vert="horz" lIns="94752" tIns="47376" rIns="94752" bIns="47376" rtlCol="0" anchor="b"/>
          <a:lstStyle>
            <a:lvl1pPr algn="r">
              <a:defRPr sz="1200"/>
            </a:lvl1pPr>
          </a:lstStyle>
          <a:p>
            <a:fld id="{29110EBA-6524-432F-B1B7-97555015D0C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35526558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4434998" cy="356198"/>
          </a:xfrm>
          <a:prstGeom prst="rect">
            <a:avLst/>
          </a:prstGeom>
        </p:spPr>
        <p:txBody>
          <a:bodyPr vert="horz" lIns="94752" tIns="47376" rIns="94752" bIns="47376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5797248" y="0"/>
            <a:ext cx="4434998" cy="356198"/>
          </a:xfrm>
          <a:prstGeom prst="rect">
            <a:avLst/>
          </a:prstGeom>
        </p:spPr>
        <p:txBody>
          <a:bodyPr vert="horz" lIns="94752" tIns="47376" rIns="94752" bIns="47376" rtlCol="0"/>
          <a:lstStyle>
            <a:lvl1pPr algn="r">
              <a:defRPr sz="1200"/>
            </a:lvl1pPr>
          </a:lstStyle>
          <a:p>
            <a:fld id="{816F1A50-C26C-4C2E-8537-C722BC8C7E78}" type="datetimeFigureOut">
              <a:rPr lang="zh-TW" altLang="en-US" smtClean="0"/>
              <a:t>2024/8/8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2989263" y="887413"/>
            <a:ext cx="4256087" cy="239553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4752" tIns="47376" rIns="94752" bIns="47376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1023463" y="3416539"/>
            <a:ext cx="8187690" cy="2795349"/>
          </a:xfrm>
          <a:prstGeom prst="rect">
            <a:avLst/>
          </a:prstGeom>
        </p:spPr>
        <p:txBody>
          <a:bodyPr vert="horz" lIns="94752" tIns="47376" rIns="94752" bIns="47376" rtlCol="0"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2" y="6743106"/>
            <a:ext cx="4434998" cy="356197"/>
          </a:xfrm>
          <a:prstGeom prst="rect">
            <a:avLst/>
          </a:prstGeom>
        </p:spPr>
        <p:txBody>
          <a:bodyPr vert="horz" lIns="94752" tIns="47376" rIns="94752" bIns="47376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5797248" y="6743106"/>
            <a:ext cx="4434998" cy="356197"/>
          </a:xfrm>
          <a:prstGeom prst="rect">
            <a:avLst/>
          </a:prstGeom>
        </p:spPr>
        <p:txBody>
          <a:bodyPr vert="horz" lIns="94752" tIns="47376" rIns="94752" bIns="47376" rtlCol="0" anchor="b"/>
          <a:lstStyle>
            <a:lvl1pPr algn="r">
              <a:defRPr sz="1200"/>
            </a:lvl1pPr>
          </a:lstStyle>
          <a:p>
            <a:fld id="{4B562836-289B-4A25-A8F6-F44FECB1834A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3378953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14326">
              <a:defRPr/>
            </a:pPr>
            <a:r>
              <a:rPr lang="zh-TW" altLang="en-US" dirty="0"/>
              <a:t>高雄場（蓮潭會館）：</a:t>
            </a:r>
            <a:r>
              <a:rPr lang="en-US" altLang="zh-TW" dirty="0" err="1"/>
              <a:t>wifi</a:t>
            </a:r>
            <a:r>
              <a:rPr lang="zh-TW" altLang="en-US" dirty="0"/>
              <a:t>無需密碼，點選飯店名稱即可連線使用</a:t>
            </a:r>
            <a:r>
              <a:rPr lang="en-US" altLang="zh-TW" dirty="0"/>
              <a:t>/WIFI</a:t>
            </a:r>
            <a:r>
              <a:rPr lang="zh-TW" altLang="en-US" dirty="0"/>
              <a:t>帳號：</a:t>
            </a:r>
            <a:r>
              <a:rPr lang="en-US" altLang="zh-TW" dirty="0"/>
              <a:t>Garden Villa    WIFI</a:t>
            </a:r>
            <a:r>
              <a:rPr lang="zh-TW" altLang="en-US" dirty="0"/>
              <a:t>密碼：無</a:t>
            </a:r>
            <a:br>
              <a:rPr lang="zh-TW" altLang="en-US" dirty="0"/>
            </a:br>
            <a:r>
              <a:rPr lang="zh-TW" altLang="en-US" dirty="0"/>
              <a:t>台北場（台大醫院國際會議中心）：</a:t>
            </a:r>
            <a:r>
              <a:rPr lang="en-US" altLang="zh-TW" b="1" kern="0" dirty="0">
                <a:solidFill>
                  <a:srgbClr val="FFC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WIFI</a:t>
            </a:r>
            <a:r>
              <a:rPr lang="zh-TW" altLang="en-US" b="1" kern="0" dirty="0">
                <a:solidFill>
                  <a:srgbClr val="FFC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帳號：</a:t>
            </a:r>
            <a:r>
              <a:rPr lang="en-US" altLang="zh-TW" b="1" kern="0" dirty="0">
                <a:solidFill>
                  <a:srgbClr val="FFC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THCC-</a:t>
            </a:r>
            <a:r>
              <a:rPr lang="en-US" altLang="zh-TW" b="1" kern="0" dirty="0" err="1">
                <a:solidFill>
                  <a:srgbClr val="FFC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freewifi</a:t>
            </a:r>
            <a:r>
              <a:rPr lang="en-US" altLang="zh-TW" b="1" kern="0" dirty="0">
                <a:solidFill>
                  <a:srgbClr val="FFC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en-US" altLang="zh-TW" dirty="0"/>
              <a:t>   </a:t>
            </a:r>
            <a:r>
              <a:rPr lang="en-US" altLang="zh-TW" b="1" kern="0" dirty="0">
                <a:solidFill>
                  <a:srgbClr val="FFC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WIFI</a:t>
            </a:r>
            <a:r>
              <a:rPr lang="zh-TW" altLang="en-US" b="1" kern="0" dirty="0">
                <a:solidFill>
                  <a:srgbClr val="FFC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密碼：</a:t>
            </a:r>
            <a:r>
              <a:rPr lang="en-US" altLang="zh-TW" sz="1200" b="1" kern="0" dirty="0">
                <a:solidFill>
                  <a:srgbClr val="FFC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77240109</a:t>
            </a:r>
            <a:r>
              <a:rPr lang="en-US" altLang="zh-TW" dirty="0"/>
              <a:t>  </a:t>
            </a:r>
            <a:r>
              <a:rPr lang="zh-TW" altLang="en-US" dirty="0"/>
              <a:t>（字體大小</a:t>
            </a:r>
            <a:r>
              <a:rPr lang="en-US" altLang="zh-TW" dirty="0"/>
              <a:t>20</a:t>
            </a:r>
            <a:r>
              <a:rPr lang="zh-TW" altLang="en-US" dirty="0"/>
              <a:t>）</a:t>
            </a: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562836-289B-4A25-A8F6-F44FECB1834A}" type="slidenum">
              <a:rPr lang="zh-TW" altLang="en-US" smtClean="0"/>
              <a:t>1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910650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TW" altLang="en-US" dirty="0"/>
              <a:t>台北場無停車券</a:t>
            </a: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562836-289B-4A25-A8F6-F44FECB1834A}" type="slidenum">
              <a:rPr lang="zh-TW" altLang="en-US" smtClean="0"/>
              <a:t>46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8339836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群組 1"/>
          <p:cNvGrpSpPr>
            <a:grpSpLocks/>
          </p:cNvGrpSpPr>
          <p:nvPr userDrawn="1"/>
        </p:nvGrpSpPr>
        <p:grpSpPr bwMode="auto">
          <a:xfrm>
            <a:off x="3" y="0"/>
            <a:ext cx="11696700" cy="6858000"/>
            <a:chOff x="0" y="-4087"/>
            <a:chExt cx="11696700" cy="6283320"/>
          </a:xfrm>
        </p:grpSpPr>
        <p:sp>
          <p:nvSpPr>
            <p:cNvPr id="8" name="Freeform 6"/>
            <p:cNvSpPr>
              <a:spLocks/>
            </p:cNvSpPr>
            <p:nvPr userDrawn="1"/>
          </p:nvSpPr>
          <p:spPr bwMode="auto">
            <a:xfrm>
              <a:off x="0" y="476440"/>
              <a:ext cx="11696700" cy="5343455"/>
            </a:xfrm>
            <a:custGeom>
              <a:avLst/>
              <a:gdLst>
                <a:gd name="T0" fmla="*/ 0 w 4756"/>
                <a:gd name="T1" fmla="*/ 0 h 2239"/>
                <a:gd name="T2" fmla="*/ 2147483646 w 4756"/>
                <a:gd name="T3" fmla="*/ 0 h 2239"/>
                <a:gd name="T4" fmla="*/ 2147483646 w 4756"/>
                <a:gd name="T5" fmla="*/ 2147483646 h 2239"/>
                <a:gd name="T6" fmla="*/ 2147483646 w 4756"/>
                <a:gd name="T7" fmla="*/ 2147483646 h 2239"/>
                <a:gd name="T8" fmla="*/ 0 w 4756"/>
                <a:gd name="T9" fmla="*/ 2147483646 h 2239"/>
                <a:gd name="T10" fmla="*/ 0 w 4756"/>
                <a:gd name="T11" fmla="*/ 0 h 223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756" h="2239">
                  <a:moveTo>
                    <a:pt x="0" y="0"/>
                  </a:moveTo>
                  <a:lnTo>
                    <a:pt x="3897" y="0"/>
                  </a:lnTo>
                  <a:lnTo>
                    <a:pt x="4756" y="1121"/>
                  </a:lnTo>
                  <a:lnTo>
                    <a:pt x="3897" y="2239"/>
                  </a:lnTo>
                  <a:lnTo>
                    <a:pt x="0" y="22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384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lIns="128580" tIns="64290" rIns="128580" bIns="64290"/>
            <a:lstStyle/>
            <a:p>
              <a:endParaRPr lang="zh-TW" altLang="en-US" sz="1800">
                <a:ln>
                  <a:solidFill>
                    <a:srgbClr val="004529"/>
                  </a:solidFill>
                </a:ln>
              </a:endParaRPr>
            </a:p>
          </p:txBody>
        </p:sp>
        <p:sp>
          <p:nvSpPr>
            <p:cNvPr id="9" name="Freeform 7"/>
            <p:cNvSpPr>
              <a:spLocks/>
            </p:cNvSpPr>
            <p:nvPr userDrawn="1"/>
          </p:nvSpPr>
          <p:spPr bwMode="auto">
            <a:xfrm>
              <a:off x="5942716" y="-4087"/>
              <a:ext cx="4620789" cy="6283320"/>
            </a:xfrm>
            <a:custGeom>
              <a:avLst/>
              <a:gdLst>
                <a:gd name="T0" fmla="*/ 0 w 1940"/>
                <a:gd name="T1" fmla="*/ 0 h 3040"/>
                <a:gd name="T2" fmla="*/ 2147483646 w 1940"/>
                <a:gd name="T3" fmla="*/ 0 h 3040"/>
                <a:gd name="T4" fmla="*/ 2147483646 w 1940"/>
                <a:gd name="T5" fmla="*/ 2147483646 h 3040"/>
                <a:gd name="T6" fmla="*/ 2147483646 w 1940"/>
                <a:gd name="T7" fmla="*/ 2147483646 h 3040"/>
                <a:gd name="T8" fmla="*/ 2147483646 w 1940"/>
                <a:gd name="T9" fmla="*/ 2147483646 h 3040"/>
                <a:gd name="T10" fmla="*/ 0 w 1940"/>
                <a:gd name="T11" fmla="*/ 2147483646 h 3040"/>
                <a:gd name="T12" fmla="*/ 2147483646 w 1940"/>
                <a:gd name="T13" fmla="*/ 2147483646 h 3040"/>
                <a:gd name="T14" fmla="*/ 0 w 1940"/>
                <a:gd name="T15" fmla="*/ 0 h 304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940" h="3040">
                  <a:moveTo>
                    <a:pt x="0" y="0"/>
                  </a:moveTo>
                  <a:lnTo>
                    <a:pt x="774" y="0"/>
                  </a:lnTo>
                  <a:lnTo>
                    <a:pt x="1938" y="1537"/>
                  </a:lnTo>
                  <a:lnTo>
                    <a:pt x="1940" y="1537"/>
                  </a:lnTo>
                  <a:lnTo>
                    <a:pt x="774" y="3040"/>
                  </a:lnTo>
                  <a:lnTo>
                    <a:pt x="0" y="3040"/>
                  </a:lnTo>
                  <a:lnTo>
                    <a:pt x="1167" y="15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DDD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lIns="128580" tIns="64290" rIns="128580" bIns="64290"/>
            <a:lstStyle/>
            <a:p>
              <a:endParaRPr lang="zh-TW" altLang="en-US" sz="1800">
                <a:ln>
                  <a:solidFill>
                    <a:srgbClr val="004529"/>
                  </a:solidFill>
                </a:ln>
              </a:endParaRPr>
            </a:p>
          </p:txBody>
        </p:sp>
      </p:grpSp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190062" y="2235200"/>
            <a:ext cx="7612823" cy="2387600"/>
          </a:xfrm>
        </p:spPr>
        <p:txBody>
          <a:bodyPr anchor="t">
            <a:normAutofit/>
          </a:bodyPr>
          <a:lstStyle>
            <a:lvl1pPr algn="ctr">
              <a:defRPr sz="6500">
                <a:ln>
                  <a:solidFill>
                    <a:srgbClr val="004529"/>
                  </a:solidFill>
                </a:ln>
                <a:solidFill>
                  <a:srgbClr val="FFFFE5"/>
                </a:solidFill>
              </a:defRPr>
            </a:lvl1pPr>
          </a:lstStyle>
          <a:p>
            <a:r>
              <a:rPr lang="zh-TW" altLang="en-US" dirty="0"/>
              <a:t>按一下以編輯母片標題樣式</a:t>
            </a:r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237521" y="3429000"/>
            <a:ext cx="9144000" cy="462280"/>
          </a:xfrm>
        </p:spPr>
        <p:txBody>
          <a:bodyPr>
            <a:noAutofit/>
          </a:bodyPr>
          <a:lstStyle>
            <a:lvl1pPr marL="0" indent="0" algn="ctr">
              <a:buNone/>
              <a:defRPr sz="5400">
                <a:ln>
                  <a:solidFill>
                    <a:srgbClr val="004529"/>
                  </a:solidFill>
                </a:ln>
                <a:solidFill>
                  <a:srgbClr val="FFFFE5"/>
                </a:solidFill>
              </a:defRPr>
            </a:lvl1pPr>
            <a:lvl2pPr marL="457167" indent="0" algn="ctr">
              <a:buNone/>
              <a:defRPr sz="2000"/>
            </a:lvl2pPr>
            <a:lvl3pPr marL="914332" indent="0" algn="ctr">
              <a:buNone/>
              <a:defRPr sz="1800"/>
            </a:lvl3pPr>
            <a:lvl4pPr marL="1371498" indent="0" algn="ctr">
              <a:buNone/>
              <a:defRPr sz="1600"/>
            </a:lvl4pPr>
            <a:lvl5pPr marL="1828664" indent="0" algn="ctr">
              <a:buNone/>
              <a:defRPr sz="1600"/>
            </a:lvl5pPr>
            <a:lvl6pPr marL="2285830" indent="0" algn="ctr">
              <a:buNone/>
              <a:defRPr sz="1600"/>
            </a:lvl6pPr>
            <a:lvl7pPr marL="2742994" indent="0" algn="ctr">
              <a:buNone/>
              <a:defRPr sz="1600"/>
            </a:lvl7pPr>
            <a:lvl8pPr marL="3200160" indent="0" algn="ctr">
              <a:buNone/>
              <a:defRPr sz="1600"/>
            </a:lvl8pPr>
            <a:lvl9pPr marL="3657327" indent="0" algn="ctr">
              <a:buNone/>
              <a:defRPr sz="1600"/>
            </a:lvl9pPr>
          </a:lstStyle>
          <a:p>
            <a:r>
              <a:rPr lang="zh-TW" altLang="en-US" dirty="0"/>
              <a:t>按一下以編輯母片副標題樣式</a:t>
            </a: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37BC5-01F3-4DA6-AE9F-6749599A3EE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8501560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5183188" y="987433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67" indent="0">
              <a:buNone/>
              <a:defRPr sz="1400"/>
            </a:lvl2pPr>
            <a:lvl3pPr marL="914332" indent="0">
              <a:buNone/>
              <a:defRPr sz="1200"/>
            </a:lvl3pPr>
            <a:lvl4pPr marL="1371498" indent="0">
              <a:buNone/>
              <a:defRPr sz="1000"/>
            </a:lvl4pPr>
            <a:lvl5pPr marL="1828664" indent="0">
              <a:buNone/>
              <a:defRPr sz="1000"/>
            </a:lvl5pPr>
            <a:lvl6pPr marL="2285830" indent="0">
              <a:buNone/>
              <a:defRPr sz="1000"/>
            </a:lvl6pPr>
            <a:lvl7pPr marL="2742994" indent="0">
              <a:buNone/>
              <a:defRPr sz="1000"/>
            </a:lvl7pPr>
            <a:lvl8pPr marL="3200160" indent="0">
              <a:buNone/>
              <a:defRPr sz="1000"/>
            </a:lvl8pPr>
            <a:lvl9pPr marL="3657327" indent="0">
              <a:buNone/>
              <a:defRPr sz="1000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838200" y="6356358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4038600" y="6356358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37BC5-01F3-4DA6-AE9F-6749599A3EE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4887820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183188" y="987433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67" indent="0">
              <a:buNone/>
              <a:defRPr sz="2800"/>
            </a:lvl2pPr>
            <a:lvl3pPr marL="914332" indent="0">
              <a:buNone/>
              <a:defRPr sz="2400"/>
            </a:lvl3pPr>
            <a:lvl4pPr marL="1371498" indent="0">
              <a:buNone/>
              <a:defRPr sz="2000"/>
            </a:lvl4pPr>
            <a:lvl5pPr marL="1828664" indent="0">
              <a:buNone/>
              <a:defRPr sz="2000"/>
            </a:lvl5pPr>
            <a:lvl6pPr marL="2285830" indent="0">
              <a:buNone/>
              <a:defRPr sz="2000"/>
            </a:lvl6pPr>
            <a:lvl7pPr marL="2742994" indent="0">
              <a:buNone/>
              <a:defRPr sz="2000"/>
            </a:lvl7pPr>
            <a:lvl8pPr marL="3200160" indent="0">
              <a:buNone/>
              <a:defRPr sz="2000"/>
            </a:lvl8pPr>
            <a:lvl9pPr marL="3657327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67" indent="0">
              <a:buNone/>
              <a:defRPr sz="1400"/>
            </a:lvl2pPr>
            <a:lvl3pPr marL="914332" indent="0">
              <a:buNone/>
              <a:defRPr sz="1200"/>
            </a:lvl3pPr>
            <a:lvl4pPr marL="1371498" indent="0">
              <a:buNone/>
              <a:defRPr sz="1000"/>
            </a:lvl4pPr>
            <a:lvl5pPr marL="1828664" indent="0">
              <a:buNone/>
              <a:defRPr sz="1000"/>
            </a:lvl5pPr>
            <a:lvl6pPr marL="2285830" indent="0">
              <a:buNone/>
              <a:defRPr sz="1000"/>
            </a:lvl6pPr>
            <a:lvl7pPr marL="2742994" indent="0">
              <a:buNone/>
              <a:defRPr sz="1000"/>
            </a:lvl7pPr>
            <a:lvl8pPr marL="3200160" indent="0">
              <a:buNone/>
              <a:defRPr sz="1000"/>
            </a:lvl8pPr>
            <a:lvl9pPr marL="3657327" indent="0">
              <a:buNone/>
              <a:defRPr sz="1000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838200" y="6356358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4038600" y="6356358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37BC5-01F3-4DA6-AE9F-6749599A3EE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058718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>
          <a:xfrm>
            <a:off x="838200" y="6356358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>
          <a:xfrm>
            <a:off x="4038600" y="6356358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37BC5-01F3-4DA6-AE9F-6749599A3EE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83444872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838203" y="365125"/>
            <a:ext cx="7734300" cy="5811838"/>
          </a:xfrm>
        </p:spPr>
        <p:txBody>
          <a:bodyPr vert="eaVert"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>
          <a:xfrm>
            <a:off x="838200" y="6356358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>
          <a:xfrm>
            <a:off x="4038600" y="6356358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37BC5-01F3-4DA6-AE9F-6749599A3EE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33005217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投影片編號版面配置區 5"/>
          <p:cNvSpPr>
            <a:spLocks noGrp="1"/>
          </p:cNvSpPr>
          <p:nvPr>
            <p:ph type="sldNum" sz="quarter" idx="10"/>
          </p:nvPr>
        </p:nvSpPr>
        <p:spPr>
          <a:xfrm>
            <a:off x="9334500" y="6362708"/>
            <a:ext cx="2743200" cy="365125"/>
          </a:xfrm>
          <a:prstGeom prst="rect">
            <a:avLst/>
          </a:prstGeom>
        </p:spPr>
        <p:txBody>
          <a:bodyPr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 defTabSz="914332">
              <a:defRPr/>
            </a:pPr>
            <a:fld id="{96369EF2-77D1-43E4-85C1-AA3A565F65CF}" type="slidenum">
              <a:rPr lang="zh-TW" altLang="en-US" sz="1800" smtClean="0">
                <a:solidFill>
                  <a:prstClr val="black"/>
                </a:solidFill>
              </a:rPr>
              <a:pPr defTabSz="914332">
                <a:defRPr/>
              </a:pPr>
              <a:t>‹#›</a:t>
            </a:fld>
            <a:endParaRPr lang="zh-TW" altLang="en-US" sz="1800">
              <a:solidFill>
                <a:prstClr val="black"/>
              </a:solidFill>
            </a:endParaRPr>
          </a:p>
        </p:txBody>
      </p:sp>
      <p:grpSp>
        <p:nvGrpSpPr>
          <p:cNvPr id="8" name="群組 7">
            <a:extLst>
              <a:ext uri="{FF2B5EF4-FFF2-40B4-BE49-F238E27FC236}">
                <a16:creationId xmlns:a16="http://schemas.microsoft.com/office/drawing/2014/main" id="{2771A0DE-4905-4317-8222-AD778319557C}"/>
              </a:ext>
            </a:extLst>
          </p:cNvPr>
          <p:cNvGrpSpPr/>
          <p:nvPr userDrawn="1"/>
        </p:nvGrpSpPr>
        <p:grpSpPr>
          <a:xfrm>
            <a:off x="0" y="0"/>
            <a:ext cx="12203113" cy="802433"/>
            <a:chOff x="0" y="1137955"/>
            <a:chExt cx="12203113" cy="802433"/>
          </a:xfrm>
        </p:grpSpPr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CFCB4032-7C84-45F2-974C-A712843D08C6}"/>
                </a:ext>
              </a:extLst>
            </p:cNvPr>
            <p:cNvSpPr/>
            <p:nvPr userDrawn="1"/>
          </p:nvSpPr>
          <p:spPr>
            <a:xfrm>
              <a:off x="0" y="1137955"/>
              <a:ext cx="1383454" cy="800691"/>
            </a:xfrm>
            <a:prstGeom prst="rect">
              <a:avLst/>
            </a:prstGeom>
            <a:solidFill>
              <a:srgbClr val="ADDD8E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sz="1800"/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8552AC7A-17BA-418A-B86C-2A029288C751}"/>
                </a:ext>
              </a:extLst>
            </p:cNvPr>
            <p:cNvSpPr/>
            <p:nvPr userDrawn="1"/>
          </p:nvSpPr>
          <p:spPr>
            <a:xfrm>
              <a:off x="1383454" y="1137955"/>
              <a:ext cx="10819659" cy="802433"/>
            </a:xfrm>
            <a:prstGeom prst="rect">
              <a:avLst/>
            </a:prstGeom>
            <a:solidFill>
              <a:srgbClr val="41AB5D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sz="1800"/>
            </a:p>
          </p:txBody>
        </p:sp>
      </p:grpSp>
      <p:sp>
        <p:nvSpPr>
          <p:cNvPr id="11" name="標題 1">
            <a:extLst>
              <a:ext uri="{FF2B5EF4-FFF2-40B4-BE49-F238E27FC236}">
                <a16:creationId xmlns:a16="http://schemas.microsoft.com/office/drawing/2014/main" id="{F228AC9D-D33B-4B44-8CA0-E4E6C0EBF9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83455" y="1"/>
            <a:ext cx="10625666" cy="802432"/>
          </a:xfrm>
        </p:spPr>
        <p:txBody>
          <a:bodyPr>
            <a:normAutofit/>
          </a:bodyPr>
          <a:lstStyle>
            <a:lvl1pPr algn="l">
              <a:defRPr sz="3200">
                <a:solidFill>
                  <a:srgbClr val="FFFFE5"/>
                </a:solidFill>
              </a:defRPr>
            </a:lvl1pPr>
          </a:lstStyle>
          <a:p>
            <a:r>
              <a:rPr lang="zh-TW" altLang="en-US" dirty="0"/>
              <a:t>按一下以編輯母片標題樣式</a:t>
            </a:r>
          </a:p>
        </p:txBody>
      </p:sp>
      <p:sp>
        <p:nvSpPr>
          <p:cNvPr id="17" name="文字版面配置區 17">
            <a:extLst>
              <a:ext uri="{FF2B5EF4-FFF2-40B4-BE49-F238E27FC236}">
                <a16:creationId xmlns:a16="http://schemas.microsoft.com/office/drawing/2014/main" id="{BF4B774F-02E4-456B-A752-956B7103F8A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0" y="-1"/>
            <a:ext cx="1383454" cy="800691"/>
          </a:xfrm>
        </p:spPr>
        <p:txBody>
          <a:bodyPr anchor="ctr">
            <a:noAutofit/>
          </a:bodyPr>
          <a:lstStyle>
            <a:lvl1pPr marL="0" indent="0" algn="ctr">
              <a:buNone/>
              <a:defRPr sz="3600" b="1">
                <a:solidFill>
                  <a:srgbClr val="004529"/>
                </a:solidFill>
              </a:defRPr>
            </a:lvl1pPr>
          </a:lstStyle>
          <a:p>
            <a:pPr lvl="0"/>
            <a:r>
              <a:rPr lang="zh-TW" altLang="en-US" dirty="0"/>
              <a:t>編輯母片文字樣式</a:t>
            </a:r>
          </a:p>
        </p:txBody>
      </p:sp>
    </p:spTree>
    <p:extLst>
      <p:ext uri="{BB962C8B-B14F-4D97-AF65-F5344CB8AC3E}">
        <p14:creationId xmlns:p14="http://schemas.microsoft.com/office/powerpoint/2010/main" val="38864042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B37BC5-01F3-4DA6-AE9F-6749599A3EE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9980606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0" y="6754813"/>
            <a:ext cx="12192000" cy="114300"/>
          </a:xfrm>
          <a:prstGeom prst="rect">
            <a:avLst/>
          </a:prstGeom>
          <a:solidFill>
            <a:srgbClr val="41AB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00" dirty="0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37BC5-01F3-4DA6-AE9F-6749599A3EE9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13" name="內容版面配置區 12"/>
          <p:cNvSpPr>
            <a:spLocks noGrp="1"/>
          </p:cNvSpPr>
          <p:nvPr>
            <p:ph sz="quarter" idx="13"/>
          </p:nvPr>
        </p:nvSpPr>
        <p:spPr>
          <a:xfrm>
            <a:off x="401802" y="955678"/>
            <a:ext cx="11607318" cy="4957449"/>
          </a:xfrm>
        </p:spPr>
        <p:txBody>
          <a:bodyPr/>
          <a:lstStyle>
            <a:lvl1pPr marL="0" indent="0">
              <a:buNone/>
              <a:defRPr sz="2800"/>
            </a:lvl1pPr>
          </a:lstStyle>
          <a:p>
            <a:pPr lvl="0"/>
            <a:r>
              <a:rPr lang="zh-TW" altLang="en-US" dirty="0"/>
              <a:t>編輯母片文字樣式</a:t>
            </a:r>
          </a:p>
          <a:p>
            <a:pPr lvl="1"/>
            <a:r>
              <a:rPr lang="zh-TW" altLang="en-US" dirty="0"/>
              <a:t>第二層</a:t>
            </a:r>
          </a:p>
          <a:p>
            <a:pPr lvl="2"/>
            <a:r>
              <a:rPr lang="zh-TW" altLang="en-US" dirty="0"/>
              <a:t>第三層</a:t>
            </a:r>
          </a:p>
          <a:p>
            <a:pPr lvl="3"/>
            <a:r>
              <a:rPr lang="zh-TW" altLang="en-US" dirty="0"/>
              <a:t>第四層</a:t>
            </a:r>
          </a:p>
          <a:p>
            <a:pPr lvl="4"/>
            <a:r>
              <a:rPr lang="zh-TW" altLang="en-US" dirty="0"/>
              <a:t>第五層</a:t>
            </a:r>
          </a:p>
        </p:txBody>
      </p:sp>
      <p:grpSp>
        <p:nvGrpSpPr>
          <p:cNvPr id="12" name="群組 11">
            <a:extLst>
              <a:ext uri="{FF2B5EF4-FFF2-40B4-BE49-F238E27FC236}">
                <a16:creationId xmlns:a16="http://schemas.microsoft.com/office/drawing/2014/main" id="{AAFBD933-0F49-4247-9278-3B3BF7A943A0}"/>
              </a:ext>
            </a:extLst>
          </p:cNvPr>
          <p:cNvGrpSpPr/>
          <p:nvPr userDrawn="1"/>
        </p:nvGrpSpPr>
        <p:grpSpPr>
          <a:xfrm>
            <a:off x="0" y="0"/>
            <a:ext cx="12203113" cy="802433"/>
            <a:chOff x="0" y="1137955"/>
            <a:chExt cx="12203113" cy="802433"/>
          </a:xfrm>
        </p:grpSpPr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14F07868-AB0A-490A-912E-1FACA7E7794D}"/>
                </a:ext>
              </a:extLst>
            </p:cNvPr>
            <p:cNvSpPr/>
            <p:nvPr userDrawn="1"/>
          </p:nvSpPr>
          <p:spPr>
            <a:xfrm>
              <a:off x="0" y="1137955"/>
              <a:ext cx="1383454" cy="800691"/>
            </a:xfrm>
            <a:prstGeom prst="rect">
              <a:avLst/>
            </a:prstGeom>
            <a:solidFill>
              <a:srgbClr val="ADDD8E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sz="1800"/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D88A1521-DDB6-47DE-A5F3-15DA890C5CD5}"/>
                </a:ext>
              </a:extLst>
            </p:cNvPr>
            <p:cNvSpPr/>
            <p:nvPr userDrawn="1"/>
          </p:nvSpPr>
          <p:spPr>
            <a:xfrm>
              <a:off x="1383454" y="1137955"/>
              <a:ext cx="10819659" cy="802433"/>
            </a:xfrm>
            <a:prstGeom prst="rect">
              <a:avLst/>
            </a:prstGeom>
            <a:solidFill>
              <a:srgbClr val="41AB5D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sz="1800"/>
            </a:p>
          </p:txBody>
        </p:sp>
      </p:grpSp>
      <p:sp>
        <p:nvSpPr>
          <p:cNvPr id="17" name="標題 1">
            <a:extLst>
              <a:ext uri="{FF2B5EF4-FFF2-40B4-BE49-F238E27FC236}">
                <a16:creationId xmlns:a16="http://schemas.microsoft.com/office/drawing/2014/main" id="{B6EFD8E9-FEAC-46B5-92CB-DFE25A592E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83454" y="1"/>
            <a:ext cx="10625666" cy="802432"/>
          </a:xfrm>
        </p:spPr>
        <p:txBody>
          <a:bodyPr>
            <a:normAutofit/>
          </a:bodyPr>
          <a:lstStyle>
            <a:lvl1pPr algn="l">
              <a:defRPr sz="3200">
                <a:solidFill>
                  <a:srgbClr val="FFFFE5"/>
                </a:solidFill>
              </a:defRPr>
            </a:lvl1pPr>
          </a:lstStyle>
          <a:p>
            <a:r>
              <a:rPr lang="zh-TW" altLang="en-US" dirty="0"/>
              <a:t>按一下以編輯母片標題樣式</a:t>
            </a:r>
          </a:p>
        </p:txBody>
      </p:sp>
      <p:sp>
        <p:nvSpPr>
          <p:cNvPr id="18" name="文字版面配置區 17">
            <a:extLst>
              <a:ext uri="{FF2B5EF4-FFF2-40B4-BE49-F238E27FC236}">
                <a16:creationId xmlns:a16="http://schemas.microsoft.com/office/drawing/2014/main" id="{110FC308-A126-4934-B90B-237AB439792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0" y="-1"/>
            <a:ext cx="1383454" cy="800691"/>
          </a:xfrm>
        </p:spPr>
        <p:txBody>
          <a:bodyPr anchor="ctr">
            <a:noAutofit/>
          </a:bodyPr>
          <a:lstStyle>
            <a:lvl1pPr marL="0" indent="0" algn="ctr">
              <a:buNone/>
              <a:defRPr sz="3600" b="1">
                <a:solidFill>
                  <a:srgbClr val="004529"/>
                </a:solidFill>
              </a:defRPr>
            </a:lvl1pPr>
          </a:lstStyle>
          <a:p>
            <a:pPr lvl="0"/>
            <a:r>
              <a:rPr lang="zh-TW" altLang="en-US" dirty="0"/>
              <a:t>編輯母片文字樣式</a:t>
            </a:r>
          </a:p>
        </p:txBody>
      </p:sp>
    </p:spTree>
    <p:extLst>
      <p:ext uri="{BB962C8B-B14F-4D97-AF65-F5344CB8AC3E}">
        <p14:creationId xmlns:p14="http://schemas.microsoft.com/office/powerpoint/2010/main" val="31394590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0" y="6754813"/>
            <a:ext cx="12192000" cy="114300"/>
          </a:xfrm>
          <a:prstGeom prst="rect">
            <a:avLst/>
          </a:prstGeom>
          <a:solidFill>
            <a:srgbClr val="41AB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00" dirty="0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37BC5-01F3-4DA6-AE9F-6749599A3EE9}" type="slidenum">
              <a:rPr lang="zh-TW" altLang="en-US" smtClean="0"/>
              <a:t>‹#›</a:t>
            </a:fld>
            <a:endParaRPr lang="zh-TW" altLang="en-US"/>
          </a:p>
        </p:txBody>
      </p:sp>
      <p:grpSp>
        <p:nvGrpSpPr>
          <p:cNvPr id="11" name="群組 10">
            <a:extLst>
              <a:ext uri="{FF2B5EF4-FFF2-40B4-BE49-F238E27FC236}">
                <a16:creationId xmlns:a16="http://schemas.microsoft.com/office/drawing/2014/main" id="{16C6CDC8-470E-4252-934C-4FC8705BE4CA}"/>
              </a:ext>
            </a:extLst>
          </p:cNvPr>
          <p:cNvGrpSpPr/>
          <p:nvPr userDrawn="1"/>
        </p:nvGrpSpPr>
        <p:grpSpPr>
          <a:xfrm>
            <a:off x="0" y="0"/>
            <a:ext cx="12203113" cy="802433"/>
            <a:chOff x="0" y="1137955"/>
            <a:chExt cx="12203113" cy="802433"/>
          </a:xfrm>
        </p:grpSpPr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5BBE1BDE-E60B-4F39-AA67-8EC100122412}"/>
                </a:ext>
              </a:extLst>
            </p:cNvPr>
            <p:cNvSpPr/>
            <p:nvPr userDrawn="1"/>
          </p:nvSpPr>
          <p:spPr>
            <a:xfrm>
              <a:off x="0" y="1137955"/>
              <a:ext cx="1383454" cy="800691"/>
            </a:xfrm>
            <a:prstGeom prst="rect">
              <a:avLst/>
            </a:prstGeom>
            <a:solidFill>
              <a:srgbClr val="ADDD8E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sz="1800"/>
            </a:p>
          </p:txBody>
        </p: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B263CF78-9D27-412D-8E0F-9F68B40E366B}"/>
                </a:ext>
              </a:extLst>
            </p:cNvPr>
            <p:cNvSpPr/>
            <p:nvPr userDrawn="1"/>
          </p:nvSpPr>
          <p:spPr>
            <a:xfrm>
              <a:off x="1383454" y="1137955"/>
              <a:ext cx="10819659" cy="802433"/>
            </a:xfrm>
            <a:prstGeom prst="rect">
              <a:avLst/>
            </a:prstGeom>
            <a:solidFill>
              <a:srgbClr val="41AB5D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sz="1800"/>
            </a:p>
          </p:txBody>
        </p:sp>
      </p:grpSp>
      <p:sp>
        <p:nvSpPr>
          <p:cNvPr id="15" name="標題 1">
            <a:extLst>
              <a:ext uri="{FF2B5EF4-FFF2-40B4-BE49-F238E27FC236}">
                <a16:creationId xmlns:a16="http://schemas.microsoft.com/office/drawing/2014/main" id="{EFFBF99A-931E-48BC-8F18-1B19193164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83454" y="1"/>
            <a:ext cx="10625666" cy="802432"/>
          </a:xfrm>
        </p:spPr>
        <p:txBody>
          <a:bodyPr>
            <a:normAutofit/>
          </a:bodyPr>
          <a:lstStyle>
            <a:lvl1pPr algn="l">
              <a:defRPr sz="3200">
                <a:solidFill>
                  <a:srgbClr val="FFFFE5"/>
                </a:solidFill>
              </a:defRPr>
            </a:lvl1pPr>
          </a:lstStyle>
          <a:p>
            <a:r>
              <a:rPr lang="zh-TW" altLang="en-US" dirty="0"/>
              <a:t>按一下以編輯母片標題樣式</a:t>
            </a:r>
          </a:p>
        </p:txBody>
      </p:sp>
      <p:sp>
        <p:nvSpPr>
          <p:cNvPr id="16" name="文字版面配置區 17">
            <a:extLst>
              <a:ext uri="{FF2B5EF4-FFF2-40B4-BE49-F238E27FC236}">
                <a16:creationId xmlns:a16="http://schemas.microsoft.com/office/drawing/2014/main" id="{A57A7CB5-81B6-4212-81EC-04B4C2D1A85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0" y="-1"/>
            <a:ext cx="1383454" cy="800691"/>
          </a:xfrm>
        </p:spPr>
        <p:txBody>
          <a:bodyPr anchor="ctr">
            <a:noAutofit/>
          </a:bodyPr>
          <a:lstStyle>
            <a:lvl1pPr marL="0" indent="0" algn="ctr">
              <a:buNone/>
              <a:defRPr sz="3600" b="1">
                <a:solidFill>
                  <a:srgbClr val="004529"/>
                </a:solidFill>
              </a:defRPr>
            </a:lvl1pPr>
          </a:lstStyle>
          <a:p>
            <a:pPr lvl="0"/>
            <a:r>
              <a:rPr lang="zh-TW" altLang="en-US" dirty="0"/>
              <a:t>編輯母片文字樣式</a:t>
            </a:r>
          </a:p>
        </p:txBody>
      </p:sp>
    </p:spTree>
    <p:extLst>
      <p:ext uri="{BB962C8B-B14F-4D97-AF65-F5344CB8AC3E}">
        <p14:creationId xmlns:p14="http://schemas.microsoft.com/office/powerpoint/2010/main" val="20402316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 userDrawn="1"/>
        </p:nvSpPr>
        <p:spPr>
          <a:xfrm>
            <a:off x="0" y="6754813"/>
            <a:ext cx="12192000" cy="114300"/>
          </a:xfrm>
          <a:prstGeom prst="rect">
            <a:avLst/>
          </a:prstGeom>
          <a:solidFill>
            <a:srgbClr val="41AB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00" dirty="0"/>
          </a:p>
        </p:txBody>
      </p:sp>
      <p:grpSp>
        <p:nvGrpSpPr>
          <p:cNvPr id="7" name="群組 6"/>
          <p:cNvGrpSpPr/>
          <p:nvPr userDrawn="1"/>
        </p:nvGrpSpPr>
        <p:grpSpPr>
          <a:xfrm>
            <a:off x="0" y="0"/>
            <a:ext cx="12203113" cy="802433"/>
            <a:chOff x="0" y="1137955"/>
            <a:chExt cx="12203113" cy="802433"/>
          </a:xfrm>
        </p:grpSpPr>
        <p:sp>
          <p:nvSpPr>
            <p:cNvPr id="8" name="矩形 7"/>
            <p:cNvSpPr/>
            <p:nvPr userDrawn="1"/>
          </p:nvSpPr>
          <p:spPr>
            <a:xfrm>
              <a:off x="0" y="1137955"/>
              <a:ext cx="1383454" cy="800691"/>
            </a:xfrm>
            <a:prstGeom prst="rect">
              <a:avLst/>
            </a:prstGeom>
            <a:solidFill>
              <a:srgbClr val="ADDD8E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sz="1800"/>
            </a:p>
          </p:txBody>
        </p:sp>
        <p:sp>
          <p:nvSpPr>
            <p:cNvPr id="11" name="矩形 10"/>
            <p:cNvSpPr/>
            <p:nvPr userDrawn="1"/>
          </p:nvSpPr>
          <p:spPr>
            <a:xfrm>
              <a:off x="1383454" y="1137955"/>
              <a:ext cx="10819659" cy="802433"/>
            </a:xfrm>
            <a:prstGeom prst="rect">
              <a:avLst/>
            </a:prstGeom>
            <a:solidFill>
              <a:srgbClr val="41AB5D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sz="1800"/>
            </a:p>
          </p:txBody>
        </p:sp>
      </p:grp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383455" y="1"/>
            <a:ext cx="10625666" cy="802432"/>
          </a:xfrm>
        </p:spPr>
        <p:txBody>
          <a:bodyPr>
            <a:normAutofit/>
          </a:bodyPr>
          <a:lstStyle>
            <a:lvl1pPr algn="l">
              <a:defRPr sz="3200">
                <a:solidFill>
                  <a:srgbClr val="FFFFE5"/>
                </a:solidFill>
              </a:defRPr>
            </a:lvl1pPr>
          </a:lstStyle>
          <a:p>
            <a:r>
              <a:rPr lang="zh-TW" altLang="en-US" dirty="0"/>
              <a:t>按一下以編輯母片標題樣式</a:t>
            </a: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37BC5-01F3-4DA6-AE9F-6749599A3EE9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13" name="內容版面配置區 12"/>
          <p:cNvSpPr>
            <a:spLocks noGrp="1"/>
          </p:cNvSpPr>
          <p:nvPr>
            <p:ph sz="quarter" idx="13"/>
          </p:nvPr>
        </p:nvSpPr>
        <p:spPr>
          <a:xfrm>
            <a:off x="162566" y="877079"/>
            <a:ext cx="11846559" cy="2576326"/>
          </a:xfrm>
        </p:spPr>
        <p:txBody>
          <a:bodyPr/>
          <a:lstStyle/>
          <a:p>
            <a:pPr lvl="0"/>
            <a:r>
              <a:rPr lang="zh-TW" altLang="en-US" dirty="0"/>
              <a:t>編輯母片文字樣式</a:t>
            </a:r>
          </a:p>
          <a:p>
            <a:pPr lvl="1"/>
            <a:r>
              <a:rPr lang="zh-TW" altLang="en-US" dirty="0"/>
              <a:t>第二層</a:t>
            </a:r>
          </a:p>
          <a:p>
            <a:pPr lvl="2"/>
            <a:r>
              <a:rPr lang="zh-TW" altLang="en-US" dirty="0"/>
              <a:t>第三層</a:t>
            </a:r>
          </a:p>
          <a:p>
            <a:pPr lvl="3"/>
            <a:r>
              <a:rPr lang="zh-TW" altLang="en-US" dirty="0"/>
              <a:t>第四層</a:t>
            </a:r>
          </a:p>
          <a:p>
            <a:pPr lvl="4"/>
            <a:r>
              <a:rPr lang="zh-TW" altLang="en-US" dirty="0"/>
              <a:t>第五層</a:t>
            </a:r>
          </a:p>
        </p:txBody>
      </p:sp>
      <p:sp>
        <p:nvSpPr>
          <p:cNvPr id="5" name="內容版面配置區 4"/>
          <p:cNvSpPr>
            <a:spLocks noGrp="1"/>
          </p:cNvSpPr>
          <p:nvPr>
            <p:ph sz="quarter" idx="14"/>
          </p:nvPr>
        </p:nvSpPr>
        <p:spPr>
          <a:xfrm>
            <a:off x="162566" y="3528052"/>
            <a:ext cx="11846559" cy="3329956"/>
          </a:xfrm>
        </p:spPr>
        <p:txBody>
          <a:bodyPr/>
          <a:lstStyle>
            <a:lvl1pPr marL="228584" indent="-228584">
              <a:buFont typeface="Wingdings" panose="05000000000000000000" pitchFamily="2" charset="2"/>
              <a:buChar char="u"/>
              <a:defRPr sz="2400"/>
            </a:lvl1pPr>
          </a:lstStyle>
          <a:p>
            <a:pPr lvl="0"/>
            <a:r>
              <a:rPr lang="zh-TW" altLang="en-US" dirty="0"/>
              <a:t>編輯母片文字樣式</a:t>
            </a:r>
          </a:p>
          <a:p>
            <a:pPr lvl="1"/>
            <a:r>
              <a:rPr lang="zh-TW" altLang="en-US" dirty="0"/>
              <a:t>第二層</a:t>
            </a:r>
          </a:p>
          <a:p>
            <a:pPr lvl="2"/>
            <a:r>
              <a:rPr lang="zh-TW" altLang="en-US" dirty="0"/>
              <a:t>第三層</a:t>
            </a:r>
          </a:p>
          <a:p>
            <a:pPr lvl="3"/>
            <a:r>
              <a:rPr lang="zh-TW" altLang="en-US" dirty="0"/>
              <a:t>第四層</a:t>
            </a:r>
          </a:p>
          <a:p>
            <a:pPr lvl="4"/>
            <a:r>
              <a:rPr lang="zh-TW" altLang="en-US" dirty="0"/>
              <a:t>第五層</a:t>
            </a:r>
          </a:p>
        </p:txBody>
      </p:sp>
      <p:sp>
        <p:nvSpPr>
          <p:cNvPr id="18" name="文字版面配置區 17"/>
          <p:cNvSpPr>
            <a:spLocks noGrp="1"/>
          </p:cNvSpPr>
          <p:nvPr>
            <p:ph type="body" sz="quarter" idx="15"/>
          </p:nvPr>
        </p:nvSpPr>
        <p:spPr>
          <a:xfrm>
            <a:off x="0" y="-1"/>
            <a:ext cx="1383454" cy="800691"/>
          </a:xfrm>
        </p:spPr>
        <p:txBody>
          <a:bodyPr anchor="ctr">
            <a:noAutofit/>
          </a:bodyPr>
          <a:lstStyle>
            <a:lvl1pPr marL="0" indent="0" algn="ctr">
              <a:buNone/>
              <a:defRPr sz="3600" b="1">
                <a:solidFill>
                  <a:srgbClr val="004529"/>
                </a:solidFill>
              </a:defRPr>
            </a:lvl1pPr>
          </a:lstStyle>
          <a:p>
            <a:pPr lvl="0"/>
            <a:r>
              <a:rPr lang="zh-TW" altLang="en-US" dirty="0"/>
              <a:t>編輯母片文字樣式</a:t>
            </a:r>
          </a:p>
        </p:txBody>
      </p:sp>
    </p:spTree>
    <p:extLst>
      <p:ext uri="{BB962C8B-B14F-4D97-AF65-F5344CB8AC3E}">
        <p14:creationId xmlns:p14="http://schemas.microsoft.com/office/powerpoint/2010/main" val="39253797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713169" y="1709746"/>
            <a:ext cx="7634287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 dirty="0"/>
              <a:t>按一下以編輯母片標題樣式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3713167" y="4589471"/>
            <a:ext cx="7634287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67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32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49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66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83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99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16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32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37BC5-01F3-4DA6-AE9F-6749599A3EE9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7" name="Freeform 7"/>
          <p:cNvSpPr>
            <a:spLocks/>
          </p:cNvSpPr>
          <p:nvPr userDrawn="1"/>
        </p:nvSpPr>
        <p:spPr bwMode="auto">
          <a:xfrm>
            <a:off x="693740" y="2713038"/>
            <a:ext cx="935037" cy="912812"/>
          </a:xfrm>
          <a:custGeom>
            <a:avLst/>
            <a:gdLst>
              <a:gd name="T0" fmla="*/ 158 w 524"/>
              <a:gd name="T1" fmla="*/ 0 h 423"/>
              <a:gd name="T2" fmla="*/ 365 w 524"/>
              <a:gd name="T3" fmla="*/ 0 h 423"/>
              <a:gd name="T4" fmla="*/ 366 w 524"/>
              <a:gd name="T5" fmla="*/ 0 h 423"/>
              <a:gd name="T6" fmla="*/ 366 w 524"/>
              <a:gd name="T7" fmla="*/ 0 h 423"/>
              <a:gd name="T8" fmla="*/ 523 w 524"/>
              <a:gd name="T9" fmla="*/ 157 h 423"/>
              <a:gd name="T10" fmla="*/ 524 w 524"/>
              <a:gd name="T11" fmla="*/ 423 h 423"/>
              <a:gd name="T12" fmla="*/ 388 w 524"/>
              <a:gd name="T13" fmla="*/ 321 h 423"/>
              <a:gd name="T14" fmla="*/ 158 w 524"/>
              <a:gd name="T15" fmla="*/ 316 h 423"/>
              <a:gd name="T16" fmla="*/ 0 w 524"/>
              <a:gd name="T17" fmla="*/ 158 h 423"/>
              <a:gd name="T18" fmla="*/ 158 w 524"/>
              <a:gd name="T19" fmla="*/ 0 h 4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24" h="423">
                <a:moveTo>
                  <a:pt x="158" y="0"/>
                </a:moveTo>
                <a:cubicBezTo>
                  <a:pt x="365" y="0"/>
                  <a:pt x="365" y="0"/>
                  <a:pt x="365" y="0"/>
                </a:cubicBezTo>
                <a:cubicBezTo>
                  <a:pt x="365" y="0"/>
                  <a:pt x="365" y="0"/>
                  <a:pt x="366" y="0"/>
                </a:cubicBezTo>
                <a:cubicBezTo>
                  <a:pt x="366" y="0"/>
                  <a:pt x="366" y="0"/>
                  <a:pt x="366" y="0"/>
                </a:cubicBezTo>
                <a:cubicBezTo>
                  <a:pt x="453" y="0"/>
                  <a:pt x="523" y="71"/>
                  <a:pt x="523" y="157"/>
                </a:cubicBezTo>
                <a:cubicBezTo>
                  <a:pt x="523" y="244"/>
                  <a:pt x="524" y="423"/>
                  <a:pt x="524" y="423"/>
                </a:cubicBezTo>
                <a:cubicBezTo>
                  <a:pt x="524" y="423"/>
                  <a:pt x="484" y="335"/>
                  <a:pt x="388" y="321"/>
                </a:cubicBezTo>
                <a:cubicBezTo>
                  <a:pt x="376" y="319"/>
                  <a:pt x="158" y="316"/>
                  <a:pt x="158" y="316"/>
                </a:cubicBezTo>
                <a:cubicBezTo>
                  <a:pt x="70" y="316"/>
                  <a:pt x="0" y="246"/>
                  <a:pt x="0" y="158"/>
                </a:cubicBezTo>
                <a:cubicBezTo>
                  <a:pt x="0" y="71"/>
                  <a:pt x="70" y="0"/>
                  <a:pt x="158" y="0"/>
                </a:cubicBezTo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/>
        </p:spPr>
        <p:txBody>
          <a:bodyPr lIns="96417" tIns="48208" rIns="96417" bIns="48208" anchor="ctr"/>
          <a:lstStyle/>
          <a:p>
            <a:pPr algn="ctr" defTabSz="1285513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AU" sz="1547" kern="0" dirty="0">
              <a:solidFill>
                <a:prstClr val="white"/>
              </a:solidFill>
              <a:latin typeface="Roboto Bold" charset="0"/>
            </a:endParaRPr>
          </a:p>
        </p:txBody>
      </p:sp>
      <p:sp>
        <p:nvSpPr>
          <p:cNvPr id="8" name="Freeform 8"/>
          <p:cNvSpPr>
            <a:spLocks/>
          </p:cNvSpPr>
          <p:nvPr userDrawn="1"/>
        </p:nvSpPr>
        <p:spPr bwMode="auto">
          <a:xfrm>
            <a:off x="6" y="3513138"/>
            <a:ext cx="1628775" cy="1585912"/>
          </a:xfrm>
          <a:custGeom>
            <a:avLst/>
            <a:gdLst>
              <a:gd name="T0" fmla="*/ 275 w 913"/>
              <a:gd name="T1" fmla="*/ 0 h 735"/>
              <a:gd name="T2" fmla="*/ 636 w 913"/>
              <a:gd name="T3" fmla="*/ 0 h 735"/>
              <a:gd name="T4" fmla="*/ 637 w 913"/>
              <a:gd name="T5" fmla="*/ 0 h 735"/>
              <a:gd name="T6" fmla="*/ 638 w 913"/>
              <a:gd name="T7" fmla="*/ 0 h 735"/>
              <a:gd name="T8" fmla="*/ 911 w 913"/>
              <a:gd name="T9" fmla="*/ 273 h 735"/>
              <a:gd name="T10" fmla="*/ 913 w 913"/>
              <a:gd name="T11" fmla="*/ 735 h 735"/>
              <a:gd name="T12" fmla="*/ 677 w 913"/>
              <a:gd name="T13" fmla="*/ 557 h 735"/>
              <a:gd name="T14" fmla="*/ 275 w 913"/>
              <a:gd name="T15" fmla="*/ 550 h 735"/>
              <a:gd name="T16" fmla="*/ 0 w 913"/>
              <a:gd name="T17" fmla="*/ 275 h 735"/>
              <a:gd name="T18" fmla="*/ 275 w 913"/>
              <a:gd name="T19" fmla="*/ 0 h 7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13" h="735">
                <a:moveTo>
                  <a:pt x="275" y="0"/>
                </a:moveTo>
                <a:cubicBezTo>
                  <a:pt x="636" y="0"/>
                  <a:pt x="636" y="0"/>
                  <a:pt x="636" y="0"/>
                </a:cubicBezTo>
                <a:cubicBezTo>
                  <a:pt x="636" y="0"/>
                  <a:pt x="637" y="0"/>
                  <a:pt x="637" y="0"/>
                </a:cubicBezTo>
                <a:cubicBezTo>
                  <a:pt x="637" y="0"/>
                  <a:pt x="638" y="0"/>
                  <a:pt x="638" y="0"/>
                </a:cubicBezTo>
                <a:cubicBezTo>
                  <a:pt x="789" y="0"/>
                  <a:pt x="911" y="122"/>
                  <a:pt x="911" y="273"/>
                </a:cubicBezTo>
                <a:cubicBezTo>
                  <a:pt x="911" y="424"/>
                  <a:pt x="913" y="735"/>
                  <a:pt x="913" y="735"/>
                </a:cubicBezTo>
                <a:cubicBezTo>
                  <a:pt x="913" y="735"/>
                  <a:pt x="844" y="582"/>
                  <a:pt x="677" y="557"/>
                </a:cubicBezTo>
                <a:cubicBezTo>
                  <a:pt x="656" y="554"/>
                  <a:pt x="275" y="550"/>
                  <a:pt x="275" y="550"/>
                </a:cubicBezTo>
                <a:cubicBezTo>
                  <a:pt x="123" y="550"/>
                  <a:pt x="0" y="427"/>
                  <a:pt x="0" y="275"/>
                </a:cubicBezTo>
                <a:cubicBezTo>
                  <a:pt x="0" y="123"/>
                  <a:pt x="123" y="0"/>
                  <a:pt x="275" y="0"/>
                </a:cubicBezTo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/>
        </p:spPr>
        <p:txBody>
          <a:bodyPr lIns="96417" tIns="48208" rIns="96417" bIns="48208" anchor="ctr"/>
          <a:lstStyle/>
          <a:p>
            <a:pPr algn="ctr" defTabSz="1285513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AU" sz="3093" kern="0" dirty="0">
              <a:solidFill>
                <a:prstClr val="white"/>
              </a:solidFill>
              <a:latin typeface="Roboto Bold" charset="0"/>
            </a:endParaRPr>
          </a:p>
        </p:txBody>
      </p:sp>
      <p:sp>
        <p:nvSpPr>
          <p:cNvPr id="9" name="Freeform 9"/>
          <p:cNvSpPr>
            <a:spLocks/>
          </p:cNvSpPr>
          <p:nvPr userDrawn="1"/>
        </p:nvSpPr>
        <p:spPr bwMode="auto">
          <a:xfrm>
            <a:off x="6" y="4857750"/>
            <a:ext cx="1628775" cy="1587500"/>
          </a:xfrm>
          <a:custGeom>
            <a:avLst/>
            <a:gdLst>
              <a:gd name="T0" fmla="*/ 275 w 913"/>
              <a:gd name="T1" fmla="*/ 0 h 735"/>
              <a:gd name="T2" fmla="*/ 636 w 913"/>
              <a:gd name="T3" fmla="*/ 0 h 735"/>
              <a:gd name="T4" fmla="*/ 637 w 913"/>
              <a:gd name="T5" fmla="*/ 0 h 735"/>
              <a:gd name="T6" fmla="*/ 638 w 913"/>
              <a:gd name="T7" fmla="*/ 0 h 735"/>
              <a:gd name="T8" fmla="*/ 911 w 913"/>
              <a:gd name="T9" fmla="*/ 273 h 735"/>
              <a:gd name="T10" fmla="*/ 913 w 913"/>
              <a:gd name="T11" fmla="*/ 735 h 735"/>
              <a:gd name="T12" fmla="*/ 677 w 913"/>
              <a:gd name="T13" fmla="*/ 557 h 735"/>
              <a:gd name="T14" fmla="*/ 275 w 913"/>
              <a:gd name="T15" fmla="*/ 550 h 735"/>
              <a:gd name="T16" fmla="*/ 0 w 913"/>
              <a:gd name="T17" fmla="*/ 275 h 735"/>
              <a:gd name="T18" fmla="*/ 275 w 913"/>
              <a:gd name="T19" fmla="*/ 0 h 7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13" h="735">
                <a:moveTo>
                  <a:pt x="275" y="0"/>
                </a:moveTo>
                <a:cubicBezTo>
                  <a:pt x="636" y="0"/>
                  <a:pt x="636" y="0"/>
                  <a:pt x="636" y="0"/>
                </a:cubicBezTo>
                <a:cubicBezTo>
                  <a:pt x="636" y="0"/>
                  <a:pt x="637" y="0"/>
                  <a:pt x="637" y="0"/>
                </a:cubicBezTo>
                <a:cubicBezTo>
                  <a:pt x="637" y="0"/>
                  <a:pt x="638" y="0"/>
                  <a:pt x="638" y="0"/>
                </a:cubicBezTo>
                <a:cubicBezTo>
                  <a:pt x="789" y="0"/>
                  <a:pt x="911" y="122"/>
                  <a:pt x="911" y="273"/>
                </a:cubicBezTo>
                <a:cubicBezTo>
                  <a:pt x="911" y="424"/>
                  <a:pt x="913" y="735"/>
                  <a:pt x="913" y="735"/>
                </a:cubicBezTo>
                <a:cubicBezTo>
                  <a:pt x="913" y="735"/>
                  <a:pt x="844" y="582"/>
                  <a:pt x="677" y="557"/>
                </a:cubicBezTo>
                <a:cubicBezTo>
                  <a:pt x="656" y="554"/>
                  <a:pt x="275" y="550"/>
                  <a:pt x="275" y="550"/>
                </a:cubicBezTo>
                <a:cubicBezTo>
                  <a:pt x="123" y="550"/>
                  <a:pt x="0" y="427"/>
                  <a:pt x="0" y="275"/>
                </a:cubicBezTo>
                <a:cubicBezTo>
                  <a:pt x="0" y="123"/>
                  <a:pt x="123" y="0"/>
                  <a:pt x="275" y="0"/>
                </a:cubicBezTo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  <a:effectLst/>
        </p:spPr>
        <p:txBody>
          <a:bodyPr lIns="96417" tIns="48208" rIns="96417" bIns="48208" anchor="ctr"/>
          <a:lstStyle/>
          <a:p>
            <a:pPr algn="ctr" defTabSz="1285513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AU" sz="3656" kern="0" dirty="0">
              <a:solidFill>
                <a:prstClr val="white"/>
              </a:solidFill>
              <a:latin typeface="Roboto Bold" charset="0"/>
            </a:endParaRPr>
          </a:p>
        </p:txBody>
      </p:sp>
      <p:sp>
        <p:nvSpPr>
          <p:cNvPr id="10" name="Freeform 10"/>
          <p:cNvSpPr>
            <a:spLocks/>
          </p:cNvSpPr>
          <p:nvPr userDrawn="1"/>
        </p:nvSpPr>
        <p:spPr bwMode="auto">
          <a:xfrm>
            <a:off x="1660530" y="4860933"/>
            <a:ext cx="2052639" cy="1997075"/>
          </a:xfrm>
          <a:custGeom>
            <a:avLst/>
            <a:gdLst>
              <a:gd name="T0" fmla="*/ 1020384 w 1151"/>
              <a:gd name="T1" fmla="*/ 0 h 926"/>
              <a:gd name="T2" fmla="*/ 442928 w 1151"/>
              <a:gd name="T3" fmla="*/ 0 h 926"/>
              <a:gd name="T4" fmla="*/ 441659 w 1151"/>
              <a:gd name="T5" fmla="*/ 0 h 926"/>
              <a:gd name="T6" fmla="*/ 440390 w 1151"/>
              <a:gd name="T7" fmla="*/ 0 h 926"/>
              <a:gd name="T8" fmla="*/ 3807 w 1151"/>
              <a:gd name="T9" fmla="*/ 529890 h 926"/>
              <a:gd name="T10" fmla="*/ 0 w 1151"/>
              <a:gd name="T11" fmla="*/ 1422256 h 926"/>
              <a:gd name="T12" fmla="*/ 378202 w 1151"/>
              <a:gd name="T13" fmla="*/ 1079747 h 926"/>
              <a:gd name="T14" fmla="*/ 1020384 w 1151"/>
              <a:gd name="T15" fmla="*/ 1064388 h 926"/>
              <a:gd name="T16" fmla="*/ 1460774 w 1151"/>
              <a:gd name="T17" fmla="*/ 532962 h 926"/>
              <a:gd name="T18" fmla="*/ 1020384 w 1151"/>
              <a:gd name="T19" fmla="*/ 0 h 92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151"/>
              <a:gd name="T31" fmla="*/ 0 h 926"/>
              <a:gd name="T32" fmla="*/ 1151 w 1151"/>
              <a:gd name="T33" fmla="*/ 926 h 92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1151" h="926">
                <a:moveTo>
                  <a:pt x="804" y="0"/>
                </a:moveTo>
                <a:cubicBezTo>
                  <a:pt x="349" y="0"/>
                  <a:pt x="349" y="0"/>
                  <a:pt x="349" y="0"/>
                </a:cubicBezTo>
                <a:cubicBezTo>
                  <a:pt x="349" y="0"/>
                  <a:pt x="348" y="0"/>
                  <a:pt x="348" y="0"/>
                </a:cubicBezTo>
                <a:cubicBezTo>
                  <a:pt x="348" y="0"/>
                  <a:pt x="347" y="0"/>
                  <a:pt x="347" y="0"/>
                </a:cubicBezTo>
                <a:cubicBezTo>
                  <a:pt x="157" y="0"/>
                  <a:pt x="3" y="154"/>
                  <a:pt x="3" y="345"/>
                </a:cubicBezTo>
                <a:cubicBezTo>
                  <a:pt x="3" y="535"/>
                  <a:pt x="0" y="926"/>
                  <a:pt x="0" y="926"/>
                </a:cubicBezTo>
                <a:cubicBezTo>
                  <a:pt x="0" y="926"/>
                  <a:pt x="88" y="734"/>
                  <a:pt x="298" y="703"/>
                </a:cubicBezTo>
                <a:cubicBezTo>
                  <a:pt x="325" y="699"/>
                  <a:pt x="804" y="693"/>
                  <a:pt x="804" y="693"/>
                </a:cubicBezTo>
                <a:cubicBezTo>
                  <a:pt x="996" y="693"/>
                  <a:pt x="1151" y="538"/>
                  <a:pt x="1151" y="347"/>
                </a:cubicBezTo>
                <a:cubicBezTo>
                  <a:pt x="1151" y="155"/>
                  <a:pt x="996" y="0"/>
                  <a:pt x="804" y="0"/>
                </a:cubicBezTo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  <a:effectLst/>
        </p:spPr>
        <p:txBody>
          <a:bodyPr lIns="96417" tIns="48208" rIns="96417" bIns="48208" anchor="ctr"/>
          <a:lstStyle/>
          <a:p>
            <a:pPr algn="ctr" defTabSz="1285513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AU" sz="4219" kern="0" dirty="0">
              <a:solidFill>
                <a:prstClr val="white"/>
              </a:solidFill>
              <a:latin typeface="Roboto Bold" charset="0"/>
            </a:endParaRPr>
          </a:p>
        </p:txBody>
      </p:sp>
      <p:sp>
        <p:nvSpPr>
          <p:cNvPr id="11" name="Freeform 6"/>
          <p:cNvSpPr>
            <a:spLocks/>
          </p:cNvSpPr>
          <p:nvPr userDrawn="1"/>
        </p:nvSpPr>
        <p:spPr bwMode="auto">
          <a:xfrm>
            <a:off x="1660530" y="2371725"/>
            <a:ext cx="1363663" cy="1328738"/>
          </a:xfrm>
          <a:custGeom>
            <a:avLst/>
            <a:gdLst>
              <a:gd name="T0" fmla="*/ 534 w 764"/>
              <a:gd name="T1" fmla="*/ 0 h 615"/>
              <a:gd name="T2" fmla="*/ 232 w 764"/>
              <a:gd name="T3" fmla="*/ 0 h 615"/>
              <a:gd name="T4" fmla="*/ 231 w 764"/>
              <a:gd name="T5" fmla="*/ 0 h 615"/>
              <a:gd name="T6" fmla="*/ 230 w 764"/>
              <a:gd name="T7" fmla="*/ 0 h 615"/>
              <a:gd name="T8" fmla="*/ 2 w 764"/>
              <a:gd name="T9" fmla="*/ 229 h 615"/>
              <a:gd name="T10" fmla="*/ 0 w 764"/>
              <a:gd name="T11" fmla="*/ 615 h 615"/>
              <a:gd name="T12" fmla="*/ 198 w 764"/>
              <a:gd name="T13" fmla="*/ 466 h 615"/>
              <a:gd name="T14" fmla="*/ 534 w 764"/>
              <a:gd name="T15" fmla="*/ 460 h 615"/>
              <a:gd name="T16" fmla="*/ 764 w 764"/>
              <a:gd name="T17" fmla="*/ 230 h 615"/>
              <a:gd name="T18" fmla="*/ 534 w 764"/>
              <a:gd name="T19" fmla="*/ 0 h 6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64" h="615">
                <a:moveTo>
                  <a:pt x="534" y="0"/>
                </a:moveTo>
                <a:cubicBezTo>
                  <a:pt x="232" y="0"/>
                  <a:pt x="232" y="0"/>
                  <a:pt x="232" y="0"/>
                </a:cubicBezTo>
                <a:cubicBezTo>
                  <a:pt x="232" y="0"/>
                  <a:pt x="231" y="0"/>
                  <a:pt x="231" y="0"/>
                </a:cubicBezTo>
                <a:cubicBezTo>
                  <a:pt x="231" y="0"/>
                  <a:pt x="231" y="0"/>
                  <a:pt x="230" y="0"/>
                </a:cubicBezTo>
                <a:cubicBezTo>
                  <a:pt x="104" y="0"/>
                  <a:pt x="2" y="102"/>
                  <a:pt x="2" y="229"/>
                </a:cubicBezTo>
                <a:cubicBezTo>
                  <a:pt x="2" y="355"/>
                  <a:pt x="0" y="615"/>
                  <a:pt x="0" y="615"/>
                </a:cubicBezTo>
                <a:cubicBezTo>
                  <a:pt x="0" y="615"/>
                  <a:pt x="58" y="487"/>
                  <a:pt x="198" y="466"/>
                </a:cubicBezTo>
                <a:cubicBezTo>
                  <a:pt x="216" y="464"/>
                  <a:pt x="534" y="460"/>
                  <a:pt x="534" y="460"/>
                </a:cubicBezTo>
                <a:cubicBezTo>
                  <a:pt x="661" y="460"/>
                  <a:pt x="764" y="357"/>
                  <a:pt x="764" y="230"/>
                </a:cubicBezTo>
                <a:cubicBezTo>
                  <a:pt x="764" y="103"/>
                  <a:pt x="661" y="0"/>
                  <a:pt x="534" y="0"/>
                </a:cubicBezTo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/>
        </p:spPr>
        <p:txBody>
          <a:bodyPr lIns="96417" tIns="48208" rIns="96417" bIns="48208" anchor="ctr"/>
          <a:lstStyle/>
          <a:p>
            <a:pPr algn="ctr" defTabSz="1285513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AU" sz="2109" kern="0" dirty="0">
              <a:solidFill>
                <a:prstClr val="white"/>
              </a:solidFill>
              <a:latin typeface="Roboto Bold" charset="0"/>
            </a:endParaRPr>
          </a:p>
        </p:txBody>
      </p:sp>
      <p:sp>
        <p:nvSpPr>
          <p:cNvPr id="12" name="Freeform 5"/>
          <p:cNvSpPr>
            <a:spLocks/>
          </p:cNvSpPr>
          <p:nvPr userDrawn="1"/>
        </p:nvSpPr>
        <p:spPr bwMode="auto">
          <a:xfrm>
            <a:off x="1660530" y="3513138"/>
            <a:ext cx="1631951" cy="1585912"/>
          </a:xfrm>
          <a:custGeom>
            <a:avLst/>
            <a:gdLst>
              <a:gd name="T0" fmla="*/ 639 w 914"/>
              <a:gd name="T1" fmla="*/ 0 h 735"/>
              <a:gd name="T2" fmla="*/ 277 w 914"/>
              <a:gd name="T3" fmla="*/ 0 h 735"/>
              <a:gd name="T4" fmla="*/ 276 w 914"/>
              <a:gd name="T5" fmla="*/ 0 h 735"/>
              <a:gd name="T6" fmla="*/ 275 w 914"/>
              <a:gd name="T7" fmla="*/ 0 h 735"/>
              <a:gd name="T8" fmla="*/ 2 w 914"/>
              <a:gd name="T9" fmla="*/ 273 h 735"/>
              <a:gd name="T10" fmla="*/ 0 w 914"/>
              <a:gd name="T11" fmla="*/ 735 h 735"/>
              <a:gd name="T12" fmla="*/ 237 w 914"/>
              <a:gd name="T13" fmla="*/ 557 h 735"/>
              <a:gd name="T14" fmla="*/ 639 w 914"/>
              <a:gd name="T15" fmla="*/ 550 h 735"/>
              <a:gd name="T16" fmla="*/ 914 w 914"/>
              <a:gd name="T17" fmla="*/ 275 h 735"/>
              <a:gd name="T18" fmla="*/ 639 w 914"/>
              <a:gd name="T19" fmla="*/ 0 h 7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14" h="735">
                <a:moveTo>
                  <a:pt x="639" y="0"/>
                </a:moveTo>
                <a:cubicBezTo>
                  <a:pt x="277" y="0"/>
                  <a:pt x="277" y="0"/>
                  <a:pt x="277" y="0"/>
                </a:cubicBezTo>
                <a:cubicBezTo>
                  <a:pt x="277" y="0"/>
                  <a:pt x="277" y="0"/>
                  <a:pt x="276" y="0"/>
                </a:cubicBezTo>
                <a:cubicBezTo>
                  <a:pt x="276" y="0"/>
                  <a:pt x="276" y="0"/>
                  <a:pt x="275" y="0"/>
                </a:cubicBezTo>
                <a:cubicBezTo>
                  <a:pt x="125" y="0"/>
                  <a:pt x="2" y="122"/>
                  <a:pt x="2" y="273"/>
                </a:cubicBezTo>
                <a:cubicBezTo>
                  <a:pt x="2" y="424"/>
                  <a:pt x="0" y="735"/>
                  <a:pt x="0" y="735"/>
                </a:cubicBezTo>
                <a:cubicBezTo>
                  <a:pt x="0" y="735"/>
                  <a:pt x="70" y="582"/>
                  <a:pt x="237" y="557"/>
                </a:cubicBezTo>
                <a:cubicBezTo>
                  <a:pt x="258" y="554"/>
                  <a:pt x="639" y="550"/>
                  <a:pt x="639" y="550"/>
                </a:cubicBezTo>
                <a:cubicBezTo>
                  <a:pt x="790" y="550"/>
                  <a:pt x="914" y="427"/>
                  <a:pt x="914" y="275"/>
                </a:cubicBezTo>
                <a:cubicBezTo>
                  <a:pt x="914" y="123"/>
                  <a:pt x="790" y="0"/>
                  <a:pt x="639" y="0"/>
                </a:cubicBezTo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/>
        </p:spPr>
        <p:txBody>
          <a:bodyPr lIns="96417" tIns="48208" rIns="96417" bIns="48208" anchor="ctr"/>
          <a:lstStyle/>
          <a:p>
            <a:pPr algn="ctr" defTabSz="1285513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AU" sz="3093" kern="0" dirty="0">
              <a:solidFill>
                <a:prstClr val="white"/>
              </a:solidFill>
              <a:latin typeface="Roboto Bold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96577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838200" y="6356358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4038600" y="6356358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37BC5-01F3-4DA6-AE9F-6749599A3EE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4274941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67" indent="0">
              <a:buNone/>
              <a:defRPr sz="2000" b="1"/>
            </a:lvl2pPr>
            <a:lvl3pPr marL="914332" indent="0">
              <a:buNone/>
              <a:defRPr sz="1800" b="1"/>
            </a:lvl3pPr>
            <a:lvl4pPr marL="1371498" indent="0">
              <a:buNone/>
              <a:defRPr sz="1600" b="1"/>
            </a:lvl4pPr>
            <a:lvl5pPr marL="1828664" indent="0">
              <a:buNone/>
              <a:defRPr sz="1600" b="1"/>
            </a:lvl5pPr>
            <a:lvl6pPr marL="2285830" indent="0">
              <a:buNone/>
              <a:defRPr sz="1600" b="1"/>
            </a:lvl6pPr>
            <a:lvl7pPr marL="2742994" indent="0">
              <a:buNone/>
              <a:defRPr sz="1600" b="1"/>
            </a:lvl7pPr>
            <a:lvl8pPr marL="3200160" indent="0">
              <a:buNone/>
              <a:defRPr sz="1600" b="1"/>
            </a:lvl8pPr>
            <a:lvl9pPr marL="3657327" indent="0">
              <a:buNone/>
              <a:defRPr sz="1600" b="1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6172203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67" indent="0">
              <a:buNone/>
              <a:defRPr sz="2000" b="1"/>
            </a:lvl2pPr>
            <a:lvl3pPr marL="914332" indent="0">
              <a:buNone/>
              <a:defRPr sz="1800" b="1"/>
            </a:lvl3pPr>
            <a:lvl4pPr marL="1371498" indent="0">
              <a:buNone/>
              <a:defRPr sz="1600" b="1"/>
            </a:lvl4pPr>
            <a:lvl5pPr marL="1828664" indent="0">
              <a:buNone/>
              <a:defRPr sz="1600" b="1"/>
            </a:lvl5pPr>
            <a:lvl6pPr marL="2285830" indent="0">
              <a:buNone/>
              <a:defRPr sz="1600" b="1"/>
            </a:lvl6pPr>
            <a:lvl7pPr marL="2742994" indent="0">
              <a:buNone/>
              <a:defRPr sz="1600" b="1"/>
            </a:lvl7pPr>
            <a:lvl8pPr marL="3200160" indent="0">
              <a:buNone/>
              <a:defRPr sz="1600" b="1"/>
            </a:lvl8pPr>
            <a:lvl9pPr marL="3657327" indent="0">
              <a:buNone/>
              <a:defRPr sz="1600" b="1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6172203" y="2505075"/>
            <a:ext cx="5183188" cy="3684588"/>
          </a:xfrm>
        </p:spPr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>
          <a:xfrm>
            <a:off x="838200" y="6356358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>
          <a:xfrm>
            <a:off x="4038600" y="6356358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37BC5-01F3-4DA6-AE9F-6749599A3EE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2317222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>
          <a:xfrm>
            <a:off x="838200" y="6356358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>
          <a:xfrm>
            <a:off x="4038600" y="6356358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37BC5-01F3-4DA6-AE9F-6749599A3EE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357596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>
          <a:xfrm>
            <a:off x="838200" y="6356358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>
          <a:xfrm>
            <a:off x="4038600" y="6356358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37BC5-01F3-4DA6-AE9F-6749599A3EE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5840756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dirty="0"/>
              <a:t>按一下以編輯母片標題樣式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9448800" y="6492883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B37BC5-01F3-4DA6-AE9F-6749599A3EE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3669140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72" r:id="rId3"/>
    <p:sldLayoutId id="214748366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8" r:id="rId14"/>
    <p:sldLayoutId id="2147483671" r:id="rId15"/>
  </p:sldLayoutIdLst>
  <p:hf hdr="0" ftr="0" dt="0"/>
  <p:txStyles>
    <p:titleStyle>
      <a:lvl1pPr algn="l" defTabSz="914332" rtl="0" eaLnBrk="1" latinLnBrk="0" hangingPunct="1">
        <a:lnSpc>
          <a:spcPct val="90000"/>
        </a:lnSpc>
        <a:spcBef>
          <a:spcPct val="0"/>
        </a:spcBef>
        <a:buNone/>
        <a:defRPr sz="4400" b="1" kern="1200" baseline="0">
          <a:solidFill>
            <a:srgbClr val="004529"/>
          </a:solidFill>
          <a:latin typeface="Arial" panose="020B0604020202020204" pitchFamily="34" charset="0"/>
          <a:ea typeface="微軟正黑體" panose="020B0604030504040204" pitchFamily="34" charset="-120"/>
          <a:cs typeface="+mj-cs"/>
        </a:defRPr>
      </a:lvl1pPr>
    </p:titleStyle>
    <p:bodyStyle>
      <a:lvl1pPr marL="228584" indent="-228584" algn="l" defTabSz="914332" rtl="0" eaLnBrk="1" latinLnBrk="0" hangingPunct="1">
        <a:lnSpc>
          <a:spcPct val="100000"/>
        </a:lnSpc>
        <a:spcBef>
          <a:spcPts val="1000"/>
        </a:spcBef>
        <a:buFont typeface="Arial" panose="020B0604020202020204" pitchFamily="34" charset="0"/>
        <a:buChar char="•"/>
        <a:defRPr sz="2800" kern="1200" baseline="0">
          <a:solidFill>
            <a:schemeClr val="tx1"/>
          </a:solidFill>
          <a:latin typeface="Arial" panose="020B0604020202020204" pitchFamily="34" charset="0"/>
          <a:ea typeface="微軟正黑體" panose="020B0604030504040204" pitchFamily="34" charset="-120"/>
          <a:cs typeface="+mn-cs"/>
        </a:defRPr>
      </a:lvl1pPr>
      <a:lvl2pPr marL="685750" indent="-228584" algn="l" defTabSz="914332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2400" kern="1200" baseline="0">
          <a:solidFill>
            <a:schemeClr val="tx1"/>
          </a:solidFill>
          <a:latin typeface="Arial" panose="020B0604020202020204" pitchFamily="34" charset="0"/>
          <a:ea typeface="微軟正黑體" panose="020B0604030504040204" pitchFamily="34" charset="-120"/>
          <a:cs typeface="+mn-cs"/>
        </a:defRPr>
      </a:lvl2pPr>
      <a:lvl3pPr marL="1142914" indent="-228584" algn="l" defTabSz="914332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2000" kern="1200" baseline="0">
          <a:solidFill>
            <a:schemeClr val="tx1"/>
          </a:solidFill>
          <a:latin typeface="Arial" panose="020B0604020202020204" pitchFamily="34" charset="0"/>
          <a:ea typeface="微軟正黑體" panose="020B0604030504040204" pitchFamily="34" charset="-120"/>
          <a:cs typeface="+mn-cs"/>
        </a:defRPr>
      </a:lvl3pPr>
      <a:lvl4pPr marL="1600080" indent="-228584" algn="l" defTabSz="914332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1800" kern="1200" baseline="0">
          <a:solidFill>
            <a:schemeClr val="tx1"/>
          </a:solidFill>
          <a:latin typeface="Arial" panose="020B0604020202020204" pitchFamily="34" charset="0"/>
          <a:ea typeface="微軟正黑體" panose="020B0604030504040204" pitchFamily="34" charset="-120"/>
          <a:cs typeface="+mn-cs"/>
        </a:defRPr>
      </a:lvl4pPr>
      <a:lvl5pPr marL="2057247" indent="-228584" algn="l" defTabSz="914332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1800" kern="1200" baseline="0">
          <a:solidFill>
            <a:schemeClr val="tx1"/>
          </a:solidFill>
          <a:latin typeface="Arial" panose="020B0604020202020204" pitchFamily="34" charset="0"/>
          <a:ea typeface="微軟正黑體" panose="020B0604030504040204" pitchFamily="34" charset="-120"/>
          <a:cs typeface="+mn-cs"/>
        </a:defRPr>
      </a:lvl5pPr>
      <a:lvl6pPr marL="2514412" indent="-228584" algn="l" defTabSz="91433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578" indent="-228584" algn="l" defTabSz="91433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744" indent="-228584" algn="l" defTabSz="91433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910" indent="-228584" algn="l" defTabSz="91433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3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67" algn="l" defTabSz="9143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32" algn="l" defTabSz="9143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98" algn="l" defTabSz="9143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64" algn="l" defTabSz="9143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30" algn="l" defTabSz="9143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94" algn="l" defTabSz="9143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160" algn="l" defTabSz="9143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327" algn="l" defTabSz="9143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5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37BC5-01F3-4DA6-AE9F-6749599A3EE9}" type="slidenum">
              <a:rPr lang="zh-TW" altLang="en-US" smtClean="0"/>
              <a:t>1</a:t>
            </a:fld>
            <a:endParaRPr lang="zh-TW" altLang="en-US"/>
          </a:p>
        </p:txBody>
      </p:sp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3620944"/>
              </p:ext>
            </p:extLst>
          </p:nvPr>
        </p:nvGraphicFramePr>
        <p:xfrm>
          <a:off x="3883025" y="242894"/>
          <a:ext cx="8207376" cy="5834065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{10A1B5D5-9B99-4C35-A422-299274C87663}</a:tableStyleId>
              </a:tblPr>
              <a:tblGrid>
                <a:gridCol w="1661016">
                  <a:extLst>
                    <a:ext uri="{9D8B030D-6E8A-4147-A177-3AD203B41FA5}">
                      <a16:colId xmlns:a16="http://schemas.microsoft.com/office/drawing/2014/main" val="1303929840"/>
                    </a:ext>
                  </a:extLst>
                </a:gridCol>
                <a:gridCol w="2109487">
                  <a:extLst>
                    <a:ext uri="{9D8B030D-6E8A-4147-A177-3AD203B41FA5}">
                      <a16:colId xmlns:a16="http://schemas.microsoft.com/office/drawing/2014/main" val="3657129440"/>
                    </a:ext>
                  </a:extLst>
                </a:gridCol>
                <a:gridCol w="1527048">
                  <a:extLst>
                    <a:ext uri="{9D8B030D-6E8A-4147-A177-3AD203B41FA5}">
                      <a16:colId xmlns:a16="http://schemas.microsoft.com/office/drawing/2014/main" val="2097036459"/>
                    </a:ext>
                  </a:extLst>
                </a:gridCol>
                <a:gridCol w="2909825">
                  <a:extLst>
                    <a:ext uri="{9D8B030D-6E8A-4147-A177-3AD203B41FA5}">
                      <a16:colId xmlns:a16="http://schemas.microsoft.com/office/drawing/2014/main" val="2692183593"/>
                    </a:ext>
                  </a:extLst>
                </a:gridCol>
              </a:tblGrid>
              <a:tr h="72488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400" b="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時間</a:t>
                      </a:r>
                      <a:endParaRPr lang="zh-TW" sz="2400" b="0" kern="100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351" marR="51351" marT="0" marB="0" anchor="ctr">
                    <a:lnL w="381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99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400" b="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議程</a:t>
                      </a:r>
                      <a:endParaRPr lang="zh-TW" sz="2400" b="0" kern="100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351" marR="51351" marT="0" marB="0" anchor="ctr">
                    <a:lnL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99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400" b="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會議場地</a:t>
                      </a:r>
                      <a:endParaRPr lang="zh-TW" sz="2400" b="0" kern="100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351" marR="51351" marT="0" marB="0" anchor="ctr">
                    <a:lnL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99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400" b="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主持人</a:t>
                      </a:r>
                      <a:r>
                        <a:rPr lang="en-US" sz="2400" b="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/</a:t>
                      </a:r>
                      <a:r>
                        <a:rPr lang="zh-TW" sz="2400" b="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主講人</a:t>
                      </a:r>
                      <a:endParaRPr lang="zh-TW" sz="2400" b="0" kern="100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351" marR="51351" marT="0" marB="0" anchor="ctr">
                    <a:lnL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99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73932028"/>
                  </a:ext>
                </a:extLst>
              </a:tr>
              <a:tr h="4923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b="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09:30~10:00</a:t>
                      </a:r>
                      <a:endParaRPr lang="zh-TW" sz="2000" b="0" kern="100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351" marR="51351" marT="0" marB="0" anchor="ctr">
                    <a:lnL w="381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0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報到</a:t>
                      </a:r>
                      <a:endParaRPr lang="zh-TW" sz="2000" kern="100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351" marR="51351" marT="0" marB="0" anchor="ctr">
                    <a:lnL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0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簽到處</a:t>
                      </a:r>
                      <a:endParaRPr lang="zh-TW" sz="2000" kern="100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351" marR="51351" marT="0" marB="0" anchor="ctr">
                    <a:lnL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2000" kern="100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351" marR="51351" marT="0" marB="0">
                    <a:lnL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83435909"/>
                  </a:ext>
                </a:extLst>
              </a:tr>
              <a:tr h="49431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b="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10:00~10:10</a:t>
                      </a:r>
                      <a:endParaRPr lang="zh-TW" sz="2000" b="0" kern="100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351" marR="51351" marT="0" marB="0" anchor="ctr">
                    <a:lnL w="381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0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長官致詞</a:t>
                      </a:r>
                      <a:endParaRPr lang="zh-TW" sz="2000" kern="100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351" marR="51351" marT="0" marB="0" anchor="ctr">
                    <a:lnL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0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會議廳</a:t>
                      </a:r>
                      <a:endParaRPr lang="zh-TW" sz="2000" kern="100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351" marR="51351" marT="0" marB="0" anchor="ctr">
                    <a:lnL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TW" sz="2000" b="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教育部長官致詞</a:t>
                      </a:r>
                      <a:endParaRPr lang="zh-TW" sz="2000" b="0" kern="100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351" marR="51351" marT="0" marB="0" anchor="ctr">
                    <a:lnL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8422348"/>
                  </a:ext>
                </a:extLst>
              </a:tr>
              <a:tr h="125932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b="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10:10~11:00</a:t>
                      </a:r>
                      <a:endParaRPr lang="zh-TW" sz="2000" b="0" kern="100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351" marR="51351" marT="0" marB="0" anchor="ctr">
                    <a:lnL w="381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TW" sz="2000" kern="100" dirty="0">
                          <a:solidFill>
                            <a:schemeClr val="dk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填表說明會</a:t>
                      </a:r>
                    </a:p>
                  </a:txBody>
                  <a:tcPr marL="51351" marR="51351" marT="0" marB="0" anchor="ctr">
                    <a:lnL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0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會議廳</a:t>
                      </a:r>
                      <a:endParaRPr lang="zh-TW" sz="2000" kern="100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351" marR="51351" marT="0" marB="0" anchor="ctr">
                    <a:lnL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TW" sz="2000" b="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國立雲林科技大學</a:t>
                      </a:r>
                      <a:r>
                        <a:rPr lang="en-US" sz="2000" b="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  </a:t>
                      </a:r>
                      <a:endParaRPr lang="zh-TW" sz="2000" b="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TW" sz="2000" b="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校務資料庫維運小組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TW" sz="2000" b="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施學琦</a:t>
                      </a:r>
                      <a:r>
                        <a:rPr lang="en-US" sz="2000" b="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  </a:t>
                      </a:r>
                      <a:r>
                        <a:rPr lang="zh-TW" altLang="en-US" sz="2000" b="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老師</a:t>
                      </a:r>
                      <a:endParaRPr lang="zh-TW" sz="2000" b="0" kern="100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351" marR="51351" marT="0" marB="0" anchor="ctr">
                    <a:lnL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356967"/>
                  </a:ext>
                </a:extLst>
              </a:tr>
              <a:tr h="41856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TW" sz="2000" b="0" kern="100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11:00-11:20</a:t>
                      </a:r>
                      <a:endParaRPr lang="zh-TW" sz="2000" b="0" kern="100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351" marR="51351" marT="0" marB="0" anchor="ctr">
                    <a:lnL w="381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000" b="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休</a:t>
                      </a:r>
                      <a:r>
                        <a:rPr lang="en-US" sz="2000" b="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  </a:t>
                      </a:r>
                      <a:r>
                        <a:rPr lang="zh-TW" sz="2000" b="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息</a:t>
                      </a:r>
                      <a:endParaRPr lang="zh-TW" sz="2000" b="0" kern="100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351" marR="51351" marT="0" marB="0" anchor="ctr">
                    <a:lnL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68340634"/>
                  </a:ext>
                </a:extLst>
              </a:tr>
              <a:tr h="96638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900" b="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11:20~11:40</a:t>
                      </a:r>
                      <a:endParaRPr lang="zh-TW" altLang="zh-TW" sz="1900" b="0" kern="100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351" marR="51351" marT="0" marB="0" anchor="ctr">
                    <a:lnL w="381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TW" altLang="zh-TW" sz="2000" kern="100" dirty="0">
                          <a:solidFill>
                            <a:schemeClr val="dk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系統</a:t>
                      </a:r>
                      <a:r>
                        <a:rPr lang="zh-TW" altLang="en-US" sz="2000" kern="100" dirty="0">
                          <a:solidFill>
                            <a:schemeClr val="dk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操作</a:t>
                      </a:r>
                      <a:r>
                        <a:rPr lang="zh-TW" altLang="zh-TW" sz="2000" kern="100" dirty="0">
                          <a:solidFill>
                            <a:schemeClr val="dk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說明</a:t>
                      </a:r>
                    </a:p>
                  </a:txBody>
                  <a:tcPr marL="51351" marR="51351" marT="0" marB="0" anchor="ctr">
                    <a:lnL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zh-TW" sz="19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會議廳</a:t>
                      </a:r>
                      <a:endParaRPr lang="zh-TW" altLang="zh-TW" sz="1900" kern="100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351" marR="51351" marT="0" marB="0" anchor="ctr">
                    <a:lnL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TW" altLang="zh-TW" sz="2000" b="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國立雲林科技大學</a:t>
                      </a:r>
                      <a:r>
                        <a:rPr lang="en-US" altLang="zh-TW" sz="2000" b="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  </a:t>
                      </a:r>
                      <a:endParaRPr lang="zh-TW" altLang="zh-TW" sz="2000" b="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TW" altLang="zh-TW" sz="2000" b="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校務資料庫維運小組</a:t>
                      </a:r>
                      <a:br>
                        <a:rPr lang="en-US" altLang="zh-TW" sz="2000" b="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</a:br>
                      <a:r>
                        <a:rPr lang="zh-TW" altLang="en-US" sz="2000" b="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系統人員</a:t>
                      </a:r>
                      <a:endParaRPr lang="zh-TW" altLang="zh-TW" sz="2000" b="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351" marR="51351" marT="0" marB="0" anchor="ctr">
                    <a:lnL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02897675"/>
                  </a:ext>
                </a:extLst>
              </a:tr>
              <a:tr h="98396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b="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11:40-12:20</a:t>
                      </a:r>
                      <a:endParaRPr lang="zh-TW" sz="2000" b="0" kern="100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351" marR="51351" marT="0" marB="0" anchor="ctr">
                    <a:lnL w="381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0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意見交流</a:t>
                      </a:r>
                      <a:endParaRPr lang="zh-TW" sz="2000" kern="100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351" marR="51351" marT="0" marB="0" anchor="ctr">
                    <a:lnL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0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會議廳</a:t>
                      </a:r>
                      <a:endParaRPr lang="zh-TW" sz="2000" kern="100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351" marR="51351" marT="0" marB="0" anchor="ctr">
                    <a:lnL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TW" sz="2000" b="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國立雲林科技大學</a:t>
                      </a:r>
                      <a:r>
                        <a:rPr lang="en-US" sz="2000" b="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  </a:t>
                      </a:r>
                      <a:endParaRPr lang="zh-TW" sz="2000" b="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TW" sz="2000" b="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校務資料庫維運小組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TW" sz="2000" b="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施學琦</a:t>
                      </a:r>
                      <a:r>
                        <a:rPr lang="en-US" altLang="zh-TW" sz="2000" b="0" kern="10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  </a:t>
                      </a:r>
                      <a:r>
                        <a:rPr lang="zh-TW" altLang="en-US" sz="2000" b="0" kern="100">
                          <a:effectLst/>
                          <a:latin typeface="微軟正黑體" panose="020B0604030504040204" pitchFamily="34" charset="-120"/>
                          <a:ea typeface="+mn-ea"/>
                        </a:rPr>
                        <a:t>老師</a:t>
                      </a:r>
                      <a:endParaRPr lang="zh-TW" sz="2000" b="0" kern="100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351" marR="51351" marT="0" marB="0" anchor="ctr">
                    <a:lnL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54855723"/>
                  </a:ext>
                </a:extLst>
              </a:tr>
              <a:tr h="49431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b="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12</a:t>
                      </a:r>
                      <a:r>
                        <a:rPr lang="zh-TW" sz="2000" b="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：</a:t>
                      </a:r>
                      <a:r>
                        <a:rPr lang="en-US" sz="2000" b="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20</a:t>
                      </a:r>
                      <a:endParaRPr lang="zh-TW" sz="2000" b="0" kern="100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351" marR="51351" marT="0" marB="0" anchor="ctr">
                    <a:lnL w="381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000" b="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賦</a:t>
                      </a:r>
                      <a:r>
                        <a:rPr lang="en-US" sz="2000" b="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  </a:t>
                      </a:r>
                      <a:r>
                        <a:rPr lang="zh-TW" sz="2000" b="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歸</a:t>
                      </a:r>
                      <a:endParaRPr lang="zh-TW" sz="2000" b="0" kern="100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351" marR="51351" marT="0" marB="0" anchor="ctr">
                    <a:lnL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53796323"/>
                  </a:ext>
                </a:extLst>
              </a:tr>
            </a:tbl>
          </a:graphicData>
        </a:graphic>
      </p:graphicFrame>
      <p:sp>
        <p:nvSpPr>
          <p:cNvPr id="9" name="TextBox 148"/>
          <p:cNvSpPr txBox="1"/>
          <p:nvPr/>
        </p:nvSpPr>
        <p:spPr>
          <a:xfrm>
            <a:off x="3883031" y="5981707"/>
            <a:ext cx="8207375" cy="76405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TW" altLang="en-US" sz="4000" u="sng" cap="all" dirty="0">
                <a:latin typeface="微軟正黑體" panose="020B0604030504040204" pitchFamily="34" charset="-120"/>
                <a:ea typeface="微軟正黑體" panose="020B0604030504040204" pitchFamily="34" charset="-120"/>
                <a:cs typeface="+mn-ea"/>
                <a:sym typeface="+mn-lt"/>
              </a:rPr>
              <a:t>請  自  由  入  座</a:t>
            </a:r>
          </a:p>
        </p:txBody>
      </p:sp>
      <p:sp>
        <p:nvSpPr>
          <p:cNvPr id="10" name="矩形 9"/>
          <p:cNvSpPr/>
          <p:nvPr/>
        </p:nvSpPr>
        <p:spPr>
          <a:xfrm>
            <a:off x="0" y="-25400"/>
            <a:ext cx="3765550" cy="6883400"/>
          </a:xfrm>
          <a:prstGeom prst="rect">
            <a:avLst/>
          </a:prstGeom>
          <a:solidFill>
            <a:srgbClr val="3399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/>
          <a:lstStyle/>
          <a:p>
            <a:pPr>
              <a:defRPr/>
            </a:pPr>
            <a:r>
              <a:rPr lang="en-US" altLang="zh-TW" sz="2000" b="1" kern="0" dirty="0">
                <a:solidFill>
                  <a:srgbClr val="FFFFE5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WIFI</a:t>
            </a:r>
            <a:r>
              <a:rPr lang="zh-TW" altLang="en-US" sz="2000" b="1" kern="0" dirty="0">
                <a:solidFill>
                  <a:srgbClr val="FFFFE5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帳號：</a:t>
            </a:r>
            <a:r>
              <a:rPr lang="en-US" altLang="zh-TW" sz="2000" b="1" kern="0" dirty="0">
                <a:solidFill>
                  <a:srgbClr val="FFFFE5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Garden Villa   </a:t>
            </a:r>
          </a:p>
          <a:p>
            <a:pPr>
              <a:defRPr/>
            </a:pPr>
            <a:r>
              <a:rPr lang="en-US" altLang="zh-TW" sz="2000" b="1" kern="0" dirty="0">
                <a:solidFill>
                  <a:srgbClr val="FFFFE5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WIFI</a:t>
            </a:r>
            <a:r>
              <a:rPr lang="zh-TW" altLang="en-US" sz="2000" b="1" kern="0" dirty="0">
                <a:solidFill>
                  <a:srgbClr val="FFFFE5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密碼：無</a:t>
            </a:r>
          </a:p>
        </p:txBody>
      </p:sp>
      <p:sp>
        <p:nvSpPr>
          <p:cNvPr id="11" name="文字方塊 10"/>
          <p:cNvSpPr txBox="1"/>
          <p:nvPr/>
        </p:nvSpPr>
        <p:spPr>
          <a:xfrm>
            <a:off x="1954213" y="28577"/>
            <a:ext cx="2235200" cy="8313739"/>
          </a:xfrm>
          <a:prstGeom prst="rect">
            <a:avLst/>
          </a:prstGeom>
        </p:spPr>
        <p:txBody>
          <a:bodyPr vert="eaVert" anchor="ctr">
            <a:normAutofit/>
          </a:bodyPr>
          <a:lstStyle/>
          <a:p>
            <a:pPr>
              <a:defRPr/>
            </a:pPr>
            <a:endParaRPr lang="zh-TW" altLang="en-US" sz="4000" b="1" cap="all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12" name="TextBox 148"/>
          <p:cNvSpPr txBox="1"/>
          <p:nvPr/>
        </p:nvSpPr>
        <p:spPr>
          <a:xfrm>
            <a:off x="241303" y="-25396"/>
            <a:ext cx="2933976" cy="60016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TW" altLang="en-US" sz="8000" b="1" cap="all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歡</a:t>
            </a:r>
            <a:endParaRPr lang="en-US" altLang="zh-TW" sz="8000" b="1" cap="all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algn="ctr">
              <a:lnSpc>
                <a:spcPct val="120000"/>
              </a:lnSpc>
              <a:defRPr/>
            </a:pPr>
            <a:r>
              <a:rPr lang="zh-TW" altLang="en-US" sz="8000" b="1" cap="all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迎</a:t>
            </a:r>
            <a:endParaRPr lang="en-US" altLang="zh-TW" sz="8000" b="1" cap="all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algn="ctr">
              <a:lnSpc>
                <a:spcPct val="120000"/>
              </a:lnSpc>
              <a:defRPr/>
            </a:pPr>
            <a:r>
              <a:rPr lang="zh-TW" altLang="en-US" sz="8000" b="1" cap="all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蒞</a:t>
            </a:r>
            <a:endParaRPr lang="en-US" altLang="zh-TW" sz="8000" b="1" cap="all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algn="ctr">
              <a:lnSpc>
                <a:spcPct val="120000"/>
              </a:lnSpc>
              <a:defRPr/>
            </a:pPr>
            <a:r>
              <a:rPr lang="zh-TW" altLang="en-US" sz="8000" b="1" cap="all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臨</a:t>
            </a:r>
            <a:endParaRPr lang="en-US" altLang="zh-CN" sz="8000" b="1" cap="all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3" name="文字方塊 12">
            <a:extLst>
              <a:ext uri="{FF2B5EF4-FFF2-40B4-BE49-F238E27FC236}">
                <a16:creationId xmlns:a16="http://schemas.microsoft.com/office/drawing/2014/main" id="{D9A266E5-3B97-4ADD-A62C-FF90EFD54FF7}"/>
              </a:ext>
            </a:extLst>
          </p:cNvPr>
          <p:cNvSpPr txBox="1"/>
          <p:nvPr/>
        </p:nvSpPr>
        <p:spPr>
          <a:xfrm>
            <a:off x="2863780" y="180977"/>
            <a:ext cx="901770" cy="8313739"/>
          </a:xfrm>
          <a:prstGeom prst="rect">
            <a:avLst/>
          </a:prstGeom>
        </p:spPr>
        <p:txBody>
          <a:bodyPr vert="eaVert" anchor="ctr">
            <a:normAutofit/>
          </a:bodyPr>
          <a:lstStyle/>
          <a:p>
            <a:pPr>
              <a:defRPr/>
            </a:pPr>
            <a:r>
              <a:rPr lang="zh-TW" altLang="en-US" sz="4000" b="1" cap="all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會場內全面禁止飲食</a:t>
            </a:r>
          </a:p>
        </p:txBody>
      </p:sp>
    </p:spTree>
    <p:extLst>
      <p:ext uri="{BB962C8B-B14F-4D97-AF65-F5344CB8AC3E}">
        <p14:creationId xmlns:p14="http://schemas.microsoft.com/office/powerpoint/2010/main" val="109849195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0506B879-0F70-4B36-8833-2245A024C8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37BC5-01F3-4DA6-AE9F-6749599A3EE9}" type="slidenum">
              <a:rPr lang="zh-TW" altLang="en-US" smtClean="0"/>
              <a:t>10</a:t>
            </a:fld>
            <a:endParaRPr lang="zh-TW" altLang="en-US"/>
          </a:p>
        </p:txBody>
      </p:sp>
      <p:sp>
        <p:nvSpPr>
          <p:cNvPr id="4" name="標題 3">
            <a:extLst>
              <a:ext uri="{FF2B5EF4-FFF2-40B4-BE49-F238E27FC236}">
                <a16:creationId xmlns:a16="http://schemas.microsoft.com/office/drawing/2014/main" id="{77BCA4AF-A612-4122-91D0-A5AA00C909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作業時程</a:t>
            </a:r>
            <a:r>
              <a:rPr lang="en-US" altLang="zh-TW" dirty="0"/>
              <a:t>-</a:t>
            </a:r>
            <a:r>
              <a:rPr lang="zh-TW" altLang="en-US" dirty="0"/>
              <a:t>通知修正</a:t>
            </a:r>
          </a:p>
        </p:txBody>
      </p:sp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B57BCC62-2E47-4F28-8025-78780ACAD61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altLang="zh-TW" dirty="0"/>
              <a:t>06</a:t>
            </a:r>
            <a:endParaRPr lang="zh-TW" altLang="en-US" dirty="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FBC2974E-60EB-404C-AC5E-694416F21B12}"/>
              </a:ext>
            </a:extLst>
          </p:cNvPr>
          <p:cNvSpPr/>
          <p:nvPr/>
        </p:nvSpPr>
        <p:spPr>
          <a:xfrm>
            <a:off x="1722556" y="1040267"/>
            <a:ext cx="9948863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1">
              <a:defRPr/>
            </a:pPr>
            <a:r>
              <a:rPr lang="zh-TW" altLang="en-US" sz="2600" b="1" dirty="0">
                <a:latin typeface="微軟正黑體" pitchFamily="34" charset="-120"/>
                <a:ea typeface="微軟正黑體" pitchFamily="34" charset="-120"/>
              </a:rPr>
              <a:t>應用單位</a:t>
            </a:r>
            <a:r>
              <a:rPr lang="zh-TW" altLang="en-US" sz="2600" b="1" dirty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檢誤</a:t>
            </a:r>
            <a:r>
              <a:rPr lang="zh-TW" altLang="en-US" sz="2600" b="1" dirty="0">
                <a:latin typeface="微軟正黑體" pitchFamily="34" charset="-120"/>
                <a:ea typeface="微軟正黑體" pitchFamily="34" charset="-120"/>
              </a:rPr>
              <a:t>修正後相關表冊，校庫及應用單位</a:t>
            </a:r>
            <a:r>
              <a:rPr lang="zh-TW" altLang="en-US" sz="2600" b="1" dirty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通知</a:t>
            </a:r>
            <a:r>
              <a:rPr lang="zh-TW" altLang="en-US" sz="2600" b="1" dirty="0">
                <a:latin typeface="微軟正黑體" pitchFamily="34" charset="-120"/>
                <a:ea typeface="微軟正黑體" pitchFamily="34" charset="-120"/>
              </a:rPr>
              <a:t>學校修正資料</a:t>
            </a:r>
            <a:endParaRPr lang="en-US" altLang="zh-TW" sz="2600" b="1" dirty="0">
              <a:latin typeface="微軟正黑體" pitchFamily="34" charset="-120"/>
              <a:ea typeface="微軟正黑體" pitchFamily="34" charset="-120"/>
            </a:endParaRPr>
          </a:p>
          <a:p>
            <a:pPr latinLnBrk="1">
              <a:defRPr/>
            </a:pPr>
            <a:r>
              <a:rPr lang="en-US" altLang="zh-TW" sz="2600" b="1" dirty="0">
                <a:solidFill>
                  <a:srgbClr val="FF0000"/>
                </a:solidFill>
                <a:latin typeface="微軟正黑體" pitchFamily="34" charset="-120"/>
              </a:rPr>
              <a:t>11/28</a:t>
            </a:r>
            <a:r>
              <a:rPr lang="zh-TW" altLang="en-US" sz="2600" b="1" dirty="0">
                <a:solidFill>
                  <a:schemeClr val="bg2">
                    <a:lumMod val="10000"/>
                  </a:schemeClr>
                </a:solidFill>
                <a:latin typeface="微軟正黑體" pitchFamily="34" charset="-120"/>
              </a:rPr>
              <a:t>上午</a:t>
            </a:r>
            <a:r>
              <a:rPr lang="en-US" altLang="zh-TW" sz="2600" b="1" dirty="0">
                <a:solidFill>
                  <a:schemeClr val="bg2">
                    <a:lumMod val="10000"/>
                  </a:schemeClr>
                </a:solidFill>
                <a:latin typeface="微軟正黑體" pitchFamily="34" charset="-120"/>
              </a:rPr>
              <a:t>9:00~</a:t>
            </a:r>
            <a:r>
              <a:rPr lang="en-US" altLang="zh-TW" sz="2600" b="1" dirty="0">
                <a:solidFill>
                  <a:srgbClr val="FF0000"/>
                </a:solidFill>
                <a:latin typeface="微軟正黑體" pitchFamily="34" charset="-120"/>
              </a:rPr>
              <a:t>11/29</a:t>
            </a:r>
            <a:r>
              <a:rPr lang="zh-TW" altLang="en-US" sz="2600" b="1" dirty="0">
                <a:solidFill>
                  <a:schemeClr val="bg2">
                    <a:lumMod val="10000"/>
                  </a:schemeClr>
                </a:solidFill>
                <a:latin typeface="微軟正黑體" pitchFamily="34" charset="-120"/>
              </a:rPr>
              <a:t>下午</a:t>
            </a:r>
            <a:r>
              <a:rPr lang="en-US" altLang="zh-TW" sz="2600" b="1" dirty="0">
                <a:solidFill>
                  <a:schemeClr val="bg2">
                    <a:lumMod val="10000"/>
                  </a:schemeClr>
                </a:solidFill>
                <a:latin typeface="微軟正黑體" pitchFamily="34" charset="-120"/>
              </a:rPr>
              <a:t>5:00</a:t>
            </a:r>
            <a:endParaRPr lang="en-US" altLang="zh-TW" sz="2600" b="1" dirty="0">
              <a:latin typeface="微軟正黑體" pitchFamily="34" charset="-120"/>
              <a:ea typeface="微軟正黑體" pitchFamily="34" charset="-120"/>
            </a:endParaRPr>
          </a:p>
          <a:p>
            <a:pPr eaLnBrk="1" latinLnBrk="1" hangingPunct="1">
              <a:defRPr/>
            </a:pPr>
            <a:r>
              <a:rPr lang="zh-TW" altLang="en-US" sz="2600" b="1" dirty="0">
                <a:latin typeface="微軟正黑體" pitchFamily="34" charset="-120"/>
                <a:ea typeface="微軟正黑體" pitchFamily="34" charset="-120"/>
              </a:rPr>
              <a:t>開放學校</a:t>
            </a:r>
            <a:r>
              <a:rPr lang="zh-TW" altLang="en-US" sz="2600" b="1" dirty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再次</a:t>
            </a:r>
            <a:r>
              <a:rPr lang="zh-TW" altLang="en-US" sz="2600" b="1" dirty="0">
                <a:solidFill>
                  <a:srgbClr val="0D0D0D"/>
                </a:solidFill>
                <a:latin typeface="微軟正黑體" pitchFamily="34" charset="-120"/>
                <a:ea typeface="微軟正黑體" pitchFamily="34" charset="-120"/>
              </a:rPr>
              <a:t>申請暨修正資料</a:t>
            </a:r>
            <a:endParaRPr lang="en-US" altLang="zh-TW" sz="2600" b="1" dirty="0">
              <a:latin typeface="微軟正黑體" pitchFamily="34" charset="-120"/>
              <a:ea typeface="微軟正黑體" pitchFamily="34" charset="-120"/>
            </a:endParaRPr>
          </a:p>
          <a:p>
            <a:pPr eaLnBrk="1" latinLnBrk="1" hangingPunct="1">
              <a:defRPr/>
            </a:pPr>
            <a:r>
              <a:rPr lang="zh-TW" altLang="en-US" sz="20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rPr>
              <a:t>（教育部可能會視情形進行糾正）</a:t>
            </a:r>
            <a:endParaRPr lang="zh-TW" altLang="en-US" sz="2000" b="1" u="sng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" name="Picture 8" descr="http://www.iconpng.com/png/phuzion/fav%20(star).png">
            <a:extLst>
              <a:ext uri="{FF2B5EF4-FFF2-40B4-BE49-F238E27FC236}">
                <a16:creationId xmlns:a16="http://schemas.microsoft.com/office/drawing/2014/main" id="{532D91BE-E6A9-4DA9-A15F-B58866387E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3454" y="1100033"/>
            <a:ext cx="339102" cy="337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8" descr="http://www.iconpng.com/png/phuzion/fav%20(star).png">
            <a:extLst>
              <a:ext uri="{FF2B5EF4-FFF2-40B4-BE49-F238E27FC236}">
                <a16:creationId xmlns:a16="http://schemas.microsoft.com/office/drawing/2014/main" id="{FF84AB87-8788-410B-9FB7-BC1B6F89D1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3454" y="1835650"/>
            <a:ext cx="339102" cy="337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0" name="表格 9">
            <a:extLst>
              <a:ext uri="{FF2B5EF4-FFF2-40B4-BE49-F238E27FC236}">
                <a16:creationId xmlns:a16="http://schemas.microsoft.com/office/drawing/2014/main" id="{FE041FF6-756B-414A-AD96-2157BB9606B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2257929"/>
              </p:ext>
            </p:extLst>
          </p:nvPr>
        </p:nvGraphicFramePr>
        <p:xfrm>
          <a:off x="4024207" y="3054454"/>
          <a:ext cx="3600002" cy="288000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14286">
                  <a:extLst>
                    <a:ext uri="{9D8B030D-6E8A-4147-A177-3AD203B41FA5}">
                      <a16:colId xmlns:a16="http://schemas.microsoft.com/office/drawing/2014/main" val="2536036205"/>
                    </a:ext>
                  </a:extLst>
                </a:gridCol>
                <a:gridCol w="514286">
                  <a:extLst>
                    <a:ext uri="{9D8B030D-6E8A-4147-A177-3AD203B41FA5}">
                      <a16:colId xmlns:a16="http://schemas.microsoft.com/office/drawing/2014/main" val="1722983397"/>
                    </a:ext>
                  </a:extLst>
                </a:gridCol>
                <a:gridCol w="514286">
                  <a:extLst>
                    <a:ext uri="{9D8B030D-6E8A-4147-A177-3AD203B41FA5}">
                      <a16:colId xmlns:a16="http://schemas.microsoft.com/office/drawing/2014/main" val="4143092094"/>
                    </a:ext>
                  </a:extLst>
                </a:gridCol>
                <a:gridCol w="514286">
                  <a:extLst>
                    <a:ext uri="{9D8B030D-6E8A-4147-A177-3AD203B41FA5}">
                      <a16:colId xmlns:a16="http://schemas.microsoft.com/office/drawing/2014/main" val="632453715"/>
                    </a:ext>
                  </a:extLst>
                </a:gridCol>
                <a:gridCol w="514286">
                  <a:extLst>
                    <a:ext uri="{9D8B030D-6E8A-4147-A177-3AD203B41FA5}">
                      <a16:colId xmlns:a16="http://schemas.microsoft.com/office/drawing/2014/main" val="2749295158"/>
                    </a:ext>
                  </a:extLst>
                </a:gridCol>
                <a:gridCol w="514286">
                  <a:extLst>
                    <a:ext uri="{9D8B030D-6E8A-4147-A177-3AD203B41FA5}">
                      <a16:colId xmlns:a16="http://schemas.microsoft.com/office/drawing/2014/main" val="2554174482"/>
                    </a:ext>
                  </a:extLst>
                </a:gridCol>
                <a:gridCol w="514286">
                  <a:extLst>
                    <a:ext uri="{9D8B030D-6E8A-4147-A177-3AD203B41FA5}">
                      <a16:colId xmlns:a16="http://schemas.microsoft.com/office/drawing/2014/main" val="3726789324"/>
                    </a:ext>
                  </a:extLst>
                </a:gridCol>
              </a:tblGrid>
              <a:tr h="410034">
                <a:tc gridSpan="7"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2400" u="none" strike="noStrike" dirty="0">
                          <a:effectLst/>
                        </a:rPr>
                        <a:t>11</a:t>
                      </a:r>
                      <a:r>
                        <a:rPr lang="zh-TW" altLang="en-US" sz="2400" u="none" strike="noStrike" dirty="0">
                          <a:effectLst/>
                        </a:rPr>
                        <a:t>月份</a:t>
                      </a:r>
                      <a:endParaRPr lang="zh-TW" alt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DDD8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49749544"/>
                  </a:ext>
                </a:extLst>
              </a:tr>
              <a:tr h="419797">
                <a:tc>
                  <a:txBody>
                    <a:bodyPr/>
                    <a:lstStyle/>
                    <a:p>
                      <a:pPr algn="ctr" rtl="0" fontAlgn="ctr"/>
                      <a:r>
                        <a:rPr lang="zh-TW" altLang="en-US" sz="2400" u="none" strike="noStrike" dirty="0">
                          <a:effectLst/>
                        </a:rPr>
                        <a:t>一</a:t>
                      </a:r>
                      <a:endParaRPr lang="zh-TW" alt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F0A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TW" altLang="en-US" sz="2400" u="none" strike="noStrike" dirty="0">
                          <a:effectLst/>
                        </a:rPr>
                        <a:t>二</a:t>
                      </a:r>
                      <a:endParaRPr lang="zh-TW" alt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F0A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TW" altLang="en-US" sz="2400" u="none" strike="noStrike">
                          <a:effectLst/>
                        </a:rPr>
                        <a:t>三</a:t>
                      </a:r>
                      <a:endParaRPr lang="zh-TW" altLang="en-US" sz="2400" b="0" i="0" u="none" strike="noStrike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F0A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TW" altLang="en-US" sz="2400" u="none" strike="noStrike" dirty="0">
                          <a:effectLst/>
                        </a:rPr>
                        <a:t>四</a:t>
                      </a:r>
                      <a:endParaRPr lang="zh-TW" alt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F0A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TW" altLang="en-US" sz="2400" u="none" strike="noStrike" dirty="0">
                          <a:effectLst/>
                        </a:rPr>
                        <a:t>五</a:t>
                      </a:r>
                      <a:endParaRPr lang="zh-TW" alt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F0A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TW" altLang="en-US" sz="2400" u="none" strike="noStrike" dirty="0">
                          <a:effectLst/>
                        </a:rPr>
                        <a:t>六</a:t>
                      </a:r>
                      <a:endParaRPr lang="zh-TW" alt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F0A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TW" altLang="en-US" sz="2400" u="none" strike="noStrike" dirty="0">
                          <a:effectLst/>
                        </a:rPr>
                        <a:t>日</a:t>
                      </a:r>
                      <a:endParaRPr lang="zh-TW" alt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F0A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04672438"/>
                  </a:ext>
                </a:extLst>
              </a:tr>
              <a:tr h="410034">
                <a:tc>
                  <a:txBody>
                    <a:bodyPr/>
                    <a:lstStyle/>
                    <a:p>
                      <a:pPr algn="ctr" rtl="0" fontAlgn="ctr"/>
                      <a:r>
                        <a:rPr lang="zh-TW" altLang="en-US" sz="2400" u="none" strike="noStrike">
                          <a:effectLst/>
                        </a:rPr>
                        <a:t>　</a:t>
                      </a:r>
                      <a:endParaRPr lang="zh-TW" altLang="en-US" sz="2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TW" altLang="en-US" sz="2400" u="none" strike="noStrike">
                          <a:effectLst/>
                        </a:rPr>
                        <a:t>　</a:t>
                      </a:r>
                      <a:endParaRPr lang="zh-TW" altLang="en-US" sz="2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TW" altLang="en-US" sz="2400" u="none" strike="noStrike">
                          <a:effectLst/>
                        </a:rPr>
                        <a:t>　</a:t>
                      </a:r>
                      <a:endParaRPr lang="zh-TW" altLang="en-US" sz="2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TW" altLang="en-US" sz="2400" u="none" strike="noStrike">
                          <a:effectLst/>
                        </a:rPr>
                        <a:t>　</a:t>
                      </a:r>
                      <a:endParaRPr lang="zh-TW" altLang="en-US" sz="2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2400" u="none" strike="noStrike">
                          <a:effectLst/>
                        </a:rPr>
                        <a:t>1</a:t>
                      </a:r>
                      <a:endParaRPr lang="en-US" altLang="zh-TW" sz="2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2400" u="none" strike="noStrike">
                          <a:effectLst/>
                        </a:rPr>
                        <a:t>2</a:t>
                      </a:r>
                      <a:endParaRPr lang="en-US" altLang="zh-TW" sz="2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2400" u="none" strike="noStrike">
                          <a:effectLst/>
                        </a:rPr>
                        <a:t>3</a:t>
                      </a:r>
                      <a:endParaRPr lang="en-US" altLang="zh-TW" sz="2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90481352"/>
                  </a:ext>
                </a:extLst>
              </a:tr>
              <a:tr h="410034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2400" u="none" strike="noStrike">
                          <a:effectLst/>
                        </a:rPr>
                        <a:t>4</a:t>
                      </a:r>
                      <a:endParaRPr lang="en-US" altLang="zh-TW" sz="2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2400" u="none" strike="noStrike">
                          <a:effectLst/>
                        </a:rPr>
                        <a:t>5</a:t>
                      </a:r>
                      <a:endParaRPr lang="en-US" altLang="zh-TW" sz="2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2400" u="none" strike="noStrike">
                          <a:effectLst/>
                        </a:rPr>
                        <a:t>6</a:t>
                      </a:r>
                      <a:endParaRPr lang="en-US" altLang="zh-TW" sz="2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2400" u="none" strike="noStrike">
                          <a:effectLst/>
                        </a:rPr>
                        <a:t>7</a:t>
                      </a:r>
                      <a:endParaRPr lang="en-US" altLang="zh-TW" sz="2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2400" u="none" strike="noStrike">
                          <a:effectLst/>
                        </a:rPr>
                        <a:t>8</a:t>
                      </a:r>
                      <a:endParaRPr lang="en-US" altLang="zh-TW" sz="2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2400" u="none" strike="noStrike">
                          <a:effectLst/>
                        </a:rPr>
                        <a:t>9</a:t>
                      </a:r>
                      <a:endParaRPr lang="en-US" altLang="zh-TW" sz="2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2400" u="none" strike="noStrike">
                          <a:effectLst/>
                        </a:rPr>
                        <a:t>10</a:t>
                      </a:r>
                      <a:endParaRPr lang="en-US" altLang="zh-TW" sz="2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6048999"/>
                  </a:ext>
                </a:extLst>
              </a:tr>
              <a:tr h="410034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2400" u="none" strike="noStrike">
                          <a:effectLst/>
                        </a:rPr>
                        <a:t>11</a:t>
                      </a:r>
                      <a:endParaRPr lang="en-US" altLang="zh-TW" sz="2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2400" u="none" strike="noStrike">
                          <a:effectLst/>
                        </a:rPr>
                        <a:t>12</a:t>
                      </a:r>
                      <a:endParaRPr lang="en-US" altLang="zh-TW" sz="2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2400" u="none" strike="noStrike">
                          <a:effectLst/>
                        </a:rPr>
                        <a:t>13</a:t>
                      </a:r>
                      <a:endParaRPr lang="en-US" altLang="zh-TW" sz="2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2400" u="none" strike="noStrike">
                          <a:effectLst/>
                        </a:rPr>
                        <a:t>14</a:t>
                      </a:r>
                      <a:endParaRPr lang="en-US" altLang="zh-TW" sz="2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2400" u="none" strike="noStrike">
                          <a:effectLst/>
                        </a:rPr>
                        <a:t>15</a:t>
                      </a:r>
                      <a:endParaRPr lang="en-US" altLang="zh-TW" sz="2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2400" u="none" strike="noStrike">
                          <a:effectLst/>
                        </a:rPr>
                        <a:t>16</a:t>
                      </a:r>
                      <a:endParaRPr lang="en-US" altLang="zh-TW" sz="2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2400" u="none" strike="noStrike">
                          <a:effectLst/>
                        </a:rPr>
                        <a:t>17</a:t>
                      </a:r>
                      <a:endParaRPr lang="en-US" altLang="zh-TW" sz="2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53494702"/>
                  </a:ext>
                </a:extLst>
              </a:tr>
              <a:tr h="410034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2400" u="none" strike="noStrike">
                          <a:effectLst/>
                        </a:rPr>
                        <a:t>18</a:t>
                      </a:r>
                      <a:endParaRPr lang="en-US" altLang="zh-TW" sz="2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2400" u="none" strike="noStrike">
                          <a:effectLst/>
                        </a:rPr>
                        <a:t>19</a:t>
                      </a:r>
                      <a:endParaRPr lang="en-US" altLang="zh-TW" sz="2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2400" u="none" strike="noStrike">
                          <a:effectLst/>
                        </a:rPr>
                        <a:t>20</a:t>
                      </a:r>
                      <a:endParaRPr lang="en-US" altLang="zh-TW" sz="2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2400" u="none" strike="noStrike">
                          <a:effectLst/>
                        </a:rPr>
                        <a:t>21</a:t>
                      </a:r>
                      <a:endParaRPr lang="en-US" altLang="zh-TW" sz="2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2400" u="none" strike="noStrike">
                          <a:effectLst/>
                        </a:rPr>
                        <a:t>22</a:t>
                      </a:r>
                      <a:endParaRPr lang="en-US" altLang="zh-TW" sz="2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2400" u="none" strike="noStrike">
                          <a:effectLst/>
                        </a:rPr>
                        <a:t>23</a:t>
                      </a:r>
                      <a:endParaRPr lang="en-US" altLang="zh-TW" sz="2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2400" u="none" strike="noStrike">
                          <a:effectLst/>
                        </a:rPr>
                        <a:t>24</a:t>
                      </a:r>
                      <a:endParaRPr lang="en-US" altLang="zh-TW" sz="2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66363444"/>
                  </a:ext>
                </a:extLst>
              </a:tr>
              <a:tr h="410034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2400" u="none" strike="noStrike" dirty="0">
                          <a:effectLst/>
                        </a:rPr>
                        <a:t>25</a:t>
                      </a:r>
                      <a:endParaRPr lang="en-US" altLang="zh-TW" sz="2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2400" u="none" strike="noStrike" dirty="0">
                          <a:effectLst/>
                        </a:rPr>
                        <a:t>26</a:t>
                      </a:r>
                      <a:endParaRPr lang="en-US" altLang="zh-TW" sz="2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2400" u="none" strike="noStrike" dirty="0">
                          <a:effectLst/>
                        </a:rPr>
                        <a:t>27</a:t>
                      </a:r>
                      <a:endParaRPr lang="en-US" altLang="zh-TW" sz="2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2400" u="none" strike="noStrike" dirty="0">
                          <a:effectLst/>
                        </a:rPr>
                        <a:t>28</a:t>
                      </a:r>
                      <a:endParaRPr lang="en-US" altLang="zh-TW" sz="2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2400" u="none" strike="noStrike" dirty="0">
                          <a:effectLst/>
                        </a:rPr>
                        <a:t>29</a:t>
                      </a:r>
                      <a:endParaRPr lang="en-US" altLang="zh-TW" sz="2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2400" u="none" strike="noStrike">
                          <a:effectLst/>
                        </a:rPr>
                        <a:t>30</a:t>
                      </a:r>
                      <a:endParaRPr lang="en-US" altLang="zh-TW" sz="2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TW" altLang="en-US" sz="2400" u="none" strike="noStrike" dirty="0">
                          <a:effectLst/>
                        </a:rPr>
                        <a:t>　</a:t>
                      </a:r>
                      <a:endParaRPr lang="zh-TW" alt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5990529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3798509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B8F08338-59EA-43F7-8F09-FAB0CB313E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37BC5-01F3-4DA6-AE9F-6749599A3EE9}" type="slidenum">
              <a:rPr lang="zh-TW" altLang="en-US" smtClean="0"/>
              <a:t>11</a:t>
            </a:fld>
            <a:endParaRPr lang="zh-TW" altLang="en-US"/>
          </a:p>
        </p:txBody>
      </p:sp>
      <p:sp>
        <p:nvSpPr>
          <p:cNvPr id="4" name="標題 3">
            <a:extLst>
              <a:ext uri="{FF2B5EF4-FFF2-40B4-BE49-F238E27FC236}">
                <a16:creationId xmlns:a16="http://schemas.microsoft.com/office/drawing/2014/main" id="{52D9740C-BDBB-4805-976A-7D67148577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作業時程</a:t>
            </a:r>
            <a:r>
              <a:rPr lang="en-US" altLang="zh-TW" dirty="0"/>
              <a:t>-</a:t>
            </a:r>
            <a:r>
              <a:rPr lang="zh-TW" altLang="en-US" dirty="0"/>
              <a:t>資料匯出</a:t>
            </a:r>
          </a:p>
        </p:txBody>
      </p:sp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72D02E8D-9F86-4CBB-8464-F088ED72DD9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altLang="zh-TW" dirty="0"/>
              <a:t>07</a:t>
            </a:r>
            <a:endParaRPr lang="zh-TW" altLang="en-US" dirty="0"/>
          </a:p>
        </p:txBody>
      </p:sp>
      <p:pic>
        <p:nvPicPr>
          <p:cNvPr id="6" name="Picture 8" descr="http://www.iconpng.com/png/phuzion/fav%20(star).png">
            <a:extLst>
              <a:ext uri="{FF2B5EF4-FFF2-40B4-BE49-F238E27FC236}">
                <a16:creationId xmlns:a16="http://schemas.microsoft.com/office/drawing/2014/main" id="{BCB28D99-CFD6-490A-83AC-3FD1A32CAC9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9698" y="1017314"/>
            <a:ext cx="339102" cy="337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矩形 19">
            <a:extLst>
              <a:ext uri="{FF2B5EF4-FFF2-40B4-BE49-F238E27FC236}">
                <a16:creationId xmlns:a16="http://schemas.microsoft.com/office/drawing/2014/main" id="{D37E8414-371B-4782-B066-580631C7795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28800" y="1009650"/>
            <a:ext cx="1003141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 eaLnBrk="1" latinLnBrk="1" hangingPunct="1"/>
            <a:r>
              <a:rPr lang="en-US" altLang="zh-TW" sz="28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12/02</a:t>
            </a:r>
            <a:r>
              <a:rPr lang="zh-TW" altLang="en-US" sz="28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校庫提供資料予應用單位</a:t>
            </a:r>
            <a:endParaRPr lang="en-US" altLang="zh-TW" sz="28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9" name="矩形 19">
            <a:extLst>
              <a:ext uri="{FF2B5EF4-FFF2-40B4-BE49-F238E27FC236}">
                <a16:creationId xmlns:a16="http://schemas.microsoft.com/office/drawing/2014/main" id="{5C90882C-CCD2-44F9-8595-9E08171A9D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68204" y="2093386"/>
            <a:ext cx="4652196" cy="2246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 eaLnBrk="1" latinLnBrk="1" hangingPunct="1"/>
            <a:r>
              <a:rPr lang="zh-TW" altLang="en-US" sz="2800" b="1" dirty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第三次資料匯出：</a:t>
            </a:r>
            <a:endParaRPr lang="en-US" altLang="zh-TW" sz="2800" b="1" dirty="0">
              <a:solidFill>
                <a:srgbClr val="0000FF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2241550" indent="-2241550" eaLnBrk="1" latinLnBrk="1" hangingPunct="1"/>
            <a:r>
              <a:rPr lang="zh-TW" altLang="en-US" sz="28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統計處</a:t>
            </a:r>
            <a:endParaRPr lang="en-US" altLang="zh-TW" sz="28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2241550" indent="-2241550" latinLnBrk="1"/>
            <a:r>
              <a:rPr lang="zh-TW" altLang="en-US" sz="28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大專校院一覽表</a:t>
            </a:r>
            <a:endParaRPr lang="en-US" altLang="zh-TW" sz="28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2241550" indent="-2241550" eaLnBrk="1" latinLnBrk="1" hangingPunct="1"/>
            <a:r>
              <a:rPr lang="zh-TW" altLang="en-US" sz="28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大專校院學生基本資料庫</a:t>
            </a:r>
          </a:p>
          <a:p>
            <a:pPr marL="2241550" indent="-2241550" eaLnBrk="1" latinLnBrk="1" hangingPunct="1"/>
            <a:r>
              <a:rPr lang="zh-TW" altLang="en-US" sz="28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大專校院校務資訊公開平臺</a:t>
            </a:r>
          </a:p>
        </p:txBody>
      </p:sp>
      <p:graphicFrame>
        <p:nvGraphicFramePr>
          <p:cNvPr id="10" name="表格 9">
            <a:extLst>
              <a:ext uri="{FF2B5EF4-FFF2-40B4-BE49-F238E27FC236}">
                <a16:creationId xmlns:a16="http://schemas.microsoft.com/office/drawing/2014/main" id="{8FE2FFAC-3203-43B2-B815-408FEE7ADC8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4025796"/>
              </p:ext>
            </p:extLst>
          </p:nvPr>
        </p:nvGraphicFramePr>
        <p:xfrm>
          <a:off x="1828800" y="2093386"/>
          <a:ext cx="3600002" cy="300228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14286">
                  <a:extLst>
                    <a:ext uri="{9D8B030D-6E8A-4147-A177-3AD203B41FA5}">
                      <a16:colId xmlns:a16="http://schemas.microsoft.com/office/drawing/2014/main" val="3885298944"/>
                    </a:ext>
                  </a:extLst>
                </a:gridCol>
                <a:gridCol w="514286">
                  <a:extLst>
                    <a:ext uri="{9D8B030D-6E8A-4147-A177-3AD203B41FA5}">
                      <a16:colId xmlns:a16="http://schemas.microsoft.com/office/drawing/2014/main" val="3515478912"/>
                    </a:ext>
                  </a:extLst>
                </a:gridCol>
                <a:gridCol w="514286">
                  <a:extLst>
                    <a:ext uri="{9D8B030D-6E8A-4147-A177-3AD203B41FA5}">
                      <a16:colId xmlns:a16="http://schemas.microsoft.com/office/drawing/2014/main" val="2324204768"/>
                    </a:ext>
                  </a:extLst>
                </a:gridCol>
                <a:gridCol w="514286">
                  <a:extLst>
                    <a:ext uri="{9D8B030D-6E8A-4147-A177-3AD203B41FA5}">
                      <a16:colId xmlns:a16="http://schemas.microsoft.com/office/drawing/2014/main" val="895565866"/>
                    </a:ext>
                  </a:extLst>
                </a:gridCol>
                <a:gridCol w="514286">
                  <a:extLst>
                    <a:ext uri="{9D8B030D-6E8A-4147-A177-3AD203B41FA5}">
                      <a16:colId xmlns:a16="http://schemas.microsoft.com/office/drawing/2014/main" val="2601362716"/>
                    </a:ext>
                  </a:extLst>
                </a:gridCol>
                <a:gridCol w="514286">
                  <a:extLst>
                    <a:ext uri="{9D8B030D-6E8A-4147-A177-3AD203B41FA5}">
                      <a16:colId xmlns:a16="http://schemas.microsoft.com/office/drawing/2014/main" val="459344099"/>
                    </a:ext>
                  </a:extLst>
                </a:gridCol>
                <a:gridCol w="514286">
                  <a:extLst>
                    <a:ext uri="{9D8B030D-6E8A-4147-A177-3AD203B41FA5}">
                      <a16:colId xmlns:a16="http://schemas.microsoft.com/office/drawing/2014/main" val="506507611"/>
                    </a:ext>
                  </a:extLst>
                </a:gridCol>
              </a:tblGrid>
              <a:tr h="358932">
                <a:tc gridSpan="7"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2400" u="none" strike="noStrike" dirty="0">
                          <a:effectLst/>
                        </a:rPr>
                        <a:t>12</a:t>
                      </a:r>
                      <a:r>
                        <a:rPr lang="zh-TW" altLang="en-US" sz="2400" u="none" strike="noStrike" dirty="0">
                          <a:effectLst/>
                        </a:rPr>
                        <a:t>月份</a:t>
                      </a:r>
                      <a:endParaRPr lang="zh-TW" alt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DDD8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31658870"/>
                  </a:ext>
                </a:extLst>
              </a:tr>
              <a:tr h="367478">
                <a:tc>
                  <a:txBody>
                    <a:bodyPr/>
                    <a:lstStyle/>
                    <a:p>
                      <a:pPr algn="ctr" rtl="0" fontAlgn="ctr"/>
                      <a:r>
                        <a:rPr lang="zh-TW" altLang="en-US" sz="2400" u="none" strike="noStrike" dirty="0">
                          <a:effectLst/>
                        </a:rPr>
                        <a:t>一</a:t>
                      </a:r>
                      <a:endParaRPr lang="zh-TW" alt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F0A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TW" altLang="en-US" sz="2400" u="none" strike="noStrike" dirty="0">
                          <a:effectLst/>
                        </a:rPr>
                        <a:t>二</a:t>
                      </a:r>
                      <a:endParaRPr lang="zh-TW" alt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F0A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TW" altLang="en-US" sz="2400" u="none" strike="noStrike" dirty="0">
                          <a:effectLst/>
                        </a:rPr>
                        <a:t>三</a:t>
                      </a:r>
                      <a:endParaRPr lang="zh-TW" alt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F0A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TW" altLang="en-US" sz="2400" u="none" strike="noStrike">
                          <a:effectLst/>
                        </a:rPr>
                        <a:t>四</a:t>
                      </a:r>
                      <a:endParaRPr lang="zh-TW" altLang="en-US" sz="2400" b="0" i="0" u="none" strike="noStrike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F0A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TW" altLang="en-US" sz="2400" u="none" strike="noStrike" dirty="0">
                          <a:effectLst/>
                        </a:rPr>
                        <a:t>五</a:t>
                      </a:r>
                      <a:endParaRPr lang="zh-TW" alt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F0A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TW" altLang="en-US" sz="2400" u="none" strike="noStrike" dirty="0">
                          <a:effectLst/>
                        </a:rPr>
                        <a:t>六</a:t>
                      </a:r>
                      <a:endParaRPr lang="zh-TW" alt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F0A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TW" altLang="en-US" sz="2400" u="none" strike="noStrike" dirty="0">
                          <a:effectLst/>
                        </a:rPr>
                        <a:t>日</a:t>
                      </a:r>
                      <a:endParaRPr lang="zh-TW" alt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F0A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79402960"/>
                  </a:ext>
                </a:extLst>
              </a:tr>
              <a:tr h="358932">
                <a:tc>
                  <a:txBody>
                    <a:bodyPr/>
                    <a:lstStyle/>
                    <a:p>
                      <a:pPr algn="ctr" rtl="0" fontAlgn="ctr"/>
                      <a:r>
                        <a:rPr lang="zh-TW" altLang="en-US" sz="2400" u="none" strike="noStrike">
                          <a:effectLst/>
                        </a:rPr>
                        <a:t>　</a:t>
                      </a:r>
                      <a:endParaRPr lang="zh-TW" altLang="en-US" sz="2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TW" altLang="en-US" sz="2400" u="none" strike="noStrike">
                          <a:effectLst/>
                        </a:rPr>
                        <a:t>　</a:t>
                      </a:r>
                      <a:endParaRPr lang="zh-TW" altLang="en-US" sz="2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TW" altLang="en-US" sz="2400" u="none" strike="noStrike">
                          <a:effectLst/>
                        </a:rPr>
                        <a:t>　</a:t>
                      </a:r>
                      <a:endParaRPr lang="zh-TW" altLang="en-US" sz="2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TW" altLang="en-US" sz="2400" u="none" strike="noStrike">
                          <a:effectLst/>
                        </a:rPr>
                        <a:t>　</a:t>
                      </a:r>
                      <a:endParaRPr lang="zh-TW" altLang="en-US" sz="2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TW" altLang="en-US" sz="2400" u="none" strike="noStrike" dirty="0">
                          <a:effectLst/>
                        </a:rPr>
                        <a:t>　</a:t>
                      </a:r>
                      <a:endParaRPr lang="zh-TW" alt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TW" altLang="en-US" sz="2400" u="none" strike="noStrike">
                          <a:effectLst/>
                        </a:rPr>
                        <a:t>　</a:t>
                      </a:r>
                      <a:endParaRPr lang="zh-TW" altLang="en-US" sz="2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2400" u="none" strike="noStrike">
                          <a:effectLst/>
                        </a:rPr>
                        <a:t>1</a:t>
                      </a:r>
                      <a:endParaRPr lang="en-US" altLang="zh-TW" sz="2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46368423"/>
                  </a:ext>
                </a:extLst>
              </a:tr>
              <a:tr h="358932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2400" u="none" strike="noStrike" dirty="0">
                          <a:effectLst/>
                        </a:rPr>
                        <a:t>2</a:t>
                      </a:r>
                      <a:endParaRPr lang="en-US" altLang="zh-TW" sz="2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2400" u="none" strike="noStrike">
                          <a:effectLst/>
                        </a:rPr>
                        <a:t>3</a:t>
                      </a:r>
                      <a:endParaRPr lang="en-US" altLang="zh-TW" sz="2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2400" u="none" strike="noStrike">
                          <a:effectLst/>
                        </a:rPr>
                        <a:t>4</a:t>
                      </a:r>
                      <a:endParaRPr lang="en-US" altLang="zh-TW" sz="2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2400" u="none" strike="noStrike">
                          <a:effectLst/>
                        </a:rPr>
                        <a:t>5</a:t>
                      </a:r>
                      <a:endParaRPr lang="en-US" altLang="zh-TW" sz="2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2400" u="none" strike="noStrike">
                          <a:effectLst/>
                        </a:rPr>
                        <a:t>6</a:t>
                      </a:r>
                      <a:endParaRPr lang="en-US" altLang="zh-TW" sz="2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2400" u="none" strike="noStrike">
                          <a:effectLst/>
                        </a:rPr>
                        <a:t>7</a:t>
                      </a:r>
                      <a:endParaRPr lang="en-US" altLang="zh-TW" sz="2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2400" u="none" strike="noStrike">
                          <a:effectLst/>
                        </a:rPr>
                        <a:t>8</a:t>
                      </a:r>
                      <a:endParaRPr lang="en-US" altLang="zh-TW" sz="2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90918386"/>
                  </a:ext>
                </a:extLst>
              </a:tr>
              <a:tr h="358932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2400" u="none" strike="noStrike">
                          <a:effectLst/>
                        </a:rPr>
                        <a:t>9</a:t>
                      </a:r>
                      <a:endParaRPr lang="en-US" altLang="zh-TW" sz="2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2400" u="none" strike="noStrike">
                          <a:effectLst/>
                        </a:rPr>
                        <a:t>10</a:t>
                      </a:r>
                      <a:endParaRPr lang="en-US" altLang="zh-TW" sz="2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2400" u="none" strike="noStrike">
                          <a:effectLst/>
                        </a:rPr>
                        <a:t>11</a:t>
                      </a:r>
                      <a:endParaRPr lang="en-US" altLang="zh-TW" sz="2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2400" u="none" strike="noStrike">
                          <a:effectLst/>
                        </a:rPr>
                        <a:t>12</a:t>
                      </a:r>
                      <a:endParaRPr lang="en-US" altLang="zh-TW" sz="2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2400" u="none" strike="noStrike">
                          <a:effectLst/>
                        </a:rPr>
                        <a:t>13</a:t>
                      </a:r>
                      <a:endParaRPr lang="en-US" altLang="zh-TW" sz="2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2400" u="none" strike="noStrike">
                          <a:effectLst/>
                        </a:rPr>
                        <a:t>14</a:t>
                      </a:r>
                      <a:endParaRPr lang="en-US" altLang="zh-TW" sz="2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2400" u="none" strike="noStrike">
                          <a:effectLst/>
                        </a:rPr>
                        <a:t>15</a:t>
                      </a:r>
                      <a:endParaRPr lang="en-US" altLang="zh-TW" sz="2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00166509"/>
                  </a:ext>
                </a:extLst>
              </a:tr>
              <a:tr h="358932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2400" u="none" strike="noStrike">
                          <a:effectLst/>
                        </a:rPr>
                        <a:t>16</a:t>
                      </a:r>
                      <a:endParaRPr lang="en-US" altLang="zh-TW" sz="2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2400" u="none" strike="noStrike">
                          <a:effectLst/>
                        </a:rPr>
                        <a:t>17</a:t>
                      </a:r>
                      <a:endParaRPr lang="en-US" altLang="zh-TW" sz="2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2400" u="none" strike="noStrike">
                          <a:effectLst/>
                        </a:rPr>
                        <a:t>18</a:t>
                      </a:r>
                      <a:endParaRPr lang="en-US" altLang="zh-TW" sz="2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2400" u="none" strike="noStrike">
                          <a:effectLst/>
                        </a:rPr>
                        <a:t>19</a:t>
                      </a:r>
                      <a:endParaRPr lang="en-US" altLang="zh-TW" sz="2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2400" u="none" strike="noStrike">
                          <a:effectLst/>
                        </a:rPr>
                        <a:t>20</a:t>
                      </a:r>
                      <a:endParaRPr lang="en-US" altLang="zh-TW" sz="2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2400" u="none" strike="noStrike">
                          <a:effectLst/>
                        </a:rPr>
                        <a:t>21</a:t>
                      </a:r>
                      <a:endParaRPr lang="en-US" altLang="zh-TW" sz="2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2400" u="none" strike="noStrike">
                          <a:effectLst/>
                        </a:rPr>
                        <a:t>22</a:t>
                      </a:r>
                      <a:endParaRPr lang="en-US" altLang="zh-TW" sz="2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12072419"/>
                  </a:ext>
                </a:extLst>
              </a:tr>
              <a:tr h="358932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2400" u="none" strike="noStrike">
                          <a:effectLst/>
                        </a:rPr>
                        <a:t>23</a:t>
                      </a:r>
                      <a:endParaRPr lang="en-US" altLang="zh-TW" sz="2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2400" u="none" strike="noStrike">
                          <a:effectLst/>
                        </a:rPr>
                        <a:t>24</a:t>
                      </a:r>
                      <a:endParaRPr lang="en-US" altLang="zh-TW" sz="2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2400" u="none" strike="noStrike">
                          <a:effectLst/>
                        </a:rPr>
                        <a:t>25</a:t>
                      </a:r>
                      <a:endParaRPr lang="en-US" altLang="zh-TW" sz="2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2400" u="none" strike="noStrike">
                          <a:effectLst/>
                        </a:rPr>
                        <a:t>26</a:t>
                      </a:r>
                      <a:endParaRPr lang="en-US" altLang="zh-TW" sz="2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2400" u="none" strike="noStrike">
                          <a:effectLst/>
                        </a:rPr>
                        <a:t>27</a:t>
                      </a:r>
                      <a:endParaRPr lang="en-US" altLang="zh-TW" sz="2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2400" u="none" strike="noStrike">
                          <a:effectLst/>
                        </a:rPr>
                        <a:t>28</a:t>
                      </a:r>
                      <a:endParaRPr lang="en-US" altLang="zh-TW" sz="2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2400" u="none" strike="noStrike">
                          <a:effectLst/>
                        </a:rPr>
                        <a:t>29</a:t>
                      </a:r>
                      <a:endParaRPr lang="en-US" altLang="zh-TW" sz="2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83763378"/>
                  </a:ext>
                </a:extLst>
              </a:tr>
              <a:tr h="358932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2400" u="none" strike="noStrike">
                          <a:effectLst/>
                        </a:rPr>
                        <a:t>30</a:t>
                      </a:r>
                      <a:endParaRPr lang="en-US" altLang="zh-TW" sz="2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2400" u="none" strike="noStrike">
                          <a:effectLst/>
                        </a:rPr>
                        <a:t>31</a:t>
                      </a:r>
                      <a:endParaRPr lang="en-US" altLang="zh-TW" sz="2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TW" altLang="en-US" sz="2400" u="none" strike="noStrike" dirty="0">
                          <a:effectLst/>
                        </a:rPr>
                        <a:t>　</a:t>
                      </a:r>
                      <a:endParaRPr lang="zh-TW" alt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TW" altLang="en-US" sz="2400" u="none" strike="noStrike">
                          <a:effectLst/>
                        </a:rPr>
                        <a:t>　</a:t>
                      </a:r>
                      <a:endParaRPr lang="zh-TW" altLang="en-US" sz="2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TW" altLang="en-US" sz="2400" u="none" strike="noStrike">
                          <a:effectLst/>
                        </a:rPr>
                        <a:t>　</a:t>
                      </a:r>
                      <a:endParaRPr lang="zh-TW" altLang="en-US" sz="2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TW" altLang="en-US" sz="2400" u="none" strike="noStrike">
                          <a:effectLst/>
                        </a:rPr>
                        <a:t>　</a:t>
                      </a:r>
                      <a:endParaRPr lang="zh-TW" altLang="en-US" sz="2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TW" altLang="en-US" sz="2400" u="none" strike="noStrike" dirty="0">
                          <a:effectLst/>
                        </a:rPr>
                        <a:t>　</a:t>
                      </a:r>
                      <a:endParaRPr lang="zh-TW" alt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1450902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7248012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C0BDD076-2C2B-4C11-95E4-DC771CF046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37BC5-01F3-4DA6-AE9F-6749599A3EE9}" type="slidenum">
              <a:rPr lang="zh-TW" altLang="en-US" smtClean="0"/>
              <a:t>12</a:t>
            </a:fld>
            <a:endParaRPr lang="zh-TW" altLang="en-US"/>
          </a:p>
        </p:txBody>
      </p:sp>
      <p:sp>
        <p:nvSpPr>
          <p:cNvPr id="4" name="標題 3">
            <a:extLst>
              <a:ext uri="{FF2B5EF4-FFF2-40B4-BE49-F238E27FC236}">
                <a16:creationId xmlns:a16="http://schemas.microsoft.com/office/drawing/2014/main" id="{19076E08-6F82-4A4E-AFD5-16E90CB679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作業時程</a:t>
            </a:r>
            <a:r>
              <a:rPr lang="en-US" altLang="zh-TW" dirty="0"/>
              <a:t>-</a:t>
            </a:r>
            <a:r>
              <a:rPr lang="zh-TW" altLang="en-US" dirty="0"/>
              <a:t>資料寄送</a:t>
            </a:r>
          </a:p>
        </p:txBody>
      </p:sp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32C50E14-66A1-497A-885C-97F3DBA0E45F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altLang="zh-TW" dirty="0"/>
              <a:t>08</a:t>
            </a:r>
            <a:endParaRPr lang="zh-TW" altLang="en-US" dirty="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C09E34E1-A975-431B-8A82-8D106686382D}"/>
              </a:ext>
            </a:extLst>
          </p:cNvPr>
          <p:cNvSpPr/>
          <p:nvPr/>
        </p:nvSpPr>
        <p:spPr>
          <a:xfrm>
            <a:off x="1828801" y="1193170"/>
            <a:ext cx="1018032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1">
              <a:defRPr/>
            </a:pPr>
            <a:r>
              <a:rPr lang="en-US" altLang="zh-TW" sz="2800" b="1" dirty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12/20</a:t>
            </a:r>
            <a:r>
              <a:rPr lang="zh-TW" altLang="en-US" sz="2800" b="1" dirty="0">
                <a:solidFill>
                  <a:schemeClr val="bg2">
                    <a:lumMod val="10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前備妥公文及附件寄出，</a:t>
            </a:r>
            <a:r>
              <a:rPr lang="zh-TW" altLang="en-US" sz="2800" b="1" dirty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郵戳為憑</a:t>
            </a:r>
            <a:endParaRPr lang="en-US" altLang="zh-TW" sz="2800" b="1" dirty="0">
              <a:solidFill>
                <a:srgbClr val="FF0000"/>
              </a:solidFill>
              <a:latin typeface="微軟正黑體" pitchFamily="34" charset="-120"/>
              <a:ea typeface="微軟正黑體" pitchFamily="34" charset="-120"/>
            </a:endParaRPr>
          </a:p>
          <a:p>
            <a:pPr latinLnBrk="1">
              <a:defRPr/>
            </a:pPr>
            <a:r>
              <a:rPr lang="zh-TW" altLang="en-US" sz="2800" b="1" dirty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（含當期輸入表冊及修正資料）</a:t>
            </a:r>
            <a:endParaRPr lang="zh-TW" altLang="en-US" sz="2800" b="1" dirty="0">
              <a:solidFill>
                <a:schemeClr val="tx1">
                  <a:lumMod val="95000"/>
                  <a:lumOff val="5000"/>
                </a:schemeClr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graphicFrame>
        <p:nvGraphicFramePr>
          <p:cNvPr id="7" name="表格 6">
            <a:extLst>
              <a:ext uri="{FF2B5EF4-FFF2-40B4-BE49-F238E27FC236}">
                <a16:creationId xmlns:a16="http://schemas.microsoft.com/office/drawing/2014/main" id="{191E8E34-5CA3-4125-8B2F-5855572A406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008224"/>
              </p:ext>
            </p:extLst>
          </p:nvPr>
        </p:nvGraphicFramePr>
        <p:xfrm>
          <a:off x="3953111" y="2818940"/>
          <a:ext cx="3600002" cy="300228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14286">
                  <a:extLst>
                    <a:ext uri="{9D8B030D-6E8A-4147-A177-3AD203B41FA5}">
                      <a16:colId xmlns:a16="http://schemas.microsoft.com/office/drawing/2014/main" val="3885298944"/>
                    </a:ext>
                  </a:extLst>
                </a:gridCol>
                <a:gridCol w="514286">
                  <a:extLst>
                    <a:ext uri="{9D8B030D-6E8A-4147-A177-3AD203B41FA5}">
                      <a16:colId xmlns:a16="http://schemas.microsoft.com/office/drawing/2014/main" val="3515478912"/>
                    </a:ext>
                  </a:extLst>
                </a:gridCol>
                <a:gridCol w="514286">
                  <a:extLst>
                    <a:ext uri="{9D8B030D-6E8A-4147-A177-3AD203B41FA5}">
                      <a16:colId xmlns:a16="http://schemas.microsoft.com/office/drawing/2014/main" val="2324204768"/>
                    </a:ext>
                  </a:extLst>
                </a:gridCol>
                <a:gridCol w="514286">
                  <a:extLst>
                    <a:ext uri="{9D8B030D-6E8A-4147-A177-3AD203B41FA5}">
                      <a16:colId xmlns:a16="http://schemas.microsoft.com/office/drawing/2014/main" val="895565866"/>
                    </a:ext>
                  </a:extLst>
                </a:gridCol>
                <a:gridCol w="514286">
                  <a:extLst>
                    <a:ext uri="{9D8B030D-6E8A-4147-A177-3AD203B41FA5}">
                      <a16:colId xmlns:a16="http://schemas.microsoft.com/office/drawing/2014/main" val="2601362716"/>
                    </a:ext>
                  </a:extLst>
                </a:gridCol>
                <a:gridCol w="514286">
                  <a:extLst>
                    <a:ext uri="{9D8B030D-6E8A-4147-A177-3AD203B41FA5}">
                      <a16:colId xmlns:a16="http://schemas.microsoft.com/office/drawing/2014/main" val="459344099"/>
                    </a:ext>
                  </a:extLst>
                </a:gridCol>
                <a:gridCol w="514286">
                  <a:extLst>
                    <a:ext uri="{9D8B030D-6E8A-4147-A177-3AD203B41FA5}">
                      <a16:colId xmlns:a16="http://schemas.microsoft.com/office/drawing/2014/main" val="506507611"/>
                    </a:ext>
                  </a:extLst>
                </a:gridCol>
              </a:tblGrid>
              <a:tr h="358932">
                <a:tc gridSpan="7"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2400" u="none" strike="noStrike" dirty="0">
                          <a:effectLst/>
                        </a:rPr>
                        <a:t>12</a:t>
                      </a:r>
                      <a:r>
                        <a:rPr lang="zh-TW" altLang="en-US" sz="2400" u="none" strike="noStrike" dirty="0">
                          <a:effectLst/>
                        </a:rPr>
                        <a:t>月份</a:t>
                      </a:r>
                      <a:endParaRPr lang="zh-TW" alt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DDD8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31658870"/>
                  </a:ext>
                </a:extLst>
              </a:tr>
              <a:tr h="367478">
                <a:tc>
                  <a:txBody>
                    <a:bodyPr/>
                    <a:lstStyle/>
                    <a:p>
                      <a:pPr algn="ctr" rtl="0" fontAlgn="ctr"/>
                      <a:r>
                        <a:rPr lang="zh-TW" altLang="en-US" sz="2400" u="none" strike="noStrike" dirty="0">
                          <a:effectLst/>
                        </a:rPr>
                        <a:t>一</a:t>
                      </a:r>
                      <a:endParaRPr lang="zh-TW" alt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F0A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TW" altLang="en-US" sz="2400" u="none" strike="noStrike" dirty="0">
                          <a:effectLst/>
                        </a:rPr>
                        <a:t>二</a:t>
                      </a:r>
                      <a:endParaRPr lang="zh-TW" alt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F0A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TW" altLang="en-US" sz="2400" u="none" strike="noStrike" dirty="0">
                          <a:effectLst/>
                        </a:rPr>
                        <a:t>三</a:t>
                      </a:r>
                      <a:endParaRPr lang="zh-TW" alt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F0A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TW" altLang="en-US" sz="2400" u="none" strike="noStrike">
                          <a:effectLst/>
                        </a:rPr>
                        <a:t>四</a:t>
                      </a:r>
                      <a:endParaRPr lang="zh-TW" altLang="en-US" sz="2400" b="0" i="0" u="none" strike="noStrike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F0A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TW" altLang="en-US" sz="2400" u="none" strike="noStrike" dirty="0">
                          <a:effectLst/>
                        </a:rPr>
                        <a:t>五</a:t>
                      </a:r>
                      <a:endParaRPr lang="zh-TW" alt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F0A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TW" altLang="en-US" sz="2400" u="none" strike="noStrike" dirty="0">
                          <a:effectLst/>
                        </a:rPr>
                        <a:t>六</a:t>
                      </a:r>
                      <a:endParaRPr lang="zh-TW" alt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F0A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TW" altLang="en-US" sz="2400" u="none" strike="noStrike" dirty="0">
                          <a:effectLst/>
                        </a:rPr>
                        <a:t>日</a:t>
                      </a:r>
                      <a:endParaRPr lang="zh-TW" alt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F0A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79402960"/>
                  </a:ext>
                </a:extLst>
              </a:tr>
              <a:tr h="358932">
                <a:tc>
                  <a:txBody>
                    <a:bodyPr/>
                    <a:lstStyle/>
                    <a:p>
                      <a:pPr algn="ctr" rtl="0" fontAlgn="ctr"/>
                      <a:r>
                        <a:rPr lang="zh-TW" altLang="en-US" sz="2400" u="none" strike="noStrike">
                          <a:effectLst/>
                        </a:rPr>
                        <a:t>　</a:t>
                      </a:r>
                      <a:endParaRPr lang="zh-TW" altLang="en-US" sz="2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TW" altLang="en-US" sz="2400" u="none" strike="noStrike">
                          <a:effectLst/>
                        </a:rPr>
                        <a:t>　</a:t>
                      </a:r>
                      <a:endParaRPr lang="zh-TW" altLang="en-US" sz="2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TW" altLang="en-US" sz="2400" u="none" strike="noStrike">
                          <a:effectLst/>
                        </a:rPr>
                        <a:t>　</a:t>
                      </a:r>
                      <a:endParaRPr lang="zh-TW" altLang="en-US" sz="2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TW" altLang="en-US" sz="2400" u="none" strike="noStrike">
                          <a:effectLst/>
                        </a:rPr>
                        <a:t>　</a:t>
                      </a:r>
                      <a:endParaRPr lang="zh-TW" altLang="en-US" sz="2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TW" altLang="en-US" sz="2400" u="none" strike="noStrike" dirty="0">
                          <a:effectLst/>
                        </a:rPr>
                        <a:t>　</a:t>
                      </a:r>
                      <a:endParaRPr lang="zh-TW" alt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TW" altLang="en-US" sz="2400" u="none" strike="noStrike">
                          <a:effectLst/>
                        </a:rPr>
                        <a:t>　</a:t>
                      </a:r>
                      <a:endParaRPr lang="zh-TW" altLang="en-US" sz="2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2400" u="none" strike="noStrike">
                          <a:effectLst/>
                        </a:rPr>
                        <a:t>1</a:t>
                      </a:r>
                      <a:endParaRPr lang="en-US" altLang="zh-TW" sz="2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46368423"/>
                  </a:ext>
                </a:extLst>
              </a:tr>
              <a:tr h="358932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2400" u="none" strike="noStrike">
                          <a:effectLst/>
                        </a:rPr>
                        <a:t>2</a:t>
                      </a:r>
                      <a:endParaRPr lang="en-US" altLang="zh-TW" sz="2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2400" u="none" strike="noStrike">
                          <a:effectLst/>
                        </a:rPr>
                        <a:t>3</a:t>
                      </a:r>
                      <a:endParaRPr lang="en-US" altLang="zh-TW" sz="2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2400" u="none" strike="noStrike">
                          <a:effectLst/>
                        </a:rPr>
                        <a:t>4</a:t>
                      </a:r>
                      <a:endParaRPr lang="en-US" altLang="zh-TW" sz="2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2400" u="none" strike="noStrike">
                          <a:effectLst/>
                        </a:rPr>
                        <a:t>5</a:t>
                      </a:r>
                      <a:endParaRPr lang="en-US" altLang="zh-TW" sz="2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2400" u="none" strike="noStrike">
                          <a:effectLst/>
                        </a:rPr>
                        <a:t>6</a:t>
                      </a:r>
                      <a:endParaRPr lang="en-US" altLang="zh-TW" sz="2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2400" u="none" strike="noStrike">
                          <a:effectLst/>
                        </a:rPr>
                        <a:t>7</a:t>
                      </a:r>
                      <a:endParaRPr lang="en-US" altLang="zh-TW" sz="2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2400" u="none" strike="noStrike">
                          <a:effectLst/>
                        </a:rPr>
                        <a:t>8</a:t>
                      </a:r>
                      <a:endParaRPr lang="en-US" altLang="zh-TW" sz="2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90918386"/>
                  </a:ext>
                </a:extLst>
              </a:tr>
              <a:tr h="358932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2400" u="none" strike="noStrike">
                          <a:effectLst/>
                        </a:rPr>
                        <a:t>9</a:t>
                      </a:r>
                      <a:endParaRPr lang="en-US" altLang="zh-TW" sz="2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2400" u="none" strike="noStrike">
                          <a:effectLst/>
                        </a:rPr>
                        <a:t>10</a:t>
                      </a:r>
                      <a:endParaRPr lang="en-US" altLang="zh-TW" sz="2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2400" u="none" strike="noStrike">
                          <a:effectLst/>
                        </a:rPr>
                        <a:t>11</a:t>
                      </a:r>
                      <a:endParaRPr lang="en-US" altLang="zh-TW" sz="2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2400" u="none" strike="noStrike">
                          <a:effectLst/>
                        </a:rPr>
                        <a:t>12</a:t>
                      </a:r>
                      <a:endParaRPr lang="en-US" altLang="zh-TW" sz="2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2400" u="none" strike="noStrike">
                          <a:effectLst/>
                        </a:rPr>
                        <a:t>13</a:t>
                      </a:r>
                      <a:endParaRPr lang="en-US" altLang="zh-TW" sz="2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2400" u="none" strike="noStrike">
                          <a:effectLst/>
                        </a:rPr>
                        <a:t>14</a:t>
                      </a:r>
                      <a:endParaRPr lang="en-US" altLang="zh-TW" sz="2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2400" u="none" strike="noStrike">
                          <a:effectLst/>
                        </a:rPr>
                        <a:t>15</a:t>
                      </a:r>
                      <a:endParaRPr lang="en-US" altLang="zh-TW" sz="2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00166509"/>
                  </a:ext>
                </a:extLst>
              </a:tr>
              <a:tr h="358932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2400" u="none" strike="noStrike">
                          <a:effectLst/>
                        </a:rPr>
                        <a:t>16</a:t>
                      </a:r>
                      <a:endParaRPr lang="en-US" altLang="zh-TW" sz="2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2400" u="none" strike="noStrike">
                          <a:effectLst/>
                        </a:rPr>
                        <a:t>17</a:t>
                      </a:r>
                      <a:endParaRPr lang="en-US" altLang="zh-TW" sz="2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2400" u="none" strike="noStrike">
                          <a:effectLst/>
                        </a:rPr>
                        <a:t>18</a:t>
                      </a:r>
                      <a:endParaRPr lang="en-US" altLang="zh-TW" sz="2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2400" u="none" strike="noStrike">
                          <a:effectLst/>
                        </a:rPr>
                        <a:t>19</a:t>
                      </a:r>
                      <a:endParaRPr lang="en-US" altLang="zh-TW" sz="2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2400" u="none" strike="noStrike" dirty="0">
                          <a:effectLst/>
                        </a:rPr>
                        <a:t>20</a:t>
                      </a:r>
                      <a:endParaRPr lang="en-US" altLang="zh-TW" sz="2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2400" u="none" strike="noStrike">
                          <a:effectLst/>
                        </a:rPr>
                        <a:t>21</a:t>
                      </a:r>
                      <a:endParaRPr lang="en-US" altLang="zh-TW" sz="2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2400" u="none" strike="noStrike">
                          <a:effectLst/>
                        </a:rPr>
                        <a:t>22</a:t>
                      </a:r>
                      <a:endParaRPr lang="en-US" altLang="zh-TW" sz="2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12072419"/>
                  </a:ext>
                </a:extLst>
              </a:tr>
              <a:tr h="358932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2400" u="none" strike="noStrike">
                          <a:effectLst/>
                        </a:rPr>
                        <a:t>23</a:t>
                      </a:r>
                      <a:endParaRPr lang="en-US" altLang="zh-TW" sz="2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2400" u="none" strike="noStrike">
                          <a:effectLst/>
                        </a:rPr>
                        <a:t>24</a:t>
                      </a:r>
                      <a:endParaRPr lang="en-US" altLang="zh-TW" sz="2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2400" u="none" strike="noStrike">
                          <a:effectLst/>
                        </a:rPr>
                        <a:t>25</a:t>
                      </a:r>
                      <a:endParaRPr lang="en-US" altLang="zh-TW" sz="2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2400" u="none" strike="noStrike">
                          <a:effectLst/>
                        </a:rPr>
                        <a:t>26</a:t>
                      </a:r>
                      <a:endParaRPr lang="en-US" altLang="zh-TW" sz="2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2400" u="none" strike="noStrike" dirty="0">
                          <a:effectLst/>
                        </a:rPr>
                        <a:t>27</a:t>
                      </a:r>
                      <a:endParaRPr lang="en-US" altLang="zh-TW" sz="2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2400" u="none" strike="noStrike">
                          <a:effectLst/>
                        </a:rPr>
                        <a:t>28</a:t>
                      </a:r>
                      <a:endParaRPr lang="en-US" altLang="zh-TW" sz="2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2400" u="none" strike="noStrike" dirty="0">
                          <a:effectLst/>
                        </a:rPr>
                        <a:t>29</a:t>
                      </a:r>
                      <a:endParaRPr lang="en-US" altLang="zh-TW" sz="2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83763378"/>
                  </a:ext>
                </a:extLst>
              </a:tr>
              <a:tr h="358932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2400" u="none" strike="noStrike">
                          <a:effectLst/>
                        </a:rPr>
                        <a:t>30</a:t>
                      </a:r>
                      <a:endParaRPr lang="en-US" altLang="zh-TW" sz="2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2400" u="none" strike="noStrike">
                          <a:effectLst/>
                        </a:rPr>
                        <a:t>31</a:t>
                      </a:r>
                      <a:endParaRPr lang="en-US" altLang="zh-TW" sz="2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TW" altLang="en-US" sz="2400" u="none" strike="noStrike" dirty="0">
                          <a:effectLst/>
                        </a:rPr>
                        <a:t>　</a:t>
                      </a:r>
                      <a:endParaRPr lang="zh-TW" alt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TW" altLang="en-US" sz="2400" u="none" strike="noStrike">
                          <a:effectLst/>
                        </a:rPr>
                        <a:t>　</a:t>
                      </a:r>
                      <a:endParaRPr lang="zh-TW" altLang="en-US" sz="2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TW" altLang="en-US" sz="2400" u="none" strike="noStrike">
                          <a:effectLst/>
                        </a:rPr>
                        <a:t>　</a:t>
                      </a:r>
                      <a:endParaRPr lang="zh-TW" altLang="en-US" sz="2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TW" altLang="en-US" sz="2400" u="none" strike="noStrike">
                          <a:effectLst/>
                        </a:rPr>
                        <a:t>　</a:t>
                      </a:r>
                      <a:endParaRPr lang="zh-TW" altLang="en-US" sz="2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TW" altLang="en-US" sz="2400" u="none" strike="noStrike" dirty="0">
                          <a:effectLst/>
                        </a:rPr>
                        <a:t>　</a:t>
                      </a:r>
                      <a:endParaRPr lang="zh-TW" alt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1450902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643319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C0BDD076-2C2B-4C11-95E4-DC771CF046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37BC5-01F3-4DA6-AE9F-6749599A3EE9}" type="slidenum">
              <a:rPr lang="zh-TW" altLang="en-US" smtClean="0"/>
              <a:t>13</a:t>
            </a:fld>
            <a:endParaRPr lang="zh-TW" altLang="en-US"/>
          </a:p>
        </p:txBody>
      </p:sp>
      <p:sp>
        <p:nvSpPr>
          <p:cNvPr id="4" name="標題 3">
            <a:extLst>
              <a:ext uri="{FF2B5EF4-FFF2-40B4-BE49-F238E27FC236}">
                <a16:creationId xmlns:a16="http://schemas.microsoft.com/office/drawing/2014/main" id="{19076E08-6F82-4A4E-AFD5-16E90CB679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作業時程</a:t>
            </a:r>
            <a:r>
              <a:rPr lang="en-US" altLang="zh-TW" dirty="0"/>
              <a:t>-</a:t>
            </a:r>
            <a:r>
              <a:rPr lang="zh-TW" altLang="en-US" dirty="0"/>
              <a:t>資料檢核</a:t>
            </a:r>
          </a:p>
        </p:txBody>
      </p:sp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32C50E14-66A1-497A-885C-97F3DBA0E45F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altLang="zh-TW" dirty="0"/>
              <a:t>09</a:t>
            </a:r>
            <a:endParaRPr lang="zh-TW" altLang="en-US" dirty="0"/>
          </a:p>
        </p:txBody>
      </p:sp>
      <p:sp>
        <p:nvSpPr>
          <p:cNvPr id="7" name="矩形 33">
            <a:extLst>
              <a:ext uri="{FF2B5EF4-FFF2-40B4-BE49-F238E27FC236}">
                <a16:creationId xmlns:a16="http://schemas.microsoft.com/office/drawing/2014/main" id="{8F6ED9A9-6838-4D4E-A48D-F7C52C4A3D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14530" y="1063628"/>
            <a:ext cx="7993145" cy="1292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 eaLnBrk="1" latinLnBrk="1" hangingPunct="1"/>
            <a:r>
              <a:rPr lang="zh-TW" altLang="en-US" sz="2600" b="1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資料庫之</a:t>
            </a:r>
            <a:r>
              <a:rPr lang="en-US" altLang="zh-TW" sz="2600" b="1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【</a:t>
            </a:r>
            <a:r>
              <a:rPr lang="zh-TW" altLang="zh-TW" sz="2600" b="1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資料檢核</a:t>
            </a:r>
            <a:r>
              <a:rPr lang="en-US" altLang="zh-TW" sz="2600" b="1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】</a:t>
            </a:r>
            <a:r>
              <a:rPr lang="zh-TW" altLang="en-US" sz="2600" b="1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功能全年為</a:t>
            </a:r>
            <a:r>
              <a:rPr lang="zh-TW" altLang="en-US" sz="26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開放狀態</a:t>
            </a:r>
            <a:r>
              <a:rPr lang="zh-TW" altLang="en-US" sz="2600" b="1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，</a:t>
            </a:r>
            <a:endParaRPr lang="en-US" altLang="zh-TW" sz="2600" b="1" dirty="0">
              <a:solidFill>
                <a:srgbClr val="000000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Arial" panose="020B0604020202020204" pitchFamily="34" charset="0"/>
            </a:endParaRPr>
          </a:p>
          <a:p>
            <a:pPr eaLnBrk="1" latinLnBrk="1" hangingPunct="1"/>
            <a:r>
              <a:rPr lang="zh-TW" altLang="en-US" sz="2600" b="1" dirty="0">
                <a:solidFill>
                  <a:srgbClr val="24200C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Y얕은샘물M"/>
              </a:rPr>
              <a:t>請學校於填表期時同步進行</a:t>
            </a:r>
            <a:r>
              <a:rPr lang="en-US" altLang="zh-TW" sz="26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【</a:t>
            </a:r>
            <a:r>
              <a:rPr lang="zh-TW" altLang="zh-TW" sz="26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資料檢核</a:t>
            </a:r>
            <a:r>
              <a:rPr lang="en-US" altLang="zh-TW" sz="26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】</a:t>
            </a:r>
            <a:r>
              <a:rPr lang="zh-TW" altLang="en-US" sz="2600" b="1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，</a:t>
            </a:r>
            <a:endParaRPr lang="en-US" altLang="zh-TW" sz="2600" b="1" dirty="0">
              <a:solidFill>
                <a:srgbClr val="000000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Arial" panose="020B0604020202020204" pitchFamily="34" charset="0"/>
            </a:endParaRPr>
          </a:p>
          <a:p>
            <a:pPr eaLnBrk="1" latinLnBrk="1" hangingPunct="1"/>
            <a:r>
              <a:rPr lang="zh-TW" altLang="en-US" sz="2600" b="1" dirty="0">
                <a:solidFill>
                  <a:srgbClr val="24200C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Y얕은샘물M"/>
              </a:rPr>
              <a:t>以維資料之正確性。</a:t>
            </a:r>
          </a:p>
        </p:txBody>
      </p:sp>
      <p:pic>
        <p:nvPicPr>
          <p:cNvPr id="9" name="圖片 8">
            <a:extLst>
              <a:ext uri="{FF2B5EF4-FFF2-40B4-BE49-F238E27FC236}">
                <a16:creationId xmlns:a16="http://schemas.microsoft.com/office/drawing/2014/main" id="{1073DDDA-4D11-46FA-A9B3-1C4C2115B3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9535" y="2355853"/>
            <a:ext cx="7160487" cy="4266611"/>
          </a:xfrm>
          <a:prstGeom prst="rect">
            <a:avLst/>
          </a:prstGeom>
          <a:ln w="41275"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5142304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37BC5-01F3-4DA6-AE9F-6749599A3EE9}" type="slidenum">
              <a:rPr lang="zh-TW" altLang="en-US" smtClean="0"/>
              <a:t>14</a:t>
            </a:fld>
            <a:endParaRPr lang="zh-TW" altLang="en-US"/>
          </a:p>
        </p:txBody>
      </p:sp>
      <p:grpSp>
        <p:nvGrpSpPr>
          <p:cNvPr id="16" name="群組 15">
            <a:extLst>
              <a:ext uri="{FF2B5EF4-FFF2-40B4-BE49-F238E27FC236}">
                <a16:creationId xmlns:a16="http://schemas.microsoft.com/office/drawing/2014/main" id="{B6942656-4FE5-4DF7-9D00-0CA82D40CD8A}"/>
              </a:ext>
            </a:extLst>
          </p:cNvPr>
          <p:cNvGrpSpPr>
            <a:grpSpLocks/>
          </p:cNvGrpSpPr>
          <p:nvPr/>
        </p:nvGrpSpPr>
        <p:grpSpPr bwMode="auto">
          <a:xfrm>
            <a:off x="4765922" y="1337468"/>
            <a:ext cx="6539259" cy="4183063"/>
            <a:chOff x="4691063" y="228601"/>
            <a:chExt cx="6539258" cy="4183063"/>
          </a:xfrm>
        </p:grpSpPr>
        <p:grpSp>
          <p:nvGrpSpPr>
            <p:cNvPr id="17" name="群組 11">
              <a:extLst>
                <a:ext uri="{FF2B5EF4-FFF2-40B4-BE49-F238E27FC236}">
                  <a16:creationId xmlns:a16="http://schemas.microsoft.com/office/drawing/2014/main" id="{1C8860A8-5C8F-4F27-9339-A3F10C4E253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691063" y="228601"/>
              <a:ext cx="6539258" cy="911225"/>
              <a:chOff x="4917207" y="1782220"/>
              <a:chExt cx="5711392" cy="911293"/>
            </a:xfrm>
          </p:grpSpPr>
          <p:sp>
            <p:nvSpPr>
              <p:cNvPr id="42" name="圆角矩形 36">
                <a:extLst>
                  <a:ext uri="{FF2B5EF4-FFF2-40B4-BE49-F238E27FC236}">
                    <a16:creationId xmlns:a16="http://schemas.microsoft.com/office/drawing/2014/main" id="{DEC4DDF7-5F99-4A45-9E74-278B6F52C134}"/>
                  </a:ext>
                </a:extLst>
              </p:cNvPr>
              <p:cNvSpPr/>
              <p:nvPr/>
            </p:nvSpPr>
            <p:spPr>
              <a:xfrm>
                <a:off x="6226660" y="1782220"/>
                <a:ext cx="4401939" cy="911293"/>
              </a:xfrm>
              <a:prstGeom prst="roundRect">
                <a:avLst>
                  <a:gd name="adj" fmla="val 50000"/>
                </a:avLst>
              </a:prstGeom>
              <a:solidFill>
                <a:schemeClr val="bg2"/>
              </a:solidFill>
              <a:ln w="38100">
                <a:noFill/>
              </a:ln>
              <a:effectLst>
                <a:outerShdw blurRad="203200" dist="88900" dir="8100000" sx="102000" sy="102000" algn="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TW" altLang="en-US" sz="4000" b="1" dirty="0">
                    <a:solidFill>
                      <a:prstClr val="white"/>
                    </a:solidFill>
                    <a:latin typeface="微軟正黑體" panose="020B0604030504040204" pitchFamily="34" charset="-120"/>
                    <a:ea typeface="微軟正黑體" panose="020B0604030504040204" pitchFamily="34" charset="-120"/>
                    <a:cs typeface="+mn-ea"/>
                    <a:sym typeface="+mn-lt"/>
                  </a:rPr>
                  <a:t>作業期程</a:t>
                </a:r>
                <a:endParaRPr lang="en-US" altLang="zh-CN" sz="4000" b="1" dirty="0">
                  <a:solidFill>
                    <a:prstClr val="white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+mn-ea"/>
                  <a:sym typeface="+mn-lt"/>
                </a:endParaRPr>
              </a:p>
            </p:txBody>
          </p:sp>
          <p:sp>
            <p:nvSpPr>
              <p:cNvPr id="43" name="圆角矩形 40">
                <a:extLst>
                  <a:ext uri="{FF2B5EF4-FFF2-40B4-BE49-F238E27FC236}">
                    <a16:creationId xmlns:a16="http://schemas.microsoft.com/office/drawing/2014/main" id="{CB25A726-8C66-499C-81A0-B895CB57E389}"/>
                  </a:ext>
                </a:extLst>
              </p:cNvPr>
              <p:cNvSpPr/>
              <p:nvPr/>
            </p:nvSpPr>
            <p:spPr bwMode="auto">
              <a:xfrm>
                <a:off x="4917207" y="1782220"/>
                <a:ext cx="1010776" cy="911293"/>
              </a:xfrm>
              <a:prstGeom prst="roundRect">
                <a:avLst/>
              </a:prstGeom>
              <a:solidFill>
                <a:schemeClr val="bg2"/>
              </a:solidFill>
              <a:ln w="38100">
                <a:noFill/>
              </a:ln>
              <a:effectLst>
                <a:outerShdw blurRad="203200" dist="88900" dir="8100000" sx="102000" sy="102000" algn="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TW" altLang="en-US" sz="4000" b="1" dirty="0">
                    <a:solidFill>
                      <a:prstClr val="white"/>
                    </a:solidFill>
                    <a:latin typeface="微軟正黑體" panose="020B0604030504040204" pitchFamily="34" charset="-120"/>
                    <a:ea typeface="微軟正黑體" panose="020B0604030504040204" pitchFamily="34" charset="-120"/>
                    <a:cs typeface="+mn-ea"/>
                    <a:sym typeface="+mn-lt"/>
                  </a:rPr>
                  <a:t>壹</a:t>
                </a:r>
                <a:endParaRPr lang="zh-CN" altLang="en-US" sz="4000" b="1" dirty="0">
                  <a:solidFill>
                    <a:prstClr val="white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+mn-ea"/>
                  <a:sym typeface="+mn-lt"/>
                </a:endParaRPr>
              </a:p>
            </p:txBody>
          </p:sp>
        </p:grpSp>
        <p:sp>
          <p:nvSpPr>
            <p:cNvPr id="18" name="圆角矩形 40">
              <a:extLst>
                <a:ext uri="{FF2B5EF4-FFF2-40B4-BE49-F238E27FC236}">
                  <a16:creationId xmlns:a16="http://schemas.microsoft.com/office/drawing/2014/main" id="{E8493CB0-5E14-4A2C-8FE7-C0699CA15180}"/>
                </a:ext>
              </a:extLst>
            </p:cNvPr>
            <p:cNvSpPr/>
            <p:nvPr/>
          </p:nvSpPr>
          <p:spPr bwMode="auto">
            <a:xfrm>
              <a:off x="4691063" y="1319214"/>
              <a:ext cx="1157288" cy="911225"/>
            </a:xfrm>
            <a:prstGeom prst="roundRect">
              <a:avLst/>
            </a:prstGeom>
            <a:solidFill>
              <a:srgbClr val="339966"/>
            </a:solidFill>
            <a:ln w="38100">
              <a:noFill/>
            </a:ln>
            <a:effectLst>
              <a:outerShdw blurRad="203200" dist="88900" dir="8100000" sx="102000" sy="102000" algn="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TW" altLang="en-US" sz="4000" b="1" dirty="0">
                  <a:solidFill>
                    <a:prstClr val="white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+mn-ea"/>
                  <a:sym typeface="+mn-lt"/>
                </a:rPr>
                <a:t>貳</a:t>
              </a:r>
              <a:endParaRPr lang="zh-CN" altLang="en-US" sz="4000" b="1" dirty="0">
                <a:solidFill>
                  <a:prstClr val="white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ea"/>
                <a:sym typeface="+mn-lt"/>
              </a:endParaRPr>
            </a:p>
          </p:txBody>
        </p:sp>
        <p:grpSp>
          <p:nvGrpSpPr>
            <p:cNvPr id="19" name="群組 13">
              <a:extLst>
                <a:ext uri="{FF2B5EF4-FFF2-40B4-BE49-F238E27FC236}">
                  <a16:creationId xmlns:a16="http://schemas.microsoft.com/office/drawing/2014/main" id="{2E784307-9D46-4797-8AD1-90F10C74D08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691063" y="1319214"/>
              <a:ext cx="6539257" cy="2001839"/>
              <a:chOff x="4917207" y="726454"/>
              <a:chExt cx="5711391" cy="2001988"/>
            </a:xfrm>
          </p:grpSpPr>
          <p:sp>
            <p:nvSpPr>
              <p:cNvPr id="34" name="圆角矩形 36">
                <a:extLst>
                  <a:ext uri="{FF2B5EF4-FFF2-40B4-BE49-F238E27FC236}">
                    <a16:creationId xmlns:a16="http://schemas.microsoft.com/office/drawing/2014/main" id="{945F3C29-2C00-478A-AF74-78D7669CF7FC}"/>
                  </a:ext>
                </a:extLst>
              </p:cNvPr>
              <p:cNvSpPr/>
              <p:nvPr/>
            </p:nvSpPr>
            <p:spPr>
              <a:xfrm>
                <a:off x="6226659" y="726454"/>
                <a:ext cx="4401939" cy="911293"/>
              </a:xfrm>
              <a:prstGeom prst="roundRect">
                <a:avLst>
                  <a:gd name="adj" fmla="val 50000"/>
                </a:avLst>
              </a:prstGeom>
              <a:solidFill>
                <a:srgbClr val="8CC94C"/>
              </a:solidFill>
              <a:ln w="38100">
                <a:noFill/>
              </a:ln>
              <a:effectLst>
                <a:outerShdw blurRad="203200" dist="88900" dir="8100000" sx="102000" sy="102000" algn="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TW" altLang="en-US" sz="4000" b="1" dirty="0">
                    <a:solidFill>
                      <a:prstClr val="white"/>
                    </a:solidFill>
                    <a:latin typeface="微軟正黑體" panose="020B0604030504040204" pitchFamily="34" charset="-120"/>
                    <a:ea typeface="微軟正黑體" panose="020B0604030504040204" pitchFamily="34" charset="-120"/>
                    <a:cs typeface="+mn-ea"/>
                    <a:sym typeface="+mn-lt"/>
                  </a:rPr>
                  <a:t>表冊異動</a:t>
                </a:r>
                <a:endParaRPr lang="en-US" altLang="zh-CN" sz="4000" b="1" dirty="0">
                  <a:solidFill>
                    <a:prstClr val="white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+mn-ea"/>
                  <a:sym typeface="+mn-lt"/>
                </a:endParaRPr>
              </a:p>
            </p:txBody>
          </p:sp>
          <p:sp>
            <p:nvSpPr>
              <p:cNvPr id="35" name="圆角矩形 40">
                <a:extLst>
                  <a:ext uri="{FF2B5EF4-FFF2-40B4-BE49-F238E27FC236}">
                    <a16:creationId xmlns:a16="http://schemas.microsoft.com/office/drawing/2014/main" id="{DD48DAF4-EFC4-461B-A515-E413E7BD210D}"/>
                  </a:ext>
                </a:extLst>
              </p:cNvPr>
              <p:cNvSpPr/>
              <p:nvPr/>
            </p:nvSpPr>
            <p:spPr bwMode="auto">
              <a:xfrm>
                <a:off x="4917207" y="1817149"/>
                <a:ext cx="1010776" cy="911293"/>
              </a:xfrm>
              <a:prstGeom prst="roundRect">
                <a:avLst/>
              </a:prstGeom>
              <a:solidFill>
                <a:schemeClr val="bg2"/>
              </a:solidFill>
              <a:ln w="38100">
                <a:noFill/>
              </a:ln>
              <a:effectLst>
                <a:outerShdw blurRad="203200" dist="88900" dir="8100000" sx="102000" sy="102000" algn="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TW" altLang="en-US" sz="4000" b="1" dirty="0">
                    <a:solidFill>
                      <a:prstClr val="white"/>
                    </a:solidFill>
                    <a:latin typeface="微軟正黑體" panose="020B0604030504040204" pitchFamily="34" charset="-120"/>
                    <a:ea typeface="微軟正黑體" panose="020B0604030504040204" pitchFamily="34" charset="-120"/>
                    <a:cs typeface="+mn-ea"/>
                    <a:sym typeface="+mn-lt"/>
                  </a:rPr>
                  <a:t>參</a:t>
                </a:r>
                <a:endParaRPr lang="zh-CN" altLang="en-US" sz="4000" b="1" dirty="0">
                  <a:solidFill>
                    <a:prstClr val="white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+mn-ea"/>
                  <a:sym typeface="+mn-lt"/>
                </a:endParaRPr>
              </a:p>
            </p:txBody>
          </p:sp>
        </p:grpSp>
        <p:sp>
          <p:nvSpPr>
            <p:cNvPr id="32" name="圆角矩形 36">
              <a:extLst>
                <a:ext uri="{FF2B5EF4-FFF2-40B4-BE49-F238E27FC236}">
                  <a16:creationId xmlns:a16="http://schemas.microsoft.com/office/drawing/2014/main" id="{B323CCA1-6245-4087-AB36-4534ECCB06BA}"/>
                </a:ext>
              </a:extLst>
            </p:cNvPr>
            <p:cNvSpPr/>
            <p:nvPr/>
          </p:nvSpPr>
          <p:spPr bwMode="auto">
            <a:xfrm>
              <a:off x="6190321" y="2409827"/>
              <a:ext cx="5039999" cy="911225"/>
            </a:xfrm>
            <a:prstGeom prst="roundRect">
              <a:avLst>
                <a:gd name="adj" fmla="val 50000"/>
              </a:avLst>
            </a:prstGeom>
            <a:solidFill>
              <a:schemeClr val="bg2"/>
            </a:solidFill>
            <a:ln w="38100">
              <a:noFill/>
            </a:ln>
            <a:effectLst>
              <a:outerShdw blurRad="203200" dist="88900" dir="8100000" sx="102000" sy="102000" algn="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TW" altLang="en-US" sz="4000" b="1" dirty="0">
                  <a:solidFill>
                    <a:prstClr val="white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+mn-ea"/>
                  <a:sym typeface="+mn-lt"/>
                </a:rPr>
                <a:t>重要事項宣導</a:t>
              </a:r>
              <a:endParaRPr lang="en-US" altLang="zh-CN" sz="4000" b="1" dirty="0">
                <a:solidFill>
                  <a:prstClr val="white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ea"/>
                <a:sym typeface="+mn-lt"/>
              </a:endParaRPr>
            </a:p>
          </p:txBody>
        </p:sp>
        <p:sp>
          <p:nvSpPr>
            <p:cNvPr id="21" name="圆角矩形 36">
              <a:extLst>
                <a:ext uri="{FF2B5EF4-FFF2-40B4-BE49-F238E27FC236}">
                  <a16:creationId xmlns:a16="http://schemas.microsoft.com/office/drawing/2014/main" id="{A18CC516-262B-4B5C-88C0-3A9E8B6F1078}"/>
                </a:ext>
              </a:extLst>
            </p:cNvPr>
            <p:cNvSpPr/>
            <p:nvPr/>
          </p:nvSpPr>
          <p:spPr bwMode="auto">
            <a:xfrm>
              <a:off x="6190318" y="3500438"/>
              <a:ext cx="5040000" cy="911225"/>
            </a:xfrm>
            <a:prstGeom prst="roundRect">
              <a:avLst>
                <a:gd name="adj" fmla="val 50000"/>
              </a:avLst>
            </a:prstGeom>
            <a:solidFill>
              <a:schemeClr val="bg2"/>
            </a:solidFill>
            <a:ln w="38100">
              <a:noFill/>
            </a:ln>
            <a:effectLst>
              <a:outerShdw blurRad="203200" dist="88900" dir="8100000" sx="102000" sy="102000" algn="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TW" altLang="en-US" sz="4000" b="1" dirty="0">
                  <a:solidFill>
                    <a:prstClr val="white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+mn-ea"/>
                  <a:sym typeface="+mn-lt"/>
                </a:rPr>
                <a:t>聯絡資訊</a:t>
              </a:r>
              <a:endParaRPr lang="en-US" altLang="zh-CN" sz="4000" b="1" dirty="0">
                <a:solidFill>
                  <a:prstClr val="white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ea"/>
                <a:sym typeface="+mn-lt"/>
              </a:endParaRPr>
            </a:p>
          </p:txBody>
        </p:sp>
        <p:sp>
          <p:nvSpPr>
            <p:cNvPr id="28" name="圆角矩形 40">
              <a:extLst>
                <a:ext uri="{FF2B5EF4-FFF2-40B4-BE49-F238E27FC236}">
                  <a16:creationId xmlns:a16="http://schemas.microsoft.com/office/drawing/2014/main" id="{CC53B0CB-D9F6-41ED-A406-424EA2F97FA5}"/>
                </a:ext>
              </a:extLst>
            </p:cNvPr>
            <p:cNvSpPr/>
            <p:nvPr/>
          </p:nvSpPr>
          <p:spPr bwMode="auto">
            <a:xfrm>
              <a:off x="4691063" y="3500439"/>
              <a:ext cx="1157288" cy="911225"/>
            </a:xfrm>
            <a:prstGeom prst="roundRect">
              <a:avLst/>
            </a:prstGeom>
            <a:solidFill>
              <a:schemeClr val="bg2"/>
            </a:solidFill>
            <a:ln w="38100">
              <a:noFill/>
            </a:ln>
            <a:effectLst>
              <a:outerShdw blurRad="203200" dist="88900" dir="8100000" sx="102000" sy="102000" algn="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TW" altLang="en-US" sz="4000" b="1" dirty="0">
                  <a:solidFill>
                    <a:prstClr val="white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+mn-ea"/>
                  <a:sym typeface="+mn-lt"/>
                </a:rPr>
                <a:t>肆</a:t>
              </a:r>
              <a:endParaRPr lang="zh-CN" altLang="en-US" sz="4000" b="1" dirty="0">
                <a:solidFill>
                  <a:prstClr val="white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9501967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637CE526-E14B-45E5-872C-59921375BB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表</a:t>
            </a:r>
            <a:r>
              <a:rPr lang="en-US" altLang="zh-TW" dirty="0"/>
              <a:t>2-1-2</a:t>
            </a:r>
            <a:r>
              <a:rPr lang="zh-TW" altLang="en-US" dirty="0"/>
              <a:t>各種招生管道外加名額資料表</a:t>
            </a:r>
          </a:p>
        </p:txBody>
      </p:sp>
      <p:sp>
        <p:nvSpPr>
          <p:cNvPr id="3" name="投影片編號版面配置區 2">
            <a:extLst>
              <a:ext uri="{FF2B5EF4-FFF2-40B4-BE49-F238E27FC236}">
                <a16:creationId xmlns:a16="http://schemas.microsoft.com/office/drawing/2014/main" id="{A25A4871-496F-45D9-8BA8-9003D50B9D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37BC5-01F3-4DA6-AE9F-6749599A3EE9}" type="slidenum">
              <a:rPr lang="zh-TW" altLang="en-US" smtClean="0"/>
              <a:t>15</a:t>
            </a:fld>
            <a:endParaRPr lang="zh-TW" altLang="en-US"/>
          </a:p>
        </p:txBody>
      </p:sp>
      <p:sp>
        <p:nvSpPr>
          <p:cNvPr id="6" name="文字版面配置區 5">
            <a:extLst>
              <a:ext uri="{FF2B5EF4-FFF2-40B4-BE49-F238E27FC236}">
                <a16:creationId xmlns:a16="http://schemas.microsoft.com/office/drawing/2014/main" id="{873B6E63-19BC-46EF-879F-67C0CBF4B2A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altLang="zh-TW" dirty="0"/>
              <a:t>01</a:t>
            </a:r>
            <a:endParaRPr lang="zh-TW" altLang="en-US" dirty="0"/>
          </a:p>
        </p:txBody>
      </p:sp>
      <p:sp>
        <p:nvSpPr>
          <p:cNvPr id="20" name="內容版面配置區 3">
            <a:extLst>
              <a:ext uri="{FF2B5EF4-FFF2-40B4-BE49-F238E27FC236}">
                <a16:creationId xmlns:a16="http://schemas.microsoft.com/office/drawing/2014/main" id="{C06DC3E1-36AD-4644-9F79-86DBF3D9B9F1}"/>
              </a:ext>
            </a:extLst>
          </p:cNvPr>
          <p:cNvSpPr txBox="1">
            <a:spLocks/>
          </p:cNvSpPr>
          <p:nvPr/>
        </p:nvSpPr>
        <p:spPr>
          <a:xfrm>
            <a:off x="162565" y="2343151"/>
            <a:ext cx="11846559" cy="45148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584" indent="-228584" algn="l" defTabSz="914332" rtl="0" eaLnBrk="1" latinLnBrk="0" hangingPunct="1">
              <a:lnSpc>
                <a:spcPct val="100000"/>
              </a:lnSpc>
              <a:spcBef>
                <a:spcPts val="1000"/>
              </a:spcBef>
              <a:buFont typeface="Wingdings" panose="05000000000000000000" pitchFamily="2" charset="2"/>
              <a:buChar char="u"/>
              <a:defRPr sz="2400" kern="1200" baseline="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+mn-cs"/>
              </a:defRPr>
            </a:lvl1pPr>
            <a:lvl2pPr marL="685750" indent="-228584" algn="l" defTabSz="914332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 baseline="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+mn-cs"/>
              </a:defRPr>
            </a:lvl2pPr>
            <a:lvl3pPr marL="1142914" indent="-228584" algn="l" defTabSz="914332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+mn-cs"/>
              </a:defRPr>
            </a:lvl3pPr>
            <a:lvl4pPr marL="1600080" indent="-228584" algn="l" defTabSz="914332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+mn-cs"/>
              </a:defRPr>
            </a:lvl4pPr>
            <a:lvl5pPr marL="2057247" indent="-228584" algn="l" defTabSz="914332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+mn-cs"/>
              </a:defRPr>
            </a:lvl5pPr>
            <a:lvl6pPr marL="2514412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578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744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910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spcBef>
                <a:spcPts val="600"/>
              </a:spcBef>
              <a:buNone/>
              <a:defRPr/>
            </a:pPr>
            <a:r>
              <a:rPr lang="en-US" altLang="zh-TW" b="1" kern="100" dirty="0">
                <a:latin typeface="微軟正黑體" panose="020B0604030504040204" pitchFamily="34" charset="-120"/>
              </a:rPr>
              <a:t>【</a:t>
            </a:r>
            <a:r>
              <a:rPr lang="zh-TW" altLang="en-US" b="1" kern="100" dirty="0">
                <a:latin typeface="微軟正黑體" panose="020B0604030504040204" pitchFamily="34" charset="-120"/>
              </a:rPr>
              <a:t>新增定義</a:t>
            </a:r>
            <a:r>
              <a:rPr lang="en-US" altLang="zh-TW" b="1" kern="100" dirty="0">
                <a:latin typeface="微軟正黑體" panose="020B0604030504040204" pitchFamily="34" charset="-120"/>
              </a:rPr>
              <a:t>】</a:t>
            </a:r>
            <a:r>
              <a:rPr lang="zh-TW" altLang="en-US" b="1" kern="100" dirty="0">
                <a:latin typeface="微軟正黑體" panose="020B0604030504040204" pitchFamily="34" charset="-120"/>
              </a:rPr>
              <a:t>：</a:t>
            </a:r>
            <a:r>
              <a:rPr lang="zh-TW" altLang="en-US" b="1" kern="100" dirty="0">
                <a:solidFill>
                  <a:srgbClr val="FF0000"/>
                </a:solidFill>
                <a:latin typeface="微軟正黑體" panose="020B0604030504040204" pitchFamily="34" charset="-120"/>
              </a:rPr>
              <a:t>實際註冊人數</a:t>
            </a:r>
          </a:p>
          <a:p>
            <a:pPr marL="342874" indent="-342874">
              <a:lnSpc>
                <a:spcPct val="120000"/>
              </a:lnSpc>
              <a:spcBef>
                <a:spcPts val="600"/>
              </a:spcBef>
              <a:buFont typeface="Wingdings" panose="05000000000000000000" pitchFamily="2" charset="2"/>
              <a:buChar char=""/>
              <a:defRPr/>
            </a:pPr>
            <a:r>
              <a:rPr lang="zh-TW" altLang="en-US" kern="100" dirty="0">
                <a:latin typeface="微軟正黑體" panose="020B0604030504040204" pitchFamily="34" charset="-120"/>
              </a:rPr>
              <a:t>國家重點領域研究學院</a:t>
            </a:r>
          </a:p>
          <a:p>
            <a:pPr marL="342874" indent="-342874">
              <a:lnSpc>
                <a:spcPct val="120000"/>
              </a:lnSpc>
              <a:spcBef>
                <a:spcPts val="600"/>
              </a:spcBef>
              <a:buFont typeface="Wingdings" panose="05000000000000000000" pitchFamily="2" charset="2"/>
              <a:buChar char=""/>
              <a:defRPr/>
            </a:pPr>
            <a:r>
              <a:rPr lang="zh-TW" altLang="en-US" kern="100" dirty="0">
                <a:latin typeface="微軟正黑體" panose="020B0604030504040204" pitchFamily="34" charset="-120"/>
              </a:rPr>
              <a:t>請填報教育部核定當學年度新生招生名額之</a:t>
            </a:r>
            <a:r>
              <a:rPr lang="zh-TW" altLang="en-US" b="1" kern="100" dirty="0">
                <a:solidFill>
                  <a:srgbClr val="FF0000"/>
                </a:solidFill>
                <a:latin typeface="微軟正黑體" panose="020B0604030504040204" pitchFamily="34" charset="-120"/>
              </a:rPr>
              <a:t>完成實際註冊程序之人數</a:t>
            </a:r>
            <a:r>
              <a:rPr lang="zh-TW" altLang="en-US" kern="100" dirty="0">
                <a:latin typeface="微軟正黑體" panose="020B0604030504040204" pitchFamily="34" charset="-120"/>
              </a:rPr>
              <a:t>（包括完成註冊之新生休學人數），不包括</a:t>
            </a:r>
            <a:r>
              <a:rPr lang="en-US" altLang="zh-TW" kern="100" dirty="0">
                <a:latin typeface="微軟正黑體" panose="020B0604030504040204" pitchFamily="34" charset="-120"/>
              </a:rPr>
              <a:t>(1)</a:t>
            </a:r>
            <a:r>
              <a:rPr lang="zh-TW" altLang="en-US" kern="100" dirty="0">
                <a:latin typeface="微軟正黑體" panose="020B0604030504040204" pitchFamily="34" charset="-120"/>
              </a:rPr>
              <a:t>退學學生、</a:t>
            </a:r>
            <a:r>
              <a:rPr lang="en-US" altLang="zh-TW" kern="100" dirty="0">
                <a:latin typeface="微軟正黑體" panose="020B0604030504040204" pitchFamily="34" charset="-120"/>
              </a:rPr>
              <a:t>(2)</a:t>
            </a:r>
            <a:r>
              <a:rPr lang="zh-TW" altLang="en-US" kern="100" dirty="0">
                <a:latin typeface="微軟正黑體" panose="020B0604030504040204" pitchFamily="34" charset="-120"/>
              </a:rPr>
              <a:t>新生保留入學資格者、</a:t>
            </a:r>
            <a:r>
              <a:rPr lang="en-US" altLang="zh-TW" kern="100" dirty="0">
                <a:latin typeface="微軟正黑體" panose="020B0604030504040204" pitchFamily="34" charset="-120"/>
              </a:rPr>
              <a:t>(3)</a:t>
            </a:r>
            <a:r>
              <a:rPr lang="zh-TW" altLang="en-US" kern="100" dirty="0">
                <a:latin typeface="微軟正黑體" panose="020B0604030504040204" pitchFamily="34" charset="-120"/>
              </a:rPr>
              <a:t>前學年度新生保留入學資格之復學者。</a:t>
            </a:r>
          </a:p>
          <a:p>
            <a:pPr marL="342874" indent="-342874">
              <a:lnSpc>
                <a:spcPct val="120000"/>
              </a:lnSpc>
              <a:spcBef>
                <a:spcPts val="600"/>
              </a:spcBef>
              <a:buFont typeface="Wingdings" panose="05000000000000000000" pitchFamily="2" charset="2"/>
              <a:buChar char=""/>
              <a:defRPr/>
            </a:pPr>
            <a:r>
              <a:rPr lang="zh-TW" altLang="en-US" kern="100" dirty="0">
                <a:latin typeface="微軟正黑體" panose="020B0604030504040204" pitchFamily="34" charset="-120"/>
              </a:rPr>
              <a:t>若研究學院碩士生、博士生以「甄試考試」而提前入學並完成註冊者，且其名額如歸屬於當學年度核定招生名額者，可列計於本欄位。</a:t>
            </a:r>
            <a:endParaRPr lang="en-US" altLang="zh-TW" kern="100" dirty="0">
              <a:latin typeface="微軟正黑體" panose="020B0604030504040204" pitchFamily="34" charset="-120"/>
            </a:endParaRPr>
          </a:p>
          <a:p>
            <a:pPr marL="0" indent="0" algn="r">
              <a:lnSpc>
                <a:spcPct val="110000"/>
              </a:lnSpc>
              <a:spcBef>
                <a:spcPts val="600"/>
              </a:spcBef>
              <a:buFont typeface="Wingdings" panose="05000000000000000000" pitchFamily="2" charset="2"/>
              <a:buNone/>
              <a:defRPr/>
            </a:pPr>
            <a:endParaRPr lang="en-US" altLang="zh-TW" sz="1800" kern="100" dirty="0">
              <a:latin typeface="微軟正黑體" panose="020B0604030504040204" pitchFamily="34" charset="-120"/>
            </a:endParaRPr>
          </a:p>
          <a:p>
            <a:pPr marL="0" indent="0" algn="r">
              <a:lnSpc>
                <a:spcPct val="110000"/>
              </a:lnSpc>
              <a:spcBef>
                <a:spcPts val="600"/>
              </a:spcBef>
              <a:buFont typeface="Wingdings" panose="05000000000000000000" pitchFamily="2" charset="2"/>
              <a:buNone/>
              <a:defRPr/>
            </a:pPr>
            <a:r>
              <a:rPr lang="zh-TW" altLang="zh-TW" sz="1800" kern="100" dirty="0">
                <a:latin typeface="微軟正黑體" panose="020B0604030504040204" pitchFamily="34" charset="-120"/>
              </a:rPr>
              <a:t>【</a:t>
            </a:r>
            <a:r>
              <a:rPr lang="en-US" altLang="zh-TW" sz="1800" kern="100" dirty="0">
                <a:latin typeface="微軟正黑體" panose="020B0604030504040204" pitchFamily="34" charset="-120"/>
              </a:rPr>
              <a:t>113</a:t>
            </a:r>
            <a:r>
              <a:rPr lang="zh-TW" altLang="zh-TW" sz="1800" kern="100" dirty="0">
                <a:latin typeface="微軟正黑體" panose="020B0604030504040204" pitchFamily="34" charset="-120"/>
              </a:rPr>
              <a:t>年</a:t>
            </a:r>
            <a:r>
              <a:rPr lang="en-US" altLang="zh-TW" sz="1800" kern="100" dirty="0">
                <a:latin typeface="微軟正黑體" panose="020B0604030504040204" pitchFamily="34" charset="-120"/>
              </a:rPr>
              <a:t>10</a:t>
            </a:r>
            <a:r>
              <a:rPr lang="zh-TW" altLang="zh-TW" sz="1800" kern="100" dirty="0">
                <a:latin typeface="微軟正黑體" panose="020B0604030504040204" pitchFamily="34" charset="-120"/>
              </a:rPr>
              <a:t>月「</a:t>
            </a:r>
            <a:r>
              <a:rPr lang="zh-TW" altLang="en-US" sz="1800" kern="100" dirty="0">
                <a:latin typeface="微軟正黑體" panose="020B0604030504040204" pitchFamily="34" charset="-120"/>
              </a:rPr>
              <a:t>技職司</a:t>
            </a:r>
            <a:r>
              <a:rPr lang="zh-TW" altLang="zh-TW" sz="1800" kern="100" dirty="0">
                <a:latin typeface="微軟正黑體" panose="020B0604030504040204" pitchFamily="34" charset="-120"/>
              </a:rPr>
              <a:t>」</a:t>
            </a:r>
            <a:r>
              <a:rPr lang="zh-TW" altLang="en-US" sz="1800" kern="100" dirty="0">
                <a:latin typeface="微軟正黑體" panose="020B0604030504040204" pitchFamily="34" charset="-120"/>
              </a:rPr>
              <a:t>新增定義</a:t>
            </a:r>
            <a:r>
              <a:rPr lang="zh-TW" altLang="zh-TW" sz="1800" kern="100" dirty="0">
                <a:latin typeface="微軟正黑體" panose="020B0604030504040204" pitchFamily="34" charset="-120"/>
              </a:rPr>
              <a:t>】</a:t>
            </a:r>
            <a:endParaRPr lang="zh-TW" altLang="zh-TW" sz="1800" kern="100" dirty="0">
              <a:latin typeface="微軟正黑體" panose="020B0604030504040204" pitchFamily="34" charset="-120"/>
              <a:cs typeface="Times New Roman" panose="02020603050405020304" pitchFamily="18" charset="0"/>
            </a:endParaRPr>
          </a:p>
        </p:txBody>
      </p:sp>
      <p:graphicFrame>
        <p:nvGraphicFramePr>
          <p:cNvPr id="17" name="表格 16">
            <a:extLst>
              <a:ext uri="{FF2B5EF4-FFF2-40B4-BE49-F238E27FC236}">
                <a16:creationId xmlns:a16="http://schemas.microsoft.com/office/drawing/2014/main" id="{123C74BA-9A90-4493-B6FE-F58E151D0FE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3904700"/>
              </p:ext>
            </p:extLst>
          </p:nvPr>
        </p:nvGraphicFramePr>
        <p:xfrm>
          <a:off x="162565" y="992029"/>
          <a:ext cx="11677011" cy="124634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80385">
                  <a:extLst>
                    <a:ext uri="{9D8B030D-6E8A-4147-A177-3AD203B41FA5}">
                      <a16:colId xmlns:a16="http://schemas.microsoft.com/office/drawing/2014/main" val="3970199476"/>
                    </a:ext>
                  </a:extLst>
                </a:gridCol>
                <a:gridCol w="533400">
                  <a:extLst>
                    <a:ext uri="{9D8B030D-6E8A-4147-A177-3AD203B41FA5}">
                      <a16:colId xmlns:a16="http://schemas.microsoft.com/office/drawing/2014/main" val="2242427291"/>
                    </a:ext>
                  </a:extLst>
                </a:gridCol>
                <a:gridCol w="1085850">
                  <a:extLst>
                    <a:ext uri="{9D8B030D-6E8A-4147-A177-3AD203B41FA5}">
                      <a16:colId xmlns:a16="http://schemas.microsoft.com/office/drawing/2014/main" val="1601111409"/>
                    </a:ext>
                  </a:extLst>
                </a:gridCol>
                <a:gridCol w="1390650">
                  <a:extLst>
                    <a:ext uri="{9D8B030D-6E8A-4147-A177-3AD203B41FA5}">
                      <a16:colId xmlns:a16="http://schemas.microsoft.com/office/drawing/2014/main" val="2196072877"/>
                    </a:ext>
                  </a:extLst>
                </a:gridCol>
                <a:gridCol w="1600200">
                  <a:extLst>
                    <a:ext uri="{9D8B030D-6E8A-4147-A177-3AD203B41FA5}">
                      <a16:colId xmlns:a16="http://schemas.microsoft.com/office/drawing/2014/main" val="246906500"/>
                    </a:ext>
                  </a:extLst>
                </a:gridCol>
                <a:gridCol w="2847975">
                  <a:extLst>
                    <a:ext uri="{9D8B030D-6E8A-4147-A177-3AD203B41FA5}">
                      <a16:colId xmlns:a16="http://schemas.microsoft.com/office/drawing/2014/main" val="3044328397"/>
                    </a:ext>
                  </a:extLst>
                </a:gridCol>
                <a:gridCol w="1571625">
                  <a:extLst>
                    <a:ext uri="{9D8B030D-6E8A-4147-A177-3AD203B41FA5}">
                      <a16:colId xmlns:a16="http://schemas.microsoft.com/office/drawing/2014/main" val="762752173"/>
                    </a:ext>
                  </a:extLst>
                </a:gridCol>
                <a:gridCol w="1543050">
                  <a:extLst>
                    <a:ext uri="{9D8B030D-6E8A-4147-A177-3AD203B41FA5}">
                      <a16:colId xmlns:a16="http://schemas.microsoft.com/office/drawing/2014/main" val="457662445"/>
                    </a:ext>
                  </a:extLst>
                </a:gridCol>
                <a:gridCol w="523876">
                  <a:extLst>
                    <a:ext uri="{9D8B030D-6E8A-4147-A177-3AD203B41FA5}">
                      <a16:colId xmlns:a16="http://schemas.microsoft.com/office/drawing/2014/main" val="3127868799"/>
                    </a:ext>
                  </a:extLst>
                </a:gridCol>
              </a:tblGrid>
              <a:tr h="1246346">
                <a:tc>
                  <a:txBody>
                    <a:bodyPr/>
                    <a:lstStyle/>
                    <a:p>
                      <a:pPr algn="ctr"/>
                      <a:r>
                        <a:rPr lang="zh-TW" sz="1600" b="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系所</a:t>
                      </a:r>
                      <a:endParaRPr lang="zh-TW" sz="1600" b="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1600" b="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學制</a:t>
                      </a:r>
                      <a:endParaRPr lang="zh-TW" sz="1600" b="0" kern="1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1600" b="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招生方式</a:t>
                      </a:r>
                      <a:endParaRPr lang="zh-TW" sz="1600" b="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1600" b="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特種生身分別</a:t>
                      </a:r>
                      <a:endParaRPr lang="zh-TW" sz="1600" b="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1600" b="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核定外加名額</a:t>
                      </a: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2400" b="1" kern="100" dirty="0">
                          <a:solidFill>
                            <a:srgbClr val="FF0000"/>
                          </a:solidFill>
                          <a:effectLst/>
                        </a:rPr>
                        <a:t>實際註冊人數</a:t>
                      </a:r>
                      <a:endParaRPr lang="zh-TW" sz="2400" b="1" kern="1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1600" b="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增額錄取</a:t>
                      </a:r>
                    </a:p>
                    <a:p>
                      <a:pPr algn="ctr"/>
                      <a:r>
                        <a:rPr lang="zh-TW" sz="1600" b="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實際註冊人數</a:t>
                      </a:r>
                      <a:endParaRPr lang="zh-TW" sz="1600" b="0" kern="1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1600" b="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教育部核准</a:t>
                      </a:r>
                      <a:br>
                        <a:rPr lang="en-US" altLang="zh-TW" sz="1600" b="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</a:br>
                      <a:r>
                        <a:rPr lang="zh-TW" altLang="en-US" sz="1600" b="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增</a:t>
                      </a:r>
                      <a:r>
                        <a:rPr lang="zh-TW" sz="1600" b="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額錄取</a:t>
                      </a:r>
                      <a:endParaRPr lang="zh-TW" sz="1600" b="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1600" b="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備註</a:t>
                      </a:r>
                      <a:endParaRPr lang="zh-TW" sz="1600" b="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4729033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3013344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:a16="http://schemas.microsoft.com/office/drawing/2014/main" id="{E2DA9E50-0738-4780-A03A-F8B3D3F8DE17}"/>
              </a:ext>
            </a:extLst>
          </p:cNvPr>
          <p:cNvSpPr/>
          <p:nvPr/>
        </p:nvSpPr>
        <p:spPr>
          <a:xfrm>
            <a:off x="0" y="0"/>
            <a:ext cx="1383453" cy="1275906"/>
          </a:xfrm>
          <a:prstGeom prst="rect">
            <a:avLst/>
          </a:prstGeom>
          <a:solidFill>
            <a:srgbClr val="ADDD8E"/>
          </a:solidFill>
          <a:ln>
            <a:solidFill>
              <a:srgbClr val="ADDD8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49C54C5E-67C6-449F-AD07-673CE3906583}"/>
              </a:ext>
            </a:extLst>
          </p:cNvPr>
          <p:cNvSpPr/>
          <p:nvPr/>
        </p:nvSpPr>
        <p:spPr>
          <a:xfrm>
            <a:off x="1383454" y="0"/>
            <a:ext cx="10808546" cy="1275907"/>
          </a:xfrm>
          <a:prstGeom prst="rect">
            <a:avLst/>
          </a:prstGeom>
          <a:solidFill>
            <a:srgbClr val="41AB5D"/>
          </a:solidFill>
          <a:ln>
            <a:solidFill>
              <a:srgbClr val="41AB5D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20522CA4-AA9F-44CF-AB29-8F40EE2FCB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83454" y="0"/>
            <a:ext cx="10808545" cy="1275907"/>
          </a:xfrm>
        </p:spPr>
        <p:txBody>
          <a:bodyPr anchor="ctr">
            <a:noAutofit/>
          </a:bodyPr>
          <a:lstStyle/>
          <a:p>
            <a:r>
              <a:rPr lang="zh-TW" altLang="en-US" sz="2600" dirty="0"/>
              <a:t>報表</a:t>
            </a:r>
            <a:r>
              <a:rPr lang="en-US" altLang="zh-TW" sz="2600" dirty="0"/>
              <a:t>2-1-3-1</a:t>
            </a:r>
            <a:r>
              <a:rPr lang="zh-TW" altLang="en-US" sz="2600" dirty="0"/>
              <a:t>技專校院系、所、學位學程核定招生名額總量內新生統計表</a:t>
            </a:r>
            <a:br>
              <a:rPr lang="zh-TW" altLang="en-US" sz="2600" dirty="0"/>
            </a:br>
            <a:r>
              <a:rPr lang="zh-TW" altLang="en-US" sz="2600" dirty="0"/>
              <a:t>報表</a:t>
            </a:r>
            <a:r>
              <a:rPr lang="en-US" altLang="zh-TW" sz="2600" dirty="0"/>
              <a:t>2-1-3-2</a:t>
            </a:r>
            <a:r>
              <a:rPr lang="zh-TW" altLang="en-US" sz="2600" dirty="0"/>
              <a:t>技專校院各學制核定招生名額總量內新生註冊率統計表</a:t>
            </a:r>
            <a:r>
              <a:rPr lang="en-US" altLang="zh-TW" sz="2600" dirty="0"/>
              <a:t>B</a:t>
            </a:r>
            <a:br>
              <a:rPr lang="en-US" altLang="zh-TW" sz="2600" dirty="0"/>
            </a:br>
            <a:r>
              <a:rPr lang="zh-TW" altLang="en-US" sz="2600" dirty="0"/>
              <a:t>報表</a:t>
            </a:r>
            <a:r>
              <a:rPr lang="en-US" altLang="zh-TW" sz="2600" dirty="0"/>
              <a:t>2-1-3-3</a:t>
            </a:r>
            <a:r>
              <a:rPr lang="zh-TW" altLang="en-US" sz="2600" dirty="0"/>
              <a:t>技專校院招生名額總量內新生註冊率統計表</a:t>
            </a:r>
          </a:p>
        </p:txBody>
      </p:sp>
      <p:sp>
        <p:nvSpPr>
          <p:cNvPr id="3" name="投影片編號版面配置區 2">
            <a:extLst>
              <a:ext uri="{FF2B5EF4-FFF2-40B4-BE49-F238E27FC236}">
                <a16:creationId xmlns:a16="http://schemas.microsoft.com/office/drawing/2014/main" id="{35CEAC63-D768-49A4-BB24-17E18BE8FF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37BC5-01F3-4DA6-AE9F-6749599A3EE9}" type="slidenum">
              <a:rPr lang="zh-TW" altLang="en-US" smtClean="0"/>
              <a:t>16</a:t>
            </a:fld>
            <a:endParaRPr lang="zh-TW" altLang="en-US"/>
          </a:p>
        </p:txBody>
      </p:sp>
      <p:sp>
        <p:nvSpPr>
          <p:cNvPr id="6" name="文字版面配置區 5">
            <a:extLst>
              <a:ext uri="{FF2B5EF4-FFF2-40B4-BE49-F238E27FC236}">
                <a16:creationId xmlns:a16="http://schemas.microsoft.com/office/drawing/2014/main" id="{6DA0DFCD-1C14-474C-972F-6C10F0C64A9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-1" y="-1"/>
            <a:ext cx="1383454" cy="1275905"/>
          </a:xfrm>
        </p:spPr>
        <p:txBody>
          <a:bodyPr/>
          <a:lstStyle/>
          <a:p>
            <a:r>
              <a:rPr lang="en-US" altLang="zh-TW" dirty="0"/>
              <a:t>02</a:t>
            </a:r>
            <a:endParaRPr lang="zh-TW" altLang="en-US" dirty="0"/>
          </a:p>
        </p:txBody>
      </p:sp>
      <p:sp>
        <p:nvSpPr>
          <p:cNvPr id="9" name="內容版面配置區 3">
            <a:extLst>
              <a:ext uri="{FF2B5EF4-FFF2-40B4-BE49-F238E27FC236}">
                <a16:creationId xmlns:a16="http://schemas.microsoft.com/office/drawing/2014/main" id="{1E298CD1-09E6-40A1-8723-7D08C4CA376A}"/>
              </a:ext>
            </a:extLst>
          </p:cNvPr>
          <p:cNvSpPr txBox="1">
            <a:spLocks noGrp="1"/>
          </p:cNvSpPr>
          <p:nvPr>
            <p:ph sz="quarter" idx="14"/>
          </p:nvPr>
        </p:nvSpPr>
        <p:spPr>
          <a:xfrm>
            <a:off x="161925" y="1808703"/>
            <a:ext cx="11847513" cy="504929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584" indent="-228584" algn="l" defTabSz="914332" rtl="0" eaLnBrk="1" latinLnBrk="0" hangingPunct="1">
              <a:lnSpc>
                <a:spcPct val="100000"/>
              </a:lnSpc>
              <a:spcBef>
                <a:spcPts val="1000"/>
              </a:spcBef>
              <a:buFont typeface="Wingdings" panose="05000000000000000000" pitchFamily="2" charset="2"/>
              <a:buChar char="u"/>
              <a:defRPr sz="2400" kern="1200" baseline="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+mn-cs"/>
              </a:defRPr>
            </a:lvl1pPr>
            <a:lvl2pPr marL="685750" indent="-228584" algn="l" defTabSz="914332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 baseline="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+mn-cs"/>
              </a:defRPr>
            </a:lvl2pPr>
            <a:lvl3pPr marL="1142914" indent="-228584" algn="l" defTabSz="914332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+mn-cs"/>
              </a:defRPr>
            </a:lvl3pPr>
            <a:lvl4pPr marL="1600080" indent="-228584" algn="l" defTabSz="914332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+mn-cs"/>
              </a:defRPr>
            </a:lvl4pPr>
            <a:lvl5pPr marL="2057247" indent="-228584" algn="l" defTabSz="914332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+mn-cs"/>
              </a:defRPr>
            </a:lvl5pPr>
            <a:lvl6pPr marL="2514412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578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744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910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spcBef>
                <a:spcPts val="600"/>
              </a:spcBef>
              <a:buNone/>
              <a:defRPr/>
            </a:pPr>
            <a:r>
              <a:rPr lang="en-US" altLang="zh-TW" b="1" kern="100" dirty="0">
                <a:latin typeface="微軟正黑體" panose="020B0604030504040204" pitchFamily="34" charset="-120"/>
              </a:rPr>
              <a:t>【</a:t>
            </a:r>
            <a:r>
              <a:rPr lang="zh-TW" altLang="en-US" b="1" kern="100" dirty="0">
                <a:latin typeface="微軟正黑體" panose="020B0604030504040204" pitchFamily="34" charset="-120"/>
              </a:rPr>
              <a:t>新增蒐集</a:t>
            </a:r>
            <a:r>
              <a:rPr lang="en-US" altLang="zh-TW" b="1" kern="100" dirty="0">
                <a:latin typeface="微軟正黑體" panose="020B0604030504040204" pitchFamily="34" charset="-120"/>
              </a:rPr>
              <a:t>】</a:t>
            </a:r>
            <a:r>
              <a:rPr lang="zh-TW" altLang="en-US" b="1" kern="100" dirty="0">
                <a:latin typeface="微軟正黑體" panose="020B0604030504040204" pitchFamily="34" charset="-120"/>
              </a:rPr>
              <a:t>：</a:t>
            </a:r>
            <a:r>
              <a:rPr lang="zh-TW" altLang="en-US" b="1" kern="100" dirty="0">
                <a:solidFill>
                  <a:srgbClr val="FF0000"/>
                </a:solidFill>
                <a:latin typeface="微軟正黑體" panose="020B0604030504040204" pitchFamily="34" charset="-120"/>
              </a:rPr>
              <a:t>國家重點領域研究學院之新生資料</a:t>
            </a:r>
          </a:p>
          <a:p>
            <a:pPr marL="342874" indent="-342874">
              <a:lnSpc>
                <a:spcPct val="120000"/>
              </a:lnSpc>
              <a:spcBef>
                <a:spcPts val="600"/>
              </a:spcBef>
              <a:buFont typeface="Wingdings" panose="05000000000000000000" pitchFamily="2" charset="2"/>
              <a:buChar char=""/>
              <a:defRPr/>
            </a:pPr>
            <a:r>
              <a:rPr lang="zh-TW" altLang="en-US" kern="100" dirty="0">
                <a:latin typeface="微軟正黑體" panose="020B0604030504040204" pitchFamily="34" charset="-120"/>
              </a:rPr>
              <a:t>報表資料來源增加「表</a:t>
            </a:r>
            <a:r>
              <a:rPr lang="en-US" altLang="zh-TW" kern="100" dirty="0">
                <a:latin typeface="微軟正黑體" panose="020B0604030504040204" pitchFamily="34" charset="-120"/>
              </a:rPr>
              <a:t>2-1-2</a:t>
            </a:r>
            <a:r>
              <a:rPr lang="zh-TW" altLang="en-US" kern="100" dirty="0">
                <a:latin typeface="微軟正黑體" panose="020B0604030504040204" pitchFamily="34" charset="-120"/>
              </a:rPr>
              <a:t>各種招生管道外加名額資料表」之「國家重點領域研究學院」之新生資料。</a:t>
            </a:r>
            <a:endParaRPr lang="en-US" altLang="zh-TW" kern="100" dirty="0">
              <a:latin typeface="微軟正黑體" panose="020B0604030504040204" pitchFamily="34" charset="-120"/>
            </a:endParaRPr>
          </a:p>
          <a:p>
            <a:pPr marL="342874" indent="-342874">
              <a:lnSpc>
                <a:spcPct val="120000"/>
              </a:lnSpc>
              <a:spcBef>
                <a:spcPts val="600"/>
              </a:spcBef>
              <a:buFont typeface="Wingdings" panose="05000000000000000000" pitchFamily="2" charset="2"/>
              <a:buChar char=""/>
              <a:defRPr/>
            </a:pPr>
            <a:endParaRPr lang="en-US" altLang="zh-TW" kern="100" dirty="0">
              <a:latin typeface="微軟正黑體" panose="020B0604030504040204" pitchFamily="34" charset="-120"/>
            </a:endParaRPr>
          </a:p>
          <a:p>
            <a:pPr marL="342874" indent="-342874">
              <a:lnSpc>
                <a:spcPct val="120000"/>
              </a:lnSpc>
              <a:spcBef>
                <a:spcPts val="600"/>
              </a:spcBef>
              <a:buFont typeface="Wingdings" panose="05000000000000000000" pitchFamily="2" charset="2"/>
              <a:buChar char=""/>
              <a:defRPr/>
            </a:pPr>
            <a:endParaRPr lang="en-US" altLang="zh-TW" kern="100" dirty="0">
              <a:latin typeface="微軟正黑體" panose="020B0604030504040204" pitchFamily="34" charset="-120"/>
            </a:endParaRPr>
          </a:p>
          <a:p>
            <a:pPr marL="342874" indent="-342874">
              <a:lnSpc>
                <a:spcPct val="120000"/>
              </a:lnSpc>
              <a:spcBef>
                <a:spcPts val="600"/>
              </a:spcBef>
              <a:buFont typeface="Wingdings" panose="05000000000000000000" pitchFamily="2" charset="2"/>
              <a:buChar char=""/>
              <a:defRPr/>
            </a:pPr>
            <a:endParaRPr lang="zh-TW" altLang="en-US" kern="100" dirty="0">
              <a:latin typeface="微軟正黑體" panose="020B0604030504040204" pitchFamily="34" charset="-120"/>
            </a:endParaRPr>
          </a:p>
          <a:p>
            <a:pPr marL="0" indent="0" algn="r">
              <a:lnSpc>
                <a:spcPct val="110000"/>
              </a:lnSpc>
              <a:spcBef>
                <a:spcPts val="600"/>
              </a:spcBef>
              <a:buFont typeface="Wingdings" panose="05000000000000000000" pitchFamily="2" charset="2"/>
              <a:buNone/>
              <a:defRPr/>
            </a:pPr>
            <a:endParaRPr lang="en-US" altLang="zh-TW" sz="1800" kern="100" dirty="0">
              <a:latin typeface="微軟正黑體" panose="020B0604030504040204" pitchFamily="34" charset="-120"/>
            </a:endParaRPr>
          </a:p>
          <a:p>
            <a:pPr marL="0" indent="0" algn="r">
              <a:lnSpc>
                <a:spcPct val="110000"/>
              </a:lnSpc>
              <a:spcBef>
                <a:spcPts val="600"/>
              </a:spcBef>
              <a:buFont typeface="Wingdings" panose="05000000000000000000" pitchFamily="2" charset="2"/>
              <a:buNone/>
              <a:defRPr/>
            </a:pPr>
            <a:endParaRPr lang="en-US" altLang="zh-TW" sz="1800" kern="100" dirty="0">
              <a:latin typeface="微軟正黑體" panose="020B0604030504040204" pitchFamily="34" charset="-120"/>
            </a:endParaRPr>
          </a:p>
          <a:p>
            <a:pPr marL="0" indent="0" algn="r">
              <a:lnSpc>
                <a:spcPct val="110000"/>
              </a:lnSpc>
              <a:spcBef>
                <a:spcPts val="600"/>
              </a:spcBef>
              <a:buFont typeface="Wingdings" panose="05000000000000000000" pitchFamily="2" charset="2"/>
              <a:buNone/>
              <a:defRPr/>
            </a:pPr>
            <a:r>
              <a:rPr lang="zh-TW" altLang="zh-TW" sz="1800" kern="100" dirty="0">
                <a:latin typeface="微軟正黑體" panose="020B0604030504040204" pitchFamily="34" charset="-120"/>
              </a:rPr>
              <a:t>【</a:t>
            </a:r>
            <a:r>
              <a:rPr lang="en-US" altLang="zh-TW" sz="1800" kern="100" dirty="0">
                <a:latin typeface="微軟正黑體" panose="020B0604030504040204" pitchFamily="34" charset="-120"/>
              </a:rPr>
              <a:t>113</a:t>
            </a:r>
            <a:r>
              <a:rPr lang="zh-TW" altLang="en-US" sz="1800" kern="100" dirty="0">
                <a:latin typeface="微軟正黑體" panose="020B0604030504040204" pitchFamily="34" charset="-120"/>
              </a:rPr>
              <a:t>年</a:t>
            </a:r>
            <a:r>
              <a:rPr lang="en-US" altLang="zh-TW" sz="1800" kern="100" dirty="0">
                <a:latin typeface="微軟正黑體" panose="020B0604030504040204" pitchFamily="34" charset="-120"/>
              </a:rPr>
              <a:t>10</a:t>
            </a:r>
            <a:r>
              <a:rPr lang="zh-TW" altLang="en-US" sz="1800" kern="100" dirty="0">
                <a:latin typeface="微軟正黑體" panose="020B0604030504040204" pitchFamily="34" charset="-120"/>
              </a:rPr>
              <a:t>月「技職司」新增蒐集</a:t>
            </a:r>
            <a:r>
              <a:rPr lang="zh-TW" altLang="zh-TW" sz="1800" kern="100" dirty="0">
                <a:latin typeface="微軟正黑體" panose="020B0604030504040204" pitchFamily="34" charset="-120"/>
              </a:rPr>
              <a:t>】</a:t>
            </a:r>
            <a:endParaRPr lang="zh-TW" altLang="zh-TW" sz="1800" kern="100" dirty="0">
              <a:latin typeface="微軟正黑體" panose="020B0604030504040204" pitchFamily="34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609526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AC220D04-3CB2-45AF-9752-4F4EDEB12E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83454" y="1"/>
            <a:ext cx="10808545" cy="802432"/>
          </a:xfrm>
        </p:spPr>
        <p:txBody>
          <a:bodyPr>
            <a:noAutofit/>
          </a:bodyPr>
          <a:lstStyle/>
          <a:p>
            <a:r>
              <a:rPr lang="zh-TW" altLang="en-US" sz="2600" dirty="0"/>
              <a:t>新表 表</a:t>
            </a:r>
            <a:r>
              <a:rPr lang="en-US" altLang="zh-TW" sz="2600" dirty="0"/>
              <a:t>2-1-5</a:t>
            </a:r>
            <a:r>
              <a:rPr lang="zh-TW" altLang="en-US" sz="2600" dirty="0"/>
              <a:t>國家重點領域研究學院碩博士</a:t>
            </a:r>
            <a:r>
              <a:rPr lang="en-US" altLang="zh-TW" sz="2600" dirty="0"/>
              <a:t>(</a:t>
            </a:r>
            <a:r>
              <a:rPr lang="zh-TW" altLang="en-US" sz="2600" dirty="0"/>
              <a:t>含碩士在職</a:t>
            </a:r>
            <a:r>
              <a:rPr lang="en-US" altLang="zh-TW" sz="2600" dirty="0"/>
              <a:t>)</a:t>
            </a:r>
            <a:r>
              <a:rPr lang="zh-TW" altLang="en-US" sz="2600" dirty="0"/>
              <a:t>班核定招生情形</a:t>
            </a:r>
          </a:p>
        </p:txBody>
      </p:sp>
      <p:sp>
        <p:nvSpPr>
          <p:cNvPr id="3" name="投影片編號版面配置區 2">
            <a:extLst>
              <a:ext uri="{FF2B5EF4-FFF2-40B4-BE49-F238E27FC236}">
                <a16:creationId xmlns:a16="http://schemas.microsoft.com/office/drawing/2014/main" id="{E521A75E-CFC9-4B1A-B728-7D5E4D2F08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37BC5-01F3-4DA6-AE9F-6749599A3EE9}" type="slidenum">
              <a:rPr lang="zh-TW" altLang="en-US" smtClean="0"/>
              <a:t>17</a:t>
            </a:fld>
            <a:endParaRPr lang="zh-TW" altLang="en-US"/>
          </a:p>
        </p:txBody>
      </p:sp>
      <p:graphicFrame>
        <p:nvGraphicFramePr>
          <p:cNvPr id="7" name="內容版面配置區 6">
            <a:extLst>
              <a:ext uri="{FF2B5EF4-FFF2-40B4-BE49-F238E27FC236}">
                <a16:creationId xmlns:a16="http://schemas.microsoft.com/office/drawing/2014/main" id="{CD2CEA2E-F2A0-4691-A3A2-CFEECAA5D530}"/>
              </a:ext>
            </a:extLst>
          </p:cNvPr>
          <p:cNvGraphicFramePr>
            <a:graphicFrameLocks noGrp="1"/>
          </p:cNvGraphicFramePr>
          <p:nvPr>
            <p:ph sz="quarter" idx="13"/>
          </p:nvPr>
        </p:nvGraphicFramePr>
        <p:xfrm>
          <a:off x="132093" y="934721"/>
          <a:ext cx="11952000" cy="197103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86000">
                  <a:extLst>
                    <a:ext uri="{9D8B030D-6E8A-4147-A177-3AD203B41FA5}">
                      <a16:colId xmlns:a16="http://schemas.microsoft.com/office/drawing/2014/main" val="1581394822"/>
                    </a:ext>
                  </a:extLst>
                </a:gridCol>
                <a:gridCol w="486000">
                  <a:extLst>
                    <a:ext uri="{9D8B030D-6E8A-4147-A177-3AD203B41FA5}">
                      <a16:colId xmlns:a16="http://schemas.microsoft.com/office/drawing/2014/main" val="1462615627"/>
                    </a:ext>
                  </a:extLst>
                </a:gridCol>
                <a:gridCol w="486000">
                  <a:extLst>
                    <a:ext uri="{9D8B030D-6E8A-4147-A177-3AD203B41FA5}">
                      <a16:colId xmlns:a16="http://schemas.microsoft.com/office/drawing/2014/main" val="615548752"/>
                    </a:ext>
                  </a:extLst>
                </a:gridCol>
                <a:gridCol w="486000">
                  <a:extLst>
                    <a:ext uri="{9D8B030D-6E8A-4147-A177-3AD203B41FA5}">
                      <a16:colId xmlns:a16="http://schemas.microsoft.com/office/drawing/2014/main" val="2566546446"/>
                    </a:ext>
                  </a:extLst>
                </a:gridCol>
                <a:gridCol w="504000">
                  <a:extLst>
                    <a:ext uri="{9D8B030D-6E8A-4147-A177-3AD203B41FA5}">
                      <a16:colId xmlns:a16="http://schemas.microsoft.com/office/drawing/2014/main" val="3805250749"/>
                    </a:ext>
                  </a:extLst>
                </a:gridCol>
                <a:gridCol w="504000">
                  <a:extLst>
                    <a:ext uri="{9D8B030D-6E8A-4147-A177-3AD203B41FA5}">
                      <a16:colId xmlns:a16="http://schemas.microsoft.com/office/drawing/2014/main" val="3038036211"/>
                    </a:ext>
                  </a:extLst>
                </a:gridCol>
                <a:gridCol w="1008000">
                  <a:extLst>
                    <a:ext uri="{9D8B030D-6E8A-4147-A177-3AD203B41FA5}">
                      <a16:colId xmlns:a16="http://schemas.microsoft.com/office/drawing/2014/main" val="3453269269"/>
                    </a:ext>
                  </a:extLst>
                </a:gridCol>
                <a:gridCol w="504000">
                  <a:extLst>
                    <a:ext uri="{9D8B030D-6E8A-4147-A177-3AD203B41FA5}">
                      <a16:colId xmlns:a16="http://schemas.microsoft.com/office/drawing/2014/main" val="535336924"/>
                    </a:ext>
                  </a:extLst>
                </a:gridCol>
                <a:gridCol w="504000">
                  <a:extLst>
                    <a:ext uri="{9D8B030D-6E8A-4147-A177-3AD203B41FA5}">
                      <a16:colId xmlns:a16="http://schemas.microsoft.com/office/drawing/2014/main" val="1120378039"/>
                    </a:ext>
                  </a:extLst>
                </a:gridCol>
                <a:gridCol w="504000">
                  <a:extLst>
                    <a:ext uri="{9D8B030D-6E8A-4147-A177-3AD203B41FA5}">
                      <a16:colId xmlns:a16="http://schemas.microsoft.com/office/drawing/2014/main" val="155490734"/>
                    </a:ext>
                  </a:extLst>
                </a:gridCol>
                <a:gridCol w="1008000">
                  <a:extLst>
                    <a:ext uri="{9D8B030D-6E8A-4147-A177-3AD203B41FA5}">
                      <a16:colId xmlns:a16="http://schemas.microsoft.com/office/drawing/2014/main" val="3399832968"/>
                    </a:ext>
                  </a:extLst>
                </a:gridCol>
                <a:gridCol w="504000">
                  <a:extLst>
                    <a:ext uri="{9D8B030D-6E8A-4147-A177-3AD203B41FA5}">
                      <a16:colId xmlns:a16="http://schemas.microsoft.com/office/drawing/2014/main" val="173557290"/>
                    </a:ext>
                  </a:extLst>
                </a:gridCol>
                <a:gridCol w="504000">
                  <a:extLst>
                    <a:ext uri="{9D8B030D-6E8A-4147-A177-3AD203B41FA5}">
                      <a16:colId xmlns:a16="http://schemas.microsoft.com/office/drawing/2014/main" val="2880509639"/>
                    </a:ext>
                  </a:extLst>
                </a:gridCol>
                <a:gridCol w="504000">
                  <a:extLst>
                    <a:ext uri="{9D8B030D-6E8A-4147-A177-3AD203B41FA5}">
                      <a16:colId xmlns:a16="http://schemas.microsoft.com/office/drawing/2014/main" val="410417591"/>
                    </a:ext>
                  </a:extLst>
                </a:gridCol>
                <a:gridCol w="1008000">
                  <a:extLst>
                    <a:ext uri="{9D8B030D-6E8A-4147-A177-3AD203B41FA5}">
                      <a16:colId xmlns:a16="http://schemas.microsoft.com/office/drawing/2014/main" val="3664527041"/>
                    </a:ext>
                  </a:extLst>
                </a:gridCol>
                <a:gridCol w="504000">
                  <a:extLst>
                    <a:ext uri="{9D8B030D-6E8A-4147-A177-3AD203B41FA5}">
                      <a16:colId xmlns:a16="http://schemas.microsoft.com/office/drawing/2014/main" val="755819366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1343153368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894510140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3605818876"/>
                    </a:ext>
                  </a:extLst>
                </a:gridCol>
                <a:gridCol w="504000">
                  <a:extLst>
                    <a:ext uri="{9D8B030D-6E8A-4147-A177-3AD203B41FA5}">
                      <a16:colId xmlns:a16="http://schemas.microsoft.com/office/drawing/2014/main" val="1789197354"/>
                    </a:ext>
                  </a:extLst>
                </a:gridCol>
              </a:tblGrid>
              <a:tr h="626688">
                <a:tc rowSpan="3">
                  <a:txBody>
                    <a:bodyPr/>
                    <a:lstStyle/>
                    <a:p>
                      <a:pPr marL="71755" marR="71755" algn="ctr">
                        <a:spcAft>
                          <a:spcPts val="0"/>
                        </a:spcAft>
                      </a:pPr>
                      <a:r>
                        <a:rPr lang="zh-TW" sz="2400" b="1" kern="0" dirty="0">
                          <a:solidFill>
                            <a:srgbClr val="FF0000"/>
                          </a:solidFill>
                          <a:effectLst/>
                        </a:rPr>
                        <a:t>學年度</a:t>
                      </a:r>
                      <a:endParaRPr lang="zh-TW" sz="2400" b="1" kern="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vert="eaVert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71755" marR="71755" algn="ctr">
                        <a:spcAft>
                          <a:spcPts val="0"/>
                        </a:spcAft>
                      </a:pPr>
                      <a:r>
                        <a:rPr lang="zh-TW" sz="2400" b="1" kern="0" dirty="0">
                          <a:solidFill>
                            <a:srgbClr val="FF0000"/>
                          </a:solidFill>
                          <a:effectLst/>
                        </a:rPr>
                        <a:t>學院</a:t>
                      </a:r>
                      <a:endParaRPr lang="zh-TW" sz="2400" b="1" kern="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vert="eaVert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71755" marR="71755" algn="ctr">
                        <a:spcAft>
                          <a:spcPts val="0"/>
                        </a:spcAft>
                      </a:pPr>
                      <a:r>
                        <a:rPr lang="zh-TW" sz="2400" b="1" kern="0" dirty="0">
                          <a:solidFill>
                            <a:srgbClr val="FF0000"/>
                          </a:solidFill>
                          <a:effectLst/>
                        </a:rPr>
                        <a:t>系所</a:t>
                      </a:r>
                      <a:endParaRPr lang="zh-TW" sz="2400" b="1" kern="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vert="eaVert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71755" marR="71755" algn="ctr">
                        <a:spcAft>
                          <a:spcPts val="0"/>
                        </a:spcAft>
                      </a:pPr>
                      <a:r>
                        <a:rPr lang="zh-TW" sz="2400" b="1" kern="0" dirty="0">
                          <a:solidFill>
                            <a:srgbClr val="FF0000"/>
                          </a:solidFill>
                          <a:effectLst/>
                        </a:rPr>
                        <a:t>學制</a:t>
                      </a:r>
                      <a:endParaRPr lang="zh-TW" sz="2400" b="1" kern="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vert="eaVert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zh-TW" sz="2400" b="0" kern="0" dirty="0">
                          <a:solidFill>
                            <a:schemeClr val="tx1"/>
                          </a:solidFill>
                          <a:effectLst/>
                        </a:rPr>
                        <a:t>核定新生招生名額</a:t>
                      </a:r>
                      <a:endParaRPr lang="zh-TW" sz="2400" b="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zh-TW" sz="2400" b="0" kern="0">
                          <a:solidFill>
                            <a:schemeClr val="tx1"/>
                          </a:solidFill>
                          <a:effectLst/>
                        </a:rPr>
                        <a:t>報名人數</a:t>
                      </a:r>
                      <a:endParaRPr lang="zh-TW" sz="2400" b="0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zh-TW" sz="2400" b="0" kern="0" dirty="0">
                          <a:solidFill>
                            <a:schemeClr val="tx1"/>
                          </a:solidFill>
                          <a:effectLst/>
                        </a:rPr>
                        <a:t>錄取人數</a:t>
                      </a:r>
                      <a:endParaRPr lang="zh-TW" sz="2400" b="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zh-TW" sz="2400" b="0" kern="0" dirty="0">
                          <a:solidFill>
                            <a:schemeClr val="tx1"/>
                          </a:solidFill>
                          <a:effectLst/>
                        </a:rPr>
                        <a:t>實際註冊人數</a:t>
                      </a:r>
                      <a:endParaRPr lang="zh-TW" sz="2400" b="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73148025"/>
                  </a:ext>
                </a:extLst>
              </a:tr>
              <a:tr h="525778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zh-TW" sz="2400" b="0" kern="0" dirty="0">
                          <a:solidFill>
                            <a:schemeClr val="tx1"/>
                          </a:solidFill>
                          <a:effectLst/>
                        </a:rPr>
                        <a:t>甄試</a:t>
                      </a:r>
                      <a:endParaRPr lang="zh-TW" sz="2400" b="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vert="eaVert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zh-TW" sz="2400" b="0" kern="0" dirty="0">
                          <a:solidFill>
                            <a:schemeClr val="tx1"/>
                          </a:solidFill>
                          <a:effectLst/>
                        </a:rPr>
                        <a:t>考試</a:t>
                      </a:r>
                      <a:endParaRPr lang="zh-TW" sz="2400" b="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vert="eaVert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zh-TW" sz="2400" b="0" kern="0" dirty="0">
                          <a:solidFill>
                            <a:schemeClr val="tx1"/>
                          </a:solidFill>
                          <a:effectLst/>
                        </a:rPr>
                        <a:t>逕修讀學位</a:t>
                      </a:r>
                      <a:endParaRPr lang="zh-TW" sz="2400" b="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zh-TW" sz="2400" b="0" kern="0" dirty="0">
                          <a:solidFill>
                            <a:schemeClr val="tx1"/>
                          </a:solidFill>
                          <a:effectLst/>
                        </a:rPr>
                        <a:t>合計</a:t>
                      </a:r>
                      <a:endParaRPr lang="zh-TW" sz="2400" b="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zh-TW" sz="2400" b="0" kern="0" dirty="0">
                          <a:solidFill>
                            <a:schemeClr val="tx1"/>
                          </a:solidFill>
                          <a:effectLst/>
                        </a:rPr>
                        <a:t>甄試</a:t>
                      </a:r>
                      <a:endParaRPr lang="zh-TW" sz="2400" b="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zh-TW" sz="2400" b="0" kern="0" dirty="0">
                          <a:solidFill>
                            <a:schemeClr val="tx1"/>
                          </a:solidFill>
                          <a:effectLst/>
                        </a:rPr>
                        <a:t>考試</a:t>
                      </a:r>
                      <a:endParaRPr lang="zh-TW" sz="2400" b="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zh-TW" sz="2400" b="0" kern="0" dirty="0">
                          <a:solidFill>
                            <a:schemeClr val="tx1"/>
                          </a:solidFill>
                          <a:effectLst/>
                        </a:rPr>
                        <a:t>逕修讀學位</a:t>
                      </a:r>
                      <a:endParaRPr lang="zh-TW" sz="2400" b="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zh-TW" sz="2400" b="0" kern="0" dirty="0">
                          <a:solidFill>
                            <a:schemeClr val="tx1"/>
                          </a:solidFill>
                          <a:effectLst/>
                        </a:rPr>
                        <a:t>合計</a:t>
                      </a:r>
                      <a:endParaRPr lang="zh-TW" sz="2400" b="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zh-TW" sz="2400" b="0" kern="0" dirty="0">
                          <a:solidFill>
                            <a:schemeClr val="tx1"/>
                          </a:solidFill>
                          <a:effectLst/>
                        </a:rPr>
                        <a:t>甄試</a:t>
                      </a:r>
                      <a:endParaRPr lang="zh-TW" sz="2400" b="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zh-TW" sz="2400" b="0" kern="0" dirty="0">
                          <a:solidFill>
                            <a:schemeClr val="tx1"/>
                          </a:solidFill>
                          <a:effectLst/>
                        </a:rPr>
                        <a:t>考試</a:t>
                      </a:r>
                      <a:endParaRPr lang="zh-TW" sz="2400" b="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zh-TW" sz="2400" b="0" kern="0" dirty="0">
                          <a:solidFill>
                            <a:schemeClr val="tx1"/>
                          </a:solidFill>
                          <a:effectLst/>
                        </a:rPr>
                        <a:t>逕修讀學位</a:t>
                      </a:r>
                      <a:endParaRPr lang="zh-TW" sz="2400" b="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zh-TW" sz="2400" b="0" kern="0" dirty="0">
                          <a:solidFill>
                            <a:schemeClr val="tx1"/>
                          </a:solidFill>
                          <a:effectLst/>
                        </a:rPr>
                        <a:t>合計</a:t>
                      </a:r>
                      <a:endParaRPr lang="zh-TW" sz="2400" b="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zh-TW" sz="2400" b="0" kern="0" dirty="0">
                          <a:solidFill>
                            <a:schemeClr val="tx1"/>
                          </a:solidFill>
                          <a:effectLst/>
                        </a:rPr>
                        <a:t>已在職者</a:t>
                      </a:r>
                      <a:endParaRPr lang="zh-TW" sz="2400" b="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zh-TW" sz="2400" b="0" kern="0" dirty="0">
                          <a:solidFill>
                            <a:schemeClr val="tx1"/>
                          </a:solidFill>
                          <a:effectLst/>
                        </a:rPr>
                        <a:t>未在職者</a:t>
                      </a:r>
                      <a:endParaRPr lang="zh-TW" sz="2400" b="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zh-TW" sz="2400" b="0" kern="0" dirty="0">
                          <a:solidFill>
                            <a:schemeClr val="tx1"/>
                          </a:solidFill>
                          <a:effectLst/>
                        </a:rPr>
                        <a:t>合計</a:t>
                      </a:r>
                      <a:endParaRPr lang="zh-TW" sz="2400" b="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46124734"/>
                  </a:ext>
                </a:extLst>
              </a:tr>
              <a:tr h="818573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2400" b="0" kern="0" dirty="0">
                          <a:solidFill>
                            <a:schemeClr val="tx1"/>
                          </a:solidFill>
                          <a:effectLst/>
                        </a:rPr>
                        <a:t>全職</a:t>
                      </a:r>
                      <a:endParaRPr lang="zh-TW" sz="2400" b="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2400" b="0" kern="0" dirty="0">
                          <a:solidFill>
                            <a:schemeClr val="tx1"/>
                          </a:solidFill>
                          <a:effectLst/>
                        </a:rPr>
                        <a:t>兼職</a:t>
                      </a:r>
                      <a:endParaRPr lang="zh-TW" altLang="en-US" dirty="0"/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2750988881"/>
                  </a:ext>
                </a:extLst>
              </a:tr>
            </a:tbl>
          </a:graphicData>
        </a:graphic>
      </p:graphicFrame>
      <p:sp>
        <p:nvSpPr>
          <p:cNvPr id="5" name="內容版面配置區 4">
            <a:extLst>
              <a:ext uri="{FF2B5EF4-FFF2-40B4-BE49-F238E27FC236}">
                <a16:creationId xmlns:a16="http://schemas.microsoft.com/office/drawing/2014/main" id="{26CD96F2-94B6-47DA-B7BD-B31C23BF5225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162566" y="3038049"/>
            <a:ext cx="11846559" cy="3819960"/>
          </a:xfrm>
        </p:spPr>
        <p:txBody>
          <a:bodyPr>
            <a:normAutofit/>
          </a:bodyPr>
          <a:lstStyle/>
          <a:p>
            <a:pPr marL="0" indent="0">
              <a:lnSpc>
                <a:spcPct val="110000"/>
              </a:lnSpc>
              <a:spcBef>
                <a:spcPts val="600"/>
              </a:spcBef>
              <a:buNone/>
              <a:defRPr/>
            </a:pPr>
            <a:r>
              <a:rPr lang="en-US" altLang="zh-TW" b="1" kern="100" dirty="0">
                <a:latin typeface="微軟正黑體" panose="020B0604030504040204" pitchFamily="34" charset="-120"/>
              </a:rPr>
              <a:t>【</a:t>
            </a:r>
            <a:r>
              <a:rPr lang="zh-TW" altLang="en-US" b="1" kern="100" dirty="0">
                <a:latin typeface="微軟正黑體" panose="020B0604030504040204" pitchFamily="34" charset="-120"/>
              </a:rPr>
              <a:t>新增欄位</a:t>
            </a:r>
            <a:r>
              <a:rPr lang="en-US" altLang="zh-TW" b="1" kern="100" dirty="0">
                <a:latin typeface="微軟正黑體" panose="020B0604030504040204" pitchFamily="34" charset="-120"/>
              </a:rPr>
              <a:t>】</a:t>
            </a:r>
            <a:r>
              <a:rPr lang="zh-TW" altLang="en-US" b="1" kern="100" dirty="0">
                <a:latin typeface="微軟正黑體" panose="020B0604030504040204" pitchFamily="34" charset="-120"/>
              </a:rPr>
              <a:t>：</a:t>
            </a:r>
            <a:r>
              <a:rPr lang="zh-TW" altLang="en-US" b="1" kern="100" dirty="0">
                <a:solidFill>
                  <a:srgbClr val="FF0000"/>
                </a:solidFill>
                <a:latin typeface="微軟正黑體" panose="020B0604030504040204" pitchFamily="34" charset="-120"/>
              </a:rPr>
              <a:t>學年度、學院、系所、學制</a:t>
            </a:r>
            <a:endParaRPr lang="en-US" altLang="zh-TW" b="1" kern="100" dirty="0">
              <a:solidFill>
                <a:srgbClr val="FF0000"/>
              </a:solidFill>
              <a:latin typeface="微軟正黑體" panose="020B0604030504040204" pitchFamily="34" charset="-120"/>
            </a:endParaRPr>
          </a:p>
          <a:p>
            <a:pPr marL="342874" indent="-342874">
              <a:lnSpc>
                <a:spcPct val="120000"/>
              </a:lnSpc>
              <a:spcBef>
                <a:spcPts val="600"/>
              </a:spcBef>
              <a:buFont typeface="Wingdings" panose="05000000000000000000" pitchFamily="2" charset="2"/>
              <a:buChar char=""/>
              <a:defRPr/>
            </a:pPr>
            <a:r>
              <a:rPr lang="zh-TW" altLang="en-US" b="1" kern="100" dirty="0">
                <a:solidFill>
                  <a:srgbClr val="FF0000"/>
                </a:solidFill>
                <a:latin typeface="微軟正黑體" panose="020B0604030504040204" pitchFamily="34" charset="-120"/>
              </a:rPr>
              <a:t>學年度：</a:t>
            </a:r>
            <a:r>
              <a:rPr lang="zh-TW" altLang="en-US" dirty="0"/>
              <a:t>學校每年</a:t>
            </a:r>
            <a:r>
              <a:rPr lang="en-US" altLang="zh-TW" dirty="0"/>
              <a:t>10</a:t>
            </a:r>
            <a:r>
              <a:rPr lang="zh-TW" altLang="en-US" dirty="0"/>
              <a:t>月填報當學年度資料，以</a:t>
            </a:r>
            <a:r>
              <a:rPr lang="en-US" altLang="zh-TW" dirty="0"/>
              <a:t>10</a:t>
            </a:r>
            <a:r>
              <a:rPr lang="zh-TW" altLang="en-US" dirty="0"/>
              <a:t>月</a:t>
            </a:r>
            <a:r>
              <a:rPr lang="en-US" altLang="zh-TW" dirty="0"/>
              <a:t>15</a:t>
            </a:r>
            <a:r>
              <a:rPr lang="zh-TW" altLang="en-US" dirty="0"/>
              <a:t>日為資料調查基準日，例如：</a:t>
            </a:r>
            <a:r>
              <a:rPr lang="en-US" altLang="zh-TW" dirty="0"/>
              <a:t>113</a:t>
            </a:r>
            <a:r>
              <a:rPr lang="zh-TW" altLang="en-US" dirty="0"/>
              <a:t>年</a:t>
            </a:r>
            <a:r>
              <a:rPr lang="en-US" altLang="zh-TW" dirty="0"/>
              <a:t>10</a:t>
            </a:r>
            <a:r>
              <a:rPr lang="zh-TW" altLang="en-US" dirty="0"/>
              <a:t>月填報</a:t>
            </a:r>
            <a:r>
              <a:rPr lang="en-US" altLang="zh-TW" dirty="0"/>
              <a:t>113</a:t>
            </a:r>
            <a:r>
              <a:rPr lang="zh-TW" altLang="en-US" dirty="0"/>
              <a:t>學年度資料。</a:t>
            </a:r>
            <a:endParaRPr lang="en-US" altLang="zh-TW" dirty="0"/>
          </a:p>
          <a:p>
            <a:pPr marL="342874" indent="-342874">
              <a:lnSpc>
                <a:spcPct val="120000"/>
              </a:lnSpc>
              <a:spcBef>
                <a:spcPts val="600"/>
              </a:spcBef>
              <a:buFont typeface="Wingdings" panose="05000000000000000000" pitchFamily="2" charset="2"/>
              <a:buChar char=""/>
              <a:defRPr/>
            </a:pPr>
            <a:r>
              <a:rPr lang="zh-TW" altLang="en-US" b="1" kern="100" dirty="0">
                <a:solidFill>
                  <a:srgbClr val="FF0000"/>
                </a:solidFill>
                <a:latin typeface="微軟正黑體" panose="020B0604030504040204" pitchFamily="34" charset="-120"/>
              </a:rPr>
              <a:t>學院、系所、學制：</a:t>
            </a:r>
            <a:r>
              <a:rPr lang="zh-TW" altLang="en-US" dirty="0"/>
              <a:t>請由下拉式選單選擇所屬之學院、系所、學制，該選單之資料來源為學校管理者所設定之系所資料。</a:t>
            </a:r>
            <a:endParaRPr lang="en-US" altLang="zh-TW" dirty="0"/>
          </a:p>
          <a:p>
            <a:pPr marL="342874" indent="-342874">
              <a:lnSpc>
                <a:spcPct val="120000"/>
              </a:lnSpc>
              <a:spcBef>
                <a:spcPts val="600"/>
              </a:spcBef>
              <a:buFont typeface="Wingdings" panose="05000000000000000000" pitchFamily="2" charset="2"/>
              <a:buChar char=""/>
              <a:defRPr/>
            </a:pPr>
            <a:r>
              <a:rPr lang="zh-TW" altLang="en-US" dirty="0"/>
              <a:t>教育部核定通過之國家重點領域研究學院名稱，請確認與教育部核定函文及組織規程相符。</a:t>
            </a:r>
          </a:p>
          <a:p>
            <a:pPr marL="0" indent="0" algn="r">
              <a:lnSpc>
                <a:spcPct val="120000"/>
              </a:lnSpc>
              <a:spcBef>
                <a:spcPts val="600"/>
              </a:spcBef>
              <a:buNone/>
              <a:defRPr/>
            </a:pPr>
            <a:r>
              <a:rPr lang="en-US" altLang="zh-TW" sz="1800" kern="100" dirty="0">
                <a:latin typeface="微軟正黑體" panose="020B0604030504040204" pitchFamily="34" charset="-120"/>
              </a:rPr>
              <a:t>【113</a:t>
            </a:r>
            <a:r>
              <a:rPr lang="zh-TW" altLang="en-US" sz="1800" kern="100" dirty="0">
                <a:latin typeface="微軟正黑體" panose="020B0604030504040204" pitchFamily="34" charset="-120"/>
              </a:rPr>
              <a:t>年</a:t>
            </a:r>
            <a:r>
              <a:rPr lang="en-US" altLang="zh-TW" sz="1800" kern="100" dirty="0">
                <a:latin typeface="微軟正黑體" panose="020B0604030504040204" pitchFamily="34" charset="-120"/>
              </a:rPr>
              <a:t>03</a:t>
            </a:r>
            <a:r>
              <a:rPr lang="zh-TW" altLang="en-US" sz="1800" kern="100" dirty="0">
                <a:latin typeface="微軟正黑體" panose="020B0604030504040204" pitchFamily="34" charset="-120"/>
              </a:rPr>
              <a:t>月因應「技職司」需求新增欄位</a:t>
            </a:r>
            <a:r>
              <a:rPr lang="en-US" altLang="zh-TW" sz="1800" kern="100" dirty="0">
                <a:latin typeface="微軟正黑體" panose="020B0604030504040204" pitchFamily="34" charset="-120"/>
              </a:rPr>
              <a:t>】</a:t>
            </a:r>
            <a:endParaRPr lang="zh-TW" altLang="en-US" dirty="0"/>
          </a:p>
          <a:p>
            <a:endParaRPr lang="zh-TW" altLang="en-US" dirty="0"/>
          </a:p>
        </p:txBody>
      </p:sp>
      <p:sp>
        <p:nvSpPr>
          <p:cNvPr id="6" name="文字版面配置區 5">
            <a:extLst>
              <a:ext uri="{FF2B5EF4-FFF2-40B4-BE49-F238E27FC236}">
                <a16:creationId xmlns:a16="http://schemas.microsoft.com/office/drawing/2014/main" id="{38CDF69E-707F-40BE-81E4-30720271FB1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altLang="zh-TW" dirty="0"/>
              <a:t>03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01941751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投影片編號版面配置區 2">
            <a:extLst>
              <a:ext uri="{FF2B5EF4-FFF2-40B4-BE49-F238E27FC236}">
                <a16:creationId xmlns:a16="http://schemas.microsoft.com/office/drawing/2014/main" id="{E521A75E-CFC9-4B1A-B728-7D5E4D2F08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37BC5-01F3-4DA6-AE9F-6749599A3EE9}" type="slidenum">
              <a:rPr lang="zh-TW" altLang="en-US" smtClean="0"/>
              <a:t>18</a:t>
            </a:fld>
            <a:endParaRPr lang="zh-TW" altLang="en-US"/>
          </a:p>
        </p:txBody>
      </p:sp>
      <p:sp>
        <p:nvSpPr>
          <p:cNvPr id="5" name="內容版面配置區 4">
            <a:extLst>
              <a:ext uri="{FF2B5EF4-FFF2-40B4-BE49-F238E27FC236}">
                <a16:creationId xmlns:a16="http://schemas.microsoft.com/office/drawing/2014/main" id="{26CD96F2-94B6-47DA-B7BD-B31C23BF5225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162566" y="3007361"/>
            <a:ext cx="11846559" cy="3850648"/>
          </a:xfrm>
        </p:spPr>
        <p:txBody>
          <a:bodyPr>
            <a:normAutofit lnSpcReduction="10000"/>
          </a:bodyPr>
          <a:lstStyle/>
          <a:p>
            <a:pPr marL="0" indent="0">
              <a:lnSpc>
                <a:spcPct val="110000"/>
              </a:lnSpc>
              <a:spcBef>
                <a:spcPts val="600"/>
              </a:spcBef>
              <a:buNone/>
              <a:defRPr/>
            </a:pPr>
            <a:r>
              <a:rPr lang="en-US" altLang="zh-TW" b="1" kern="100" dirty="0">
                <a:latin typeface="微軟正黑體" panose="020B0604030504040204" pitchFamily="34" charset="-120"/>
              </a:rPr>
              <a:t>【</a:t>
            </a:r>
            <a:r>
              <a:rPr lang="zh-TW" altLang="en-US" b="1" kern="100" dirty="0">
                <a:latin typeface="微軟正黑體" panose="020B0604030504040204" pitchFamily="34" charset="-120"/>
              </a:rPr>
              <a:t>新增欄位</a:t>
            </a:r>
            <a:r>
              <a:rPr lang="en-US" altLang="zh-TW" b="1" kern="100" dirty="0">
                <a:latin typeface="微軟正黑體" panose="020B0604030504040204" pitchFamily="34" charset="-120"/>
              </a:rPr>
              <a:t>】</a:t>
            </a:r>
            <a:r>
              <a:rPr lang="zh-TW" altLang="en-US" b="1" kern="100" dirty="0">
                <a:latin typeface="微軟正黑體" panose="020B0604030504040204" pitchFamily="34" charset="-120"/>
              </a:rPr>
              <a:t>：</a:t>
            </a:r>
            <a:r>
              <a:rPr lang="zh-TW" altLang="en-US" b="1" kern="100" dirty="0">
                <a:solidFill>
                  <a:srgbClr val="FF0000"/>
                </a:solidFill>
                <a:latin typeface="微軟正黑體" panose="020B0604030504040204" pitchFamily="34" charset="-120"/>
              </a:rPr>
              <a:t>核定新生招生名額、報名人數、錄取人數</a:t>
            </a:r>
            <a:endParaRPr lang="en-US" altLang="zh-TW" b="1" kern="100" dirty="0">
              <a:solidFill>
                <a:srgbClr val="FF0000"/>
              </a:solidFill>
              <a:latin typeface="微軟正黑體" panose="020B0604030504040204" pitchFamily="34" charset="-120"/>
            </a:endParaRPr>
          </a:p>
          <a:p>
            <a:pPr marL="342874" indent="-342874">
              <a:lnSpc>
                <a:spcPct val="120000"/>
              </a:lnSpc>
              <a:spcBef>
                <a:spcPts val="600"/>
              </a:spcBef>
              <a:buFont typeface="Wingdings" panose="05000000000000000000" pitchFamily="2" charset="2"/>
              <a:buChar char=""/>
              <a:defRPr/>
            </a:pPr>
            <a:r>
              <a:rPr lang="zh-TW" altLang="en-US" sz="2500" b="1" kern="100" dirty="0">
                <a:solidFill>
                  <a:srgbClr val="FF0000"/>
                </a:solidFill>
                <a:latin typeface="微軟正黑體" panose="020B0604030504040204" pitchFamily="34" charset="-120"/>
              </a:rPr>
              <a:t>核定新生招生名額：</a:t>
            </a:r>
            <a:r>
              <a:rPr lang="zh-TW" altLang="en-US" dirty="0"/>
              <a:t>請依</a:t>
            </a:r>
            <a:r>
              <a:rPr lang="en-US" altLang="zh-TW" dirty="0"/>
              <a:t>【</a:t>
            </a:r>
            <a:r>
              <a:rPr lang="zh-TW" altLang="en-US" dirty="0"/>
              <a:t>甄試；考試；逕修讀學位</a:t>
            </a:r>
            <a:r>
              <a:rPr lang="en-US" altLang="zh-TW" dirty="0"/>
              <a:t>】</a:t>
            </a:r>
            <a:r>
              <a:rPr lang="zh-TW" altLang="en-US" dirty="0"/>
              <a:t>填報教育部核定之招生名額。</a:t>
            </a:r>
            <a:endParaRPr lang="en-US" altLang="zh-TW" dirty="0"/>
          </a:p>
          <a:p>
            <a:pPr marL="342874" indent="-342874">
              <a:lnSpc>
                <a:spcPct val="120000"/>
              </a:lnSpc>
              <a:spcBef>
                <a:spcPts val="600"/>
              </a:spcBef>
              <a:buFont typeface="Wingdings" panose="05000000000000000000" pitchFamily="2" charset="2"/>
              <a:buChar char=""/>
              <a:defRPr/>
            </a:pPr>
            <a:r>
              <a:rPr lang="zh-TW" altLang="en-US" sz="2500" b="1" kern="100" dirty="0">
                <a:solidFill>
                  <a:srgbClr val="FF0000"/>
                </a:solidFill>
                <a:latin typeface="微軟正黑體" panose="020B0604030504040204" pitchFamily="34" charset="-120"/>
              </a:rPr>
              <a:t>報名人數：</a:t>
            </a:r>
            <a:r>
              <a:rPr lang="zh-TW" altLang="en-US" dirty="0"/>
              <a:t>請填報學校當學年度核定院設系、所、學位學程之</a:t>
            </a:r>
            <a:r>
              <a:rPr lang="en-US" altLang="zh-TW" dirty="0"/>
              <a:t>【</a:t>
            </a:r>
            <a:r>
              <a:rPr lang="zh-TW" altLang="en-US" dirty="0"/>
              <a:t>碩士班；碩士在職班；博士班</a:t>
            </a:r>
            <a:r>
              <a:rPr lang="en-US" altLang="zh-TW" dirty="0"/>
              <a:t>】</a:t>
            </a:r>
            <a:r>
              <a:rPr lang="zh-TW" altLang="en-US" dirty="0"/>
              <a:t>以</a:t>
            </a:r>
            <a:r>
              <a:rPr lang="en-US" altLang="zh-TW" dirty="0"/>
              <a:t>【</a:t>
            </a:r>
            <a:r>
              <a:rPr lang="zh-TW" altLang="en-US" dirty="0"/>
              <a:t>甄試；考試；逕修讀學位</a:t>
            </a:r>
            <a:r>
              <a:rPr lang="en-US" altLang="zh-TW" dirty="0"/>
              <a:t>】</a:t>
            </a:r>
            <a:r>
              <a:rPr lang="zh-TW" altLang="en-US" dirty="0"/>
              <a:t>方式報名之人數。</a:t>
            </a:r>
            <a:endParaRPr lang="en-US" altLang="zh-TW" dirty="0"/>
          </a:p>
          <a:p>
            <a:pPr marL="342874" indent="-342874">
              <a:lnSpc>
                <a:spcPct val="120000"/>
              </a:lnSpc>
              <a:spcBef>
                <a:spcPts val="600"/>
              </a:spcBef>
              <a:buFont typeface="Wingdings" panose="05000000000000000000" pitchFamily="2" charset="2"/>
              <a:buChar char=""/>
              <a:defRPr/>
            </a:pPr>
            <a:r>
              <a:rPr lang="zh-TW" altLang="en-US" sz="2500" b="1" kern="100" dirty="0">
                <a:solidFill>
                  <a:srgbClr val="FF0000"/>
                </a:solidFill>
                <a:latin typeface="微軟正黑體" panose="020B0604030504040204" pitchFamily="34" charset="-120"/>
              </a:rPr>
              <a:t>錄取人數：</a:t>
            </a:r>
            <a:r>
              <a:rPr lang="zh-TW" altLang="en-US" dirty="0"/>
              <a:t>請填報榜單公告「正取」當學年度核定院設系、所、學位學程之</a:t>
            </a:r>
            <a:r>
              <a:rPr lang="en-US" altLang="zh-TW" dirty="0"/>
              <a:t>【</a:t>
            </a:r>
            <a:r>
              <a:rPr lang="zh-TW" altLang="en-US" dirty="0"/>
              <a:t>碩士班；碩士在職班；博士班</a:t>
            </a:r>
            <a:r>
              <a:rPr lang="en-US" altLang="zh-TW" dirty="0"/>
              <a:t>】</a:t>
            </a:r>
            <a:r>
              <a:rPr lang="zh-TW" altLang="en-US" dirty="0"/>
              <a:t>以</a:t>
            </a:r>
            <a:r>
              <a:rPr lang="en-US" altLang="zh-TW" dirty="0"/>
              <a:t>【</a:t>
            </a:r>
            <a:r>
              <a:rPr lang="zh-TW" altLang="en-US" dirty="0"/>
              <a:t>甄試；考試；逕修讀學位</a:t>
            </a:r>
            <a:r>
              <a:rPr lang="en-US" altLang="zh-TW" dirty="0"/>
              <a:t>】</a:t>
            </a:r>
            <a:r>
              <a:rPr lang="zh-TW" altLang="en-US" dirty="0"/>
              <a:t>方式錄取之人數。</a:t>
            </a:r>
          </a:p>
          <a:p>
            <a:pPr marL="342874" indent="-342874">
              <a:lnSpc>
                <a:spcPct val="120000"/>
              </a:lnSpc>
              <a:spcBef>
                <a:spcPts val="600"/>
              </a:spcBef>
              <a:buFont typeface="Wingdings" panose="05000000000000000000" pitchFamily="2" charset="2"/>
              <a:buChar char=""/>
              <a:defRPr/>
            </a:pPr>
            <a:endParaRPr lang="zh-TW" altLang="en-US" dirty="0"/>
          </a:p>
          <a:p>
            <a:pPr marL="0" indent="0" algn="r">
              <a:lnSpc>
                <a:spcPct val="120000"/>
              </a:lnSpc>
              <a:spcBef>
                <a:spcPts val="600"/>
              </a:spcBef>
              <a:buNone/>
              <a:defRPr/>
            </a:pPr>
            <a:r>
              <a:rPr lang="en-US" altLang="zh-TW" sz="1800" kern="100" dirty="0">
                <a:latin typeface="微軟正黑體" panose="020B0604030504040204" pitchFamily="34" charset="-120"/>
              </a:rPr>
              <a:t>【113</a:t>
            </a:r>
            <a:r>
              <a:rPr lang="zh-TW" altLang="en-US" sz="1800" kern="100" dirty="0">
                <a:latin typeface="微軟正黑體" panose="020B0604030504040204" pitchFamily="34" charset="-120"/>
              </a:rPr>
              <a:t>年</a:t>
            </a:r>
            <a:r>
              <a:rPr lang="en-US" altLang="zh-TW" sz="1800" kern="100" dirty="0">
                <a:latin typeface="微軟正黑體" panose="020B0604030504040204" pitchFamily="34" charset="-120"/>
              </a:rPr>
              <a:t>03</a:t>
            </a:r>
            <a:r>
              <a:rPr lang="zh-TW" altLang="en-US" sz="1800" kern="100" dirty="0">
                <a:latin typeface="微軟正黑體" panose="020B0604030504040204" pitchFamily="34" charset="-120"/>
              </a:rPr>
              <a:t>月因應「技職司」需求新增欄位</a:t>
            </a:r>
            <a:r>
              <a:rPr lang="en-US" altLang="zh-TW" sz="1800" kern="100" dirty="0">
                <a:latin typeface="微軟正黑體" panose="020B0604030504040204" pitchFamily="34" charset="-120"/>
              </a:rPr>
              <a:t>】</a:t>
            </a:r>
            <a:endParaRPr lang="zh-TW" altLang="en-US" dirty="0"/>
          </a:p>
          <a:p>
            <a:endParaRPr lang="zh-TW" altLang="en-US" dirty="0"/>
          </a:p>
        </p:txBody>
      </p:sp>
      <p:sp>
        <p:nvSpPr>
          <p:cNvPr id="6" name="文字版面配置區 5">
            <a:extLst>
              <a:ext uri="{FF2B5EF4-FFF2-40B4-BE49-F238E27FC236}">
                <a16:creationId xmlns:a16="http://schemas.microsoft.com/office/drawing/2014/main" id="{38CDF69E-707F-40BE-81E4-30720271FB1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altLang="zh-TW" dirty="0"/>
              <a:t>03</a:t>
            </a:r>
            <a:endParaRPr lang="zh-TW" altLang="en-US" dirty="0"/>
          </a:p>
        </p:txBody>
      </p:sp>
      <p:graphicFrame>
        <p:nvGraphicFramePr>
          <p:cNvPr id="10" name="內容版面配置區 6">
            <a:extLst>
              <a:ext uri="{FF2B5EF4-FFF2-40B4-BE49-F238E27FC236}">
                <a16:creationId xmlns:a16="http://schemas.microsoft.com/office/drawing/2014/main" id="{D70BC746-A8C2-4555-8F7B-C14F8B04097C}"/>
              </a:ext>
            </a:extLst>
          </p:cNvPr>
          <p:cNvGraphicFramePr>
            <a:graphicFrameLocks noGrp="1"/>
          </p:cNvGraphicFramePr>
          <p:nvPr>
            <p:ph sz="quarter" idx="13"/>
          </p:nvPr>
        </p:nvGraphicFramePr>
        <p:xfrm>
          <a:off x="161925" y="876300"/>
          <a:ext cx="11952000" cy="197103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86000">
                  <a:extLst>
                    <a:ext uri="{9D8B030D-6E8A-4147-A177-3AD203B41FA5}">
                      <a16:colId xmlns:a16="http://schemas.microsoft.com/office/drawing/2014/main" val="1581394822"/>
                    </a:ext>
                  </a:extLst>
                </a:gridCol>
                <a:gridCol w="486000">
                  <a:extLst>
                    <a:ext uri="{9D8B030D-6E8A-4147-A177-3AD203B41FA5}">
                      <a16:colId xmlns:a16="http://schemas.microsoft.com/office/drawing/2014/main" val="1462615627"/>
                    </a:ext>
                  </a:extLst>
                </a:gridCol>
                <a:gridCol w="486000">
                  <a:extLst>
                    <a:ext uri="{9D8B030D-6E8A-4147-A177-3AD203B41FA5}">
                      <a16:colId xmlns:a16="http://schemas.microsoft.com/office/drawing/2014/main" val="615548752"/>
                    </a:ext>
                  </a:extLst>
                </a:gridCol>
                <a:gridCol w="486000">
                  <a:extLst>
                    <a:ext uri="{9D8B030D-6E8A-4147-A177-3AD203B41FA5}">
                      <a16:colId xmlns:a16="http://schemas.microsoft.com/office/drawing/2014/main" val="2566546446"/>
                    </a:ext>
                  </a:extLst>
                </a:gridCol>
                <a:gridCol w="504000">
                  <a:extLst>
                    <a:ext uri="{9D8B030D-6E8A-4147-A177-3AD203B41FA5}">
                      <a16:colId xmlns:a16="http://schemas.microsoft.com/office/drawing/2014/main" val="3805250749"/>
                    </a:ext>
                  </a:extLst>
                </a:gridCol>
                <a:gridCol w="504000">
                  <a:extLst>
                    <a:ext uri="{9D8B030D-6E8A-4147-A177-3AD203B41FA5}">
                      <a16:colId xmlns:a16="http://schemas.microsoft.com/office/drawing/2014/main" val="3038036211"/>
                    </a:ext>
                  </a:extLst>
                </a:gridCol>
                <a:gridCol w="1008000">
                  <a:extLst>
                    <a:ext uri="{9D8B030D-6E8A-4147-A177-3AD203B41FA5}">
                      <a16:colId xmlns:a16="http://schemas.microsoft.com/office/drawing/2014/main" val="3453269269"/>
                    </a:ext>
                  </a:extLst>
                </a:gridCol>
                <a:gridCol w="504000">
                  <a:extLst>
                    <a:ext uri="{9D8B030D-6E8A-4147-A177-3AD203B41FA5}">
                      <a16:colId xmlns:a16="http://schemas.microsoft.com/office/drawing/2014/main" val="535336924"/>
                    </a:ext>
                  </a:extLst>
                </a:gridCol>
                <a:gridCol w="504000">
                  <a:extLst>
                    <a:ext uri="{9D8B030D-6E8A-4147-A177-3AD203B41FA5}">
                      <a16:colId xmlns:a16="http://schemas.microsoft.com/office/drawing/2014/main" val="1120378039"/>
                    </a:ext>
                  </a:extLst>
                </a:gridCol>
                <a:gridCol w="504000">
                  <a:extLst>
                    <a:ext uri="{9D8B030D-6E8A-4147-A177-3AD203B41FA5}">
                      <a16:colId xmlns:a16="http://schemas.microsoft.com/office/drawing/2014/main" val="155490734"/>
                    </a:ext>
                  </a:extLst>
                </a:gridCol>
                <a:gridCol w="1008000">
                  <a:extLst>
                    <a:ext uri="{9D8B030D-6E8A-4147-A177-3AD203B41FA5}">
                      <a16:colId xmlns:a16="http://schemas.microsoft.com/office/drawing/2014/main" val="3399832968"/>
                    </a:ext>
                  </a:extLst>
                </a:gridCol>
                <a:gridCol w="504000">
                  <a:extLst>
                    <a:ext uri="{9D8B030D-6E8A-4147-A177-3AD203B41FA5}">
                      <a16:colId xmlns:a16="http://schemas.microsoft.com/office/drawing/2014/main" val="173557290"/>
                    </a:ext>
                  </a:extLst>
                </a:gridCol>
                <a:gridCol w="504000">
                  <a:extLst>
                    <a:ext uri="{9D8B030D-6E8A-4147-A177-3AD203B41FA5}">
                      <a16:colId xmlns:a16="http://schemas.microsoft.com/office/drawing/2014/main" val="2880509639"/>
                    </a:ext>
                  </a:extLst>
                </a:gridCol>
                <a:gridCol w="504000">
                  <a:extLst>
                    <a:ext uri="{9D8B030D-6E8A-4147-A177-3AD203B41FA5}">
                      <a16:colId xmlns:a16="http://schemas.microsoft.com/office/drawing/2014/main" val="410417591"/>
                    </a:ext>
                  </a:extLst>
                </a:gridCol>
                <a:gridCol w="1008000">
                  <a:extLst>
                    <a:ext uri="{9D8B030D-6E8A-4147-A177-3AD203B41FA5}">
                      <a16:colId xmlns:a16="http://schemas.microsoft.com/office/drawing/2014/main" val="3664527041"/>
                    </a:ext>
                  </a:extLst>
                </a:gridCol>
                <a:gridCol w="504000">
                  <a:extLst>
                    <a:ext uri="{9D8B030D-6E8A-4147-A177-3AD203B41FA5}">
                      <a16:colId xmlns:a16="http://schemas.microsoft.com/office/drawing/2014/main" val="755819366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1343153368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894510140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3605818876"/>
                    </a:ext>
                  </a:extLst>
                </a:gridCol>
                <a:gridCol w="504000">
                  <a:extLst>
                    <a:ext uri="{9D8B030D-6E8A-4147-A177-3AD203B41FA5}">
                      <a16:colId xmlns:a16="http://schemas.microsoft.com/office/drawing/2014/main" val="1789197354"/>
                    </a:ext>
                  </a:extLst>
                </a:gridCol>
              </a:tblGrid>
              <a:tr h="626688">
                <a:tc rowSpan="3">
                  <a:txBody>
                    <a:bodyPr/>
                    <a:lstStyle/>
                    <a:p>
                      <a:pPr marL="71755" marR="71755" algn="ctr">
                        <a:spcAft>
                          <a:spcPts val="0"/>
                        </a:spcAft>
                      </a:pPr>
                      <a:r>
                        <a:rPr lang="zh-TW" sz="2400" b="0" kern="0" dirty="0">
                          <a:solidFill>
                            <a:schemeClr val="tx1"/>
                          </a:solidFill>
                          <a:effectLst/>
                        </a:rPr>
                        <a:t>學年度</a:t>
                      </a:r>
                      <a:endParaRPr lang="zh-TW" sz="2400" b="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vert="eaVert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71755" marR="71755" algn="ctr">
                        <a:spcAft>
                          <a:spcPts val="0"/>
                        </a:spcAft>
                      </a:pPr>
                      <a:r>
                        <a:rPr lang="zh-TW" sz="2400" b="0" kern="0" dirty="0">
                          <a:solidFill>
                            <a:schemeClr val="tx1"/>
                          </a:solidFill>
                          <a:effectLst/>
                        </a:rPr>
                        <a:t>學院</a:t>
                      </a:r>
                      <a:endParaRPr lang="zh-TW" sz="2400" b="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vert="eaVert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71755" marR="71755" algn="ctr">
                        <a:spcAft>
                          <a:spcPts val="0"/>
                        </a:spcAft>
                      </a:pPr>
                      <a:r>
                        <a:rPr lang="zh-TW" sz="2400" b="0" kern="0" dirty="0">
                          <a:solidFill>
                            <a:schemeClr val="tx1"/>
                          </a:solidFill>
                          <a:effectLst/>
                        </a:rPr>
                        <a:t>系所</a:t>
                      </a:r>
                      <a:endParaRPr lang="zh-TW" sz="2400" b="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vert="eaVert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71755" marR="71755" algn="ctr">
                        <a:spcAft>
                          <a:spcPts val="0"/>
                        </a:spcAft>
                      </a:pPr>
                      <a:r>
                        <a:rPr lang="zh-TW" sz="2400" b="0" kern="0" dirty="0">
                          <a:solidFill>
                            <a:schemeClr val="tx1"/>
                          </a:solidFill>
                          <a:effectLst/>
                        </a:rPr>
                        <a:t>學制</a:t>
                      </a:r>
                      <a:endParaRPr lang="zh-TW" sz="2400" b="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vert="eaVert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zh-TW" sz="2400" b="1" kern="0" dirty="0">
                          <a:solidFill>
                            <a:srgbClr val="FF0000"/>
                          </a:solidFill>
                          <a:effectLst/>
                        </a:rPr>
                        <a:t>核定新生招生名額</a:t>
                      </a:r>
                      <a:endParaRPr lang="zh-TW" sz="2400" b="1" kern="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zh-TW" sz="2400" b="1" kern="0">
                          <a:solidFill>
                            <a:srgbClr val="FF0000"/>
                          </a:solidFill>
                          <a:effectLst/>
                        </a:rPr>
                        <a:t>報名人數</a:t>
                      </a:r>
                      <a:endParaRPr lang="zh-TW" sz="2400" b="1" kern="10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zh-TW" sz="2400" b="1" kern="0" dirty="0">
                          <a:solidFill>
                            <a:srgbClr val="FF0000"/>
                          </a:solidFill>
                          <a:effectLst/>
                        </a:rPr>
                        <a:t>錄取人數</a:t>
                      </a:r>
                      <a:endParaRPr lang="zh-TW" sz="2400" b="1" kern="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zh-TW" sz="2400" b="0" kern="0" dirty="0">
                          <a:solidFill>
                            <a:schemeClr val="tx1"/>
                          </a:solidFill>
                          <a:effectLst/>
                        </a:rPr>
                        <a:t>實際註冊人數</a:t>
                      </a:r>
                      <a:endParaRPr lang="zh-TW" sz="2400" b="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73148025"/>
                  </a:ext>
                </a:extLst>
              </a:tr>
              <a:tr h="525778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zh-TW" sz="2400" b="1" kern="0" dirty="0">
                          <a:solidFill>
                            <a:srgbClr val="FF0000"/>
                          </a:solidFill>
                          <a:effectLst/>
                        </a:rPr>
                        <a:t>甄試</a:t>
                      </a:r>
                      <a:endParaRPr lang="zh-TW" sz="2400" b="1" kern="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vert="eaVert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zh-TW" sz="2400" b="1" kern="0" dirty="0">
                          <a:solidFill>
                            <a:srgbClr val="FF0000"/>
                          </a:solidFill>
                          <a:effectLst/>
                        </a:rPr>
                        <a:t>考試</a:t>
                      </a:r>
                      <a:endParaRPr lang="zh-TW" sz="2400" b="1" kern="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vert="eaVert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zh-TW" sz="2400" b="1" kern="0" dirty="0">
                          <a:solidFill>
                            <a:srgbClr val="FF0000"/>
                          </a:solidFill>
                          <a:effectLst/>
                        </a:rPr>
                        <a:t>逕修讀學位</a:t>
                      </a:r>
                      <a:endParaRPr lang="zh-TW" sz="2400" b="1" kern="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zh-TW" sz="2400" b="1" kern="0" dirty="0">
                          <a:solidFill>
                            <a:srgbClr val="FF0000"/>
                          </a:solidFill>
                          <a:effectLst/>
                        </a:rPr>
                        <a:t>合計</a:t>
                      </a:r>
                      <a:endParaRPr lang="zh-TW" sz="2400" b="1" kern="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zh-TW" sz="2400" b="1" kern="0" dirty="0">
                          <a:solidFill>
                            <a:srgbClr val="FF0000"/>
                          </a:solidFill>
                          <a:effectLst/>
                        </a:rPr>
                        <a:t>甄試</a:t>
                      </a:r>
                      <a:endParaRPr lang="zh-TW" sz="2400" b="1" kern="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zh-TW" sz="2400" b="1" kern="0" dirty="0">
                          <a:solidFill>
                            <a:srgbClr val="FF0000"/>
                          </a:solidFill>
                          <a:effectLst/>
                        </a:rPr>
                        <a:t>考試</a:t>
                      </a:r>
                      <a:endParaRPr lang="zh-TW" sz="2400" b="1" kern="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zh-TW" sz="2400" b="1" kern="0" dirty="0">
                          <a:solidFill>
                            <a:srgbClr val="FF0000"/>
                          </a:solidFill>
                          <a:effectLst/>
                        </a:rPr>
                        <a:t>逕修讀學位</a:t>
                      </a:r>
                      <a:endParaRPr lang="zh-TW" sz="2400" b="1" kern="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zh-TW" sz="2400" b="1" kern="0" dirty="0">
                          <a:solidFill>
                            <a:srgbClr val="FF0000"/>
                          </a:solidFill>
                          <a:effectLst/>
                        </a:rPr>
                        <a:t>合計</a:t>
                      </a:r>
                      <a:endParaRPr lang="zh-TW" sz="2400" b="1" kern="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zh-TW" sz="2400" b="1" kern="0" dirty="0">
                          <a:solidFill>
                            <a:srgbClr val="FF0000"/>
                          </a:solidFill>
                          <a:effectLst/>
                        </a:rPr>
                        <a:t>甄試</a:t>
                      </a:r>
                      <a:endParaRPr lang="zh-TW" sz="2400" b="1" kern="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zh-TW" sz="2400" b="1" kern="0" dirty="0">
                          <a:solidFill>
                            <a:srgbClr val="FF0000"/>
                          </a:solidFill>
                          <a:effectLst/>
                        </a:rPr>
                        <a:t>考試</a:t>
                      </a:r>
                      <a:endParaRPr lang="zh-TW" sz="2400" b="1" kern="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zh-TW" sz="2400" b="1" kern="0" dirty="0">
                          <a:solidFill>
                            <a:srgbClr val="FF0000"/>
                          </a:solidFill>
                          <a:effectLst/>
                        </a:rPr>
                        <a:t>逕修讀學位</a:t>
                      </a:r>
                      <a:endParaRPr lang="zh-TW" sz="2400" b="1" kern="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zh-TW" sz="2400" b="1" kern="0" dirty="0">
                          <a:solidFill>
                            <a:srgbClr val="FF0000"/>
                          </a:solidFill>
                          <a:effectLst/>
                        </a:rPr>
                        <a:t>合計</a:t>
                      </a:r>
                      <a:endParaRPr lang="zh-TW" sz="2400" b="1" kern="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zh-TW" sz="2400" b="0" kern="0" dirty="0">
                          <a:solidFill>
                            <a:schemeClr val="tx1"/>
                          </a:solidFill>
                          <a:effectLst/>
                        </a:rPr>
                        <a:t>已在職者</a:t>
                      </a:r>
                      <a:endParaRPr lang="zh-TW" sz="2400" b="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zh-TW" sz="2400" b="0" kern="0" dirty="0">
                          <a:solidFill>
                            <a:schemeClr val="tx1"/>
                          </a:solidFill>
                          <a:effectLst/>
                        </a:rPr>
                        <a:t>未在職者</a:t>
                      </a:r>
                      <a:endParaRPr lang="zh-TW" sz="2400" b="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zh-TW" sz="2400" b="0" kern="0" dirty="0">
                          <a:solidFill>
                            <a:schemeClr val="tx1"/>
                          </a:solidFill>
                          <a:effectLst/>
                        </a:rPr>
                        <a:t>合計</a:t>
                      </a:r>
                      <a:endParaRPr lang="zh-TW" sz="2400" b="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46124734"/>
                  </a:ext>
                </a:extLst>
              </a:tr>
              <a:tr h="818573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2400" b="0" kern="0" dirty="0">
                          <a:solidFill>
                            <a:schemeClr val="tx1"/>
                          </a:solidFill>
                          <a:effectLst/>
                        </a:rPr>
                        <a:t>全職</a:t>
                      </a:r>
                      <a:endParaRPr lang="zh-TW" sz="2400" b="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2400" b="0" kern="0" dirty="0">
                          <a:solidFill>
                            <a:schemeClr val="tx1"/>
                          </a:solidFill>
                          <a:effectLst/>
                        </a:rPr>
                        <a:t>兼職</a:t>
                      </a:r>
                      <a:endParaRPr lang="zh-TW" altLang="en-US" dirty="0"/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2750988881"/>
                  </a:ext>
                </a:extLst>
              </a:tr>
            </a:tbl>
          </a:graphicData>
        </a:graphic>
      </p:graphicFrame>
      <p:sp>
        <p:nvSpPr>
          <p:cNvPr id="11" name="標題 1">
            <a:extLst>
              <a:ext uri="{FF2B5EF4-FFF2-40B4-BE49-F238E27FC236}">
                <a16:creationId xmlns:a16="http://schemas.microsoft.com/office/drawing/2014/main" id="{DDDF606B-6E43-47C3-A663-895B1BB757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83454" y="1"/>
            <a:ext cx="10808545" cy="802432"/>
          </a:xfrm>
        </p:spPr>
        <p:txBody>
          <a:bodyPr>
            <a:noAutofit/>
          </a:bodyPr>
          <a:lstStyle/>
          <a:p>
            <a:r>
              <a:rPr lang="zh-TW" altLang="en-US" sz="2600" dirty="0"/>
              <a:t>新表 表</a:t>
            </a:r>
            <a:r>
              <a:rPr lang="en-US" altLang="zh-TW" sz="2600" dirty="0"/>
              <a:t>2-1-5</a:t>
            </a:r>
            <a:r>
              <a:rPr lang="zh-TW" altLang="en-US" sz="2600" dirty="0"/>
              <a:t>國家重點領域研究學院碩博士</a:t>
            </a:r>
            <a:r>
              <a:rPr lang="en-US" altLang="zh-TW" sz="2600" dirty="0"/>
              <a:t>(</a:t>
            </a:r>
            <a:r>
              <a:rPr lang="zh-TW" altLang="en-US" sz="2600" dirty="0"/>
              <a:t>含碩士在職</a:t>
            </a:r>
            <a:r>
              <a:rPr lang="en-US" altLang="zh-TW" sz="2600" dirty="0"/>
              <a:t>)</a:t>
            </a:r>
            <a:r>
              <a:rPr lang="zh-TW" altLang="en-US" sz="2600" dirty="0"/>
              <a:t>班核定招生情形</a:t>
            </a:r>
          </a:p>
        </p:txBody>
      </p:sp>
    </p:spTree>
    <p:extLst>
      <p:ext uri="{BB962C8B-B14F-4D97-AF65-F5344CB8AC3E}">
        <p14:creationId xmlns:p14="http://schemas.microsoft.com/office/powerpoint/2010/main" val="163257573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投影片編號版面配置區 2">
            <a:extLst>
              <a:ext uri="{FF2B5EF4-FFF2-40B4-BE49-F238E27FC236}">
                <a16:creationId xmlns:a16="http://schemas.microsoft.com/office/drawing/2014/main" id="{E521A75E-CFC9-4B1A-B728-7D5E4D2F08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37BC5-01F3-4DA6-AE9F-6749599A3EE9}" type="slidenum">
              <a:rPr lang="zh-TW" altLang="en-US" smtClean="0"/>
              <a:t>19</a:t>
            </a:fld>
            <a:endParaRPr lang="zh-TW" altLang="en-US"/>
          </a:p>
        </p:txBody>
      </p:sp>
      <p:sp>
        <p:nvSpPr>
          <p:cNvPr id="5" name="內容版面配置區 4">
            <a:extLst>
              <a:ext uri="{FF2B5EF4-FFF2-40B4-BE49-F238E27FC236}">
                <a16:creationId xmlns:a16="http://schemas.microsoft.com/office/drawing/2014/main" id="{26CD96F2-94B6-47DA-B7BD-B31C23BF5225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162566" y="2921207"/>
            <a:ext cx="11846559" cy="3936802"/>
          </a:xfrm>
        </p:spPr>
        <p:txBody>
          <a:bodyPr>
            <a:normAutofit fontScale="85000" lnSpcReduction="20000"/>
          </a:bodyPr>
          <a:lstStyle/>
          <a:p>
            <a:pPr marL="0" indent="0">
              <a:lnSpc>
                <a:spcPct val="110000"/>
              </a:lnSpc>
              <a:spcBef>
                <a:spcPts val="600"/>
              </a:spcBef>
              <a:buNone/>
              <a:defRPr/>
            </a:pPr>
            <a:r>
              <a:rPr lang="en-US" altLang="zh-TW" b="1" kern="100" dirty="0">
                <a:latin typeface="微軟正黑體" panose="020B0604030504040204" pitchFamily="34" charset="-120"/>
              </a:rPr>
              <a:t>【</a:t>
            </a:r>
            <a:r>
              <a:rPr lang="zh-TW" altLang="en-US" b="1" kern="100" dirty="0">
                <a:latin typeface="微軟正黑體" panose="020B0604030504040204" pitchFamily="34" charset="-120"/>
              </a:rPr>
              <a:t>新增欄位</a:t>
            </a:r>
            <a:r>
              <a:rPr lang="en-US" altLang="zh-TW" b="1" kern="100" dirty="0">
                <a:latin typeface="微軟正黑體" panose="020B0604030504040204" pitchFamily="34" charset="-120"/>
              </a:rPr>
              <a:t>】</a:t>
            </a:r>
            <a:r>
              <a:rPr lang="zh-TW" altLang="en-US" b="1" kern="100" dirty="0">
                <a:latin typeface="微軟正黑體" panose="020B0604030504040204" pitchFamily="34" charset="-120"/>
              </a:rPr>
              <a:t>：</a:t>
            </a:r>
            <a:r>
              <a:rPr lang="zh-TW" altLang="en-US" b="1" kern="100" dirty="0">
                <a:solidFill>
                  <a:srgbClr val="FF0000"/>
                </a:solidFill>
                <a:latin typeface="微軟正黑體" panose="020B0604030504040204" pitchFamily="34" charset="-120"/>
              </a:rPr>
              <a:t>實際註冊人數</a:t>
            </a:r>
            <a:endParaRPr lang="en-US" altLang="zh-TW" b="1" kern="100" dirty="0">
              <a:solidFill>
                <a:srgbClr val="FF0000"/>
              </a:solidFill>
              <a:latin typeface="微軟正黑體" panose="020B0604030504040204" pitchFamily="34" charset="-120"/>
            </a:endParaRPr>
          </a:p>
          <a:p>
            <a:pPr marL="342874" indent="-342874">
              <a:lnSpc>
                <a:spcPct val="120000"/>
              </a:lnSpc>
              <a:spcBef>
                <a:spcPts val="600"/>
              </a:spcBef>
              <a:buFont typeface="Wingdings" panose="05000000000000000000" pitchFamily="2" charset="2"/>
              <a:buChar char=""/>
              <a:defRPr/>
            </a:pPr>
            <a:r>
              <a:rPr lang="zh-TW" altLang="en-US" sz="2500" b="1" kern="100" dirty="0">
                <a:solidFill>
                  <a:srgbClr val="FF0000"/>
                </a:solidFill>
                <a:latin typeface="微軟正黑體" panose="020B0604030504040204" pitchFamily="34" charset="-120"/>
              </a:rPr>
              <a:t>實際註冊人數：</a:t>
            </a:r>
            <a:r>
              <a:rPr lang="zh-TW" altLang="en-US" sz="2500" kern="100" dirty="0">
                <a:latin typeface="微軟正黑體" panose="020B0604030504040204" pitchFamily="34" charset="-120"/>
              </a:rPr>
              <a:t>請填報教育部核定當學年度新生招生名額之</a:t>
            </a:r>
            <a:r>
              <a:rPr lang="zh-TW" altLang="en-US" sz="2500" b="1" kern="100" dirty="0">
                <a:solidFill>
                  <a:srgbClr val="FF0000"/>
                </a:solidFill>
                <a:latin typeface="微軟正黑體" panose="020B0604030504040204" pitchFamily="34" charset="-120"/>
              </a:rPr>
              <a:t>完成實際註冊程序</a:t>
            </a:r>
            <a:r>
              <a:rPr lang="zh-TW" altLang="en-US" sz="2500" kern="100" dirty="0">
                <a:latin typeface="微軟正黑體" panose="020B0604030504040204" pitchFamily="34" charset="-120"/>
              </a:rPr>
              <a:t>之人數（包括完成註冊之新生休學人數），並依</a:t>
            </a:r>
            <a:r>
              <a:rPr lang="en-US" altLang="zh-TW" sz="2500" kern="100" dirty="0">
                <a:latin typeface="微軟正黑體" panose="020B0604030504040204" pitchFamily="34" charset="-120"/>
              </a:rPr>
              <a:t>【</a:t>
            </a:r>
            <a:r>
              <a:rPr lang="zh-TW" altLang="en-US" sz="2500" kern="100" dirty="0">
                <a:latin typeface="微軟正黑體" panose="020B0604030504040204" pitchFamily="34" charset="-120"/>
              </a:rPr>
              <a:t>已在職者；非在職者</a:t>
            </a:r>
            <a:r>
              <a:rPr lang="en-US" altLang="zh-TW" sz="2500" kern="100" dirty="0">
                <a:latin typeface="微軟正黑體" panose="020B0604030504040204" pitchFamily="34" charset="-120"/>
              </a:rPr>
              <a:t>】</a:t>
            </a:r>
            <a:r>
              <a:rPr lang="zh-TW" altLang="en-US" sz="2500" kern="100" dirty="0">
                <a:latin typeface="微軟正黑體" panose="020B0604030504040204" pitchFamily="34" charset="-120"/>
              </a:rPr>
              <a:t>等分別填報，</a:t>
            </a:r>
            <a:r>
              <a:rPr lang="zh-TW" altLang="en-US" sz="2500" b="1" kern="100" dirty="0">
                <a:solidFill>
                  <a:srgbClr val="FF0000"/>
                </a:solidFill>
                <a:latin typeface="微軟正黑體" panose="020B0604030504040204" pitchFamily="34" charset="-120"/>
              </a:rPr>
              <a:t>不包括</a:t>
            </a:r>
            <a:r>
              <a:rPr lang="en-US" altLang="zh-TW" sz="2500" kern="100" dirty="0">
                <a:latin typeface="微軟正黑體" panose="020B0604030504040204" pitchFamily="34" charset="-120"/>
              </a:rPr>
              <a:t>(1)</a:t>
            </a:r>
            <a:r>
              <a:rPr lang="zh-TW" altLang="en-US" sz="2500" kern="100" dirty="0">
                <a:latin typeface="微軟正黑體" panose="020B0604030504040204" pitchFamily="34" charset="-120"/>
              </a:rPr>
              <a:t>退學學生、</a:t>
            </a:r>
            <a:r>
              <a:rPr lang="en-US" altLang="zh-TW" sz="2500" kern="100" dirty="0">
                <a:latin typeface="微軟正黑體" panose="020B0604030504040204" pitchFamily="34" charset="-120"/>
              </a:rPr>
              <a:t>(2)112</a:t>
            </a:r>
            <a:r>
              <a:rPr lang="zh-TW" altLang="en-US" sz="2500" kern="100" dirty="0">
                <a:latin typeface="微軟正黑體" panose="020B0604030504040204" pitchFamily="34" charset="-120"/>
              </a:rPr>
              <a:t>學年度新生保留入學資格者、</a:t>
            </a:r>
            <a:r>
              <a:rPr lang="en-US" altLang="zh-TW" sz="2500" kern="100" dirty="0">
                <a:latin typeface="微軟正黑體" panose="020B0604030504040204" pitchFamily="34" charset="-120"/>
              </a:rPr>
              <a:t>(3)</a:t>
            </a:r>
            <a:r>
              <a:rPr lang="zh-TW" altLang="en-US" sz="2500" kern="100" dirty="0">
                <a:latin typeface="微軟正黑體" panose="020B0604030504040204" pitchFamily="34" charset="-120"/>
              </a:rPr>
              <a:t>前學年度新生保留入學資格之復學者。</a:t>
            </a:r>
          </a:p>
          <a:p>
            <a:pPr marL="342874" indent="-342874">
              <a:lnSpc>
                <a:spcPct val="120000"/>
              </a:lnSpc>
              <a:spcBef>
                <a:spcPts val="600"/>
              </a:spcBef>
              <a:buFont typeface="Wingdings" panose="05000000000000000000" pitchFamily="2" charset="2"/>
              <a:buChar char=""/>
              <a:defRPr/>
            </a:pPr>
            <a:r>
              <a:rPr lang="zh-TW" altLang="en-US" sz="2500" kern="100" dirty="0">
                <a:latin typeface="微軟正黑體" panose="020B0604030504040204" pitchFamily="34" charset="-120"/>
              </a:rPr>
              <a:t>若研究學院碩士生、博士生以「甄試考試」而</a:t>
            </a:r>
            <a:r>
              <a:rPr lang="zh-TW" altLang="en-US" sz="2500" b="1" kern="100" dirty="0">
                <a:solidFill>
                  <a:srgbClr val="FF0000"/>
                </a:solidFill>
                <a:latin typeface="微軟正黑體" panose="020B0604030504040204" pitchFamily="34" charset="-120"/>
              </a:rPr>
              <a:t>提前入學並完成註冊者</a:t>
            </a:r>
            <a:r>
              <a:rPr lang="zh-TW" altLang="en-US" sz="2500" kern="100" dirty="0">
                <a:latin typeface="微軟正黑體" panose="020B0604030504040204" pitchFamily="34" charset="-120"/>
              </a:rPr>
              <a:t>，</a:t>
            </a:r>
            <a:r>
              <a:rPr lang="zh-TW" altLang="en-US" sz="2500" b="1" kern="100" dirty="0">
                <a:solidFill>
                  <a:srgbClr val="FF0000"/>
                </a:solidFill>
                <a:latin typeface="微軟正黑體" panose="020B0604030504040204" pitchFamily="34" charset="-120"/>
              </a:rPr>
              <a:t>且其名額如歸屬於當學年度</a:t>
            </a:r>
            <a:r>
              <a:rPr lang="zh-TW" altLang="en-US" sz="2500" kern="100" dirty="0">
                <a:latin typeface="微軟正黑體" panose="020B0604030504040204" pitchFamily="34" charset="-120"/>
              </a:rPr>
              <a:t>核定招生名額者，</a:t>
            </a:r>
            <a:r>
              <a:rPr lang="zh-TW" altLang="en-US" sz="2500" b="1" kern="100" dirty="0">
                <a:solidFill>
                  <a:srgbClr val="FF0000"/>
                </a:solidFill>
                <a:latin typeface="微軟正黑體" panose="020B0604030504040204" pitchFamily="34" charset="-120"/>
              </a:rPr>
              <a:t>可列計於本欄位</a:t>
            </a:r>
            <a:r>
              <a:rPr lang="zh-TW" altLang="en-US" sz="2500" kern="100" dirty="0">
                <a:latin typeface="微軟正黑體" panose="020B0604030504040204" pitchFamily="34" charset="-120"/>
              </a:rPr>
              <a:t>。</a:t>
            </a:r>
          </a:p>
          <a:p>
            <a:pPr marL="0" indent="0">
              <a:lnSpc>
                <a:spcPct val="120000"/>
              </a:lnSpc>
              <a:spcBef>
                <a:spcPts val="600"/>
              </a:spcBef>
              <a:buNone/>
              <a:defRPr/>
            </a:pPr>
            <a:r>
              <a:rPr lang="zh-TW" altLang="en-US" sz="2500" kern="100" dirty="0">
                <a:latin typeface="微軟正黑體" panose="020B0604030504040204" pitchFamily="34" charset="-120"/>
              </a:rPr>
              <a:t>範例：某</a:t>
            </a:r>
            <a:r>
              <a:rPr lang="en-US" altLang="zh-TW" sz="2500" kern="100" dirty="0">
                <a:latin typeface="微軟正黑體" panose="020B0604030504040204" pitchFamily="34" charset="-120"/>
              </a:rPr>
              <a:t>111</a:t>
            </a:r>
            <a:r>
              <a:rPr lang="zh-TW" altLang="en-US" sz="2500" kern="100" dirty="0">
                <a:latin typeface="微軟正黑體" panose="020B0604030504040204" pitchFamily="34" charset="-120"/>
              </a:rPr>
              <a:t>學年度設立之碩士班於</a:t>
            </a:r>
            <a:r>
              <a:rPr lang="en-US" altLang="zh-TW" sz="2500" kern="100" dirty="0">
                <a:latin typeface="微軟正黑體" panose="020B0604030504040204" pitchFamily="34" charset="-120"/>
              </a:rPr>
              <a:t>112</a:t>
            </a:r>
            <a:r>
              <a:rPr lang="zh-TW" altLang="en-US" sz="2500" kern="100" dirty="0">
                <a:latin typeface="微軟正黑體" panose="020B0604030504040204" pitchFamily="34" charset="-120"/>
              </a:rPr>
              <a:t>年</a:t>
            </a:r>
            <a:r>
              <a:rPr lang="en-US" altLang="zh-TW" sz="2500" kern="100" dirty="0">
                <a:latin typeface="微軟正黑體" panose="020B0604030504040204" pitchFamily="34" charset="-120"/>
              </a:rPr>
              <a:t>11</a:t>
            </a:r>
            <a:r>
              <a:rPr lang="zh-TW" altLang="en-US" sz="2500" kern="100" dirty="0">
                <a:latin typeface="微軟正黑體" panose="020B0604030504040204" pitchFamily="34" charset="-120"/>
              </a:rPr>
              <a:t>月辦理</a:t>
            </a:r>
            <a:r>
              <a:rPr lang="en-US" altLang="zh-TW" sz="2500" kern="100" dirty="0">
                <a:latin typeface="微軟正黑體" panose="020B0604030504040204" pitchFamily="34" charset="-120"/>
              </a:rPr>
              <a:t>113</a:t>
            </a:r>
            <a:r>
              <a:rPr lang="zh-TW" altLang="en-US" sz="2500" kern="100" dirty="0">
                <a:latin typeface="微軟正黑體" panose="020B0604030504040204" pitchFamily="34" charset="-120"/>
              </a:rPr>
              <a:t>學年度碩士班甄試考試，</a:t>
            </a:r>
            <a:r>
              <a:rPr lang="en-US" altLang="zh-TW" sz="2500" kern="100" dirty="0">
                <a:latin typeface="微軟正黑體" panose="020B0604030504040204" pitchFamily="34" charset="-120"/>
              </a:rPr>
              <a:t>A</a:t>
            </a:r>
            <a:r>
              <a:rPr lang="zh-TW" altLang="en-US" sz="2500" kern="100" dirty="0">
                <a:latin typeface="微軟正黑體" panose="020B0604030504040204" pitchFamily="34" charset="-120"/>
              </a:rPr>
              <a:t>生及</a:t>
            </a:r>
            <a:r>
              <a:rPr lang="en-US" altLang="zh-TW" sz="2500" kern="100" dirty="0">
                <a:latin typeface="微軟正黑體" panose="020B0604030504040204" pitchFamily="34" charset="-120"/>
              </a:rPr>
              <a:t>B</a:t>
            </a:r>
            <a:r>
              <a:rPr lang="zh-TW" altLang="en-US" sz="2500" kern="100" dirty="0">
                <a:latin typeface="微軟正黑體" panose="020B0604030504040204" pitchFamily="34" charset="-120"/>
              </a:rPr>
              <a:t>生皆於</a:t>
            </a:r>
            <a:r>
              <a:rPr lang="en-US" altLang="zh-TW" sz="2500" kern="100" dirty="0">
                <a:latin typeface="微軟正黑體" panose="020B0604030504040204" pitchFamily="34" charset="-120"/>
              </a:rPr>
              <a:t>113</a:t>
            </a:r>
            <a:r>
              <a:rPr lang="zh-TW" altLang="en-US" sz="2500" kern="100" dirty="0">
                <a:latin typeface="微軟正黑體" panose="020B0604030504040204" pitchFamily="34" charset="-120"/>
              </a:rPr>
              <a:t>年</a:t>
            </a:r>
            <a:r>
              <a:rPr lang="en-US" altLang="zh-TW" sz="2500" kern="100" dirty="0">
                <a:latin typeface="微軟正黑體" panose="020B0604030504040204" pitchFamily="34" charset="-120"/>
              </a:rPr>
              <a:t>2</a:t>
            </a:r>
            <a:r>
              <a:rPr lang="zh-TW" altLang="en-US" sz="2500" kern="100" dirty="0">
                <a:latin typeface="微軟正黑體" panose="020B0604030504040204" pitchFamily="34" charset="-120"/>
              </a:rPr>
              <a:t>月提前入學，並完成註冊程序。後</a:t>
            </a:r>
            <a:r>
              <a:rPr lang="en-US" altLang="zh-TW" sz="2500" kern="100" dirty="0">
                <a:latin typeface="微軟正黑體" panose="020B0604030504040204" pitchFamily="34" charset="-120"/>
              </a:rPr>
              <a:t>B</a:t>
            </a:r>
            <a:r>
              <a:rPr lang="zh-TW" altLang="en-US" sz="2500" kern="100" dirty="0">
                <a:latin typeface="微軟正黑體" panose="020B0604030504040204" pitchFamily="34" charset="-120"/>
              </a:rPr>
              <a:t>生雖因經濟因素於</a:t>
            </a:r>
            <a:r>
              <a:rPr lang="en-US" altLang="zh-TW" sz="2500" kern="100" dirty="0">
                <a:latin typeface="微軟正黑體" panose="020B0604030504040204" pitchFamily="34" charset="-120"/>
              </a:rPr>
              <a:t>113</a:t>
            </a:r>
            <a:r>
              <a:rPr lang="zh-TW" altLang="en-US" sz="2500" kern="100" dirty="0">
                <a:latin typeface="微軟正黑體" panose="020B0604030504040204" pitchFamily="34" charset="-120"/>
              </a:rPr>
              <a:t>年</a:t>
            </a:r>
            <a:r>
              <a:rPr lang="en-US" altLang="zh-TW" sz="2500" kern="100" dirty="0">
                <a:latin typeface="微軟正黑體" panose="020B0604030504040204" pitchFamily="34" charset="-120"/>
              </a:rPr>
              <a:t>5</a:t>
            </a:r>
            <a:r>
              <a:rPr lang="zh-TW" altLang="en-US" sz="2500" kern="100" dirty="0">
                <a:latin typeface="微軟正黑體" panose="020B0604030504040204" pitchFamily="34" charset="-120"/>
              </a:rPr>
              <a:t>月休學，學校於</a:t>
            </a:r>
            <a:r>
              <a:rPr lang="en-US" altLang="zh-TW" sz="2500" kern="100" dirty="0">
                <a:latin typeface="微軟正黑體" panose="020B0604030504040204" pitchFamily="34" charset="-120"/>
              </a:rPr>
              <a:t>113</a:t>
            </a:r>
            <a:r>
              <a:rPr lang="zh-TW" altLang="en-US" sz="2500" kern="100" dirty="0">
                <a:latin typeface="微軟正黑體" panose="020B0604030504040204" pitchFamily="34" charset="-120"/>
              </a:rPr>
              <a:t>年</a:t>
            </a:r>
            <a:r>
              <a:rPr lang="en-US" altLang="zh-TW" sz="2500" kern="100" dirty="0">
                <a:latin typeface="微軟正黑體" panose="020B0604030504040204" pitchFamily="34" charset="-120"/>
              </a:rPr>
              <a:t>10</a:t>
            </a:r>
            <a:r>
              <a:rPr lang="zh-TW" altLang="en-US" sz="2500" kern="100" dirty="0">
                <a:latin typeface="微軟正黑體" panose="020B0604030504040204" pitchFamily="34" charset="-120"/>
              </a:rPr>
              <a:t>月填報本欄位時，因</a:t>
            </a:r>
            <a:r>
              <a:rPr lang="en-US" altLang="zh-TW" sz="2500" kern="100" dirty="0">
                <a:latin typeface="微軟正黑體" panose="020B0604030504040204" pitchFamily="34" charset="-120"/>
              </a:rPr>
              <a:t>A</a:t>
            </a:r>
            <a:r>
              <a:rPr lang="zh-TW" altLang="en-US" sz="2500" kern="100" dirty="0">
                <a:latin typeface="微軟正黑體" panose="020B0604030504040204" pitchFamily="34" charset="-120"/>
              </a:rPr>
              <a:t>生及</a:t>
            </a:r>
            <a:r>
              <a:rPr lang="en-US" altLang="zh-TW" sz="2500" kern="100" dirty="0">
                <a:latin typeface="微軟正黑體" panose="020B0604030504040204" pitchFamily="34" charset="-120"/>
              </a:rPr>
              <a:t>B</a:t>
            </a:r>
            <a:r>
              <a:rPr lang="zh-TW" altLang="en-US" sz="2500" kern="100" dirty="0">
                <a:latin typeface="微軟正黑體" panose="020B0604030504040204" pitchFamily="34" charset="-120"/>
              </a:rPr>
              <a:t>生皆屬於</a:t>
            </a:r>
            <a:r>
              <a:rPr lang="en-US" altLang="zh-TW" sz="2500" kern="100" dirty="0">
                <a:latin typeface="微軟正黑體" panose="020B0604030504040204" pitchFamily="34" charset="-120"/>
              </a:rPr>
              <a:t>113</a:t>
            </a:r>
            <a:r>
              <a:rPr lang="zh-TW" altLang="en-US" sz="2500" kern="100" dirty="0">
                <a:latin typeface="微軟正黑體" panose="020B0604030504040204" pitchFamily="34" charset="-120"/>
              </a:rPr>
              <a:t>學年度核定招生名額且完成實際註冊程序，爰</a:t>
            </a:r>
            <a:r>
              <a:rPr lang="en-US" altLang="zh-TW" sz="2500" kern="100" dirty="0">
                <a:latin typeface="微軟正黑體" panose="020B0604030504040204" pitchFamily="34" charset="-120"/>
              </a:rPr>
              <a:t>2</a:t>
            </a:r>
            <a:r>
              <a:rPr lang="zh-TW" altLang="en-US" sz="2500" kern="100" dirty="0">
                <a:latin typeface="微軟正黑體" panose="020B0604030504040204" pitchFamily="34" charset="-120"/>
              </a:rPr>
              <a:t>人皆應列計於</a:t>
            </a:r>
            <a:r>
              <a:rPr lang="en-US" altLang="zh-TW" sz="2500" kern="100" dirty="0">
                <a:latin typeface="微軟正黑體" panose="020B0604030504040204" pitchFamily="34" charset="-120"/>
              </a:rPr>
              <a:t>【</a:t>
            </a:r>
            <a:r>
              <a:rPr lang="zh-TW" altLang="en-US" sz="2500" kern="100" dirty="0">
                <a:latin typeface="微軟正黑體" panose="020B0604030504040204" pitchFamily="34" charset="-120"/>
              </a:rPr>
              <a:t>實際註冊人數</a:t>
            </a:r>
            <a:r>
              <a:rPr lang="en-US" altLang="zh-TW" sz="2500" kern="100" dirty="0">
                <a:latin typeface="微軟正黑體" panose="020B0604030504040204" pitchFamily="34" charset="-120"/>
              </a:rPr>
              <a:t>】</a:t>
            </a:r>
            <a:r>
              <a:rPr lang="zh-TW" altLang="en-US" sz="2500" kern="100" dirty="0">
                <a:latin typeface="微軟正黑體" panose="020B0604030504040204" pitchFamily="34" charset="-120"/>
              </a:rPr>
              <a:t>。</a:t>
            </a:r>
          </a:p>
          <a:p>
            <a:pPr marL="0" indent="0" algn="r">
              <a:lnSpc>
                <a:spcPct val="120000"/>
              </a:lnSpc>
              <a:spcBef>
                <a:spcPts val="600"/>
              </a:spcBef>
              <a:buNone/>
              <a:defRPr/>
            </a:pPr>
            <a:r>
              <a:rPr lang="en-US" altLang="zh-TW" sz="1800" kern="100" dirty="0">
                <a:latin typeface="微軟正黑體" panose="020B0604030504040204" pitchFamily="34" charset="-120"/>
              </a:rPr>
              <a:t>【113</a:t>
            </a:r>
            <a:r>
              <a:rPr lang="zh-TW" altLang="en-US" sz="1800" kern="100" dirty="0">
                <a:latin typeface="微軟正黑體" panose="020B0604030504040204" pitchFamily="34" charset="-120"/>
              </a:rPr>
              <a:t>年</a:t>
            </a:r>
            <a:r>
              <a:rPr lang="en-US" altLang="zh-TW" sz="1800" kern="100" dirty="0">
                <a:latin typeface="微軟正黑體" panose="020B0604030504040204" pitchFamily="34" charset="-120"/>
              </a:rPr>
              <a:t>03</a:t>
            </a:r>
            <a:r>
              <a:rPr lang="zh-TW" altLang="en-US" sz="1800" kern="100" dirty="0">
                <a:latin typeface="微軟正黑體" panose="020B0604030504040204" pitchFamily="34" charset="-120"/>
              </a:rPr>
              <a:t>月因應「技職司」需求新增欄位</a:t>
            </a:r>
            <a:r>
              <a:rPr lang="en-US" altLang="zh-TW" sz="1800" kern="100" dirty="0">
                <a:latin typeface="微軟正黑體" panose="020B0604030504040204" pitchFamily="34" charset="-120"/>
              </a:rPr>
              <a:t>】</a:t>
            </a:r>
            <a:endParaRPr lang="zh-TW" altLang="en-US" dirty="0"/>
          </a:p>
        </p:txBody>
      </p:sp>
      <p:sp>
        <p:nvSpPr>
          <p:cNvPr id="6" name="文字版面配置區 5">
            <a:extLst>
              <a:ext uri="{FF2B5EF4-FFF2-40B4-BE49-F238E27FC236}">
                <a16:creationId xmlns:a16="http://schemas.microsoft.com/office/drawing/2014/main" id="{38CDF69E-707F-40BE-81E4-30720271FB1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altLang="zh-TW" dirty="0"/>
              <a:t>03</a:t>
            </a:r>
            <a:endParaRPr lang="zh-TW" altLang="en-US" dirty="0"/>
          </a:p>
        </p:txBody>
      </p:sp>
      <p:graphicFrame>
        <p:nvGraphicFramePr>
          <p:cNvPr id="9" name="內容版面配置區 6">
            <a:extLst>
              <a:ext uri="{FF2B5EF4-FFF2-40B4-BE49-F238E27FC236}">
                <a16:creationId xmlns:a16="http://schemas.microsoft.com/office/drawing/2014/main" id="{BAD0DA95-1AA2-438E-810D-E391012B3D15}"/>
              </a:ext>
            </a:extLst>
          </p:cNvPr>
          <p:cNvGraphicFramePr>
            <a:graphicFrameLocks noGrp="1"/>
          </p:cNvGraphicFramePr>
          <p:nvPr>
            <p:ph sz="quarter" idx="13"/>
          </p:nvPr>
        </p:nvGraphicFramePr>
        <p:xfrm>
          <a:off x="161925" y="876300"/>
          <a:ext cx="11952000" cy="197103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86000">
                  <a:extLst>
                    <a:ext uri="{9D8B030D-6E8A-4147-A177-3AD203B41FA5}">
                      <a16:colId xmlns:a16="http://schemas.microsoft.com/office/drawing/2014/main" val="1581394822"/>
                    </a:ext>
                  </a:extLst>
                </a:gridCol>
                <a:gridCol w="486000">
                  <a:extLst>
                    <a:ext uri="{9D8B030D-6E8A-4147-A177-3AD203B41FA5}">
                      <a16:colId xmlns:a16="http://schemas.microsoft.com/office/drawing/2014/main" val="1462615627"/>
                    </a:ext>
                  </a:extLst>
                </a:gridCol>
                <a:gridCol w="486000">
                  <a:extLst>
                    <a:ext uri="{9D8B030D-6E8A-4147-A177-3AD203B41FA5}">
                      <a16:colId xmlns:a16="http://schemas.microsoft.com/office/drawing/2014/main" val="615548752"/>
                    </a:ext>
                  </a:extLst>
                </a:gridCol>
                <a:gridCol w="486000">
                  <a:extLst>
                    <a:ext uri="{9D8B030D-6E8A-4147-A177-3AD203B41FA5}">
                      <a16:colId xmlns:a16="http://schemas.microsoft.com/office/drawing/2014/main" val="2566546446"/>
                    </a:ext>
                  </a:extLst>
                </a:gridCol>
                <a:gridCol w="504000">
                  <a:extLst>
                    <a:ext uri="{9D8B030D-6E8A-4147-A177-3AD203B41FA5}">
                      <a16:colId xmlns:a16="http://schemas.microsoft.com/office/drawing/2014/main" val="3805250749"/>
                    </a:ext>
                  </a:extLst>
                </a:gridCol>
                <a:gridCol w="504000">
                  <a:extLst>
                    <a:ext uri="{9D8B030D-6E8A-4147-A177-3AD203B41FA5}">
                      <a16:colId xmlns:a16="http://schemas.microsoft.com/office/drawing/2014/main" val="3038036211"/>
                    </a:ext>
                  </a:extLst>
                </a:gridCol>
                <a:gridCol w="1008000">
                  <a:extLst>
                    <a:ext uri="{9D8B030D-6E8A-4147-A177-3AD203B41FA5}">
                      <a16:colId xmlns:a16="http://schemas.microsoft.com/office/drawing/2014/main" val="3453269269"/>
                    </a:ext>
                  </a:extLst>
                </a:gridCol>
                <a:gridCol w="504000">
                  <a:extLst>
                    <a:ext uri="{9D8B030D-6E8A-4147-A177-3AD203B41FA5}">
                      <a16:colId xmlns:a16="http://schemas.microsoft.com/office/drawing/2014/main" val="535336924"/>
                    </a:ext>
                  </a:extLst>
                </a:gridCol>
                <a:gridCol w="504000">
                  <a:extLst>
                    <a:ext uri="{9D8B030D-6E8A-4147-A177-3AD203B41FA5}">
                      <a16:colId xmlns:a16="http://schemas.microsoft.com/office/drawing/2014/main" val="1120378039"/>
                    </a:ext>
                  </a:extLst>
                </a:gridCol>
                <a:gridCol w="504000">
                  <a:extLst>
                    <a:ext uri="{9D8B030D-6E8A-4147-A177-3AD203B41FA5}">
                      <a16:colId xmlns:a16="http://schemas.microsoft.com/office/drawing/2014/main" val="155490734"/>
                    </a:ext>
                  </a:extLst>
                </a:gridCol>
                <a:gridCol w="1008000">
                  <a:extLst>
                    <a:ext uri="{9D8B030D-6E8A-4147-A177-3AD203B41FA5}">
                      <a16:colId xmlns:a16="http://schemas.microsoft.com/office/drawing/2014/main" val="3399832968"/>
                    </a:ext>
                  </a:extLst>
                </a:gridCol>
                <a:gridCol w="504000">
                  <a:extLst>
                    <a:ext uri="{9D8B030D-6E8A-4147-A177-3AD203B41FA5}">
                      <a16:colId xmlns:a16="http://schemas.microsoft.com/office/drawing/2014/main" val="173557290"/>
                    </a:ext>
                  </a:extLst>
                </a:gridCol>
                <a:gridCol w="504000">
                  <a:extLst>
                    <a:ext uri="{9D8B030D-6E8A-4147-A177-3AD203B41FA5}">
                      <a16:colId xmlns:a16="http://schemas.microsoft.com/office/drawing/2014/main" val="2880509639"/>
                    </a:ext>
                  </a:extLst>
                </a:gridCol>
                <a:gridCol w="504000">
                  <a:extLst>
                    <a:ext uri="{9D8B030D-6E8A-4147-A177-3AD203B41FA5}">
                      <a16:colId xmlns:a16="http://schemas.microsoft.com/office/drawing/2014/main" val="410417591"/>
                    </a:ext>
                  </a:extLst>
                </a:gridCol>
                <a:gridCol w="1008000">
                  <a:extLst>
                    <a:ext uri="{9D8B030D-6E8A-4147-A177-3AD203B41FA5}">
                      <a16:colId xmlns:a16="http://schemas.microsoft.com/office/drawing/2014/main" val="3664527041"/>
                    </a:ext>
                  </a:extLst>
                </a:gridCol>
                <a:gridCol w="504000">
                  <a:extLst>
                    <a:ext uri="{9D8B030D-6E8A-4147-A177-3AD203B41FA5}">
                      <a16:colId xmlns:a16="http://schemas.microsoft.com/office/drawing/2014/main" val="755819366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1343153368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894510140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3605818876"/>
                    </a:ext>
                  </a:extLst>
                </a:gridCol>
                <a:gridCol w="504000">
                  <a:extLst>
                    <a:ext uri="{9D8B030D-6E8A-4147-A177-3AD203B41FA5}">
                      <a16:colId xmlns:a16="http://schemas.microsoft.com/office/drawing/2014/main" val="1789197354"/>
                    </a:ext>
                  </a:extLst>
                </a:gridCol>
              </a:tblGrid>
              <a:tr h="626688">
                <a:tc rowSpan="3">
                  <a:txBody>
                    <a:bodyPr/>
                    <a:lstStyle/>
                    <a:p>
                      <a:pPr marL="71755" marR="71755" algn="ctr">
                        <a:spcAft>
                          <a:spcPts val="0"/>
                        </a:spcAft>
                      </a:pPr>
                      <a:r>
                        <a:rPr lang="zh-TW" sz="2400" b="0" kern="0" dirty="0">
                          <a:solidFill>
                            <a:schemeClr val="tx1"/>
                          </a:solidFill>
                          <a:effectLst/>
                        </a:rPr>
                        <a:t>學年度</a:t>
                      </a:r>
                      <a:endParaRPr lang="zh-TW" sz="2400" b="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vert="eaVert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71755" marR="71755" algn="ctr">
                        <a:spcAft>
                          <a:spcPts val="0"/>
                        </a:spcAft>
                      </a:pPr>
                      <a:r>
                        <a:rPr lang="zh-TW" sz="2400" b="0" kern="0" dirty="0">
                          <a:solidFill>
                            <a:schemeClr val="tx1"/>
                          </a:solidFill>
                          <a:effectLst/>
                        </a:rPr>
                        <a:t>學院</a:t>
                      </a:r>
                      <a:endParaRPr lang="zh-TW" sz="2400" b="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vert="eaVert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71755" marR="71755" algn="ctr">
                        <a:spcAft>
                          <a:spcPts val="0"/>
                        </a:spcAft>
                      </a:pPr>
                      <a:r>
                        <a:rPr lang="zh-TW" sz="2400" b="0" kern="0" dirty="0">
                          <a:solidFill>
                            <a:schemeClr val="tx1"/>
                          </a:solidFill>
                          <a:effectLst/>
                        </a:rPr>
                        <a:t>系所</a:t>
                      </a:r>
                      <a:endParaRPr lang="zh-TW" sz="2400" b="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vert="eaVert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71755" marR="71755" algn="ctr">
                        <a:spcAft>
                          <a:spcPts val="0"/>
                        </a:spcAft>
                      </a:pPr>
                      <a:r>
                        <a:rPr lang="zh-TW" sz="2400" b="0" kern="0" dirty="0">
                          <a:solidFill>
                            <a:schemeClr val="tx1"/>
                          </a:solidFill>
                          <a:effectLst/>
                        </a:rPr>
                        <a:t>學制</a:t>
                      </a:r>
                      <a:endParaRPr lang="zh-TW" sz="2400" b="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vert="eaVert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zh-TW" sz="2400" b="0" kern="0" dirty="0">
                          <a:solidFill>
                            <a:schemeClr val="tx1"/>
                          </a:solidFill>
                          <a:effectLst/>
                        </a:rPr>
                        <a:t>核定新生招生名額</a:t>
                      </a:r>
                      <a:endParaRPr lang="zh-TW" sz="2400" b="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zh-TW" sz="2400" b="0" kern="0">
                          <a:solidFill>
                            <a:schemeClr val="tx1"/>
                          </a:solidFill>
                          <a:effectLst/>
                        </a:rPr>
                        <a:t>報名人數</a:t>
                      </a:r>
                      <a:endParaRPr lang="zh-TW" sz="2400" b="0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zh-TW" sz="2400" b="0" kern="0" dirty="0">
                          <a:solidFill>
                            <a:schemeClr val="tx1"/>
                          </a:solidFill>
                          <a:effectLst/>
                        </a:rPr>
                        <a:t>錄取人數</a:t>
                      </a:r>
                      <a:endParaRPr lang="zh-TW" sz="2400" b="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zh-TW" sz="2400" b="1" kern="0" dirty="0">
                          <a:solidFill>
                            <a:srgbClr val="FF0000"/>
                          </a:solidFill>
                          <a:effectLst/>
                        </a:rPr>
                        <a:t>實際註冊人數</a:t>
                      </a:r>
                      <a:endParaRPr lang="zh-TW" sz="2400" b="1" kern="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73148025"/>
                  </a:ext>
                </a:extLst>
              </a:tr>
              <a:tr h="525778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zh-TW" sz="2400" b="0" kern="0" dirty="0">
                          <a:solidFill>
                            <a:schemeClr val="tx1"/>
                          </a:solidFill>
                          <a:effectLst/>
                        </a:rPr>
                        <a:t>甄試</a:t>
                      </a:r>
                      <a:endParaRPr lang="zh-TW" sz="2400" b="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vert="eaVert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zh-TW" sz="2400" b="0" kern="0" dirty="0">
                          <a:solidFill>
                            <a:schemeClr val="tx1"/>
                          </a:solidFill>
                          <a:effectLst/>
                        </a:rPr>
                        <a:t>考試</a:t>
                      </a:r>
                      <a:endParaRPr lang="zh-TW" sz="2400" b="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vert="eaVert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zh-TW" sz="2400" b="0" kern="0" dirty="0">
                          <a:solidFill>
                            <a:schemeClr val="tx1"/>
                          </a:solidFill>
                          <a:effectLst/>
                        </a:rPr>
                        <a:t>逕修讀學位</a:t>
                      </a:r>
                      <a:endParaRPr lang="zh-TW" sz="2400" b="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zh-TW" sz="2400" b="0" kern="0" dirty="0">
                          <a:solidFill>
                            <a:schemeClr val="tx1"/>
                          </a:solidFill>
                          <a:effectLst/>
                        </a:rPr>
                        <a:t>合計</a:t>
                      </a:r>
                      <a:endParaRPr lang="zh-TW" sz="2400" b="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zh-TW" sz="2400" b="0" kern="0" dirty="0">
                          <a:solidFill>
                            <a:schemeClr val="tx1"/>
                          </a:solidFill>
                          <a:effectLst/>
                        </a:rPr>
                        <a:t>甄試</a:t>
                      </a:r>
                      <a:endParaRPr lang="zh-TW" sz="2400" b="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zh-TW" sz="2400" b="0" kern="0" dirty="0">
                          <a:solidFill>
                            <a:schemeClr val="tx1"/>
                          </a:solidFill>
                          <a:effectLst/>
                        </a:rPr>
                        <a:t>考試</a:t>
                      </a:r>
                      <a:endParaRPr lang="zh-TW" sz="2400" b="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zh-TW" sz="2400" b="0" kern="0" dirty="0">
                          <a:solidFill>
                            <a:schemeClr val="tx1"/>
                          </a:solidFill>
                          <a:effectLst/>
                        </a:rPr>
                        <a:t>逕修讀學位</a:t>
                      </a:r>
                      <a:endParaRPr lang="zh-TW" sz="2400" b="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zh-TW" sz="2400" b="0" kern="0" dirty="0">
                          <a:solidFill>
                            <a:schemeClr val="tx1"/>
                          </a:solidFill>
                          <a:effectLst/>
                        </a:rPr>
                        <a:t>合計</a:t>
                      </a:r>
                      <a:endParaRPr lang="zh-TW" sz="2400" b="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zh-TW" sz="2400" b="0" kern="0" dirty="0">
                          <a:solidFill>
                            <a:schemeClr val="tx1"/>
                          </a:solidFill>
                          <a:effectLst/>
                        </a:rPr>
                        <a:t>甄試</a:t>
                      </a:r>
                      <a:endParaRPr lang="zh-TW" sz="2400" b="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zh-TW" sz="2400" b="0" kern="0" dirty="0">
                          <a:solidFill>
                            <a:schemeClr val="tx1"/>
                          </a:solidFill>
                          <a:effectLst/>
                        </a:rPr>
                        <a:t>考試</a:t>
                      </a:r>
                      <a:endParaRPr lang="zh-TW" sz="2400" b="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zh-TW" sz="2400" b="0" kern="0" dirty="0">
                          <a:solidFill>
                            <a:schemeClr val="tx1"/>
                          </a:solidFill>
                          <a:effectLst/>
                        </a:rPr>
                        <a:t>逕修讀學位</a:t>
                      </a:r>
                      <a:endParaRPr lang="zh-TW" sz="2400" b="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zh-TW" sz="2400" b="0" kern="0" dirty="0">
                          <a:solidFill>
                            <a:schemeClr val="tx1"/>
                          </a:solidFill>
                          <a:effectLst/>
                        </a:rPr>
                        <a:t>合計</a:t>
                      </a:r>
                      <a:endParaRPr lang="zh-TW" sz="2400" b="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zh-TW" sz="2400" b="1" kern="0" dirty="0">
                          <a:solidFill>
                            <a:srgbClr val="FF0000"/>
                          </a:solidFill>
                          <a:effectLst/>
                        </a:rPr>
                        <a:t>已在職者</a:t>
                      </a:r>
                      <a:endParaRPr lang="zh-TW" sz="2400" b="1" kern="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zh-TW" sz="2400" b="1" kern="0" dirty="0">
                          <a:solidFill>
                            <a:srgbClr val="FF0000"/>
                          </a:solidFill>
                          <a:effectLst/>
                        </a:rPr>
                        <a:t>未在職者</a:t>
                      </a:r>
                      <a:endParaRPr lang="zh-TW" sz="2400" b="1" kern="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zh-TW" sz="2400" b="1" kern="0" dirty="0">
                          <a:solidFill>
                            <a:srgbClr val="FF0000"/>
                          </a:solidFill>
                          <a:effectLst/>
                        </a:rPr>
                        <a:t>合計</a:t>
                      </a:r>
                      <a:endParaRPr lang="zh-TW" sz="2400" b="1" kern="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46124734"/>
                  </a:ext>
                </a:extLst>
              </a:tr>
              <a:tr h="818573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2400" b="1" kern="0" dirty="0">
                          <a:solidFill>
                            <a:srgbClr val="FF0000"/>
                          </a:solidFill>
                          <a:effectLst/>
                        </a:rPr>
                        <a:t>全職</a:t>
                      </a:r>
                      <a:endParaRPr lang="zh-TW" sz="2400" b="1" kern="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2400" b="1" kern="0" dirty="0">
                          <a:solidFill>
                            <a:srgbClr val="FF0000"/>
                          </a:solidFill>
                          <a:effectLst/>
                        </a:rPr>
                        <a:t>兼職</a:t>
                      </a:r>
                      <a:endParaRPr lang="zh-TW" altLang="en-US" b="1" dirty="0">
                        <a:solidFill>
                          <a:srgbClr val="FF0000"/>
                        </a:solidFill>
                      </a:endParaRPr>
                    </a:p>
                  </a:txBody>
                  <a:tcPr marL="17780" marR="177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2750988881"/>
                  </a:ext>
                </a:extLst>
              </a:tr>
            </a:tbl>
          </a:graphicData>
        </a:graphic>
      </p:graphicFrame>
      <p:sp>
        <p:nvSpPr>
          <p:cNvPr id="10" name="標題 1">
            <a:extLst>
              <a:ext uri="{FF2B5EF4-FFF2-40B4-BE49-F238E27FC236}">
                <a16:creationId xmlns:a16="http://schemas.microsoft.com/office/drawing/2014/main" id="{FEC2A59E-46B8-41A0-8936-A6B8C72FC9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83454" y="1"/>
            <a:ext cx="10808545" cy="802432"/>
          </a:xfrm>
        </p:spPr>
        <p:txBody>
          <a:bodyPr>
            <a:noAutofit/>
          </a:bodyPr>
          <a:lstStyle/>
          <a:p>
            <a:r>
              <a:rPr lang="zh-TW" altLang="en-US" sz="2600" dirty="0"/>
              <a:t>新表 表</a:t>
            </a:r>
            <a:r>
              <a:rPr lang="en-US" altLang="zh-TW" sz="2600" dirty="0"/>
              <a:t>2-1-5</a:t>
            </a:r>
            <a:r>
              <a:rPr lang="zh-TW" altLang="en-US" sz="2600" dirty="0"/>
              <a:t>國家重點領域研究學院碩博士</a:t>
            </a:r>
            <a:r>
              <a:rPr lang="en-US" altLang="zh-TW" sz="2600" dirty="0"/>
              <a:t>(</a:t>
            </a:r>
            <a:r>
              <a:rPr lang="zh-TW" altLang="en-US" sz="2600" dirty="0"/>
              <a:t>含碩士在職</a:t>
            </a:r>
            <a:r>
              <a:rPr lang="en-US" altLang="zh-TW" sz="2600" dirty="0"/>
              <a:t>)</a:t>
            </a:r>
            <a:r>
              <a:rPr lang="zh-TW" altLang="en-US" sz="2600" dirty="0"/>
              <a:t>班核定招生情形</a:t>
            </a:r>
          </a:p>
        </p:txBody>
      </p:sp>
    </p:spTree>
    <p:extLst>
      <p:ext uri="{BB962C8B-B14F-4D97-AF65-F5344CB8AC3E}">
        <p14:creationId xmlns:p14="http://schemas.microsoft.com/office/powerpoint/2010/main" val="38305725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>
                <a:ln>
                  <a:noFill/>
                </a:ln>
              </a:rPr>
              <a:t>技專校院校務資料庫</a:t>
            </a:r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237525" y="3169920"/>
            <a:ext cx="7565359" cy="934720"/>
          </a:xfrm>
        </p:spPr>
        <p:txBody>
          <a:bodyPr/>
          <a:lstStyle/>
          <a:p>
            <a:r>
              <a:rPr lang="en-US" altLang="zh-TW" b="1" dirty="0">
                <a:ln>
                  <a:noFill/>
                </a:ln>
              </a:rPr>
              <a:t>113</a:t>
            </a:r>
            <a:r>
              <a:rPr lang="zh-TW" altLang="en-US" b="1" dirty="0">
                <a:ln>
                  <a:noFill/>
                </a:ln>
              </a:rPr>
              <a:t>年</a:t>
            </a:r>
            <a:r>
              <a:rPr lang="en-US" altLang="zh-TW" b="1" dirty="0">
                <a:ln>
                  <a:noFill/>
                </a:ln>
              </a:rPr>
              <a:t>10</a:t>
            </a:r>
            <a:r>
              <a:rPr lang="zh-TW" altLang="en-US" b="1" dirty="0">
                <a:ln>
                  <a:noFill/>
                </a:ln>
              </a:rPr>
              <a:t>月份填表說明會</a:t>
            </a:r>
            <a:br>
              <a:rPr lang="zh-TW" altLang="en-US" b="1" dirty="0">
                <a:ln>
                  <a:noFill/>
                </a:ln>
              </a:rPr>
            </a:br>
            <a:endParaRPr lang="zh-TW" altLang="en-US" b="1" dirty="0">
              <a:ln>
                <a:noFill/>
              </a:ln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37BC5-01F3-4DA6-AE9F-6749599A3EE9}" type="slidenum">
              <a:rPr lang="zh-TW" altLang="en-US" smtClean="0"/>
              <a:t>2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397455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投影片編號版面配置區 2">
            <a:extLst>
              <a:ext uri="{FF2B5EF4-FFF2-40B4-BE49-F238E27FC236}">
                <a16:creationId xmlns:a16="http://schemas.microsoft.com/office/drawing/2014/main" id="{E521A75E-CFC9-4B1A-B728-7D5E4D2F08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37BC5-01F3-4DA6-AE9F-6749599A3EE9}" type="slidenum">
              <a:rPr lang="zh-TW" altLang="en-US" smtClean="0"/>
              <a:t>20</a:t>
            </a:fld>
            <a:endParaRPr lang="zh-TW" altLang="en-US"/>
          </a:p>
        </p:txBody>
      </p:sp>
      <p:sp>
        <p:nvSpPr>
          <p:cNvPr id="5" name="內容版面配置區 4">
            <a:extLst>
              <a:ext uri="{FF2B5EF4-FFF2-40B4-BE49-F238E27FC236}">
                <a16:creationId xmlns:a16="http://schemas.microsoft.com/office/drawing/2014/main" id="{26CD96F2-94B6-47DA-B7BD-B31C23BF5225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162566" y="3048001"/>
            <a:ext cx="11846559" cy="3810008"/>
          </a:xfrm>
        </p:spPr>
        <p:txBody>
          <a:bodyPr>
            <a:normAutofit fontScale="92500" lnSpcReduction="10000"/>
          </a:bodyPr>
          <a:lstStyle/>
          <a:p>
            <a:pPr marL="0" indent="0">
              <a:lnSpc>
                <a:spcPct val="110000"/>
              </a:lnSpc>
              <a:spcBef>
                <a:spcPts val="600"/>
              </a:spcBef>
              <a:buNone/>
              <a:defRPr/>
            </a:pPr>
            <a:r>
              <a:rPr lang="en-US" altLang="zh-TW" b="1" kern="100" dirty="0">
                <a:latin typeface="微軟正黑體" panose="020B0604030504040204" pitchFamily="34" charset="-120"/>
              </a:rPr>
              <a:t>【</a:t>
            </a:r>
            <a:r>
              <a:rPr lang="zh-TW" altLang="en-US" b="1" kern="100" dirty="0">
                <a:latin typeface="微軟正黑體" panose="020B0604030504040204" pitchFamily="34" charset="-120"/>
              </a:rPr>
              <a:t>新增欄位</a:t>
            </a:r>
            <a:r>
              <a:rPr lang="en-US" altLang="zh-TW" b="1" kern="100" dirty="0">
                <a:latin typeface="微軟正黑體" panose="020B0604030504040204" pitchFamily="34" charset="-120"/>
              </a:rPr>
              <a:t>】</a:t>
            </a:r>
            <a:r>
              <a:rPr lang="zh-TW" altLang="en-US" b="1" kern="100" dirty="0">
                <a:latin typeface="微軟正黑體" panose="020B0604030504040204" pitchFamily="34" charset="-120"/>
              </a:rPr>
              <a:t>：</a:t>
            </a:r>
            <a:r>
              <a:rPr lang="zh-TW" altLang="en-US" b="1" kern="100" dirty="0">
                <a:solidFill>
                  <a:srgbClr val="FF0000"/>
                </a:solidFill>
                <a:latin typeface="微軟正黑體" panose="020B0604030504040204" pitchFamily="34" charset="-120"/>
              </a:rPr>
              <a:t>實際註冊人數</a:t>
            </a:r>
            <a:endParaRPr lang="en-US" altLang="zh-TW" b="1" kern="100" dirty="0">
              <a:solidFill>
                <a:srgbClr val="FF0000"/>
              </a:solidFill>
              <a:latin typeface="微軟正黑體" panose="020B0604030504040204" pitchFamily="34" charset="-120"/>
            </a:endParaRPr>
          </a:p>
          <a:p>
            <a:pPr marL="342874" indent="-342874">
              <a:lnSpc>
                <a:spcPct val="120000"/>
              </a:lnSpc>
              <a:spcBef>
                <a:spcPts val="600"/>
              </a:spcBef>
              <a:buFont typeface="Wingdings" panose="05000000000000000000" pitchFamily="2" charset="2"/>
              <a:buChar char=""/>
              <a:defRPr/>
            </a:pPr>
            <a:r>
              <a:rPr lang="zh-TW" altLang="en-US" sz="2500" kern="100" dirty="0">
                <a:latin typeface="微軟正黑體" panose="020B0604030504040204" pitchFamily="34" charset="-120"/>
              </a:rPr>
              <a:t>本部核定之次一學年度新設之院設系、所、學位學程，因係於次一學年度正式設立，其錄取之學生應於該院設系、所、學位學程正式成立後始得入學。</a:t>
            </a:r>
          </a:p>
          <a:p>
            <a:pPr marL="342874" indent="-342874">
              <a:lnSpc>
                <a:spcPct val="120000"/>
              </a:lnSpc>
              <a:spcBef>
                <a:spcPts val="600"/>
              </a:spcBef>
              <a:buFont typeface="Wingdings" panose="05000000000000000000" pitchFamily="2" charset="2"/>
              <a:buChar char=""/>
              <a:defRPr/>
            </a:pPr>
            <a:r>
              <a:rPr lang="zh-TW" altLang="en-US" sz="2500" kern="100" dirty="0">
                <a:latin typeface="微軟正黑體" panose="020B0604030504040204" pitchFamily="34" charset="-120"/>
              </a:rPr>
              <a:t>本表調查「已在職者」係指學生於入學時，已具備「全職或兼職」工作者，非入學報考身分別（一般生或在職生）。</a:t>
            </a:r>
            <a:endParaRPr lang="en-US" altLang="zh-TW" sz="2500" kern="100" dirty="0">
              <a:latin typeface="微軟正黑體" panose="020B0604030504040204" pitchFamily="34" charset="-120"/>
            </a:endParaRPr>
          </a:p>
          <a:p>
            <a:pPr marL="342874" indent="-342874">
              <a:lnSpc>
                <a:spcPct val="120000"/>
              </a:lnSpc>
              <a:spcBef>
                <a:spcPts val="600"/>
              </a:spcBef>
              <a:buFont typeface="Wingdings" panose="05000000000000000000" pitchFamily="2" charset="2"/>
              <a:buChar char=""/>
              <a:defRPr/>
            </a:pPr>
            <a:r>
              <a:rPr lang="zh-TW" altLang="en-US" sz="2500" kern="100" dirty="0">
                <a:latin typeface="微軟正黑體" panose="020B0604030504040204" pitchFamily="34" charset="-120"/>
              </a:rPr>
              <a:t>本欄實際註冊人數之</a:t>
            </a:r>
            <a:r>
              <a:rPr lang="en-US" altLang="zh-TW" sz="2500" kern="100" dirty="0">
                <a:latin typeface="微軟正黑體" panose="020B0604030504040204" pitchFamily="34" charset="-120"/>
              </a:rPr>
              <a:t>【</a:t>
            </a:r>
            <a:r>
              <a:rPr lang="zh-TW" altLang="en-US" sz="2500" kern="100" dirty="0">
                <a:latin typeface="微軟正黑體" panose="020B0604030504040204" pitchFamily="34" charset="-120"/>
              </a:rPr>
              <a:t>已在職者及未在職者</a:t>
            </a:r>
            <a:r>
              <a:rPr lang="en-US" altLang="zh-TW" sz="2500" kern="100" dirty="0">
                <a:latin typeface="微軟正黑體" panose="020B0604030504040204" pitchFamily="34" charset="-120"/>
              </a:rPr>
              <a:t>】</a:t>
            </a:r>
            <a:r>
              <a:rPr lang="zh-TW" altLang="en-US" sz="2500" kern="100" dirty="0">
                <a:latin typeface="微軟正黑體" panose="020B0604030504040204" pitchFamily="34" charset="-120"/>
              </a:rPr>
              <a:t>之合計為系統自動加總，此數應與表</a:t>
            </a:r>
            <a:r>
              <a:rPr lang="en-US" altLang="zh-TW" sz="2500" kern="100" dirty="0">
                <a:latin typeface="微軟正黑體" panose="020B0604030504040204" pitchFamily="34" charset="-120"/>
              </a:rPr>
              <a:t>2-1-2</a:t>
            </a:r>
            <a:r>
              <a:rPr lang="zh-TW" altLang="en-US" sz="2500" kern="100" dirty="0">
                <a:latin typeface="微軟正黑體" panose="020B0604030504040204" pitchFamily="34" charset="-120"/>
              </a:rPr>
              <a:t>當年度新生招生名額之實際註冊人數相符，請學校確認檢核。</a:t>
            </a:r>
            <a:endParaRPr lang="en-US" altLang="zh-TW" sz="2500" kern="100" dirty="0">
              <a:latin typeface="微軟正黑體" panose="020B0604030504040204" pitchFamily="34" charset="-120"/>
            </a:endParaRPr>
          </a:p>
          <a:p>
            <a:pPr marL="342874" indent="-342874">
              <a:lnSpc>
                <a:spcPct val="120000"/>
              </a:lnSpc>
              <a:spcBef>
                <a:spcPts val="600"/>
              </a:spcBef>
              <a:buFont typeface="Wingdings" panose="05000000000000000000" pitchFamily="2" charset="2"/>
              <a:buChar char=""/>
              <a:defRPr/>
            </a:pPr>
            <a:endParaRPr lang="zh-TW" altLang="en-US" sz="2500" kern="100" dirty="0">
              <a:latin typeface="微軟正黑體" panose="020B0604030504040204" pitchFamily="34" charset="-120"/>
            </a:endParaRPr>
          </a:p>
          <a:p>
            <a:pPr marL="0" indent="0" algn="r">
              <a:lnSpc>
                <a:spcPct val="120000"/>
              </a:lnSpc>
              <a:spcBef>
                <a:spcPts val="600"/>
              </a:spcBef>
              <a:buNone/>
              <a:defRPr/>
            </a:pPr>
            <a:r>
              <a:rPr lang="en-US" altLang="zh-TW" sz="1800" kern="100" dirty="0">
                <a:latin typeface="微軟正黑體" panose="020B0604030504040204" pitchFamily="34" charset="-120"/>
              </a:rPr>
              <a:t>【113</a:t>
            </a:r>
            <a:r>
              <a:rPr lang="zh-TW" altLang="en-US" sz="1800" kern="100" dirty="0">
                <a:latin typeface="微軟正黑體" panose="020B0604030504040204" pitchFamily="34" charset="-120"/>
              </a:rPr>
              <a:t>年</a:t>
            </a:r>
            <a:r>
              <a:rPr lang="en-US" altLang="zh-TW" sz="1800" kern="100" dirty="0">
                <a:latin typeface="微軟正黑體" panose="020B0604030504040204" pitchFamily="34" charset="-120"/>
              </a:rPr>
              <a:t>03</a:t>
            </a:r>
            <a:r>
              <a:rPr lang="zh-TW" altLang="en-US" sz="1800" kern="100" dirty="0">
                <a:latin typeface="微軟正黑體" panose="020B0604030504040204" pitchFamily="34" charset="-120"/>
              </a:rPr>
              <a:t>月因應「技職司」需求新增欄位</a:t>
            </a:r>
            <a:r>
              <a:rPr lang="en-US" altLang="zh-TW" sz="1800" kern="100" dirty="0">
                <a:latin typeface="微軟正黑體" panose="020B0604030504040204" pitchFamily="34" charset="-120"/>
              </a:rPr>
              <a:t>】</a:t>
            </a:r>
            <a:endParaRPr lang="zh-TW" altLang="en-US" dirty="0"/>
          </a:p>
        </p:txBody>
      </p:sp>
      <p:sp>
        <p:nvSpPr>
          <p:cNvPr id="6" name="文字版面配置區 5">
            <a:extLst>
              <a:ext uri="{FF2B5EF4-FFF2-40B4-BE49-F238E27FC236}">
                <a16:creationId xmlns:a16="http://schemas.microsoft.com/office/drawing/2014/main" id="{38CDF69E-707F-40BE-81E4-30720271FB1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altLang="zh-TW" dirty="0"/>
              <a:t>03</a:t>
            </a:r>
            <a:endParaRPr lang="zh-TW" altLang="en-US" dirty="0"/>
          </a:p>
        </p:txBody>
      </p:sp>
      <p:graphicFrame>
        <p:nvGraphicFramePr>
          <p:cNvPr id="9" name="內容版面配置區 6">
            <a:extLst>
              <a:ext uri="{FF2B5EF4-FFF2-40B4-BE49-F238E27FC236}">
                <a16:creationId xmlns:a16="http://schemas.microsoft.com/office/drawing/2014/main" id="{BA27B084-B1AF-467B-AC51-880A03ADA6FC}"/>
              </a:ext>
            </a:extLst>
          </p:cNvPr>
          <p:cNvGraphicFramePr>
            <a:graphicFrameLocks noGrp="1"/>
          </p:cNvGraphicFramePr>
          <p:nvPr>
            <p:ph sz="quarter" idx="13"/>
          </p:nvPr>
        </p:nvGraphicFramePr>
        <p:xfrm>
          <a:off x="161925" y="876300"/>
          <a:ext cx="11952000" cy="197103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86000">
                  <a:extLst>
                    <a:ext uri="{9D8B030D-6E8A-4147-A177-3AD203B41FA5}">
                      <a16:colId xmlns:a16="http://schemas.microsoft.com/office/drawing/2014/main" val="1581394822"/>
                    </a:ext>
                  </a:extLst>
                </a:gridCol>
                <a:gridCol w="486000">
                  <a:extLst>
                    <a:ext uri="{9D8B030D-6E8A-4147-A177-3AD203B41FA5}">
                      <a16:colId xmlns:a16="http://schemas.microsoft.com/office/drawing/2014/main" val="1462615627"/>
                    </a:ext>
                  </a:extLst>
                </a:gridCol>
                <a:gridCol w="486000">
                  <a:extLst>
                    <a:ext uri="{9D8B030D-6E8A-4147-A177-3AD203B41FA5}">
                      <a16:colId xmlns:a16="http://schemas.microsoft.com/office/drawing/2014/main" val="615548752"/>
                    </a:ext>
                  </a:extLst>
                </a:gridCol>
                <a:gridCol w="486000">
                  <a:extLst>
                    <a:ext uri="{9D8B030D-6E8A-4147-A177-3AD203B41FA5}">
                      <a16:colId xmlns:a16="http://schemas.microsoft.com/office/drawing/2014/main" val="2566546446"/>
                    </a:ext>
                  </a:extLst>
                </a:gridCol>
                <a:gridCol w="504000">
                  <a:extLst>
                    <a:ext uri="{9D8B030D-6E8A-4147-A177-3AD203B41FA5}">
                      <a16:colId xmlns:a16="http://schemas.microsoft.com/office/drawing/2014/main" val="3805250749"/>
                    </a:ext>
                  </a:extLst>
                </a:gridCol>
                <a:gridCol w="504000">
                  <a:extLst>
                    <a:ext uri="{9D8B030D-6E8A-4147-A177-3AD203B41FA5}">
                      <a16:colId xmlns:a16="http://schemas.microsoft.com/office/drawing/2014/main" val="3038036211"/>
                    </a:ext>
                  </a:extLst>
                </a:gridCol>
                <a:gridCol w="1008000">
                  <a:extLst>
                    <a:ext uri="{9D8B030D-6E8A-4147-A177-3AD203B41FA5}">
                      <a16:colId xmlns:a16="http://schemas.microsoft.com/office/drawing/2014/main" val="3453269269"/>
                    </a:ext>
                  </a:extLst>
                </a:gridCol>
                <a:gridCol w="504000">
                  <a:extLst>
                    <a:ext uri="{9D8B030D-6E8A-4147-A177-3AD203B41FA5}">
                      <a16:colId xmlns:a16="http://schemas.microsoft.com/office/drawing/2014/main" val="535336924"/>
                    </a:ext>
                  </a:extLst>
                </a:gridCol>
                <a:gridCol w="504000">
                  <a:extLst>
                    <a:ext uri="{9D8B030D-6E8A-4147-A177-3AD203B41FA5}">
                      <a16:colId xmlns:a16="http://schemas.microsoft.com/office/drawing/2014/main" val="1120378039"/>
                    </a:ext>
                  </a:extLst>
                </a:gridCol>
                <a:gridCol w="504000">
                  <a:extLst>
                    <a:ext uri="{9D8B030D-6E8A-4147-A177-3AD203B41FA5}">
                      <a16:colId xmlns:a16="http://schemas.microsoft.com/office/drawing/2014/main" val="155490734"/>
                    </a:ext>
                  </a:extLst>
                </a:gridCol>
                <a:gridCol w="1008000">
                  <a:extLst>
                    <a:ext uri="{9D8B030D-6E8A-4147-A177-3AD203B41FA5}">
                      <a16:colId xmlns:a16="http://schemas.microsoft.com/office/drawing/2014/main" val="3399832968"/>
                    </a:ext>
                  </a:extLst>
                </a:gridCol>
                <a:gridCol w="504000">
                  <a:extLst>
                    <a:ext uri="{9D8B030D-6E8A-4147-A177-3AD203B41FA5}">
                      <a16:colId xmlns:a16="http://schemas.microsoft.com/office/drawing/2014/main" val="173557290"/>
                    </a:ext>
                  </a:extLst>
                </a:gridCol>
                <a:gridCol w="504000">
                  <a:extLst>
                    <a:ext uri="{9D8B030D-6E8A-4147-A177-3AD203B41FA5}">
                      <a16:colId xmlns:a16="http://schemas.microsoft.com/office/drawing/2014/main" val="2880509639"/>
                    </a:ext>
                  </a:extLst>
                </a:gridCol>
                <a:gridCol w="504000">
                  <a:extLst>
                    <a:ext uri="{9D8B030D-6E8A-4147-A177-3AD203B41FA5}">
                      <a16:colId xmlns:a16="http://schemas.microsoft.com/office/drawing/2014/main" val="410417591"/>
                    </a:ext>
                  </a:extLst>
                </a:gridCol>
                <a:gridCol w="1008000">
                  <a:extLst>
                    <a:ext uri="{9D8B030D-6E8A-4147-A177-3AD203B41FA5}">
                      <a16:colId xmlns:a16="http://schemas.microsoft.com/office/drawing/2014/main" val="3664527041"/>
                    </a:ext>
                  </a:extLst>
                </a:gridCol>
                <a:gridCol w="504000">
                  <a:extLst>
                    <a:ext uri="{9D8B030D-6E8A-4147-A177-3AD203B41FA5}">
                      <a16:colId xmlns:a16="http://schemas.microsoft.com/office/drawing/2014/main" val="755819366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1343153368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894510140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3605818876"/>
                    </a:ext>
                  </a:extLst>
                </a:gridCol>
                <a:gridCol w="504000">
                  <a:extLst>
                    <a:ext uri="{9D8B030D-6E8A-4147-A177-3AD203B41FA5}">
                      <a16:colId xmlns:a16="http://schemas.microsoft.com/office/drawing/2014/main" val="1789197354"/>
                    </a:ext>
                  </a:extLst>
                </a:gridCol>
              </a:tblGrid>
              <a:tr h="626688">
                <a:tc rowSpan="3">
                  <a:txBody>
                    <a:bodyPr/>
                    <a:lstStyle/>
                    <a:p>
                      <a:pPr marL="71755" marR="71755" algn="ctr">
                        <a:spcAft>
                          <a:spcPts val="0"/>
                        </a:spcAft>
                      </a:pPr>
                      <a:r>
                        <a:rPr lang="zh-TW" sz="2400" b="0" kern="0" dirty="0">
                          <a:solidFill>
                            <a:schemeClr val="tx1"/>
                          </a:solidFill>
                          <a:effectLst/>
                        </a:rPr>
                        <a:t>學年度</a:t>
                      </a:r>
                      <a:endParaRPr lang="zh-TW" sz="2400" b="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vert="eaVert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71755" marR="71755" algn="ctr">
                        <a:spcAft>
                          <a:spcPts val="0"/>
                        </a:spcAft>
                      </a:pPr>
                      <a:r>
                        <a:rPr lang="zh-TW" sz="2400" b="0" kern="0" dirty="0">
                          <a:solidFill>
                            <a:schemeClr val="tx1"/>
                          </a:solidFill>
                          <a:effectLst/>
                        </a:rPr>
                        <a:t>學院</a:t>
                      </a:r>
                      <a:endParaRPr lang="zh-TW" sz="2400" b="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vert="eaVert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71755" marR="71755" algn="ctr">
                        <a:spcAft>
                          <a:spcPts val="0"/>
                        </a:spcAft>
                      </a:pPr>
                      <a:r>
                        <a:rPr lang="zh-TW" sz="2400" b="0" kern="0" dirty="0">
                          <a:solidFill>
                            <a:schemeClr val="tx1"/>
                          </a:solidFill>
                          <a:effectLst/>
                        </a:rPr>
                        <a:t>系所</a:t>
                      </a:r>
                      <a:endParaRPr lang="zh-TW" sz="2400" b="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vert="eaVert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71755" marR="71755" algn="ctr">
                        <a:spcAft>
                          <a:spcPts val="0"/>
                        </a:spcAft>
                      </a:pPr>
                      <a:r>
                        <a:rPr lang="zh-TW" sz="2400" b="0" kern="0" dirty="0">
                          <a:solidFill>
                            <a:schemeClr val="tx1"/>
                          </a:solidFill>
                          <a:effectLst/>
                        </a:rPr>
                        <a:t>學制</a:t>
                      </a:r>
                      <a:endParaRPr lang="zh-TW" sz="2400" b="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vert="eaVert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zh-TW" sz="2400" b="0" kern="0" dirty="0">
                          <a:solidFill>
                            <a:schemeClr val="tx1"/>
                          </a:solidFill>
                          <a:effectLst/>
                        </a:rPr>
                        <a:t>核定新生招生名額</a:t>
                      </a:r>
                      <a:endParaRPr lang="zh-TW" sz="2400" b="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zh-TW" sz="2400" b="0" kern="0">
                          <a:solidFill>
                            <a:schemeClr val="tx1"/>
                          </a:solidFill>
                          <a:effectLst/>
                        </a:rPr>
                        <a:t>報名人數</a:t>
                      </a:r>
                      <a:endParaRPr lang="zh-TW" sz="2400" b="0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zh-TW" sz="2400" b="0" kern="0" dirty="0">
                          <a:solidFill>
                            <a:schemeClr val="tx1"/>
                          </a:solidFill>
                          <a:effectLst/>
                        </a:rPr>
                        <a:t>錄取人數</a:t>
                      </a:r>
                      <a:endParaRPr lang="zh-TW" sz="2400" b="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zh-TW" sz="2400" b="1" kern="0" dirty="0">
                          <a:solidFill>
                            <a:srgbClr val="FF0000"/>
                          </a:solidFill>
                          <a:effectLst/>
                        </a:rPr>
                        <a:t>實際註冊人數</a:t>
                      </a:r>
                      <a:endParaRPr lang="zh-TW" sz="2400" b="1" kern="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73148025"/>
                  </a:ext>
                </a:extLst>
              </a:tr>
              <a:tr h="525778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zh-TW" sz="2400" b="0" kern="0" dirty="0">
                          <a:solidFill>
                            <a:schemeClr val="tx1"/>
                          </a:solidFill>
                          <a:effectLst/>
                        </a:rPr>
                        <a:t>甄試</a:t>
                      </a:r>
                      <a:endParaRPr lang="zh-TW" sz="2400" b="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vert="eaVert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zh-TW" sz="2400" b="0" kern="0" dirty="0">
                          <a:solidFill>
                            <a:schemeClr val="tx1"/>
                          </a:solidFill>
                          <a:effectLst/>
                        </a:rPr>
                        <a:t>考試</a:t>
                      </a:r>
                      <a:endParaRPr lang="zh-TW" sz="2400" b="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vert="eaVert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zh-TW" sz="2400" b="0" kern="0" dirty="0">
                          <a:solidFill>
                            <a:schemeClr val="tx1"/>
                          </a:solidFill>
                          <a:effectLst/>
                        </a:rPr>
                        <a:t>逕修讀學位</a:t>
                      </a:r>
                      <a:endParaRPr lang="zh-TW" sz="2400" b="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zh-TW" sz="2400" b="0" kern="0" dirty="0">
                          <a:solidFill>
                            <a:schemeClr val="tx1"/>
                          </a:solidFill>
                          <a:effectLst/>
                        </a:rPr>
                        <a:t>合計</a:t>
                      </a:r>
                      <a:endParaRPr lang="zh-TW" sz="2400" b="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zh-TW" sz="2400" b="0" kern="0" dirty="0">
                          <a:solidFill>
                            <a:schemeClr val="tx1"/>
                          </a:solidFill>
                          <a:effectLst/>
                        </a:rPr>
                        <a:t>甄試</a:t>
                      </a:r>
                      <a:endParaRPr lang="zh-TW" sz="2400" b="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zh-TW" sz="2400" b="0" kern="0" dirty="0">
                          <a:solidFill>
                            <a:schemeClr val="tx1"/>
                          </a:solidFill>
                          <a:effectLst/>
                        </a:rPr>
                        <a:t>考試</a:t>
                      </a:r>
                      <a:endParaRPr lang="zh-TW" sz="2400" b="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zh-TW" sz="2400" b="0" kern="0" dirty="0">
                          <a:solidFill>
                            <a:schemeClr val="tx1"/>
                          </a:solidFill>
                          <a:effectLst/>
                        </a:rPr>
                        <a:t>逕修讀學位</a:t>
                      </a:r>
                      <a:endParaRPr lang="zh-TW" sz="2400" b="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zh-TW" sz="2400" b="0" kern="0" dirty="0">
                          <a:solidFill>
                            <a:schemeClr val="tx1"/>
                          </a:solidFill>
                          <a:effectLst/>
                        </a:rPr>
                        <a:t>合計</a:t>
                      </a:r>
                      <a:endParaRPr lang="zh-TW" sz="2400" b="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zh-TW" sz="2400" b="0" kern="0" dirty="0">
                          <a:solidFill>
                            <a:schemeClr val="tx1"/>
                          </a:solidFill>
                          <a:effectLst/>
                        </a:rPr>
                        <a:t>甄試</a:t>
                      </a:r>
                      <a:endParaRPr lang="zh-TW" sz="2400" b="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zh-TW" sz="2400" b="0" kern="0" dirty="0">
                          <a:solidFill>
                            <a:schemeClr val="tx1"/>
                          </a:solidFill>
                          <a:effectLst/>
                        </a:rPr>
                        <a:t>考試</a:t>
                      </a:r>
                      <a:endParaRPr lang="zh-TW" sz="2400" b="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zh-TW" sz="2400" b="0" kern="0" dirty="0">
                          <a:solidFill>
                            <a:schemeClr val="tx1"/>
                          </a:solidFill>
                          <a:effectLst/>
                        </a:rPr>
                        <a:t>逕修讀學位</a:t>
                      </a:r>
                      <a:endParaRPr lang="zh-TW" sz="2400" b="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zh-TW" sz="2400" b="0" kern="0" dirty="0">
                          <a:solidFill>
                            <a:schemeClr val="tx1"/>
                          </a:solidFill>
                          <a:effectLst/>
                        </a:rPr>
                        <a:t>合計</a:t>
                      </a:r>
                      <a:endParaRPr lang="zh-TW" sz="2400" b="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zh-TW" sz="2400" b="1" kern="0" dirty="0">
                          <a:solidFill>
                            <a:srgbClr val="FF0000"/>
                          </a:solidFill>
                          <a:effectLst/>
                        </a:rPr>
                        <a:t>已在職者</a:t>
                      </a:r>
                      <a:endParaRPr lang="zh-TW" sz="2400" b="1" kern="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zh-TW" sz="2400" b="1" kern="0" dirty="0">
                          <a:solidFill>
                            <a:srgbClr val="FF0000"/>
                          </a:solidFill>
                          <a:effectLst/>
                        </a:rPr>
                        <a:t>未在職者</a:t>
                      </a:r>
                      <a:endParaRPr lang="zh-TW" sz="2400" b="1" kern="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zh-TW" sz="2400" b="1" kern="0" dirty="0">
                          <a:solidFill>
                            <a:srgbClr val="FF0000"/>
                          </a:solidFill>
                          <a:effectLst/>
                        </a:rPr>
                        <a:t>合計</a:t>
                      </a:r>
                      <a:endParaRPr lang="zh-TW" sz="2400" b="1" kern="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46124734"/>
                  </a:ext>
                </a:extLst>
              </a:tr>
              <a:tr h="818573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2400" b="1" kern="0" dirty="0">
                          <a:solidFill>
                            <a:srgbClr val="FF0000"/>
                          </a:solidFill>
                          <a:effectLst/>
                        </a:rPr>
                        <a:t>全職</a:t>
                      </a:r>
                      <a:endParaRPr lang="zh-TW" sz="2400" b="1" kern="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2400" b="1" kern="0" dirty="0">
                          <a:solidFill>
                            <a:srgbClr val="FF0000"/>
                          </a:solidFill>
                          <a:effectLst/>
                        </a:rPr>
                        <a:t>兼職</a:t>
                      </a:r>
                      <a:endParaRPr lang="zh-TW" altLang="en-US" b="1" dirty="0">
                        <a:solidFill>
                          <a:srgbClr val="FF0000"/>
                        </a:solidFill>
                      </a:endParaRPr>
                    </a:p>
                  </a:txBody>
                  <a:tcPr marL="17780" marR="177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2750988881"/>
                  </a:ext>
                </a:extLst>
              </a:tr>
            </a:tbl>
          </a:graphicData>
        </a:graphic>
      </p:graphicFrame>
      <p:sp>
        <p:nvSpPr>
          <p:cNvPr id="12" name="標題 1">
            <a:extLst>
              <a:ext uri="{FF2B5EF4-FFF2-40B4-BE49-F238E27FC236}">
                <a16:creationId xmlns:a16="http://schemas.microsoft.com/office/drawing/2014/main" id="{C95BDBB7-5610-4364-AE03-C9ECF4FF67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83454" y="1"/>
            <a:ext cx="10808545" cy="802432"/>
          </a:xfrm>
        </p:spPr>
        <p:txBody>
          <a:bodyPr>
            <a:noAutofit/>
          </a:bodyPr>
          <a:lstStyle/>
          <a:p>
            <a:r>
              <a:rPr lang="zh-TW" altLang="en-US" sz="2600" dirty="0"/>
              <a:t>新表 表</a:t>
            </a:r>
            <a:r>
              <a:rPr lang="en-US" altLang="zh-TW" sz="2600" dirty="0"/>
              <a:t>2-1-5</a:t>
            </a:r>
            <a:r>
              <a:rPr lang="zh-TW" altLang="en-US" sz="2600" dirty="0"/>
              <a:t>國家重點領域研究學院碩博士</a:t>
            </a:r>
            <a:r>
              <a:rPr lang="en-US" altLang="zh-TW" sz="2600" dirty="0"/>
              <a:t>(</a:t>
            </a:r>
            <a:r>
              <a:rPr lang="zh-TW" altLang="en-US" sz="2600" dirty="0"/>
              <a:t>含碩士在職</a:t>
            </a:r>
            <a:r>
              <a:rPr lang="en-US" altLang="zh-TW" sz="2600" dirty="0"/>
              <a:t>)</a:t>
            </a:r>
            <a:r>
              <a:rPr lang="zh-TW" altLang="en-US" sz="2600" dirty="0"/>
              <a:t>班核定招生情形</a:t>
            </a:r>
          </a:p>
        </p:txBody>
      </p:sp>
    </p:spTree>
    <p:extLst>
      <p:ext uri="{BB962C8B-B14F-4D97-AF65-F5344CB8AC3E}">
        <p14:creationId xmlns:p14="http://schemas.microsoft.com/office/powerpoint/2010/main" val="282829100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FB617788-5762-4EE9-8DB1-0DCE1D7334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83454" y="1"/>
            <a:ext cx="10808545" cy="802432"/>
          </a:xfrm>
        </p:spPr>
        <p:txBody>
          <a:bodyPr>
            <a:noAutofit/>
          </a:bodyPr>
          <a:lstStyle/>
          <a:p>
            <a:r>
              <a:rPr lang="zh-TW" altLang="en-US" sz="2800" dirty="0"/>
              <a:t>新表 表</a:t>
            </a:r>
            <a:r>
              <a:rPr lang="en-US" altLang="zh-TW" sz="2800" dirty="0"/>
              <a:t>2-9</a:t>
            </a:r>
            <a:r>
              <a:rPr lang="zh-TW" altLang="en-US" sz="2800" dirty="0"/>
              <a:t>採入學大學同等學力認定標準第</a:t>
            </a:r>
            <a:r>
              <a:rPr lang="en-US" altLang="zh-TW" sz="2800" dirty="0"/>
              <a:t>7</a:t>
            </a:r>
            <a:r>
              <a:rPr lang="zh-TW" altLang="en-US" sz="2800" dirty="0"/>
              <a:t>條資格入學招生情形表</a:t>
            </a:r>
          </a:p>
        </p:txBody>
      </p:sp>
      <p:sp>
        <p:nvSpPr>
          <p:cNvPr id="3" name="投影片編號版面配置區 2">
            <a:extLst>
              <a:ext uri="{FF2B5EF4-FFF2-40B4-BE49-F238E27FC236}">
                <a16:creationId xmlns:a16="http://schemas.microsoft.com/office/drawing/2014/main" id="{6F1C156C-ED7B-4E6C-B956-4F9A462BB8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37BC5-01F3-4DA6-AE9F-6749599A3EE9}" type="slidenum">
              <a:rPr lang="zh-TW" altLang="en-US" smtClean="0"/>
              <a:t>21</a:t>
            </a:fld>
            <a:endParaRPr lang="zh-TW" altLang="en-US"/>
          </a:p>
        </p:txBody>
      </p:sp>
      <p:graphicFrame>
        <p:nvGraphicFramePr>
          <p:cNvPr id="7" name="內容版面配置區 6">
            <a:extLst>
              <a:ext uri="{FF2B5EF4-FFF2-40B4-BE49-F238E27FC236}">
                <a16:creationId xmlns:a16="http://schemas.microsoft.com/office/drawing/2014/main" id="{4EE75055-5AA3-4AEE-A9CD-D751F6CD8A83}"/>
              </a:ext>
            </a:extLst>
          </p:cNvPr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3602710844"/>
              </p:ext>
            </p:extLst>
          </p:nvPr>
        </p:nvGraphicFramePr>
        <p:xfrm>
          <a:off x="276445" y="967565"/>
          <a:ext cx="11732686" cy="241515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19224">
                  <a:extLst>
                    <a:ext uri="{9D8B030D-6E8A-4147-A177-3AD203B41FA5}">
                      <a16:colId xmlns:a16="http://schemas.microsoft.com/office/drawing/2014/main" val="3503881128"/>
                    </a:ext>
                  </a:extLst>
                </a:gridCol>
                <a:gridCol w="519224">
                  <a:extLst>
                    <a:ext uri="{9D8B030D-6E8A-4147-A177-3AD203B41FA5}">
                      <a16:colId xmlns:a16="http://schemas.microsoft.com/office/drawing/2014/main" val="2579035797"/>
                    </a:ext>
                  </a:extLst>
                </a:gridCol>
                <a:gridCol w="519224">
                  <a:extLst>
                    <a:ext uri="{9D8B030D-6E8A-4147-A177-3AD203B41FA5}">
                      <a16:colId xmlns:a16="http://schemas.microsoft.com/office/drawing/2014/main" val="1866469329"/>
                    </a:ext>
                  </a:extLst>
                </a:gridCol>
                <a:gridCol w="1087179">
                  <a:extLst>
                    <a:ext uri="{9D8B030D-6E8A-4147-A177-3AD203B41FA5}">
                      <a16:colId xmlns:a16="http://schemas.microsoft.com/office/drawing/2014/main" val="1727733004"/>
                    </a:ext>
                  </a:extLst>
                </a:gridCol>
                <a:gridCol w="1087179">
                  <a:extLst>
                    <a:ext uri="{9D8B030D-6E8A-4147-A177-3AD203B41FA5}">
                      <a16:colId xmlns:a16="http://schemas.microsoft.com/office/drawing/2014/main" val="7000815"/>
                    </a:ext>
                  </a:extLst>
                </a:gridCol>
                <a:gridCol w="797441">
                  <a:extLst>
                    <a:ext uri="{9D8B030D-6E8A-4147-A177-3AD203B41FA5}">
                      <a16:colId xmlns:a16="http://schemas.microsoft.com/office/drawing/2014/main" val="3772014864"/>
                    </a:ext>
                  </a:extLst>
                </a:gridCol>
                <a:gridCol w="744279">
                  <a:extLst>
                    <a:ext uri="{9D8B030D-6E8A-4147-A177-3AD203B41FA5}">
                      <a16:colId xmlns:a16="http://schemas.microsoft.com/office/drawing/2014/main" val="914623197"/>
                    </a:ext>
                  </a:extLst>
                </a:gridCol>
                <a:gridCol w="744279">
                  <a:extLst>
                    <a:ext uri="{9D8B030D-6E8A-4147-A177-3AD203B41FA5}">
                      <a16:colId xmlns:a16="http://schemas.microsoft.com/office/drawing/2014/main" val="2242636809"/>
                    </a:ext>
                  </a:extLst>
                </a:gridCol>
                <a:gridCol w="669853">
                  <a:extLst>
                    <a:ext uri="{9D8B030D-6E8A-4147-A177-3AD203B41FA5}">
                      <a16:colId xmlns:a16="http://schemas.microsoft.com/office/drawing/2014/main" val="1711167428"/>
                    </a:ext>
                  </a:extLst>
                </a:gridCol>
                <a:gridCol w="778183">
                  <a:extLst>
                    <a:ext uri="{9D8B030D-6E8A-4147-A177-3AD203B41FA5}">
                      <a16:colId xmlns:a16="http://schemas.microsoft.com/office/drawing/2014/main" val="1240558381"/>
                    </a:ext>
                  </a:extLst>
                </a:gridCol>
                <a:gridCol w="678477">
                  <a:extLst>
                    <a:ext uri="{9D8B030D-6E8A-4147-A177-3AD203B41FA5}">
                      <a16:colId xmlns:a16="http://schemas.microsoft.com/office/drawing/2014/main" val="2796530688"/>
                    </a:ext>
                  </a:extLst>
                </a:gridCol>
                <a:gridCol w="897036">
                  <a:extLst>
                    <a:ext uri="{9D8B030D-6E8A-4147-A177-3AD203B41FA5}">
                      <a16:colId xmlns:a16="http://schemas.microsoft.com/office/drawing/2014/main" val="1504658124"/>
                    </a:ext>
                  </a:extLst>
                </a:gridCol>
                <a:gridCol w="897036">
                  <a:extLst>
                    <a:ext uri="{9D8B030D-6E8A-4147-A177-3AD203B41FA5}">
                      <a16:colId xmlns:a16="http://schemas.microsoft.com/office/drawing/2014/main" val="3072825645"/>
                    </a:ext>
                  </a:extLst>
                </a:gridCol>
                <a:gridCol w="897036">
                  <a:extLst>
                    <a:ext uri="{9D8B030D-6E8A-4147-A177-3AD203B41FA5}">
                      <a16:colId xmlns:a16="http://schemas.microsoft.com/office/drawing/2014/main" val="2827127422"/>
                    </a:ext>
                  </a:extLst>
                </a:gridCol>
                <a:gridCol w="897036">
                  <a:extLst>
                    <a:ext uri="{9D8B030D-6E8A-4147-A177-3AD203B41FA5}">
                      <a16:colId xmlns:a16="http://schemas.microsoft.com/office/drawing/2014/main" val="1885145011"/>
                    </a:ext>
                  </a:extLst>
                </a:gridCol>
              </a:tblGrid>
              <a:tr h="1044514">
                <a:tc rowSpan="2">
                  <a:txBody>
                    <a:bodyPr/>
                    <a:lstStyle/>
                    <a:p>
                      <a:pPr algn="ctr"/>
                      <a:r>
                        <a:rPr lang="zh-TW" sz="2400" b="1" kern="100" dirty="0">
                          <a:solidFill>
                            <a:srgbClr val="FF0000"/>
                          </a:solidFill>
                          <a:effectLst/>
                        </a:rPr>
                        <a:t>學年度</a:t>
                      </a:r>
                      <a:endParaRPr lang="zh-TW" sz="2400" b="1" kern="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vert="eaVert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zh-TW" sz="2400" b="1" kern="100" dirty="0">
                          <a:solidFill>
                            <a:srgbClr val="FF0000"/>
                          </a:solidFill>
                          <a:effectLst/>
                        </a:rPr>
                        <a:t>系所</a:t>
                      </a:r>
                      <a:endParaRPr lang="zh-TW" sz="2400" b="1" kern="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vert="eaVert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zh-TW" sz="2400" b="1" kern="100" dirty="0">
                          <a:solidFill>
                            <a:srgbClr val="FF0000"/>
                          </a:solidFill>
                          <a:effectLst/>
                        </a:rPr>
                        <a:t>學制</a:t>
                      </a:r>
                      <a:endParaRPr lang="zh-TW" sz="2400" b="1" kern="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vert="eaVert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zh-TW" sz="2400" b="0" kern="100" dirty="0">
                          <a:solidFill>
                            <a:schemeClr val="tx1"/>
                          </a:solidFill>
                          <a:effectLst/>
                        </a:rPr>
                        <a:t>總量核定新生招生名額</a:t>
                      </a:r>
                      <a:endParaRPr lang="zh-TW" sz="2400" b="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zh-TW" sz="2400" b="0" kern="100" dirty="0">
                          <a:solidFill>
                            <a:schemeClr val="tx1"/>
                          </a:solidFill>
                          <a:effectLst/>
                        </a:rPr>
                        <a:t>核定擴充新生招生名額</a:t>
                      </a:r>
                      <a:endParaRPr lang="zh-TW" sz="2400" b="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zh-TW" sz="2400" b="0" kern="100" dirty="0">
                          <a:solidFill>
                            <a:schemeClr val="tx1"/>
                          </a:solidFill>
                          <a:effectLst/>
                        </a:rPr>
                        <a:t>新生實際註冊人數</a:t>
                      </a:r>
                      <a:endParaRPr lang="zh-TW" sz="2400" b="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5">
                  <a:txBody>
                    <a:bodyPr/>
                    <a:lstStyle/>
                    <a:p>
                      <a:pPr algn="ctr"/>
                      <a:r>
                        <a:rPr lang="zh-TW" sz="2400" b="0" kern="100" dirty="0">
                          <a:solidFill>
                            <a:schemeClr val="tx1"/>
                          </a:solidFill>
                          <a:effectLst/>
                        </a:rPr>
                        <a:t>以「入學大學同等學力</a:t>
                      </a:r>
                      <a:br>
                        <a:rPr lang="en-US" altLang="zh-TW" sz="2400" b="0" kern="100" dirty="0">
                          <a:solidFill>
                            <a:schemeClr val="tx1"/>
                          </a:solidFill>
                          <a:effectLst/>
                        </a:rPr>
                      </a:br>
                      <a:r>
                        <a:rPr lang="zh-TW" sz="2400" b="0" kern="100" dirty="0">
                          <a:solidFill>
                            <a:schemeClr val="tx1"/>
                          </a:solidFill>
                          <a:effectLst/>
                        </a:rPr>
                        <a:t>認定標準第</a:t>
                      </a:r>
                      <a:r>
                        <a:rPr lang="en-US" sz="2400" b="0" kern="100" dirty="0">
                          <a:solidFill>
                            <a:schemeClr val="tx1"/>
                          </a:solidFill>
                          <a:effectLst/>
                        </a:rPr>
                        <a:t>7</a:t>
                      </a:r>
                      <a:r>
                        <a:rPr lang="zh-TW" sz="2400" b="0" kern="100" dirty="0">
                          <a:solidFill>
                            <a:schemeClr val="tx1"/>
                          </a:solidFill>
                          <a:effectLst/>
                        </a:rPr>
                        <a:t>條」資格</a:t>
                      </a:r>
                      <a:br>
                        <a:rPr lang="en-US" altLang="zh-TW" sz="2400" b="0" kern="100" dirty="0">
                          <a:solidFill>
                            <a:schemeClr val="tx1"/>
                          </a:solidFill>
                          <a:effectLst/>
                        </a:rPr>
                      </a:br>
                      <a:r>
                        <a:rPr lang="zh-TW" sz="2400" b="0" kern="100" dirty="0">
                          <a:solidFill>
                            <a:schemeClr val="tx1"/>
                          </a:solidFill>
                          <a:effectLst/>
                        </a:rPr>
                        <a:t>招生情形</a:t>
                      </a:r>
                      <a:endParaRPr lang="zh-TW" sz="2400" b="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zh-TW" sz="2400" b="0" kern="100" dirty="0">
                          <a:solidFill>
                            <a:schemeClr val="tx1"/>
                          </a:solidFill>
                          <a:effectLst/>
                        </a:rPr>
                        <a:t>以「入學大學同等學力認定標準第</a:t>
                      </a:r>
                      <a:r>
                        <a:rPr lang="en-US" sz="2400" b="0" kern="100" dirty="0">
                          <a:solidFill>
                            <a:schemeClr val="tx1"/>
                          </a:solidFill>
                          <a:effectLst/>
                        </a:rPr>
                        <a:t>7</a:t>
                      </a:r>
                      <a:r>
                        <a:rPr lang="zh-TW" sz="2400" b="0" kern="100" dirty="0">
                          <a:solidFill>
                            <a:schemeClr val="tx1"/>
                          </a:solidFill>
                          <a:effectLst/>
                        </a:rPr>
                        <a:t>條」資格入學前所具最高學歷</a:t>
                      </a:r>
                      <a:endParaRPr lang="zh-TW" sz="2400" b="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66425198"/>
                  </a:ext>
                </a:extLst>
              </a:tr>
              <a:tr h="1317870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2400" b="0" kern="100" dirty="0">
                          <a:solidFill>
                            <a:schemeClr val="tx1"/>
                          </a:solidFill>
                          <a:effectLst/>
                        </a:rPr>
                        <a:t>招收人數上限</a:t>
                      </a:r>
                      <a:endParaRPr lang="zh-TW" sz="2400" b="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2400" b="0" kern="100" dirty="0">
                          <a:solidFill>
                            <a:schemeClr val="tx1"/>
                          </a:solidFill>
                          <a:effectLst/>
                        </a:rPr>
                        <a:t>報名人數</a:t>
                      </a:r>
                      <a:endParaRPr lang="zh-TW" sz="2400" b="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2400" b="0" kern="100" dirty="0">
                          <a:solidFill>
                            <a:schemeClr val="tx1"/>
                          </a:solidFill>
                          <a:effectLst/>
                        </a:rPr>
                        <a:t>審核通過人數</a:t>
                      </a:r>
                      <a:endParaRPr lang="zh-TW" sz="2400" b="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2400" b="0" kern="100" dirty="0">
                          <a:solidFill>
                            <a:schemeClr val="tx1"/>
                          </a:solidFill>
                          <a:effectLst/>
                        </a:rPr>
                        <a:t>錄取人數</a:t>
                      </a:r>
                      <a:endParaRPr lang="zh-TW" sz="2400" b="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2400" b="0" kern="100" dirty="0">
                          <a:solidFill>
                            <a:schemeClr val="tx1"/>
                          </a:solidFill>
                          <a:effectLst/>
                        </a:rPr>
                        <a:t>註冊人數</a:t>
                      </a:r>
                      <a:r>
                        <a:rPr lang="en-US" sz="2400" b="0" kern="100" dirty="0">
                          <a:solidFill>
                            <a:schemeClr val="tx1"/>
                          </a:solidFill>
                          <a:effectLst/>
                        </a:rPr>
                        <a:t>(A)</a:t>
                      </a:r>
                      <a:endParaRPr lang="zh-TW" sz="2400" b="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2400" b="0" kern="100" dirty="0">
                          <a:solidFill>
                            <a:schemeClr val="tx1"/>
                          </a:solidFill>
                          <a:effectLst/>
                        </a:rPr>
                        <a:t>國小</a:t>
                      </a:r>
                      <a:r>
                        <a:rPr lang="en-US" sz="2400" b="0" kern="100" dirty="0">
                          <a:solidFill>
                            <a:schemeClr val="tx1"/>
                          </a:solidFill>
                          <a:effectLst/>
                        </a:rPr>
                        <a:t>(a1)</a:t>
                      </a:r>
                      <a:endParaRPr lang="zh-TW" sz="2400" b="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2400" b="0" kern="100" dirty="0">
                          <a:solidFill>
                            <a:schemeClr val="tx1"/>
                          </a:solidFill>
                          <a:effectLst/>
                        </a:rPr>
                        <a:t>國中</a:t>
                      </a:r>
                      <a:r>
                        <a:rPr lang="en-US" sz="2400" b="0" kern="100" dirty="0">
                          <a:solidFill>
                            <a:schemeClr val="tx1"/>
                          </a:solidFill>
                          <a:effectLst/>
                        </a:rPr>
                        <a:t>(a2)</a:t>
                      </a:r>
                      <a:endParaRPr lang="zh-TW" sz="2400" b="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2400" b="0" kern="100" dirty="0">
                          <a:solidFill>
                            <a:schemeClr val="tx1"/>
                          </a:solidFill>
                          <a:effectLst/>
                        </a:rPr>
                        <a:t>高中</a:t>
                      </a:r>
                      <a:r>
                        <a:rPr lang="en-US" sz="2400" b="0" kern="100" dirty="0">
                          <a:solidFill>
                            <a:schemeClr val="tx1"/>
                          </a:solidFill>
                          <a:effectLst/>
                        </a:rPr>
                        <a:t>/</a:t>
                      </a:r>
                      <a:r>
                        <a:rPr lang="zh-TW" sz="2400" b="0" kern="100" dirty="0">
                          <a:solidFill>
                            <a:schemeClr val="tx1"/>
                          </a:solidFill>
                          <a:effectLst/>
                        </a:rPr>
                        <a:t>職</a:t>
                      </a:r>
                      <a:r>
                        <a:rPr lang="en-US" sz="2400" b="0" kern="100" dirty="0">
                          <a:solidFill>
                            <a:schemeClr val="tx1"/>
                          </a:solidFill>
                          <a:effectLst/>
                        </a:rPr>
                        <a:t>(a3)</a:t>
                      </a:r>
                      <a:endParaRPr lang="zh-TW" sz="2400" b="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2400" b="0" kern="100" dirty="0">
                          <a:solidFill>
                            <a:schemeClr val="tx1"/>
                          </a:solidFill>
                          <a:effectLst/>
                        </a:rPr>
                        <a:t>專科</a:t>
                      </a:r>
                      <a:r>
                        <a:rPr lang="en-US" sz="2400" b="0" kern="100" dirty="0">
                          <a:solidFill>
                            <a:schemeClr val="tx1"/>
                          </a:solidFill>
                          <a:effectLst/>
                        </a:rPr>
                        <a:t>(a4)</a:t>
                      </a:r>
                      <a:endParaRPr lang="zh-TW" sz="2400" b="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15946504"/>
                  </a:ext>
                </a:extLst>
              </a:tr>
            </a:tbl>
          </a:graphicData>
        </a:graphic>
      </p:graphicFrame>
      <p:sp>
        <p:nvSpPr>
          <p:cNvPr id="6" name="文字版面配置區 5">
            <a:extLst>
              <a:ext uri="{FF2B5EF4-FFF2-40B4-BE49-F238E27FC236}">
                <a16:creationId xmlns:a16="http://schemas.microsoft.com/office/drawing/2014/main" id="{DD8EC1C3-1E7E-4CA9-B66F-909F301CD32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altLang="zh-TW" dirty="0"/>
              <a:t>04</a:t>
            </a:r>
            <a:endParaRPr lang="zh-TW" altLang="en-US" dirty="0"/>
          </a:p>
        </p:txBody>
      </p:sp>
      <p:sp>
        <p:nvSpPr>
          <p:cNvPr id="11" name="內容版面配置區 4">
            <a:extLst>
              <a:ext uri="{FF2B5EF4-FFF2-40B4-BE49-F238E27FC236}">
                <a16:creationId xmlns:a16="http://schemas.microsoft.com/office/drawing/2014/main" id="{138EE162-2004-448B-9403-EFC402101134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161925" y="3527425"/>
            <a:ext cx="11847513" cy="3330575"/>
          </a:xfrm>
        </p:spPr>
        <p:txBody>
          <a:bodyPr>
            <a:normAutofit fontScale="85000" lnSpcReduction="20000"/>
          </a:bodyPr>
          <a:lstStyle/>
          <a:p>
            <a:pPr marL="0" indent="0">
              <a:lnSpc>
                <a:spcPct val="110000"/>
              </a:lnSpc>
              <a:spcBef>
                <a:spcPts val="600"/>
              </a:spcBef>
              <a:buNone/>
              <a:defRPr/>
            </a:pPr>
            <a:r>
              <a:rPr lang="en-US" altLang="zh-TW" b="1" kern="100" dirty="0">
                <a:latin typeface="微軟正黑體" panose="020B0604030504040204" pitchFamily="34" charset="-120"/>
              </a:rPr>
              <a:t>【</a:t>
            </a:r>
            <a:r>
              <a:rPr lang="zh-TW" altLang="en-US" b="1" kern="100" dirty="0">
                <a:latin typeface="微軟正黑體" panose="020B0604030504040204" pitchFamily="34" charset="-120"/>
              </a:rPr>
              <a:t>新增欄位</a:t>
            </a:r>
            <a:r>
              <a:rPr lang="en-US" altLang="zh-TW" b="1" kern="100" dirty="0">
                <a:latin typeface="微軟正黑體" panose="020B0604030504040204" pitchFamily="34" charset="-120"/>
              </a:rPr>
              <a:t>】</a:t>
            </a:r>
            <a:r>
              <a:rPr lang="zh-TW" altLang="en-US" b="1" kern="100" dirty="0">
                <a:latin typeface="微軟正黑體" panose="020B0604030504040204" pitchFamily="34" charset="-120"/>
              </a:rPr>
              <a:t>：</a:t>
            </a:r>
            <a:r>
              <a:rPr lang="zh-TW" altLang="en-US" b="1" kern="100" dirty="0">
                <a:solidFill>
                  <a:srgbClr val="FF0000"/>
                </a:solidFill>
                <a:latin typeface="微軟正黑體" panose="020B0604030504040204" pitchFamily="34" charset="-120"/>
              </a:rPr>
              <a:t>學年度、系所、學制</a:t>
            </a:r>
            <a:endParaRPr lang="en-US" altLang="zh-TW" b="1" kern="100" dirty="0">
              <a:solidFill>
                <a:srgbClr val="FF0000"/>
              </a:solidFill>
              <a:latin typeface="微軟正黑體" panose="020B0604030504040204" pitchFamily="34" charset="-120"/>
            </a:endParaRPr>
          </a:p>
          <a:p>
            <a:pPr marL="342874" indent="-342874">
              <a:lnSpc>
                <a:spcPct val="120000"/>
              </a:lnSpc>
              <a:spcBef>
                <a:spcPts val="600"/>
              </a:spcBef>
              <a:buFont typeface="Wingdings" panose="05000000000000000000" pitchFamily="2" charset="2"/>
              <a:buChar char=""/>
              <a:defRPr/>
            </a:pPr>
            <a:r>
              <a:rPr lang="zh-TW" altLang="en-US" b="1" kern="100" dirty="0">
                <a:solidFill>
                  <a:srgbClr val="FF0000"/>
                </a:solidFill>
                <a:latin typeface="微軟正黑體" panose="020B0604030504040204" pitchFamily="34" charset="-120"/>
              </a:rPr>
              <a:t>學年度：</a:t>
            </a:r>
            <a:r>
              <a:rPr lang="zh-TW" altLang="en-US" dirty="0"/>
              <a:t>學校每年</a:t>
            </a:r>
            <a:r>
              <a:rPr lang="en-US" altLang="zh-TW" dirty="0"/>
              <a:t>10</a:t>
            </a:r>
            <a:r>
              <a:rPr lang="zh-TW" altLang="en-US" dirty="0"/>
              <a:t>月填報當學年度資料，以</a:t>
            </a:r>
            <a:r>
              <a:rPr lang="en-US" altLang="zh-TW" dirty="0"/>
              <a:t>10</a:t>
            </a:r>
            <a:r>
              <a:rPr lang="zh-TW" altLang="en-US" dirty="0"/>
              <a:t>月</a:t>
            </a:r>
            <a:r>
              <a:rPr lang="en-US" altLang="zh-TW" dirty="0"/>
              <a:t>15</a:t>
            </a:r>
            <a:r>
              <a:rPr lang="zh-TW" altLang="en-US" dirty="0"/>
              <a:t>日為資料調查基準日，例如：</a:t>
            </a:r>
            <a:r>
              <a:rPr lang="en-US" altLang="zh-TW" dirty="0"/>
              <a:t>113</a:t>
            </a:r>
            <a:r>
              <a:rPr lang="zh-TW" altLang="en-US" dirty="0"/>
              <a:t>年</a:t>
            </a:r>
            <a:r>
              <a:rPr lang="en-US" altLang="zh-TW" dirty="0"/>
              <a:t>10</a:t>
            </a:r>
            <a:r>
              <a:rPr lang="zh-TW" altLang="en-US" dirty="0"/>
              <a:t>月填報</a:t>
            </a:r>
            <a:r>
              <a:rPr lang="en-US" altLang="zh-TW" dirty="0"/>
              <a:t>113</a:t>
            </a:r>
            <a:r>
              <a:rPr lang="zh-TW" altLang="en-US" dirty="0"/>
              <a:t>學年度資料。</a:t>
            </a:r>
            <a:endParaRPr lang="en-US" altLang="zh-TW" dirty="0"/>
          </a:p>
          <a:p>
            <a:pPr marL="342874" indent="-342874">
              <a:lnSpc>
                <a:spcPct val="120000"/>
              </a:lnSpc>
              <a:spcBef>
                <a:spcPts val="600"/>
              </a:spcBef>
              <a:buFont typeface="Wingdings" panose="05000000000000000000" pitchFamily="2" charset="2"/>
              <a:buChar char=""/>
              <a:defRPr/>
            </a:pPr>
            <a:r>
              <a:rPr lang="zh-TW" altLang="en-US" b="1" kern="100" dirty="0">
                <a:solidFill>
                  <a:srgbClr val="FF0000"/>
                </a:solidFill>
                <a:latin typeface="微軟正黑體" panose="020B0604030504040204" pitchFamily="34" charset="-120"/>
              </a:rPr>
              <a:t>系所、學制：</a:t>
            </a:r>
            <a:r>
              <a:rPr lang="zh-TW" altLang="en-US" dirty="0"/>
              <a:t>請由下拉式選單選擇所屬之學院、系所、學制，該選單之資料來源為學校管理者所設定之系所資料。</a:t>
            </a:r>
            <a:endParaRPr lang="en-US" altLang="zh-TW" dirty="0"/>
          </a:p>
          <a:p>
            <a:pPr marL="342874" indent="-342874">
              <a:lnSpc>
                <a:spcPct val="120000"/>
              </a:lnSpc>
              <a:spcBef>
                <a:spcPts val="600"/>
              </a:spcBef>
              <a:buFont typeface="Wingdings" panose="05000000000000000000" pitchFamily="2" charset="2"/>
              <a:buChar char=""/>
              <a:defRPr/>
            </a:pPr>
            <a:r>
              <a:rPr lang="zh-TW" altLang="en-US" dirty="0"/>
              <a:t>如該系所無招收以入學大學同等學力認定標準第</a:t>
            </a:r>
            <a:r>
              <a:rPr lang="en-US" altLang="zh-TW" dirty="0"/>
              <a:t>7</a:t>
            </a:r>
            <a:r>
              <a:rPr lang="zh-TW" altLang="en-US" dirty="0"/>
              <a:t>條資格入學學生，則無需填報。</a:t>
            </a:r>
            <a:endParaRPr lang="en-US" altLang="zh-TW" dirty="0"/>
          </a:p>
          <a:p>
            <a:pPr marL="342874" indent="-342874">
              <a:lnSpc>
                <a:spcPct val="120000"/>
              </a:lnSpc>
              <a:spcBef>
                <a:spcPts val="600"/>
              </a:spcBef>
              <a:buFont typeface="Wingdings" panose="05000000000000000000" pitchFamily="2" charset="2"/>
              <a:buChar char=""/>
              <a:defRPr/>
            </a:pPr>
            <a:r>
              <a:rPr lang="zh-TW" altLang="en-US" dirty="0"/>
              <a:t>以入學大學同等學力認定標準第</a:t>
            </a:r>
            <a:r>
              <a:rPr lang="en-US" altLang="zh-TW" dirty="0"/>
              <a:t>7</a:t>
            </a:r>
            <a:r>
              <a:rPr lang="zh-TW" altLang="en-US" dirty="0"/>
              <a:t>條資格入學之學制，僅限</a:t>
            </a:r>
            <a:r>
              <a:rPr lang="en-US" altLang="zh-TW" dirty="0"/>
              <a:t>【</a:t>
            </a:r>
            <a:r>
              <a:rPr lang="zh-TW" altLang="en-US" dirty="0"/>
              <a:t>二技日間部、二技進修部、四技日間部、四技在職專班、四技進修部、日間碩士班、碩士在職專班</a:t>
            </a:r>
            <a:r>
              <a:rPr lang="en-US" altLang="zh-TW" dirty="0"/>
              <a:t>】</a:t>
            </a:r>
            <a:r>
              <a:rPr lang="zh-TW" altLang="en-US" dirty="0"/>
              <a:t>之學制班別。</a:t>
            </a:r>
          </a:p>
          <a:p>
            <a:pPr marL="0" indent="0" algn="r">
              <a:lnSpc>
                <a:spcPct val="120000"/>
              </a:lnSpc>
              <a:spcBef>
                <a:spcPts val="600"/>
              </a:spcBef>
              <a:buNone/>
              <a:defRPr/>
            </a:pPr>
            <a:r>
              <a:rPr lang="en-US" altLang="zh-TW" sz="1800" kern="100" dirty="0">
                <a:latin typeface="微軟正黑體" panose="020B0604030504040204" pitchFamily="34" charset="-120"/>
              </a:rPr>
              <a:t>【113</a:t>
            </a:r>
            <a:r>
              <a:rPr lang="zh-TW" altLang="en-US" sz="1800" kern="100" dirty="0">
                <a:latin typeface="微軟正黑體" panose="020B0604030504040204" pitchFamily="34" charset="-120"/>
              </a:rPr>
              <a:t>年</a:t>
            </a:r>
            <a:r>
              <a:rPr lang="en-US" altLang="zh-TW" sz="1800" kern="100" dirty="0">
                <a:latin typeface="微軟正黑體" panose="020B0604030504040204" pitchFamily="34" charset="-120"/>
              </a:rPr>
              <a:t>10</a:t>
            </a:r>
            <a:r>
              <a:rPr lang="zh-TW" altLang="en-US" sz="1800" kern="100" dirty="0">
                <a:latin typeface="微軟正黑體" panose="020B0604030504040204" pitchFamily="34" charset="-120"/>
              </a:rPr>
              <a:t>月因應「技職司」需求新增欄位</a:t>
            </a:r>
            <a:r>
              <a:rPr lang="en-US" altLang="zh-TW" sz="1800" kern="100" dirty="0">
                <a:latin typeface="微軟正黑體" panose="020B0604030504040204" pitchFamily="34" charset="-120"/>
              </a:rPr>
              <a:t>】</a:t>
            </a:r>
            <a:endParaRPr lang="zh-TW" altLang="en-US" dirty="0"/>
          </a:p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87705568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FB617788-5762-4EE9-8DB1-0DCE1D7334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83454" y="1"/>
            <a:ext cx="10808545" cy="802432"/>
          </a:xfrm>
        </p:spPr>
        <p:txBody>
          <a:bodyPr>
            <a:noAutofit/>
          </a:bodyPr>
          <a:lstStyle/>
          <a:p>
            <a:r>
              <a:rPr lang="zh-TW" altLang="en-US" sz="2800" dirty="0"/>
              <a:t>新表 表</a:t>
            </a:r>
            <a:r>
              <a:rPr lang="en-US" altLang="zh-TW" sz="2800" dirty="0"/>
              <a:t>2-9</a:t>
            </a:r>
            <a:r>
              <a:rPr lang="zh-TW" altLang="en-US" sz="2800" dirty="0"/>
              <a:t>採入學大學同等學力認定標準第</a:t>
            </a:r>
            <a:r>
              <a:rPr lang="en-US" altLang="zh-TW" sz="2800" dirty="0"/>
              <a:t>7</a:t>
            </a:r>
            <a:r>
              <a:rPr lang="zh-TW" altLang="en-US" sz="2800" dirty="0"/>
              <a:t>條資格入學招生情形表</a:t>
            </a:r>
          </a:p>
        </p:txBody>
      </p:sp>
      <p:sp>
        <p:nvSpPr>
          <p:cNvPr id="3" name="投影片編號版面配置區 2">
            <a:extLst>
              <a:ext uri="{FF2B5EF4-FFF2-40B4-BE49-F238E27FC236}">
                <a16:creationId xmlns:a16="http://schemas.microsoft.com/office/drawing/2014/main" id="{6F1C156C-ED7B-4E6C-B956-4F9A462BB8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37BC5-01F3-4DA6-AE9F-6749599A3EE9}" type="slidenum">
              <a:rPr lang="zh-TW" altLang="en-US" smtClean="0"/>
              <a:t>22</a:t>
            </a:fld>
            <a:endParaRPr lang="zh-TW" altLang="en-US"/>
          </a:p>
        </p:txBody>
      </p:sp>
      <p:graphicFrame>
        <p:nvGraphicFramePr>
          <p:cNvPr id="7" name="內容版面配置區 6">
            <a:extLst>
              <a:ext uri="{FF2B5EF4-FFF2-40B4-BE49-F238E27FC236}">
                <a16:creationId xmlns:a16="http://schemas.microsoft.com/office/drawing/2014/main" id="{4EE75055-5AA3-4AEE-A9CD-D751F6CD8A83}"/>
              </a:ext>
            </a:extLst>
          </p:cNvPr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1536271492"/>
              </p:ext>
            </p:extLst>
          </p:nvPr>
        </p:nvGraphicFramePr>
        <p:xfrm>
          <a:off x="276445" y="967565"/>
          <a:ext cx="11732686" cy="241515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19224">
                  <a:extLst>
                    <a:ext uri="{9D8B030D-6E8A-4147-A177-3AD203B41FA5}">
                      <a16:colId xmlns:a16="http://schemas.microsoft.com/office/drawing/2014/main" val="3503881128"/>
                    </a:ext>
                  </a:extLst>
                </a:gridCol>
                <a:gridCol w="519224">
                  <a:extLst>
                    <a:ext uri="{9D8B030D-6E8A-4147-A177-3AD203B41FA5}">
                      <a16:colId xmlns:a16="http://schemas.microsoft.com/office/drawing/2014/main" val="2579035797"/>
                    </a:ext>
                  </a:extLst>
                </a:gridCol>
                <a:gridCol w="519224">
                  <a:extLst>
                    <a:ext uri="{9D8B030D-6E8A-4147-A177-3AD203B41FA5}">
                      <a16:colId xmlns:a16="http://schemas.microsoft.com/office/drawing/2014/main" val="1866469329"/>
                    </a:ext>
                  </a:extLst>
                </a:gridCol>
                <a:gridCol w="1087179">
                  <a:extLst>
                    <a:ext uri="{9D8B030D-6E8A-4147-A177-3AD203B41FA5}">
                      <a16:colId xmlns:a16="http://schemas.microsoft.com/office/drawing/2014/main" val="1727733004"/>
                    </a:ext>
                  </a:extLst>
                </a:gridCol>
                <a:gridCol w="1087179">
                  <a:extLst>
                    <a:ext uri="{9D8B030D-6E8A-4147-A177-3AD203B41FA5}">
                      <a16:colId xmlns:a16="http://schemas.microsoft.com/office/drawing/2014/main" val="7000815"/>
                    </a:ext>
                  </a:extLst>
                </a:gridCol>
                <a:gridCol w="797441">
                  <a:extLst>
                    <a:ext uri="{9D8B030D-6E8A-4147-A177-3AD203B41FA5}">
                      <a16:colId xmlns:a16="http://schemas.microsoft.com/office/drawing/2014/main" val="3772014864"/>
                    </a:ext>
                  </a:extLst>
                </a:gridCol>
                <a:gridCol w="744279">
                  <a:extLst>
                    <a:ext uri="{9D8B030D-6E8A-4147-A177-3AD203B41FA5}">
                      <a16:colId xmlns:a16="http://schemas.microsoft.com/office/drawing/2014/main" val="914623197"/>
                    </a:ext>
                  </a:extLst>
                </a:gridCol>
                <a:gridCol w="744279">
                  <a:extLst>
                    <a:ext uri="{9D8B030D-6E8A-4147-A177-3AD203B41FA5}">
                      <a16:colId xmlns:a16="http://schemas.microsoft.com/office/drawing/2014/main" val="2242636809"/>
                    </a:ext>
                  </a:extLst>
                </a:gridCol>
                <a:gridCol w="669853">
                  <a:extLst>
                    <a:ext uri="{9D8B030D-6E8A-4147-A177-3AD203B41FA5}">
                      <a16:colId xmlns:a16="http://schemas.microsoft.com/office/drawing/2014/main" val="1711167428"/>
                    </a:ext>
                  </a:extLst>
                </a:gridCol>
                <a:gridCol w="778183">
                  <a:extLst>
                    <a:ext uri="{9D8B030D-6E8A-4147-A177-3AD203B41FA5}">
                      <a16:colId xmlns:a16="http://schemas.microsoft.com/office/drawing/2014/main" val="1240558381"/>
                    </a:ext>
                  </a:extLst>
                </a:gridCol>
                <a:gridCol w="678477">
                  <a:extLst>
                    <a:ext uri="{9D8B030D-6E8A-4147-A177-3AD203B41FA5}">
                      <a16:colId xmlns:a16="http://schemas.microsoft.com/office/drawing/2014/main" val="2796530688"/>
                    </a:ext>
                  </a:extLst>
                </a:gridCol>
                <a:gridCol w="897036">
                  <a:extLst>
                    <a:ext uri="{9D8B030D-6E8A-4147-A177-3AD203B41FA5}">
                      <a16:colId xmlns:a16="http://schemas.microsoft.com/office/drawing/2014/main" val="1504658124"/>
                    </a:ext>
                  </a:extLst>
                </a:gridCol>
                <a:gridCol w="897036">
                  <a:extLst>
                    <a:ext uri="{9D8B030D-6E8A-4147-A177-3AD203B41FA5}">
                      <a16:colId xmlns:a16="http://schemas.microsoft.com/office/drawing/2014/main" val="3072825645"/>
                    </a:ext>
                  </a:extLst>
                </a:gridCol>
                <a:gridCol w="897036">
                  <a:extLst>
                    <a:ext uri="{9D8B030D-6E8A-4147-A177-3AD203B41FA5}">
                      <a16:colId xmlns:a16="http://schemas.microsoft.com/office/drawing/2014/main" val="2827127422"/>
                    </a:ext>
                  </a:extLst>
                </a:gridCol>
                <a:gridCol w="897036">
                  <a:extLst>
                    <a:ext uri="{9D8B030D-6E8A-4147-A177-3AD203B41FA5}">
                      <a16:colId xmlns:a16="http://schemas.microsoft.com/office/drawing/2014/main" val="1885145011"/>
                    </a:ext>
                  </a:extLst>
                </a:gridCol>
              </a:tblGrid>
              <a:tr h="1044514">
                <a:tc rowSpan="2">
                  <a:txBody>
                    <a:bodyPr/>
                    <a:lstStyle/>
                    <a:p>
                      <a:pPr algn="ctr"/>
                      <a:r>
                        <a:rPr lang="zh-TW" sz="2400" b="0" kern="100" dirty="0">
                          <a:solidFill>
                            <a:schemeClr val="tx1"/>
                          </a:solidFill>
                          <a:effectLst/>
                        </a:rPr>
                        <a:t>學年度</a:t>
                      </a:r>
                      <a:endParaRPr lang="zh-TW" sz="2400" b="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vert="eaVert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zh-TW" sz="2400" b="0" kern="100" dirty="0">
                          <a:solidFill>
                            <a:schemeClr val="tx1"/>
                          </a:solidFill>
                          <a:effectLst/>
                        </a:rPr>
                        <a:t>系所</a:t>
                      </a:r>
                      <a:endParaRPr lang="zh-TW" sz="2400" b="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vert="eaVert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zh-TW" sz="2400" b="0" kern="100" dirty="0">
                          <a:solidFill>
                            <a:schemeClr val="tx1"/>
                          </a:solidFill>
                          <a:effectLst/>
                        </a:rPr>
                        <a:t>學制</a:t>
                      </a:r>
                      <a:endParaRPr lang="zh-TW" sz="2400" b="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vert="eaVert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zh-TW" sz="2400" b="1" kern="100" dirty="0">
                          <a:solidFill>
                            <a:srgbClr val="FF0000"/>
                          </a:solidFill>
                          <a:effectLst/>
                        </a:rPr>
                        <a:t>總量核定新生招生名額</a:t>
                      </a:r>
                      <a:endParaRPr lang="zh-TW" sz="2400" b="1" kern="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zh-TW" sz="2400" b="1" kern="100" dirty="0">
                          <a:solidFill>
                            <a:srgbClr val="FF0000"/>
                          </a:solidFill>
                          <a:effectLst/>
                        </a:rPr>
                        <a:t>核定擴充新生招生名額</a:t>
                      </a:r>
                      <a:endParaRPr lang="zh-TW" sz="2400" b="1" kern="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zh-TW" sz="2400" b="1" kern="100" dirty="0">
                          <a:solidFill>
                            <a:srgbClr val="FF0000"/>
                          </a:solidFill>
                          <a:effectLst/>
                        </a:rPr>
                        <a:t>新生實際註冊人數</a:t>
                      </a:r>
                      <a:endParaRPr lang="zh-TW" sz="2400" b="1" kern="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/>
                      <a:r>
                        <a:rPr lang="zh-TW" sz="2400" b="0" kern="100" dirty="0">
                          <a:solidFill>
                            <a:schemeClr val="tx1"/>
                          </a:solidFill>
                          <a:effectLst/>
                        </a:rPr>
                        <a:t>以「入學大學同等學力</a:t>
                      </a:r>
                      <a:br>
                        <a:rPr lang="en-US" altLang="zh-TW" sz="2400" b="0" kern="100" dirty="0">
                          <a:solidFill>
                            <a:schemeClr val="tx1"/>
                          </a:solidFill>
                          <a:effectLst/>
                        </a:rPr>
                      </a:br>
                      <a:r>
                        <a:rPr lang="zh-TW" sz="2400" b="0" kern="100" dirty="0">
                          <a:solidFill>
                            <a:schemeClr val="tx1"/>
                          </a:solidFill>
                          <a:effectLst/>
                        </a:rPr>
                        <a:t>認定標準第</a:t>
                      </a:r>
                      <a:r>
                        <a:rPr lang="en-US" sz="2400" b="0" kern="100" dirty="0">
                          <a:solidFill>
                            <a:schemeClr val="tx1"/>
                          </a:solidFill>
                          <a:effectLst/>
                        </a:rPr>
                        <a:t>7</a:t>
                      </a:r>
                      <a:r>
                        <a:rPr lang="zh-TW" sz="2400" b="0" kern="100" dirty="0">
                          <a:solidFill>
                            <a:schemeClr val="tx1"/>
                          </a:solidFill>
                          <a:effectLst/>
                        </a:rPr>
                        <a:t>條」資格</a:t>
                      </a:r>
                      <a:br>
                        <a:rPr lang="en-US" altLang="zh-TW" sz="2400" b="0" kern="100" dirty="0">
                          <a:solidFill>
                            <a:schemeClr val="tx1"/>
                          </a:solidFill>
                          <a:effectLst/>
                        </a:rPr>
                      </a:br>
                      <a:r>
                        <a:rPr lang="zh-TW" sz="2400" b="0" kern="100" dirty="0">
                          <a:solidFill>
                            <a:schemeClr val="tx1"/>
                          </a:solidFill>
                          <a:effectLst/>
                        </a:rPr>
                        <a:t>招生情形</a:t>
                      </a:r>
                      <a:endParaRPr lang="zh-TW" sz="2400" b="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zh-TW" sz="2400" b="0" kern="100" dirty="0">
                          <a:solidFill>
                            <a:schemeClr val="tx1"/>
                          </a:solidFill>
                          <a:effectLst/>
                        </a:rPr>
                        <a:t>以「入學大學同等學力認定標準第</a:t>
                      </a:r>
                      <a:r>
                        <a:rPr lang="en-US" sz="2400" b="0" kern="100" dirty="0">
                          <a:solidFill>
                            <a:schemeClr val="tx1"/>
                          </a:solidFill>
                          <a:effectLst/>
                        </a:rPr>
                        <a:t>7</a:t>
                      </a:r>
                      <a:r>
                        <a:rPr lang="zh-TW" sz="2400" b="0" kern="100" dirty="0">
                          <a:solidFill>
                            <a:schemeClr val="tx1"/>
                          </a:solidFill>
                          <a:effectLst/>
                        </a:rPr>
                        <a:t>條」資格入學前所具最高學歷</a:t>
                      </a:r>
                      <a:endParaRPr lang="zh-TW" sz="2400" b="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66425198"/>
                  </a:ext>
                </a:extLst>
              </a:tr>
              <a:tr h="1317870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2400" b="0" kern="100" dirty="0">
                          <a:solidFill>
                            <a:schemeClr val="tx1"/>
                          </a:solidFill>
                          <a:effectLst/>
                        </a:rPr>
                        <a:t>招收人數上限</a:t>
                      </a:r>
                      <a:endParaRPr lang="zh-TW" sz="2400" b="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2400" b="0" kern="100" dirty="0">
                          <a:solidFill>
                            <a:schemeClr val="tx1"/>
                          </a:solidFill>
                          <a:effectLst/>
                        </a:rPr>
                        <a:t>報名人數</a:t>
                      </a:r>
                      <a:endParaRPr lang="zh-TW" sz="2400" b="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2400" b="0" kern="100" dirty="0">
                          <a:solidFill>
                            <a:schemeClr val="tx1"/>
                          </a:solidFill>
                          <a:effectLst/>
                        </a:rPr>
                        <a:t>審核通過人數</a:t>
                      </a:r>
                      <a:endParaRPr lang="zh-TW" sz="2400" b="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2400" b="0" kern="100" dirty="0">
                          <a:solidFill>
                            <a:schemeClr val="tx1"/>
                          </a:solidFill>
                          <a:effectLst/>
                        </a:rPr>
                        <a:t>錄取人數</a:t>
                      </a:r>
                      <a:endParaRPr lang="zh-TW" sz="2400" b="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2400" b="0" kern="100" dirty="0">
                          <a:solidFill>
                            <a:schemeClr val="tx1"/>
                          </a:solidFill>
                          <a:effectLst/>
                        </a:rPr>
                        <a:t>註冊人數</a:t>
                      </a:r>
                      <a:r>
                        <a:rPr lang="en-US" sz="2400" b="0" kern="100" dirty="0">
                          <a:solidFill>
                            <a:schemeClr val="tx1"/>
                          </a:solidFill>
                          <a:effectLst/>
                        </a:rPr>
                        <a:t>(A)</a:t>
                      </a:r>
                      <a:endParaRPr lang="zh-TW" sz="2400" b="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2400" b="0" kern="100" dirty="0">
                          <a:solidFill>
                            <a:schemeClr val="tx1"/>
                          </a:solidFill>
                          <a:effectLst/>
                        </a:rPr>
                        <a:t>國小</a:t>
                      </a:r>
                      <a:r>
                        <a:rPr lang="en-US" sz="2400" b="0" kern="100" dirty="0">
                          <a:solidFill>
                            <a:schemeClr val="tx1"/>
                          </a:solidFill>
                          <a:effectLst/>
                        </a:rPr>
                        <a:t>(a1)</a:t>
                      </a:r>
                      <a:endParaRPr lang="zh-TW" sz="2400" b="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2400" b="0" kern="100" dirty="0">
                          <a:solidFill>
                            <a:schemeClr val="tx1"/>
                          </a:solidFill>
                          <a:effectLst/>
                        </a:rPr>
                        <a:t>國中</a:t>
                      </a:r>
                      <a:r>
                        <a:rPr lang="en-US" sz="2400" b="0" kern="100" dirty="0">
                          <a:solidFill>
                            <a:schemeClr val="tx1"/>
                          </a:solidFill>
                          <a:effectLst/>
                        </a:rPr>
                        <a:t>(a2)</a:t>
                      </a:r>
                      <a:endParaRPr lang="zh-TW" sz="2400" b="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2400" b="0" kern="100" dirty="0">
                          <a:solidFill>
                            <a:schemeClr val="tx1"/>
                          </a:solidFill>
                          <a:effectLst/>
                        </a:rPr>
                        <a:t>高中</a:t>
                      </a:r>
                      <a:r>
                        <a:rPr lang="en-US" sz="2400" b="0" kern="100" dirty="0">
                          <a:solidFill>
                            <a:schemeClr val="tx1"/>
                          </a:solidFill>
                          <a:effectLst/>
                        </a:rPr>
                        <a:t>/</a:t>
                      </a:r>
                      <a:r>
                        <a:rPr lang="zh-TW" sz="2400" b="0" kern="100" dirty="0">
                          <a:solidFill>
                            <a:schemeClr val="tx1"/>
                          </a:solidFill>
                          <a:effectLst/>
                        </a:rPr>
                        <a:t>職</a:t>
                      </a:r>
                      <a:r>
                        <a:rPr lang="en-US" sz="2400" b="0" kern="100" dirty="0">
                          <a:solidFill>
                            <a:schemeClr val="tx1"/>
                          </a:solidFill>
                          <a:effectLst/>
                        </a:rPr>
                        <a:t>(a3)</a:t>
                      </a:r>
                      <a:endParaRPr lang="zh-TW" sz="2400" b="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2400" b="0" kern="100" dirty="0">
                          <a:solidFill>
                            <a:schemeClr val="tx1"/>
                          </a:solidFill>
                          <a:effectLst/>
                        </a:rPr>
                        <a:t>專科</a:t>
                      </a:r>
                      <a:r>
                        <a:rPr lang="en-US" sz="2400" b="0" kern="100" dirty="0">
                          <a:solidFill>
                            <a:schemeClr val="tx1"/>
                          </a:solidFill>
                          <a:effectLst/>
                        </a:rPr>
                        <a:t>(a4)</a:t>
                      </a:r>
                      <a:endParaRPr lang="zh-TW" sz="2400" b="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15946504"/>
                  </a:ext>
                </a:extLst>
              </a:tr>
            </a:tbl>
          </a:graphicData>
        </a:graphic>
      </p:graphicFrame>
      <p:sp>
        <p:nvSpPr>
          <p:cNvPr id="6" name="文字版面配置區 5">
            <a:extLst>
              <a:ext uri="{FF2B5EF4-FFF2-40B4-BE49-F238E27FC236}">
                <a16:creationId xmlns:a16="http://schemas.microsoft.com/office/drawing/2014/main" id="{DD8EC1C3-1E7E-4CA9-B66F-909F301CD32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altLang="zh-TW" dirty="0"/>
              <a:t>04</a:t>
            </a:r>
            <a:endParaRPr lang="zh-TW" altLang="en-US" dirty="0"/>
          </a:p>
        </p:txBody>
      </p:sp>
      <p:sp>
        <p:nvSpPr>
          <p:cNvPr id="8" name="內容版面配置區 4">
            <a:extLst>
              <a:ext uri="{FF2B5EF4-FFF2-40B4-BE49-F238E27FC236}">
                <a16:creationId xmlns:a16="http://schemas.microsoft.com/office/drawing/2014/main" id="{794C6C02-B125-4AD8-9AF4-12B4A7E7D4CC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161925" y="3527425"/>
            <a:ext cx="11847513" cy="3330575"/>
          </a:xfrm>
        </p:spPr>
        <p:txBody>
          <a:bodyPr>
            <a:normAutofit fontScale="92500"/>
          </a:bodyPr>
          <a:lstStyle/>
          <a:p>
            <a:pPr marL="0" indent="0">
              <a:lnSpc>
                <a:spcPct val="110000"/>
              </a:lnSpc>
              <a:spcBef>
                <a:spcPts val="600"/>
              </a:spcBef>
              <a:buNone/>
              <a:defRPr/>
            </a:pPr>
            <a:r>
              <a:rPr lang="en-US" altLang="zh-TW" b="1" kern="100" dirty="0">
                <a:latin typeface="微軟正黑體" panose="020B0604030504040204" pitchFamily="34" charset="-120"/>
              </a:rPr>
              <a:t>【</a:t>
            </a:r>
            <a:r>
              <a:rPr lang="zh-TW" altLang="en-US" b="1" kern="100" dirty="0">
                <a:latin typeface="微軟正黑體" panose="020B0604030504040204" pitchFamily="34" charset="-120"/>
              </a:rPr>
              <a:t>新增欄位</a:t>
            </a:r>
            <a:r>
              <a:rPr lang="en-US" altLang="zh-TW" b="1" kern="100" dirty="0">
                <a:latin typeface="微軟正黑體" panose="020B0604030504040204" pitchFamily="34" charset="-120"/>
              </a:rPr>
              <a:t>】</a:t>
            </a:r>
            <a:r>
              <a:rPr lang="zh-TW" altLang="en-US" b="1" kern="100" dirty="0">
                <a:latin typeface="微軟正黑體" panose="020B0604030504040204" pitchFamily="34" charset="-120"/>
              </a:rPr>
              <a:t>：</a:t>
            </a:r>
            <a:r>
              <a:rPr lang="zh-TW" altLang="en-US" b="1" kern="100" dirty="0">
                <a:solidFill>
                  <a:srgbClr val="FF0000"/>
                </a:solidFill>
                <a:latin typeface="微軟正黑體" panose="020B0604030504040204" pitchFamily="34" charset="-120"/>
              </a:rPr>
              <a:t>總量核定新生招生名額、核定擴充新生招生名額、新生實際註冊人數</a:t>
            </a:r>
          </a:p>
          <a:p>
            <a:pPr marL="342874" indent="-342874">
              <a:lnSpc>
                <a:spcPct val="120000"/>
              </a:lnSpc>
              <a:spcBef>
                <a:spcPts val="600"/>
              </a:spcBef>
              <a:buFont typeface="Wingdings" panose="05000000000000000000" pitchFamily="2" charset="2"/>
              <a:buChar char=""/>
              <a:defRPr/>
            </a:pPr>
            <a:r>
              <a:rPr lang="zh-TW" altLang="en-US" sz="2500" kern="100" dirty="0">
                <a:latin typeface="微軟正黑體" panose="020B0604030504040204" pitchFamily="34" charset="-120"/>
              </a:rPr>
              <a:t>本欄位數據由系統自動帶入，學校無須填報。</a:t>
            </a:r>
            <a:endParaRPr lang="en-US" altLang="zh-TW" sz="2500" kern="100" dirty="0">
              <a:latin typeface="微軟正黑體" panose="020B0604030504040204" pitchFamily="34" charset="-120"/>
            </a:endParaRPr>
          </a:p>
          <a:p>
            <a:pPr marL="342874" indent="-342874">
              <a:lnSpc>
                <a:spcPct val="120000"/>
              </a:lnSpc>
              <a:spcBef>
                <a:spcPts val="600"/>
              </a:spcBef>
              <a:buFont typeface="Wingdings" panose="05000000000000000000" pitchFamily="2" charset="2"/>
              <a:buChar char=""/>
              <a:defRPr/>
            </a:pPr>
            <a:r>
              <a:rPr lang="zh-TW" altLang="en-US" sz="2500" b="1" kern="100" dirty="0">
                <a:solidFill>
                  <a:srgbClr val="FF0000"/>
                </a:solidFill>
                <a:latin typeface="微軟正黑體" panose="020B0604030504040204" pitchFamily="34" charset="-120"/>
              </a:rPr>
              <a:t>總量核定新生招生名額、核定擴充新生招生名額</a:t>
            </a:r>
            <a:r>
              <a:rPr lang="zh-TW" altLang="en-US" sz="2500" kern="100" dirty="0">
                <a:latin typeface="微軟正黑體" panose="020B0604030504040204" pitchFamily="34" charset="-120"/>
              </a:rPr>
              <a:t>：資料來源：「表</a:t>
            </a:r>
            <a:r>
              <a:rPr lang="en-US" altLang="zh-TW" sz="2500" kern="100" dirty="0">
                <a:latin typeface="微軟正黑體" panose="020B0604030504040204" pitchFamily="34" charset="-120"/>
              </a:rPr>
              <a:t>2-1-3 </a:t>
            </a:r>
            <a:r>
              <a:rPr lang="zh-TW" altLang="en-US" sz="2500" kern="100" dirty="0">
                <a:latin typeface="微軟正黑體" panose="020B0604030504040204" pitchFamily="34" charset="-120"/>
              </a:rPr>
              <a:t>各種招生管道內含名額資料表」：「核定名額」、「核定擴充新生招生名額」。</a:t>
            </a:r>
            <a:endParaRPr lang="en-US" altLang="zh-TW" sz="2500" kern="100" dirty="0">
              <a:latin typeface="微軟正黑體" panose="020B0604030504040204" pitchFamily="34" charset="-120"/>
            </a:endParaRPr>
          </a:p>
          <a:p>
            <a:pPr marL="342874" indent="-342874">
              <a:lnSpc>
                <a:spcPct val="120000"/>
              </a:lnSpc>
              <a:spcBef>
                <a:spcPts val="600"/>
              </a:spcBef>
              <a:buFont typeface="Wingdings" panose="05000000000000000000" pitchFamily="2" charset="2"/>
              <a:buChar char=""/>
              <a:defRPr/>
            </a:pPr>
            <a:r>
              <a:rPr lang="zh-TW" altLang="en-US" sz="2500" b="1" kern="100" dirty="0">
                <a:solidFill>
                  <a:srgbClr val="FF0000"/>
                </a:solidFill>
                <a:latin typeface="微軟正黑體" panose="020B0604030504040204" pitchFamily="34" charset="-120"/>
              </a:rPr>
              <a:t>新生實際註冊人數</a:t>
            </a:r>
            <a:r>
              <a:rPr lang="zh-TW" altLang="en-US" sz="2500" kern="100" dirty="0">
                <a:latin typeface="微軟正黑體" panose="020B0604030504040204" pitchFamily="34" charset="-120"/>
              </a:rPr>
              <a:t>：資料來源：「表</a:t>
            </a:r>
            <a:r>
              <a:rPr lang="en-US" altLang="zh-TW" sz="2500" kern="100" dirty="0">
                <a:latin typeface="微軟正黑體" panose="020B0604030504040204" pitchFamily="34" charset="-120"/>
              </a:rPr>
              <a:t>2-1-3 </a:t>
            </a:r>
            <a:r>
              <a:rPr lang="zh-TW" altLang="en-US" sz="2500" kern="100" dirty="0">
                <a:latin typeface="微軟正黑體" panose="020B0604030504040204" pitchFamily="34" charset="-120"/>
              </a:rPr>
              <a:t>各種招生管道內含名額資料表」：「實際註冊人數」、「增額錄取實際註冊人數」及「擴充新生招生名額實際註冊人數」。</a:t>
            </a:r>
          </a:p>
          <a:p>
            <a:pPr marL="0" indent="0" algn="r">
              <a:lnSpc>
                <a:spcPct val="120000"/>
              </a:lnSpc>
              <a:spcBef>
                <a:spcPts val="600"/>
              </a:spcBef>
              <a:buNone/>
              <a:defRPr/>
            </a:pPr>
            <a:r>
              <a:rPr lang="en-US" altLang="zh-TW" sz="1800" kern="100" dirty="0">
                <a:latin typeface="微軟正黑體" panose="020B0604030504040204" pitchFamily="34" charset="-120"/>
              </a:rPr>
              <a:t>【113</a:t>
            </a:r>
            <a:r>
              <a:rPr lang="zh-TW" altLang="en-US" sz="1800" kern="100" dirty="0">
                <a:latin typeface="微軟正黑體" panose="020B0604030504040204" pitchFamily="34" charset="-120"/>
              </a:rPr>
              <a:t>年</a:t>
            </a:r>
            <a:r>
              <a:rPr lang="en-US" altLang="zh-TW" sz="1800" kern="100" dirty="0">
                <a:latin typeface="微軟正黑體" panose="020B0604030504040204" pitchFamily="34" charset="-120"/>
              </a:rPr>
              <a:t>10</a:t>
            </a:r>
            <a:r>
              <a:rPr lang="zh-TW" altLang="en-US" sz="1800" kern="100" dirty="0">
                <a:latin typeface="微軟正黑體" panose="020B0604030504040204" pitchFamily="34" charset="-120"/>
              </a:rPr>
              <a:t>月因應「技職司」需求新增欄位</a:t>
            </a:r>
            <a:r>
              <a:rPr lang="en-US" altLang="zh-TW" sz="1800" kern="100" dirty="0">
                <a:latin typeface="微軟正黑體" panose="020B0604030504040204" pitchFamily="34" charset="-120"/>
              </a:rPr>
              <a:t>】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29430875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FB617788-5762-4EE9-8DB1-0DCE1D7334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83454" y="1"/>
            <a:ext cx="10808545" cy="802432"/>
          </a:xfrm>
        </p:spPr>
        <p:txBody>
          <a:bodyPr>
            <a:noAutofit/>
          </a:bodyPr>
          <a:lstStyle/>
          <a:p>
            <a:r>
              <a:rPr lang="zh-TW" altLang="en-US" sz="2800" dirty="0"/>
              <a:t>新表 表</a:t>
            </a:r>
            <a:r>
              <a:rPr lang="en-US" altLang="zh-TW" sz="2800" dirty="0"/>
              <a:t>2-9</a:t>
            </a:r>
            <a:r>
              <a:rPr lang="zh-TW" altLang="en-US" sz="2800" dirty="0"/>
              <a:t>採入學大學同等學力認定標準第</a:t>
            </a:r>
            <a:r>
              <a:rPr lang="en-US" altLang="zh-TW" sz="2800" dirty="0"/>
              <a:t>7</a:t>
            </a:r>
            <a:r>
              <a:rPr lang="zh-TW" altLang="en-US" sz="2800" dirty="0"/>
              <a:t>條資格入學招生情形表</a:t>
            </a:r>
          </a:p>
        </p:txBody>
      </p:sp>
      <p:sp>
        <p:nvSpPr>
          <p:cNvPr id="3" name="投影片編號版面配置區 2">
            <a:extLst>
              <a:ext uri="{FF2B5EF4-FFF2-40B4-BE49-F238E27FC236}">
                <a16:creationId xmlns:a16="http://schemas.microsoft.com/office/drawing/2014/main" id="{6F1C156C-ED7B-4E6C-B956-4F9A462BB8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37BC5-01F3-4DA6-AE9F-6749599A3EE9}" type="slidenum">
              <a:rPr lang="zh-TW" altLang="en-US" smtClean="0"/>
              <a:t>23</a:t>
            </a:fld>
            <a:endParaRPr lang="zh-TW" altLang="en-US"/>
          </a:p>
        </p:txBody>
      </p:sp>
      <p:graphicFrame>
        <p:nvGraphicFramePr>
          <p:cNvPr id="7" name="內容版面配置區 6">
            <a:extLst>
              <a:ext uri="{FF2B5EF4-FFF2-40B4-BE49-F238E27FC236}">
                <a16:creationId xmlns:a16="http://schemas.microsoft.com/office/drawing/2014/main" id="{4EE75055-5AA3-4AEE-A9CD-D751F6CD8A83}"/>
              </a:ext>
            </a:extLst>
          </p:cNvPr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2235237311"/>
              </p:ext>
            </p:extLst>
          </p:nvPr>
        </p:nvGraphicFramePr>
        <p:xfrm>
          <a:off x="276445" y="967565"/>
          <a:ext cx="11732686" cy="241515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19224">
                  <a:extLst>
                    <a:ext uri="{9D8B030D-6E8A-4147-A177-3AD203B41FA5}">
                      <a16:colId xmlns:a16="http://schemas.microsoft.com/office/drawing/2014/main" val="3503881128"/>
                    </a:ext>
                  </a:extLst>
                </a:gridCol>
                <a:gridCol w="519224">
                  <a:extLst>
                    <a:ext uri="{9D8B030D-6E8A-4147-A177-3AD203B41FA5}">
                      <a16:colId xmlns:a16="http://schemas.microsoft.com/office/drawing/2014/main" val="2579035797"/>
                    </a:ext>
                  </a:extLst>
                </a:gridCol>
                <a:gridCol w="519224">
                  <a:extLst>
                    <a:ext uri="{9D8B030D-6E8A-4147-A177-3AD203B41FA5}">
                      <a16:colId xmlns:a16="http://schemas.microsoft.com/office/drawing/2014/main" val="1866469329"/>
                    </a:ext>
                  </a:extLst>
                </a:gridCol>
                <a:gridCol w="1087179">
                  <a:extLst>
                    <a:ext uri="{9D8B030D-6E8A-4147-A177-3AD203B41FA5}">
                      <a16:colId xmlns:a16="http://schemas.microsoft.com/office/drawing/2014/main" val="1727733004"/>
                    </a:ext>
                  </a:extLst>
                </a:gridCol>
                <a:gridCol w="1087179">
                  <a:extLst>
                    <a:ext uri="{9D8B030D-6E8A-4147-A177-3AD203B41FA5}">
                      <a16:colId xmlns:a16="http://schemas.microsoft.com/office/drawing/2014/main" val="7000815"/>
                    </a:ext>
                  </a:extLst>
                </a:gridCol>
                <a:gridCol w="797441">
                  <a:extLst>
                    <a:ext uri="{9D8B030D-6E8A-4147-A177-3AD203B41FA5}">
                      <a16:colId xmlns:a16="http://schemas.microsoft.com/office/drawing/2014/main" val="3772014864"/>
                    </a:ext>
                  </a:extLst>
                </a:gridCol>
                <a:gridCol w="744279">
                  <a:extLst>
                    <a:ext uri="{9D8B030D-6E8A-4147-A177-3AD203B41FA5}">
                      <a16:colId xmlns:a16="http://schemas.microsoft.com/office/drawing/2014/main" val="914623197"/>
                    </a:ext>
                  </a:extLst>
                </a:gridCol>
                <a:gridCol w="744279">
                  <a:extLst>
                    <a:ext uri="{9D8B030D-6E8A-4147-A177-3AD203B41FA5}">
                      <a16:colId xmlns:a16="http://schemas.microsoft.com/office/drawing/2014/main" val="2242636809"/>
                    </a:ext>
                  </a:extLst>
                </a:gridCol>
                <a:gridCol w="669853">
                  <a:extLst>
                    <a:ext uri="{9D8B030D-6E8A-4147-A177-3AD203B41FA5}">
                      <a16:colId xmlns:a16="http://schemas.microsoft.com/office/drawing/2014/main" val="1711167428"/>
                    </a:ext>
                  </a:extLst>
                </a:gridCol>
                <a:gridCol w="778183">
                  <a:extLst>
                    <a:ext uri="{9D8B030D-6E8A-4147-A177-3AD203B41FA5}">
                      <a16:colId xmlns:a16="http://schemas.microsoft.com/office/drawing/2014/main" val="1240558381"/>
                    </a:ext>
                  </a:extLst>
                </a:gridCol>
                <a:gridCol w="678477">
                  <a:extLst>
                    <a:ext uri="{9D8B030D-6E8A-4147-A177-3AD203B41FA5}">
                      <a16:colId xmlns:a16="http://schemas.microsoft.com/office/drawing/2014/main" val="2796530688"/>
                    </a:ext>
                  </a:extLst>
                </a:gridCol>
                <a:gridCol w="897036">
                  <a:extLst>
                    <a:ext uri="{9D8B030D-6E8A-4147-A177-3AD203B41FA5}">
                      <a16:colId xmlns:a16="http://schemas.microsoft.com/office/drawing/2014/main" val="1504658124"/>
                    </a:ext>
                  </a:extLst>
                </a:gridCol>
                <a:gridCol w="897036">
                  <a:extLst>
                    <a:ext uri="{9D8B030D-6E8A-4147-A177-3AD203B41FA5}">
                      <a16:colId xmlns:a16="http://schemas.microsoft.com/office/drawing/2014/main" val="3072825645"/>
                    </a:ext>
                  </a:extLst>
                </a:gridCol>
                <a:gridCol w="897036">
                  <a:extLst>
                    <a:ext uri="{9D8B030D-6E8A-4147-A177-3AD203B41FA5}">
                      <a16:colId xmlns:a16="http://schemas.microsoft.com/office/drawing/2014/main" val="2827127422"/>
                    </a:ext>
                  </a:extLst>
                </a:gridCol>
                <a:gridCol w="897036">
                  <a:extLst>
                    <a:ext uri="{9D8B030D-6E8A-4147-A177-3AD203B41FA5}">
                      <a16:colId xmlns:a16="http://schemas.microsoft.com/office/drawing/2014/main" val="1885145011"/>
                    </a:ext>
                  </a:extLst>
                </a:gridCol>
              </a:tblGrid>
              <a:tr h="1044514">
                <a:tc rowSpan="2">
                  <a:txBody>
                    <a:bodyPr/>
                    <a:lstStyle/>
                    <a:p>
                      <a:pPr algn="ctr"/>
                      <a:r>
                        <a:rPr lang="zh-TW" sz="2400" b="0" kern="100" dirty="0">
                          <a:solidFill>
                            <a:schemeClr val="tx1"/>
                          </a:solidFill>
                          <a:effectLst/>
                        </a:rPr>
                        <a:t>學年度</a:t>
                      </a:r>
                      <a:endParaRPr lang="zh-TW" sz="2400" b="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vert="eaVert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zh-TW" sz="2400" b="0" kern="100" dirty="0">
                          <a:solidFill>
                            <a:schemeClr val="tx1"/>
                          </a:solidFill>
                          <a:effectLst/>
                        </a:rPr>
                        <a:t>系所</a:t>
                      </a:r>
                      <a:endParaRPr lang="zh-TW" sz="2400" b="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vert="eaVert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zh-TW" sz="2400" b="0" kern="100" dirty="0">
                          <a:solidFill>
                            <a:schemeClr val="tx1"/>
                          </a:solidFill>
                          <a:effectLst/>
                        </a:rPr>
                        <a:t>學制</a:t>
                      </a:r>
                      <a:endParaRPr lang="zh-TW" sz="2400" b="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vert="eaVert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zh-TW" sz="2400" b="0" kern="100" dirty="0">
                          <a:solidFill>
                            <a:schemeClr val="tx1"/>
                          </a:solidFill>
                          <a:effectLst/>
                        </a:rPr>
                        <a:t>總量核定新生招生名額</a:t>
                      </a:r>
                      <a:endParaRPr lang="zh-TW" sz="2400" b="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zh-TW" sz="2400" b="0" kern="100" dirty="0">
                          <a:solidFill>
                            <a:schemeClr val="tx1"/>
                          </a:solidFill>
                          <a:effectLst/>
                        </a:rPr>
                        <a:t>核定擴充新生招生名額</a:t>
                      </a:r>
                      <a:endParaRPr lang="zh-TW" sz="2400" b="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zh-TW" sz="2400" b="0" kern="100" dirty="0">
                          <a:solidFill>
                            <a:schemeClr val="tx1"/>
                          </a:solidFill>
                          <a:effectLst/>
                        </a:rPr>
                        <a:t>新生實際註冊人數</a:t>
                      </a:r>
                      <a:endParaRPr lang="zh-TW" sz="2400" b="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5">
                  <a:txBody>
                    <a:bodyPr/>
                    <a:lstStyle/>
                    <a:p>
                      <a:pPr algn="ctr"/>
                      <a:r>
                        <a:rPr lang="zh-TW" sz="2400" b="1" kern="100" dirty="0">
                          <a:solidFill>
                            <a:srgbClr val="FF0000"/>
                          </a:solidFill>
                          <a:effectLst/>
                        </a:rPr>
                        <a:t>以「入學大學同等學力</a:t>
                      </a:r>
                      <a:br>
                        <a:rPr lang="en-US" altLang="zh-TW" sz="2400" b="1" kern="100" dirty="0">
                          <a:solidFill>
                            <a:srgbClr val="FF0000"/>
                          </a:solidFill>
                          <a:effectLst/>
                        </a:rPr>
                      </a:br>
                      <a:r>
                        <a:rPr lang="zh-TW" sz="2400" b="1" kern="100" dirty="0">
                          <a:solidFill>
                            <a:srgbClr val="FF0000"/>
                          </a:solidFill>
                          <a:effectLst/>
                        </a:rPr>
                        <a:t>認定標準第</a:t>
                      </a:r>
                      <a:r>
                        <a:rPr lang="en-US" sz="2400" b="1" kern="100" dirty="0">
                          <a:solidFill>
                            <a:srgbClr val="FF0000"/>
                          </a:solidFill>
                          <a:effectLst/>
                        </a:rPr>
                        <a:t>7</a:t>
                      </a:r>
                      <a:r>
                        <a:rPr lang="zh-TW" sz="2400" b="1" kern="100" dirty="0">
                          <a:solidFill>
                            <a:srgbClr val="FF0000"/>
                          </a:solidFill>
                          <a:effectLst/>
                        </a:rPr>
                        <a:t>條」資格</a:t>
                      </a:r>
                      <a:br>
                        <a:rPr lang="en-US" altLang="zh-TW" sz="2400" b="1" kern="100" dirty="0">
                          <a:solidFill>
                            <a:srgbClr val="FF0000"/>
                          </a:solidFill>
                          <a:effectLst/>
                        </a:rPr>
                      </a:br>
                      <a:r>
                        <a:rPr lang="zh-TW" sz="2400" b="1" kern="100" dirty="0">
                          <a:solidFill>
                            <a:srgbClr val="FF0000"/>
                          </a:solidFill>
                          <a:effectLst/>
                        </a:rPr>
                        <a:t>招生情形</a:t>
                      </a:r>
                      <a:endParaRPr lang="zh-TW" sz="2400" b="1" kern="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zh-TW" sz="2400" b="0" kern="100" dirty="0">
                          <a:solidFill>
                            <a:schemeClr val="tx1"/>
                          </a:solidFill>
                          <a:effectLst/>
                        </a:rPr>
                        <a:t>以「入學大學同等學力認定標準第</a:t>
                      </a:r>
                      <a:r>
                        <a:rPr lang="en-US" sz="2400" b="0" kern="100" dirty="0">
                          <a:solidFill>
                            <a:schemeClr val="tx1"/>
                          </a:solidFill>
                          <a:effectLst/>
                        </a:rPr>
                        <a:t>7</a:t>
                      </a:r>
                      <a:r>
                        <a:rPr lang="zh-TW" sz="2400" b="0" kern="100" dirty="0">
                          <a:solidFill>
                            <a:schemeClr val="tx1"/>
                          </a:solidFill>
                          <a:effectLst/>
                        </a:rPr>
                        <a:t>條」資格入學前所具最高學歷</a:t>
                      </a:r>
                      <a:endParaRPr lang="zh-TW" sz="2400" b="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66425198"/>
                  </a:ext>
                </a:extLst>
              </a:tr>
              <a:tr h="1317870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2400" b="1" kern="100" dirty="0">
                          <a:solidFill>
                            <a:srgbClr val="FF0000"/>
                          </a:solidFill>
                          <a:effectLst/>
                        </a:rPr>
                        <a:t>招收人數上限</a:t>
                      </a:r>
                      <a:endParaRPr lang="zh-TW" sz="2400" b="1" kern="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2400" b="1" kern="100" dirty="0">
                          <a:solidFill>
                            <a:srgbClr val="FF0000"/>
                          </a:solidFill>
                          <a:effectLst/>
                        </a:rPr>
                        <a:t>報名人數</a:t>
                      </a:r>
                      <a:endParaRPr lang="zh-TW" sz="2400" b="1" kern="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2400" b="1" kern="100" dirty="0">
                          <a:solidFill>
                            <a:srgbClr val="FF0000"/>
                          </a:solidFill>
                          <a:effectLst/>
                        </a:rPr>
                        <a:t>審核通過人數</a:t>
                      </a:r>
                      <a:endParaRPr lang="zh-TW" sz="2400" b="1" kern="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2400" b="0" kern="100" dirty="0">
                          <a:solidFill>
                            <a:schemeClr val="tx1"/>
                          </a:solidFill>
                          <a:effectLst/>
                        </a:rPr>
                        <a:t>錄取人數</a:t>
                      </a:r>
                      <a:endParaRPr lang="zh-TW" sz="2400" b="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2400" b="0" kern="100" dirty="0">
                          <a:solidFill>
                            <a:schemeClr val="tx1"/>
                          </a:solidFill>
                          <a:effectLst/>
                        </a:rPr>
                        <a:t>註冊人數</a:t>
                      </a:r>
                      <a:r>
                        <a:rPr lang="en-US" sz="2400" b="0" kern="100" dirty="0">
                          <a:solidFill>
                            <a:schemeClr val="tx1"/>
                          </a:solidFill>
                          <a:effectLst/>
                        </a:rPr>
                        <a:t>(A)</a:t>
                      </a:r>
                      <a:endParaRPr lang="zh-TW" sz="2400" b="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2400" b="0" kern="100" dirty="0">
                          <a:solidFill>
                            <a:schemeClr val="tx1"/>
                          </a:solidFill>
                          <a:effectLst/>
                        </a:rPr>
                        <a:t>國小</a:t>
                      </a:r>
                      <a:r>
                        <a:rPr lang="en-US" sz="2400" b="0" kern="100" dirty="0">
                          <a:solidFill>
                            <a:schemeClr val="tx1"/>
                          </a:solidFill>
                          <a:effectLst/>
                        </a:rPr>
                        <a:t>(a1)</a:t>
                      </a:r>
                      <a:endParaRPr lang="zh-TW" sz="2400" b="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2400" b="0" kern="100" dirty="0">
                          <a:solidFill>
                            <a:schemeClr val="tx1"/>
                          </a:solidFill>
                          <a:effectLst/>
                        </a:rPr>
                        <a:t>國中</a:t>
                      </a:r>
                      <a:r>
                        <a:rPr lang="en-US" sz="2400" b="0" kern="100" dirty="0">
                          <a:solidFill>
                            <a:schemeClr val="tx1"/>
                          </a:solidFill>
                          <a:effectLst/>
                        </a:rPr>
                        <a:t>(a2)</a:t>
                      </a:r>
                      <a:endParaRPr lang="zh-TW" sz="2400" b="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2400" b="0" kern="100" dirty="0">
                          <a:solidFill>
                            <a:schemeClr val="tx1"/>
                          </a:solidFill>
                          <a:effectLst/>
                        </a:rPr>
                        <a:t>高中</a:t>
                      </a:r>
                      <a:r>
                        <a:rPr lang="en-US" sz="2400" b="0" kern="100" dirty="0">
                          <a:solidFill>
                            <a:schemeClr val="tx1"/>
                          </a:solidFill>
                          <a:effectLst/>
                        </a:rPr>
                        <a:t>/</a:t>
                      </a:r>
                      <a:r>
                        <a:rPr lang="zh-TW" sz="2400" b="0" kern="100" dirty="0">
                          <a:solidFill>
                            <a:schemeClr val="tx1"/>
                          </a:solidFill>
                          <a:effectLst/>
                        </a:rPr>
                        <a:t>職</a:t>
                      </a:r>
                      <a:r>
                        <a:rPr lang="en-US" sz="2400" b="0" kern="100" dirty="0">
                          <a:solidFill>
                            <a:schemeClr val="tx1"/>
                          </a:solidFill>
                          <a:effectLst/>
                        </a:rPr>
                        <a:t>(a3)</a:t>
                      </a:r>
                      <a:endParaRPr lang="zh-TW" sz="2400" b="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2400" b="0" kern="100" dirty="0">
                          <a:solidFill>
                            <a:schemeClr val="tx1"/>
                          </a:solidFill>
                          <a:effectLst/>
                        </a:rPr>
                        <a:t>專科</a:t>
                      </a:r>
                      <a:r>
                        <a:rPr lang="en-US" sz="2400" b="0" kern="100" dirty="0">
                          <a:solidFill>
                            <a:schemeClr val="tx1"/>
                          </a:solidFill>
                          <a:effectLst/>
                        </a:rPr>
                        <a:t>(a4)</a:t>
                      </a:r>
                      <a:endParaRPr lang="zh-TW" sz="2400" b="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15946504"/>
                  </a:ext>
                </a:extLst>
              </a:tr>
            </a:tbl>
          </a:graphicData>
        </a:graphic>
      </p:graphicFrame>
      <p:sp>
        <p:nvSpPr>
          <p:cNvPr id="6" name="文字版面配置區 5">
            <a:extLst>
              <a:ext uri="{FF2B5EF4-FFF2-40B4-BE49-F238E27FC236}">
                <a16:creationId xmlns:a16="http://schemas.microsoft.com/office/drawing/2014/main" id="{DD8EC1C3-1E7E-4CA9-B66F-909F301CD32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altLang="zh-TW" dirty="0"/>
              <a:t>04</a:t>
            </a:r>
            <a:endParaRPr lang="zh-TW" altLang="en-US" dirty="0"/>
          </a:p>
        </p:txBody>
      </p:sp>
      <p:sp>
        <p:nvSpPr>
          <p:cNvPr id="8" name="內容版面配置區 4">
            <a:extLst>
              <a:ext uri="{FF2B5EF4-FFF2-40B4-BE49-F238E27FC236}">
                <a16:creationId xmlns:a16="http://schemas.microsoft.com/office/drawing/2014/main" id="{794C6C02-B125-4AD8-9AF4-12B4A7E7D4CC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161925" y="3527425"/>
            <a:ext cx="11847513" cy="3330575"/>
          </a:xfrm>
        </p:spPr>
        <p:txBody>
          <a:bodyPr>
            <a:normAutofit fontScale="92500" lnSpcReduction="10000"/>
          </a:bodyPr>
          <a:lstStyle/>
          <a:p>
            <a:pPr marL="0" indent="0">
              <a:lnSpc>
                <a:spcPct val="110000"/>
              </a:lnSpc>
              <a:spcBef>
                <a:spcPts val="600"/>
              </a:spcBef>
              <a:buNone/>
              <a:defRPr/>
            </a:pPr>
            <a:r>
              <a:rPr lang="en-US" altLang="zh-TW" b="1" kern="100" dirty="0">
                <a:latin typeface="微軟正黑體" panose="020B0604030504040204" pitchFamily="34" charset="-120"/>
              </a:rPr>
              <a:t>【</a:t>
            </a:r>
            <a:r>
              <a:rPr lang="zh-TW" altLang="en-US" b="1" kern="100" dirty="0">
                <a:latin typeface="微軟正黑體" panose="020B0604030504040204" pitchFamily="34" charset="-120"/>
              </a:rPr>
              <a:t>新增欄位</a:t>
            </a:r>
            <a:r>
              <a:rPr lang="en-US" altLang="zh-TW" b="1" kern="100" dirty="0">
                <a:latin typeface="微軟正黑體" panose="020B0604030504040204" pitchFamily="34" charset="-120"/>
              </a:rPr>
              <a:t>】</a:t>
            </a:r>
            <a:r>
              <a:rPr lang="zh-TW" altLang="en-US" b="1" kern="100" dirty="0">
                <a:latin typeface="微軟正黑體" panose="020B0604030504040204" pitchFamily="34" charset="-120"/>
              </a:rPr>
              <a:t>：</a:t>
            </a:r>
            <a:r>
              <a:rPr lang="zh-TW" altLang="en-US" b="1" kern="100" dirty="0">
                <a:solidFill>
                  <a:srgbClr val="FF0000"/>
                </a:solidFill>
                <a:latin typeface="微軟正黑體" panose="020B0604030504040204" pitchFamily="34" charset="-120"/>
              </a:rPr>
              <a:t>招收人數上限、報名人數、審核通過人數</a:t>
            </a:r>
          </a:p>
          <a:p>
            <a:pPr marL="342874" indent="-342874">
              <a:lnSpc>
                <a:spcPct val="120000"/>
              </a:lnSpc>
              <a:spcBef>
                <a:spcPts val="600"/>
              </a:spcBef>
              <a:buFont typeface="Wingdings" panose="05000000000000000000" pitchFamily="2" charset="2"/>
              <a:buChar char=""/>
              <a:defRPr/>
            </a:pPr>
            <a:r>
              <a:rPr lang="zh-TW" altLang="en-US" sz="2500" b="1" kern="100" dirty="0">
                <a:solidFill>
                  <a:srgbClr val="FF0000"/>
                </a:solidFill>
                <a:latin typeface="微軟正黑體" panose="020B0604030504040204" pitchFamily="34" charset="-120"/>
              </a:rPr>
              <a:t>招收人數上限</a:t>
            </a:r>
            <a:r>
              <a:rPr lang="zh-TW" altLang="en-US" sz="2500" kern="100" dirty="0">
                <a:latin typeface="微軟正黑體" panose="020B0604030504040204" pitchFamily="34" charset="-120"/>
              </a:rPr>
              <a:t>：請填報依入學大學同等學力認定標準第</a:t>
            </a:r>
            <a:r>
              <a:rPr lang="en-US" altLang="zh-TW" sz="2500" kern="100" dirty="0">
                <a:latin typeface="微軟正黑體" panose="020B0604030504040204" pitchFamily="34" charset="-120"/>
              </a:rPr>
              <a:t>7</a:t>
            </a:r>
            <a:r>
              <a:rPr lang="zh-TW" altLang="en-US" sz="2500" kern="100" dirty="0">
                <a:latin typeface="微軟正黑體" panose="020B0604030504040204" pitchFamily="34" charset="-120"/>
              </a:rPr>
              <a:t>條資格招收人數之上限，如學校當學年度以總量核定招生名額之固定比例訂定，請換算成招生人數</a:t>
            </a:r>
            <a:r>
              <a:rPr lang="en-US" altLang="zh-TW" sz="2500" kern="100" dirty="0">
                <a:latin typeface="微軟正黑體" panose="020B0604030504040204" pitchFamily="34" charset="-120"/>
              </a:rPr>
              <a:t>(</a:t>
            </a:r>
            <a:r>
              <a:rPr lang="zh-TW" altLang="en-US" sz="2500" kern="100" dirty="0">
                <a:latin typeface="微軟正黑體" panose="020B0604030504040204" pitchFamily="34" charset="-120"/>
              </a:rPr>
              <a:t>以無條件進位法</a:t>
            </a:r>
            <a:r>
              <a:rPr lang="en-US" altLang="zh-TW" sz="2500" kern="100" dirty="0">
                <a:latin typeface="微軟正黑體" panose="020B0604030504040204" pitchFamily="34" charset="-120"/>
              </a:rPr>
              <a:t>)</a:t>
            </a:r>
            <a:r>
              <a:rPr lang="zh-TW" altLang="en-US" sz="2500" kern="100" dirty="0">
                <a:latin typeface="微軟正黑體" panose="020B0604030504040204" pitchFamily="34" charset="-120"/>
              </a:rPr>
              <a:t>。（不得空白）</a:t>
            </a:r>
          </a:p>
          <a:p>
            <a:pPr marL="342874" indent="-342874">
              <a:lnSpc>
                <a:spcPct val="120000"/>
              </a:lnSpc>
              <a:spcBef>
                <a:spcPts val="600"/>
              </a:spcBef>
              <a:buFont typeface="Wingdings" panose="05000000000000000000" pitchFamily="2" charset="2"/>
              <a:buChar char=""/>
              <a:defRPr/>
            </a:pPr>
            <a:r>
              <a:rPr lang="zh-TW" altLang="en-US" sz="2500" b="1" kern="100" dirty="0">
                <a:solidFill>
                  <a:srgbClr val="FF0000"/>
                </a:solidFill>
                <a:latin typeface="微軟正黑體" panose="020B0604030504040204" pitchFamily="34" charset="-120"/>
              </a:rPr>
              <a:t>報名人數、審核通過人數</a:t>
            </a:r>
            <a:r>
              <a:rPr lang="zh-TW" altLang="en-US" sz="2500" kern="100" dirty="0">
                <a:latin typeface="微軟正黑體" panose="020B0604030504040204" pitchFamily="34" charset="-120"/>
              </a:rPr>
              <a:t>：請填報依入學大學同等學力認定標準第</a:t>
            </a:r>
            <a:r>
              <a:rPr lang="en-US" altLang="zh-TW" sz="2500" kern="100" dirty="0">
                <a:latin typeface="微軟正黑體" panose="020B0604030504040204" pitchFamily="34" charset="-120"/>
              </a:rPr>
              <a:t>7</a:t>
            </a:r>
            <a:r>
              <a:rPr lang="zh-TW" altLang="en-US" sz="2500" kern="100" dirty="0">
                <a:latin typeface="微軟正黑體" panose="020B0604030504040204" pitchFamily="34" charset="-120"/>
              </a:rPr>
              <a:t>條資格報名之人數及經學校審核通過之人數。</a:t>
            </a:r>
          </a:p>
          <a:p>
            <a:pPr marL="0" indent="0">
              <a:lnSpc>
                <a:spcPct val="120000"/>
              </a:lnSpc>
              <a:spcBef>
                <a:spcPts val="600"/>
              </a:spcBef>
              <a:buNone/>
              <a:defRPr/>
            </a:pPr>
            <a:endParaRPr lang="zh-TW" altLang="en-US" sz="2500" kern="100" dirty="0">
              <a:latin typeface="微軟正黑體" panose="020B0604030504040204" pitchFamily="34" charset="-120"/>
            </a:endParaRPr>
          </a:p>
          <a:p>
            <a:pPr marL="0" indent="0" algn="r">
              <a:lnSpc>
                <a:spcPct val="120000"/>
              </a:lnSpc>
              <a:spcBef>
                <a:spcPts val="600"/>
              </a:spcBef>
              <a:buNone/>
              <a:defRPr/>
            </a:pPr>
            <a:r>
              <a:rPr lang="en-US" altLang="zh-TW" sz="1800" kern="100" dirty="0">
                <a:latin typeface="微軟正黑體" panose="020B0604030504040204" pitchFamily="34" charset="-120"/>
              </a:rPr>
              <a:t>【113</a:t>
            </a:r>
            <a:r>
              <a:rPr lang="zh-TW" altLang="en-US" sz="1800" kern="100" dirty="0">
                <a:latin typeface="微軟正黑體" panose="020B0604030504040204" pitchFamily="34" charset="-120"/>
              </a:rPr>
              <a:t>年</a:t>
            </a:r>
            <a:r>
              <a:rPr lang="en-US" altLang="zh-TW" sz="1800" kern="100" dirty="0">
                <a:latin typeface="微軟正黑體" panose="020B0604030504040204" pitchFamily="34" charset="-120"/>
              </a:rPr>
              <a:t>10</a:t>
            </a:r>
            <a:r>
              <a:rPr lang="zh-TW" altLang="en-US" sz="1800" kern="100" dirty="0">
                <a:latin typeface="微軟正黑體" panose="020B0604030504040204" pitchFamily="34" charset="-120"/>
              </a:rPr>
              <a:t>月因應「技職司」需求新增欄位</a:t>
            </a:r>
            <a:r>
              <a:rPr lang="en-US" altLang="zh-TW" sz="1800" kern="100" dirty="0">
                <a:latin typeface="微軟正黑體" panose="020B0604030504040204" pitchFamily="34" charset="-120"/>
              </a:rPr>
              <a:t>】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4381629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FB617788-5762-4EE9-8DB1-0DCE1D7334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83454" y="1"/>
            <a:ext cx="10808545" cy="802432"/>
          </a:xfrm>
        </p:spPr>
        <p:txBody>
          <a:bodyPr>
            <a:noAutofit/>
          </a:bodyPr>
          <a:lstStyle/>
          <a:p>
            <a:r>
              <a:rPr lang="zh-TW" altLang="en-US" sz="2800" dirty="0"/>
              <a:t>新表 表</a:t>
            </a:r>
            <a:r>
              <a:rPr lang="en-US" altLang="zh-TW" sz="2800" dirty="0"/>
              <a:t>2-9</a:t>
            </a:r>
            <a:r>
              <a:rPr lang="zh-TW" altLang="en-US" sz="2800" dirty="0"/>
              <a:t>採入學大學同等學力認定標準第</a:t>
            </a:r>
            <a:r>
              <a:rPr lang="en-US" altLang="zh-TW" sz="2800" dirty="0"/>
              <a:t>7</a:t>
            </a:r>
            <a:r>
              <a:rPr lang="zh-TW" altLang="en-US" sz="2800" dirty="0"/>
              <a:t>條資格入學招生情形表</a:t>
            </a:r>
          </a:p>
        </p:txBody>
      </p:sp>
      <p:sp>
        <p:nvSpPr>
          <p:cNvPr id="3" name="投影片編號版面配置區 2">
            <a:extLst>
              <a:ext uri="{FF2B5EF4-FFF2-40B4-BE49-F238E27FC236}">
                <a16:creationId xmlns:a16="http://schemas.microsoft.com/office/drawing/2014/main" id="{6F1C156C-ED7B-4E6C-B956-4F9A462BB8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37BC5-01F3-4DA6-AE9F-6749599A3EE9}" type="slidenum">
              <a:rPr lang="zh-TW" altLang="en-US" smtClean="0"/>
              <a:t>24</a:t>
            </a:fld>
            <a:endParaRPr lang="zh-TW" altLang="en-US"/>
          </a:p>
        </p:txBody>
      </p:sp>
      <p:graphicFrame>
        <p:nvGraphicFramePr>
          <p:cNvPr id="7" name="內容版面配置區 6">
            <a:extLst>
              <a:ext uri="{FF2B5EF4-FFF2-40B4-BE49-F238E27FC236}">
                <a16:creationId xmlns:a16="http://schemas.microsoft.com/office/drawing/2014/main" id="{4EE75055-5AA3-4AEE-A9CD-D751F6CD8A83}"/>
              </a:ext>
            </a:extLst>
          </p:cNvPr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1469776099"/>
              </p:ext>
            </p:extLst>
          </p:nvPr>
        </p:nvGraphicFramePr>
        <p:xfrm>
          <a:off x="276445" y="967565"/>
          <a:ext cx="11732686" cy="241515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19224">
                  <a:extLst>
                    <a:ext uri="{9D8B030D-6E8A-4147-A177-3AD203B41FA5}">
                      <a16:colId xmlns:a16="http://schemas.microsoft.com/office/drawing/2014/main" val="3503881128"/>
                    </a:ext>
                  </a:extLst>
                </a:gridCol>
                <a:gridCol w="519224">
                  <a:extLst>
                    <a:ext uri="{9D8B030D-6E8A-4147-A177-3AD203B41FA5}">
                      <a16:colId xmlns:a16="http://schemas.microsoft.com/office/drawing/2014/main" val="2579035797"/>
                    </a:ext>
                  </a:extLst>
                </a:gridCol>
                <a:gridCol w="519224">
                  <a:extLst>
                    <a:ext uri="{9D8B030D-6E8A-4147-A177-3AD203B41FA5}">
                      <a16:colId xmlns:a16="http://schemas.microsoft.com/office/drawing/2014/main" val="1866469329"/>
                    </a:ext>
                  </a:extLst>
                </a:gridCol>
                <a:gridCol w="1087179">
                  <a:extLst>
                    <a:ext uri="{9D8B030D-6E8A-4147-A177-3AD203B41FA5}">
                      <a16:colId xmlns:a16="http://schemas.microsoft.com/office/drawing/2014/main" val="1727733004"/>
                    </a:ext>
                  </a:extLst>
                </a:gridCol>
                <a:gridCol w="1087179">
                  <a:extLst>
                    <a:ext uri="{9D8B030D-6E8A-4147-A177-3AD203B41FA5}">
                      <a16:colId xmlns:a16="http://schemas.microsoft.com/office/drawing/2014/main" val="7000815"/>
                    </a:ext>
                  </a:extLst>
                </a:gridCol>
                <a:gridCol w="797441">
                  <a:extLst>
                    <a:ext uri="{9D8B030D-6E8A-4147-A177-3AD203B41FA5}">
                      <a16:colId xmlns:a16="http://schemas.microsoft.com/office/drawing/2014/main" val="3772014864"/>
                    </a:ext>
                  </a:extLst>
                </a:gridCol>
                <a:gridCol w="744279">
                  <a:extLst>
                    <a:ext uri="{9D8B030D-6E8A-4147-A177-3AD203B41FA5}">
                      <a16:colId xmlns:a16="http://schemas.microsoft.com/office/drawing/2014/main" val="914623197"/>
                    </a:ext>
                  </a:extLst>
                </a:gridCol>
                <a:gridCol w="744279">
                  <a:extLst>
                    <a:ext uri="{9D8B030D-6E8A-4147-A177-3AD203B41FA5}">
                      <a16:colId xmlns:a16="http://schemas.microsoft.com/office/drawing/2014/main" val="2242636809"/>
                    </a:ext>
                  </a:extLst>
                </a:gridCol>
                <a:gridCol w="669853">
                  <a:extLst>
                    <a:ext uri="{9D8B030D-6E8A-4147-A177-3AD203B41FA5}">
                      <a16:colId xmlns:a16="http://schemas.microsoft.com/office/drawing/2014/main" val="1711167428"/>
                    </a:ext>
                  </a:extLst>
                </a:gridCol>
                <a:gridCol w="778183">
                  <a:extLst>
                    <a:ext uri="{9D8B030D-6E8A-4147-A177-3AD203B41FA5}">
                      <a16:colId xmlns:a16="http://schemas.microsoft.com/office/drawing/2014/main" val="1240558381"/>
                    </a:ext>
                  </a:extLst>
                </a:gridCol>
                <a:gridCol w="678477">
                  <a:extLst>
                    <a:ext uri="{9D8B030D-6E8A-4147-A177-3AD203B41FA5}">
                      <a16:colId xmlns:a16="http://schemas.microsoft.com/office/drawing/2014/main" val="2796530688"/>
                    </a:ext>
                  </a:extLst>
                </a:gridCol>
                <a:gridCol w="897036">
                  <a:extLst>
                    <a:ext uri="{9D8B030D-6E8A-4147-A177-3AD203B41FA5}">
                      <a16:colId xmlns:a16="http://schemas.microsoft.com/office/drawing/2014/main" val="1504658124"/>
                    </a:ext>
                  </a:extLst>
                </a:gridCol>
                <a:gridCol w="897036">
                  <a:extLst>
                    <a:ext uri="{9D8B030D-6E8A-4147-A177-3AD203B41FA5}">
                      <a16:colId xmlns:a16="http://schemas.microsoft.com/office/drawing/2014/main" val="3072825645"/>
                    </a:ext>
                  </a:extLst>
                </a:gridCol>
                <a:gridCol w="897036">
                  <a:extLst>
                    <a:ext uri="{9D8B030D-6E8A-4147-A177-3AD203B41FA5}">
                      <a16:colId xmlns:a16="http://schemas.microsoft.com/office/drawing/2014/main" val="2827127422"/>
                    </a:ext>
                  </a:extLst>
                </a:gridCol>
                <a:gridCol w="897036">
                  <a:extLst>
                    <a:ext uri="{9D8B030D-6E8A-4147-A177-3AD203B41FA5}">
                      <a16:colId xmlns:a16="http://schemas.microsoft.com/office/drawing/2014/main" val="1885145011"/>
                    </a:ext>
                  </a:extLst>
                </a:gridCol>
              </a:tblGrid>
              <a:tr h="1044514">
                <a:tc rowSpan="2">
                  <a:txBody>
                    <a:bodyPr/>
                    <a:lstStyle/>
                    <a:p>
                      <a:pPr algn="ctr"/>
                      <a:r>
                        <a:rPr lang="zh-TW" sz="2400" b="0" kern="100" dirty="0">
                          <a:solidFill>
                            <a:schemeClr val="tx1"/>
                          </a:solidFill>
                          <a:effectLst/>
                        </a:rPr>
                        <a:t>學年度</a:t>
                      </a:r>
                      <a:endParaRPr lang="zh-TW" sz="2400" b="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vert="eaVert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zh-TW" sz="2400" b="0" kern="100" dirty="0">
                          <a:solidFill>
                            <a:schemeClr val="tx1"/>
                          </a:solidFill>
                          <a:effectLst/>
                        </a:rPr>
                        <a:t>系所</a:t>
                      </a:r>
                      <a:endParaRPr lang="zh-TW" sz="2400" b="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vert="eaVert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zh-TW" sz="2400" b="0" kern="100" dirty="0">
                          <a:solidFill>
                            <a:schemeClr val="tx1"/>
                          </a:solidFill>
                          <a:effectLst/>
                        </a:rPr>
                        <a:t>學制</a:t>
                      </a:r>
                      <a:endParaRPr lang="zh-TW" sz="2400" b="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vert="eaVert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zh-TW" sz="2400" b="0" kern="100" dirty="0">
                          <a:solidFill>
                            <a:schemeClr val="tx1"/>
                          </a:solidFill>
                          <a:effectLst/>
                        </a:rPr>
                        <a:t>總量核定新生招生名額</a:t>
                      </a:r>
                      <a:endParaRPr lang="zh-TW" sz="2400" b="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zh-TW" sz="2400" b="0" kern="100" dirty="0">
                          <a:solidFill>
                            <a:schemeClr val="tx1"/>
                          </a:solidFill>
                          <a:effectLst/>
                        </a:rPr>
                        <a:t>核定擴充新生招生名額</a:t>
                      </a:r>
                      <a:endParaRPr lang="zh-TW" sz="2400" b="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zh-TW" sz="2400" b="0" kern="100" dirty="0">
                          <a:solidFill>
                            <a:schemeClr val="tx1"/>
                          </a:solidFill>
                          <a:effectLst/>
                        </a:rPr>
                        <a:t>新生實際註冊人數</a:t>
                      </a:r>
                      <a:endParaRPr lang="zh-TW" sz="2400" b="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5">
                  <a:txBody>
                    <a:bodyPr/>
                    <a:lstStyle/>
                    <a:p>
                      <a:pPr algn="ctr"/>
                      <a:r>
                        <a:rPr lang="zh-TW" sz="2400" b="1" kern="100" dirty="0">
                          <a:solidFill>
                            <a:srgbClr val="FF0000"/>
                          </a:solidFill>
                          <a:effectLst/>
                        </a:rPr>
                        <a:t>以「入學大學同等學力</a:t>
                      </a:r>
                      <a:br>
                        <a:rPr lang="en-US" altLang="zh-TW" sz="2400" b="1" kern="100" dirty="0">
                          <a:solidFill>
                            <a:srgbClr val="FF0000"/>
                          </a:solidFill>
                          <a:effectLst/>
                        </a:rPr>
                      </a:br>
                      <a:r>
                        <a:rPr lang="zh-TW" sz="2400" b="1" kern="100" dirty="0">
                          <a:solidFill>
                            <a:srgbClr val="FF0000"/>
                          </a:solidFill>
                          <a:effectLst/>
                        </a:rPr>
                        <a:t>認定標準第</a:t>
                      </a:r>
                      <a:r>
                        <a:rPr lang="en-US" sz="2400" b="1" kern="100" dirty="0">
                          <a:solidFill>
                            <a:srgbClr val="FF0000"/>
                          </a:solidFill>
                          <a:effectLst/>
                        </a:rPr>
                        <a:t>7</a:t>
                      </a:r>
                      <a:r>
                        <a:rPr lang="zh-TW" sz="2400" b="1" kern="100" dirty="0">
                          <a:solidFill>
                            <a:srgbClr val="FF0000"/>
                          </a:solidFill>
                          <a:effectLst/>
                        </a:rPr>
                        <a:t>條」資格</a:t>
                      </a:r>
                      <a:br>
                        <a:rPr lang="en-US" altLang="zh-TW" sz="2400" b="1" kern="100" dirty="0">
                          <a:solidFill>
                            <a:srgbClr val="FF0000"/>
                          </a:solidFill>
                          <a:effectLst/>
                        </a:rPr>
                      </a:br>
                      <a:r>
                        <a:rPr lang="zh-TW" sz="2400" b="1" kern="100" dirty="0">
                          <a:solidFill>
                            <a:srgbClr val="FF0000"/>
                          </a:solidFill>
                          <a:effectLst/>
                        </a:rPr>
                        <a:t>招生情形</a:t>
                      </a:r>
                      <a:endParaRPr lang="zh-TW" sz="2400" b="1" kern="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zh-TW" sz="2400" b="0" kern="100" dirty="0">
                          <a:solidFill>
                            <a:schemeClr val="tx1"/>
                          </a:solidFill>
                          <a:effectLst/>
                        </a:rPr>
                        <a:t>以「入學大學同等學力認定標準第</a:t>
                      </a:r>
                      <a:r>
                        <a:rPr lang="en-US" sz="2400" b="0" kern="100" dirty="0">
                          <a:solidFill>
                            <a:schemeClr val="tx1"/>
                          </a:solidFill>
                          <a:effectLst/>
                        </a:rPr>
                        <a:t>7</a:t>
                      </a:r>
                      <a:r>
                        <a:rPr lang="zh-TW" sz="2400" b="0" kern="100" dirty="0">
                          <a:solidFill>
                            <a:schemeClr val="tx1"/>
                          </a:solidFill>
                          <a:effectLst/>
                        </a:rPr>
                        <a:t>條」資格入學前所具最高學歷</a:t>
                      </a:r>
                      <a:endParaRPr lang="zh-TW" sz="2400" b="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66425198"/>
                  </a:ext>
                </a:extLst>
              </a:tr>
              <a:tr h="1317870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2400" b="0" kern="100" dirty="0">
                          <a:solidFill>
                            <a:schemeClr val="tx1"/>
                          </a:solidFill>
                          <a:effectLst/>
                        </a:rPr>
                        <a:t>招收人數上限</a:t>
                      </a:r>
                      <a:endParaRPr lang="zh-TW" sz="2400" b="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2400" b="0" kern="100" dirty="0">
                          <a:solidFill>
                            <a:schemeClr val="tx1"/>
                          </a:solidFill>
                          <a:effectLst/>
                        </a:rPr>
                        <a:t>報名人數</a:t>
                      </a:r>
                      <a:endParaRPr lang="zh-TW" sz="2400" b="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2400" b="0" kern="100" dirty="0">
                          <a:solidFill>
                            <a:schemeClr val="tx1"/>
                          </a:solidFill>
                          <a:effectLst/>
                        </a:rPr>
                        <a:t>審核通過人數</a:t>
                      </a:r>
                      <a:endParaRPr lang="zh-TW" sz="2400" b="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2400" b="1" kern="100" dirty="0">
                          <a:solidFill>
                            <a:srgbClr val="FF0000"/>
                          </a:solidFill>
                          <a:effectLst/>
                        </a:rPr>
                        <a:t>錄取人數</a:t>
                      </a:r>
                      <a:endParaRPr lang="zh-TW" sz="2400" b="1" kern="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2400" b="1" kern="100" dirty="0">
                          <a:solidFill>
                            <a:srgbClr val="FF0000"/>
                          </a:solidFill>
                          <a:effectLst/>
                        </a:rPr>
                        <a:t>註冊人數</a:t>
                      </a:r>
                      <a:r>
                        <a:rPr lang="en-US" sz="2400" b="1" kern="100" dirty="0">
                          <a:solidFill>
                            <a:srgbClr val="FF0000"/>
                          </a:solidFill>
                          <a:effectLst/>
                        </a:rPr>
                        <a:t>(A)</a:t>
                      </a:r>
                      <a:endParaRPr lang="zh-TW" sz="2400" b="1" kern="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2400" b="0" kern="100" dirty="0">
                          <a:solidFill>
                            <a:schemeClr val="tx1"/>
                          </a:solidFill>
                          <a:effectLst/>
                        </a:rPr>
                        <a:t>國小</a:t>
                      </a:r>
                      <a:r>
                        <a:rPr lang="en-US" sz="2400" b="0" kern="100" dirty="0">
                          <a:solidFill>
                            <a:schemeClr val="tx1"/>
                          </a:solidFill>
                          <a:effectLst/>
                        </a:rPr>
                        <a:t>(a1)</a:t>
                      </a:r>
                      <a:endParaRPr lang="zh-TW" sz="2400" b="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2400" b="0" kern="100" dirty="0">
                          <a:solidFill>
                            <a:schemeClr val="tx1"/>
                          </a:solidFill>
                          <a:effectLst/>
                        </a:rPr>
                        <a:t>國中</a:t>
                      </a:r>
                      <a:r>
                        <a:rPr lang="en-US" sz="2400" b="0" kern="100" dirty="0">
                          <a:solidFill>
                            <a:schemeClr val="tx1"/>
                          </a:solidFill>
                          <a:effectLst/>
                        </a:rPr>
                        <a:t>(a2)</a:t>
                      </a:r>
                      <a:endParaRPr lang="zh-TW" sz="2400" b="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2400" b="0" kern="100" dirty="0">
                          <a:solidFill>
                            <a:schemeClr val="tx1"/>
                          </a:solidFill>
                          <a:effectLst/>
                        </a:rPr>
                        <a:t>高中</a:t>
                      </a:r>
                      <a:r>
                        <a:rPr lang="en-US" sz="2400" b="0" kern="100" dirty="0">
                          <a:solidFill>
                            <a:schemeClr val="tx1"/>
                          </a:solidFill>
                          <a:effectLst/>
                        </a:rPr>
                        <a:t>/</a:t>
                      </a:r>
                      <a:r>
                        <a:rPr lang="zh-TW" sz="2400" b="0" kern="100" dirty="0">
                          <a:solidFill>
                            <a:schemeClr val="tx1"/>
                          </a:solidFill>
                          <a:effectLst/>
                        </a:rPr>
                        <a:t>職</a:t>
                      </a:r>
                      <a:r>
                        <a:rPr lang="en-US" sz="2400" b="0" kern="100" dirty="0">
                          <a:solidFill>
                            <a:schemeClr val="tx1"/>
                          </a:solidFill>
                          <a:effectLst/>
                        </a:rPr>
                        <a:t>(a3)</a:t>
                      </a:r>
                      <a:endParaRPr lang="zh-TW" sz="2400" b="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2400" b="0" kern="100" dirty="0">
                          <a:solidFill>
                            <a:schemeClr val="tx1"/>
                          </a:solidFill>
                          <a:effectLst/>
                        </a:rPr>
                        <a:t>專科</a:t>
                      </a:r>
                      <a:r>
                        <a:rPr lang="en-US" sz="2400" b="0" kern="100" dirty="0">
                          <a:solidFill>
                            <a:schemeClr val="tx1"/>
                          </a:solidFill>
                          <a:effectLst/>
                        </a:rPr>
                        <a:t>(a4)</a:t>
                      </a:r>
                      <a:endParaRPr lang="zh-TW" sz="2400" b="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15946504"/>
                  </a:ext>
                </a:extLst>
              </a:tr>
            </a:tbl>
          </a:graphicData>
        </a:graphic>
      </p:graphicFrame>
      <p:sp>
        <p:nvSpPr>
          <p:cNvPr id="6" name="文字版面配置區 5">
            <a:extLst>
              <a:ext uri="{FF2B5EF4-FFF2-40B4-BE49-F238E27FC236}">
                <a16:creationId xmlns:a16="http://schemas.microsoft.com/office/drawing/2014/main" id="{DD8EC1C3-1E7E-4CA9-B66F-909F301CD32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altLang="zh-TW" dirty="0"/>
              <a:t>04</a:t>
            </a:r>
            <a:endParaRPr lang="zh-TW" altLang="en-US" dirty="0"/>
          </a:p>
        </p:txBody>
      </p:sp>
      <p:sp>
        <p:nvSpPr>
          <p:cNvPr id="8" name="內容版面配置區 4">
            <a:extLst>
              <a:ext uri="{FF2B5EF4-FFF2-40B4-BE49-F238E27FC236}">
                <a16:creationId xmlns:a16="http://schemas.microsoft.com/office/drawing/2014/main" id="{794C6C02-B125-4AD8-9AF4-12B4A7E7D4CC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161925" y="3527425"/>
            <a:ext cx="11847513" cy="3330575"/>
          </a:xfrm>
        </p:spPr>
        <p:txBody>
          <a:bodyPr>
            <a:normAutofit fontScale="92500" lnSpcReduction="20000"/>
          </a:bodyPr>
          <a:lstStyle/>
          <a:p>
            <a:pPr marL="0" indent="0">
              <a:lnSpc>
                <a:spcPct val="110000"/>
              </a:lnSpc>
              <a:spcBef>
                <a:spcPts val="600"/>
              </a:spcBef>
              <a:buNone/>
              <a:defRPr/>
            </a:pPr>
            <a:r>
              <a:rPr lang="en-US" altLang="zh-TW" b="1" kern="100" dirty="0">
                <a:latin typeface="微軟正黑體" panose="020B0604030504040204" pitchFamily="34" charset="-120"/>
              </a:rPr>
              <a:t>【</a:t>
            </a:r>
            <a:r>
              <a:rPr lang="zh-TW" altLang="en-US" b="1" kern="100" dirty="0">
                <a:latin typeface="微軟正黑體" panose="020B0604030504040204" pitchFamily="34" charset="-120"/>
              </a:rPr>
              <a:t>新增欄位</a:t>
            </a:r>
            <a:r>
              <a:rPr lang="en-US" altLang="zh-TW" b="1" kern="100" dirty="0">
                <a:latin typeface="微軟正黑體" panose="020B0604030504040204" pitchFamily="34" charset="-120"/>
              </a:rPr>
              <a:t>】</a:t>
            </a:r>
            <a:r>
              <a:rPr lang="zh-TW" altLang="en-US" b="1" kern="100" dirty="0">
                <a:latin typeface="微軟正黑體" panose="020B0604030504040204" pitchFamily="34" charset="-120"/>
              </a:rPr>
              <a:t>：</a:t>
            </a:r>
            <a:r>
              <a:rPr lang="zh-TW" altLang="en-US" b="1" kern="100" dirty="0">
                <a:solidFill>
                  <a:srgbClr val="FF0000"/>
                </a:solidFill>
                <a:latin typeface="微軟正黑體" panose="020B0604030504040204" pitchFamily="34" charset="-120"/>
              </a:rPr>
              <a:t>錄取人數、註冊人數</a:t>
            </a:r>
          </a:p>
          <a:p>
            <a:pPr marL="342874" indent="-342874">
              <a:lnSpc>
                <a:spcPct val="120000"/>
              </a:lnSpc>
              <a:spcBef>
                <a:spcPts val="600"/>
              </a:spcBef>
              <a:buFont typeface="Wingdings" panose="05000000000000000000" pitchFamily="2" charset="2"/>
              <a:buChar char=""/>
              <a:defRPr/>
            </a:pPr>
            <a:r>
              <a:rPr lang="zh-TW" altLang="en-US" sz="2500" b="1" kern="100" dirty="0">
                <a:solidFill>
                  <a:srgbClr val="FF0000"/>
                </a:solidFill>
                <a:latin typeface="微軟正黑體" panose="020B0604030504040204" pitchFamily="34" charset="-120"/>
              </a:rPr>
              <a:t>錄取人數</a:t>
            </a:r>
            <a:r>
              <a:rPr lang="zh-TW" altLang="en-US" sz="2500" kern="100" dirty="0">
                <a:latin typeface="微軟正黑體" panose="020B0604030504040204" pitchFamily="34" charset="-120"/>
              </a:rPr>
              <a:t>：請填報依入學大學同等學力認定標準第</a:t>
            </a:r>
            <a:r>
              <a:rPr lang="en-US" altLang="zh-TW" sz="2500" kern="100" dirty="0">
                <a:latin typeface="微軟正黑體" panose="020B0604030504040204" pitchFamily="34" charset="-120"/>
              </a:rPr>
              <a:t>7</a:t>
            </a:r>
            <a:r>
              <a:rPr lang="zh-TW" altLang="en-US" sz="2500" kern="100" dirty="0">
                <a:latin typeface="微軟正黑體" panose="020B0604030504040204" pitchFamily="34" charset="-120"/>
              </a:rPr>
              <a:t>條資格審核，並經學校實際錄取之人數。</a:t>
            </a:r>
          </a:p>
          <a:p>
            <a:pPr marL="342874" indent="-342874">
              <a:lnSpc>
                <a:spcPct val="120000"/>
              </a:lnSpc>
              <a:spcBef>
                <a:spcPts val="600"/>
              </a:spcBef>
              <a:buFont typeface="Wingdings" panose="05000000000000000000" pitchFamily="2" charset="2"/>
              <a:buChar char=""/>
              <a:defRPr/>
            </a:pPr>
            <a:r>
              <a:rPr lang="zh-TW" altLang="en-US" sz="2500" b="1" kern="100" dirty="0">
                <a:solidFill>
                  <a:srgbClr val="FF0000"/>
                </a:solidFill>
                <a:latin typeface="微軟正黑體" panose="020B0604030504040204" pitchFamily="34" charset="-120"/>
              </a:rPr>
              <a:t>註冊人數</a:t>
            </a:r>
            <a:r>
              <a:rPr lang="zh-TW" altLang="en-US" sz="2500" kern="100" dirty="0">
                <a:latin typeface="微軟正黑體" panose="020B0604030504040204" pitchFamily="34" charset="-120"/>
              </a:rPr>
              <a:t>：請填報依入學大學同等學力認定標準第</a:t>
            </a:r>
            <a:r>
              <a:rPr lang="en-US" altLang="zh-TW" sz="2500" kern="100" dirty="0">
                <a:latin typeface="微軟正黑體" panose="020B0604030504040204" pitchFamily="34" charset="-120"/>
              </a:rPr>
              <a:t>7</a:t>
            </a:r>
            <a:r>
              <a:rPr lang="zh-TW" altLang="en-US" sz="2500" kern="100" dirty="0">
                <a:latin typeface="微軟正黑體" panose="020B0604030504040204" pitchFamily="34" charset="-120"/>
              </a:rPr>
              <a:t>條資格入學，實際完成註冊程序之新生人數</a:t>
            </a:r>
            <a:r>
              <a:rPr lang="en-US" altLang="zh-TW" sz="2500" kern="100" dirty="0">
                <a:latin typeface="微軟正黑體" panose="020B0604030504040204" pitchFamily="34" charset="-120"/>
              </a:rPr>
              <a:t>(</a:t>
            </a:r>
            <a:r>
              <a:rPr lang="zh-TW" altLang="en-US" sz="2500" kern="100" dirty="0">
                <a:latin typeface="微軟正黑體" panose="020B0604030504040204" pitchFamily="34" charset="-120"/>
              </a:rPr>
              <a:t>包含完成註冊之新生休學人數</a:t>
            </a:r>
            <a:r>
              <a:rPr lang="en-US" altLang="zh-TW" sz="2500" kern="100" dirty="0">
                <a:latin typeface="微軟正黑體" panose="020B0604030504040204" pitchFamily="34" charset="-120"/>
              </a:rPr>
              <a:t>)</a:t>
            </a:r>
            <a:r>
              <a:rPr lang="zh-TW" altLang="en-US" sz="2500" kern="100" dirty="0">
                <a:latin typeface="微軟正黑體" panose="020B0604030504040204" pitchFamily="34" charset="-120"/>
              </a:rPr>
              <a:t>，</a:t>
            </a:r>
            <a:r>
              <a:rPr lang="zh-TW" altLang="en-US" sz="2500" b="1" kern="100" dirty="0">
                <a:solidFill>
                  <a:srgbClr val="FF0000"/>
                </a:solidFill>
                <a:latin typeface="微軟正黑體" panose="020B0604030504040204" pitchFamily="34" charset="-120"/>
              </a:rPr>
              <a:t>不包括退學生及新生保留入學資格者</a:t>
            </a:r>
            <a:r>
              <a:rPr lang="zh-TW" altLang="en-US" sz="2500" kern="100" dirty="0">
                <a:latin typeface="微軟正黑體" panose="020B0604030504040204" pitchFamily="34" charset="-120"/>
              </a:rPr>
              <a:t>。</a:t>
            </a:r>
            <a:endParaRPr lang="en-US" altLang="zh-TW" sz="2500" kern="100" dirty="0">
              <a:latin typeface="微軟正黑體" panose="020B0604030504040204" pitchFamily="34" charset="-120"/>
            </a:endParaRPr>
          </a:p>
          <a:p>
            <a:pPr marL="342874" indent="-342874">
              <a:lnSpc>
                <a:spcPct val="120000"/>
              </a:lnSpc>
              <a:spcBef>
                <a:spcPts val="600"/>
              </a:spcBef>
              <a:buFont typeface="Wingdings" panose="05000000000000000000" pitchFamily="2" charset="2"/>
              <a:buChar char=""/>
              <a:defRPr/>
            </a:pPr>
            <a:r>
              <a:rPr lang="zh-TW" altLang="en-US" sz="2500" kern="100" dirty="0">
                <a:latin typeface="微軟正黑體" panose="020B0604030504040204" pitchFamily="34" charset="-120"/>
              </a:rPr>
              <a:t>註冊人數</a:t>
            </a:r>
            <a:r>
              <a:rPr lang="en-US" altLang="zh-TW" sz="2500" kern="100" dirty="0">
                <a:latin typeface="微軟正黑體" panose="020B0604030504040204" pitchFamily="34" charset="-120"/>
              </a:rPr>
              <a:t>(A)=(a1)+(a2)+(a3)+(a4)</a:t>
            </a:r>
            <a:r>
              <a:rPr lang="zh-TW" altLang="en-US" sz="2500" kern="100" dirty="0">
                <a:latin typeface="微軟正黑體" panose="020B0604030504040204" pitchFamily="34" charset="-120"/>
              </a:rPr>
              <a:t>。</a:t>
            </a:r>
          </a:p>
          <a:p>
            <a:pPr marL="0" indent="0">
              <a:lnSpc>
                <a:spcPct val="120000"/>
              </a:lnSpc>
              <a:spcBef>
                <a:spcPts val="600"/>
              </a:spcBef>
              <a:buNone/>
              <a:defRPr/>
            </a:pPr>
            <a:endParaRPr lang="zh-TW" altLang="en-US" sz="2500" kern="100" dirty="0">
              <a:latin typeface="微軟正黑體" panose="020B0604030504040204" pitchFamily="34" charset="-120"/>
            </a:endParaRPr>
          </a:p>
          <a:p>
            <a:pPr marL="0" indent="0" algn="r">
              <a:lnSpc>
                <a:spcPct val="120000"/>
              </a:lnSpc>
              <a:spcBef>
                <a:spcPts val="600"/>
              </a:spcBef>
              <a:buNone/>
              <a:defRPr/>
            </a:pPr>
            <a:r>
              <a:rPr lang="en-US" altLang="zh-TW" sz="1800" kern="100" dirty="0">
                <a:latin typeface="微軟正黑體" panose="020B0604030504040204" pitchFamily="34" charset="-120"/>
              </a:rPr>
              <a:t>【113</a:t>
            </a:r>
            <a:r>
              <a:rPr lang="zh-TW" altLang="en-US" sz="1800" kern="100" dirty="0">
                <a:latin typeface="微軟正黑體" panose="020B0604030504040204" pitchFamily="34" charset="-120"/>
              </a:rPr>
              <a:t>年</a:t>
            </a:r>
            <a:r>
              <a:rPr lang="en-US" altLang="zh-TW" sz="1800" kern="100" dirty="0">
                <a:latin typeface="微軟正黑體" panose="020B0604030504040204" pitchFamily="34" charset="-120"/>
              </a:rPr>
              <a:t>10</a:t>
            </a:r>
            <a:r>
              <a:rPr lang="zh-TW" altLang="en-US" sz="1800" kern="100" dirty="0">
                <a:latin typeface="微軟正黑體" panose="020B0604030504040204" pitchFamily="34" charset="-120"/>
              </a:rPr>
              <a:t>月因應「技職司」需求新增欄位</a:t>
            </a:r>
            <a:r>
              <a:rPr lang="en-US" altLang="zh-TW" sz="1800" kern="100" dirty="0">
                <a:latin typeface="微軟正黑體" panose="020B0604030504040204" pitchFamily="34" charset="-120"/>
              </a:rPr>
              <a:t>】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79305461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FB617788-5762-4EE9-8DB1-0DCE1D7334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83454" y="1"/>
            <a:ext cx="10808545" cy="802432"/>
          </a:xfrm>
        </p:spPr>
        <p:txBody>
          <a:bodyPr>
            <a:noAutofit/>
          </a:bodyPr>
          <a:lstStyle/>
          <a:p>
            <a:r>
              <a:rPr lang="zh-TW" altLang="en-US" sz="2800" dirty="0"/>
              <a:t>新表 表</a:t>
            </a:r>
            <a:r>
              <a:rPr lang="en-US" altLang="zh-TW" sz="2800" dirty="0"/>
              <a:t>2-9</a:t>
            </a:r>
            <a:r>
              <a:rPr lang="zh-TW" altLang="en-US" sz="2800" dirty="0"/>
              <a:t>採入學大學同等學力認定標準第</a:t>
            </a:r>
            <a:r>
              <a:rPr lang="en-US" altLang="zh-TW" sz="2800" dirty="0"/>
              <a:t>7</a:t>
            </a:r>
            <a:r>
              <a:rPr lang="zh-TW" altLang="en-US" sz="2800" dirty="0"/>
              <a:t>條資格入學招生情形表</a:t>
            </a:r>
          </a:p>
        </p:txBody>
      </p:sp>
      <p:sp>
        <p:nvSpPr>
          <p:cNvPr id="3" name="投影片編號版面配置區 2">
            <a:extLst>
              <a:ext uri="{FF2B5EF4-FFF2-40B4-BE49-F238E27FC236}">
                <a16:creationId xmlns:a16="http://schemas.microsoft.com/office/drawing/2014/main" id="{6F1C156C-ED7B-4E6C-B956-4F9A462BB8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37BC5-01F3-4DA6-AE9F-6749599A3EE9}" type="slidenum">
              <a:rPr lang="zh-TW" altLang="en-US" smtClean="0"/>
              <a:t>25</a:t>
            </a:fld>
            <a:endParaRPr lang="zh-TW" altLang="en-US"/>
          </a:p>
        </p:txBody>
      </p:sp>
      <p:graphicFrame>
        <p:nvGraphicFramePr>
          <p:cNvPr id="7" name="內容版面配置區 6">
            <a:extLst>
              <a:ext uri="{FF2B5EF4-FFF2-40B4-BE49-F238E27FC236}">
                <a16:creationId xmlns:a16="http://schemas.microsoft.com/office/drawing/2014/main" id="{4EE75055-5AA3-4AEE-A9CD-D751F6CD8A83}"/>
              </a:ext>
            </a:extLst>
          </p:cNvPr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3754231308"/>
              </p:ext>
            </p:extLst>
          </p:nvPr>
        </p:nvGraphicFramePr>
        <p:xfrm>
          <a:off x="276445" y="967565"/>
          <a:ext cx="11732686" cy="241515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19224">
                  <a:extLst>
                    <a:ext uri="{9D8B030D-6E8A-4147-A177-3AD203B41FA5}">
                      <a16:colId xmlns:a16="http://schemas.microsoft.com/office/drawing/2014/main" val="3503881128"/>
                    </a:ext>
                  </a:extLst>
                </a:gridCol>
                <a:gridCol w="519224">
                  <a:extLst>
                    <a:ext uri="{9D8B030D-6E8A-4147-A177-3AD203B41FA5}">
                      <a16:colId xmlns:a16="http://schemas.microsoft.com/office/drawing/2014/main" val="2579035797"/>
                    </a:ext>
                  </a:extLst>
                </a:gridCol>
                <a:gridCol w="519224">
                  <a:extLst>
                    <a:ext uri="{9D8B030D-6E8A-4147-A177-3AD203B41FA5}">
                      <a16:colId xmlns:a16="http://schemas.microsoft.com/office/drawing/2014/main" val="1866469329"/>
                    </a:ext>
                  </a:extLst>
                </a:gridCol>
                <a:gridCol w="1087179">
                  <a:extLst>
                    <a:ext uri="{9D8B030D-6E8A-4147-A177-3AD203B41FA5}">
                      <a16:colId xmlns:a16="http://schemas.microsoft.com/office/drawing/2014/main" val="1727733004"/>
                    </a:ext>
                  </a:extLst>
                </a:gridCol>
                <a:gridCol w="1087179">
                  <a:extLst>
                    <a:ext uri="{9D8B030D-6E8A-4147-A177-3AD203B41FA5}">
                      <a16:colId xmlns:a16="http://schemas.microsoft.com/office/drawing/2014/main" val="7000815"/>
                    </a:ext>
                  </a:extLst>
                </a:gridCol>
                <a:gridCol w="797441">
                  <a:extLst>
                    <a:ext uri="{9D8B030D-6E8A-4147-A177-3AD203B41FA5}">
                      <a16:colId xmlns:a16="http://schemas.microsoft.com/office/drawing/2014/main" val="3772014864"/>
                    </a:ext>
                  </a:extLst>
                </a:gridCol>
                <a:gridCol w="744279">
                  <a:extLst>
                    <a:ext uri="{9D8B030D-6E8A-4147-A177-3AD203B41FA5}">
                      <a16:colId xmlns:a16="http://schemas.microsoft.com/office/drawing/2014/main" val="914623197"/>
                    </a:ext>
                  </a:extLst>
                </a:gridCol>
                <a:gridCol w="744279">
                  <a:extLst>
                    <a:ext uri="{9D8B030D-6E8A-4147-A177-3AD203B41FA5}">
                      <a16:colId xmlns:a16="http://schemas.microsoft.com/office/drawing/2014/main" val="2242636809"/>
                    </a:ext>
                  </a:extLst>
                </a:gridCol>
                <a:gridCol w="669853">
                  <a:extLst>
                    <a:ext uri="{9D8B030D-6E8A-4147-A177-3AD203B41FA5}">
                      <a16:colId xmlns:a16="http://schemas.microsoft.com/office/drawing/2014/main" val="1711167428"/>
                    </a:ext>
                  </a:extLst>
                </a:gridCol>
                <a:gridCol w="778183">
                  <a:extLst>
                    <a:ext uri="{9D8B030D-6E8A-4147-A177-3AD203B41FA5}">
                      <a16:colId xmlns:a16="http://schemas.microsoft.com/office/drawing/2014/main" val="1240558381"/>
                    </a:ext>
                  </a:extLst>
                </a:gridCol>
                <a:gridCol w="678477">
                  <a:extLst>
                    <a:ext uri="{9D8B030D-6E8A-4147-A177-3AD203B41FA5}">
                      <a16:colId xmlns:a16="http://schemas.microsoft.com/office/drawing/2014/main" val="2796530688"/>
                    </a:ext>
                  </a:extLst>
                </a:gridCol>
                <a:gridCol w="897036">
                  <a:extLst>
                    <a:ext uri="{9D8B030D-6E8A-4147-A177-3AD203B41FA5}">
                      <a16:colId xmlns:a16="http://schemas.microsoft.com/office/drawing/2014/main" val="1504658124"/>
                    </a:ext>
                  </a:extLst>
                </a:gridCol>
                <a:gridCol w="897036">
                  <a:extLst>
                    <a:ext uri="{9D8B030D-6E8A-4147-A177-3AD203B41FA5}">
                      <a16:colId xmlns:a16="http://schemas.microsoft.com/office/drawing/2014/main" val="3072825645"/>
                    </a:ext>
                  </a:extLst>
                </a:gridCol>
                <a:gridCol w="897036">
                  <a:extLst>
                    <a:ext uri="{9D8B030D-6E8A-4147-A177-3AD203B41FA5}">
                      <a16:colId xmlns:a16="http://schemas.microsoft.com/office/drawing/2014/main" val="2827127422"/>
                    </a:ext>
                  </a:extLst>
                </a:gridCol>
                <a:gridCol w="897036">
                  <a:extLst>
                    <a:ext uri="{9D8B030D-6E8A-4147-A177-3AD203B41FA5}">
                      <a16:colId xmlns:a16="http://schemas.microsoft.com/office/drawing/2014/main" val="1885145011"/>
                    </a:ext>
                  </a:extLst>
                </a:gridCol>
              </a:tblGrid>
              <a:tr h="1044514">
                <a:tc rowSpan="2">
                  <a:txBody>
                    <a:bodyPr/>
                    <a:lstStyle/>
                    <a:p>
                      <a:pPr algn="ctr"/>
                      <a:r>
                        <a:rPr lang="zh-TW" sz="2400" b="0" kern="100" dirty="0">
                          <a:solidFill>
                            <a:schemeClr val="tx1"/>
                          </a:solidFill>
                          <a:effectLst/>
                        </a:rPr>
                        <a:t>學年度</a:t>
                      </a:r>
                      <a:endParaRPr lang="zh-TW" sz="2400" b="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vert="eaVert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zh-TW" sz="2400" b="0" kern="100" dirty="0">
                          <a:solidFill>
                            <a:schemeClr val="tx1"/>
                          </a:solidFill>
                          <a:effectLst/>
                        </a:rPr>
                        <a:t>系所</a:t>
                      </a:r>
                      <a:endParaRPr lang="zh-TW" sz="2400" b="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vert="eaVert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zh-TW" sz="2400" b="0" kern="100" dirty="0">
                          <a:solidFill>
                            <a:schemeClr val="tx1"/>
                          </a:solidFill>
                          <a:effectLst/>
                        </a:rPr>
                        <a:t>學制</a:t>
                      </a:r>
                      <a:endParaRPr lang="zh-TW" sz="2400" b="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vert="eaVert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zh-TW" sz="2400" b="0" kern="100" dirty="0">
                          <a:solidFill>
                            <a:schemeClr val="tx1"/>
                          </a:solidFill>
                          <a:effectLst/>
                        </a:rPr>
                        <a:t>總量核定新生招生名額</a:t>
                      </a:r>
                      <a:endParaRPr lang="zh-TW" sz="2400" b="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zh-TW" sz="2400" b="0" kern="100" dirty="0">
                          <a:solidFill>
                            <a:schemeClr val="tx1"/>
                          </a:solidFill>
                          <a:effectLst/>
                        </a:rPr>
                        <a:t>核定擴充新生招生名額</a:t>
                      </a:r>
                      <a:endParaRPr lang="zh-TW" sz="2400" b="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zh-TW" sz="2400" b="0" kern="100" dirty="0">
                          <a:solidFill>
                            <a:schemeClr val="tx1"/>
                          </a:solidFill>
                          <a:effectLst/>
                        </a:rPr>
                        <a:t>新生實際註冊人數</a:t>
                      </a:r>
                      <a:endParaRPr lang="zh-TW" sz="2400" b="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5">
                  <a:txBody>
                    <a:bodyPr/>
                    <a:lstStyle/>
                    <a:p>
                      <a:pPr algn="ctr"/>
                      <a:r>
                        <a:rPr lang="zh-TW" sz="2400" b="0" kern="100" dirty="0">
                          <a:solidFill>
                            <a:schemeClr val="tx1"/>
                          </a:solidFill>
                          <a:effectLst/>
                        </a:rPr>
                        <a:t>以「入學大學同等學力</a:t>
                      </a:r>
                      <a:br>
                        <a:rPr lang="en-US" altLang="zh-TW" sz="2400" b="0" kern="100" dirty="0">
                          <a:solidFill>
                            <a:schemeClr val="tx1"/>
                          </a:solidFill>
                          <a:effectLst/>
                        </a:rPr>
                      </a:br>
                      <a:r>
                        <a:rPr lang="zh-TW" sz="2400" b="0" kern="100" dirty="0">
                          <a:solidFill>
                            <a:schemeClr val="tx1"/>
                          </a:solidFill>
                          <a:effectLst/>
                        </a:rPr>
                        <a:t>認定標準第</a:t>
                      </a:r>
                      <a:r>
                        <a:rPr lang="en-US" sz="2400" b="0" kern="100" dirty="0">
                          <a:solidFill>
                            <a:schemeClr val="tx1"/>
                          </a:solidFill>
                          <a:effectLst/>
                        </a:rPr>
                        <a:t>7</a:t>
                      </a:r>
                      <a:r>
                        <a:rPr lang="zh-TW" sz="2400" b="0" kern="100" dirty="0">
                          <a:solidFill>
                            <a:schemeClr val="tx1"/>
                          </a:solidFill>
                          <a:effectLst/>
                        </a:rPr>
                        <a:t>條」資格</a:t>
                      </a:r>
                      <a:br>
                        <a:rPr lang="en-US" altLang="zh-TW" sz="2400" b="0" kern="100" dirty="0">
                          <a:solidFill>
                            <a:schemeClr val="tx1"/>
                          </a:solidFill>
                          <a:effectLst/>
                        </a:rPr>
                      </a:br>
                      <a:r>
                        <a:rPr lang="zh-TW" sz="2400" b="0" kern="100" dirty="0">
                          <a:solidFill>
                            <a:schemeClr val="tx1"/>
                          </a:solidFill>
                          <a:effectLst/>
                        </a:rPr>
                        <a:t>招生情形</a:t>
                      </a:r>
                      <a:endParaRPr lang="zh-TW" sz="2400" b="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zh-TW" sz="2400" b="1" kern="100" dirty="0">
                          <a:solidFill>
                            <a:srgbClr val="FF0000"/>
                          </a:solidFill>
                          <a:effectLst/>
                        </a:rPr>
                        <a:t>以「入學大學同等學力認定標準第</a:t>
                      </a:r>
                      <a:r>
                        <a:rPr lang="en-US" sz="2400" b="1" kern="100" dirty="0">
                          <a:solidFill>
                            <a:srgbClr val="FF0000"/>
                          </a:solidFill>
                          <a:effectLst/>
                        </a:rPr>
                        <a:t>7</a:t>
                      </a:r>
                      <a:r>
                        <a:rPr lang="zh-TW" sz="2400" b="1" kern="100" dirty="0">
                          <a:solidFill>
                            <a:srgbClr val="FF0000"/>
                          </a:solidFill>
                          <a:effectLst/>
                        </a:rPr>
                        <a:t>條」資格入學前所具最高學歷</a:t>
                      </a:r>
                      <a:endParaRPr lang="zh-TW" sz="2400" b="1" kern="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66425198"/>
                  </a:ext>
                </a:extLst>
              </a:tr>
              <a:tr h="1317870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2400" b="0" kern="100" dirty="0">
                          <a:solidFill>
                            <a:schemeClr val="tx1"/>
                          </a:solidFill>
                          <a:effectLst/>
                        </a:rPr>
                        <a:t>招收人數上限</a:t>
                      </a:r>
                      <a:endParaRPr lang="zh-TW" sz="2400" b="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2400" b="0" kern="100" dirty="0">
                          <a:solidFill>
                            <a:schemeClr val="tx1"/>
                          </a:solidFill>
                          <a:effectLst/>
                        </a:rPr>
                        <a:t>報名人數</a:t>
                      </a:r>
                      <a:endParaRPr lang="zh-TW" sz="2400" b="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2400" b="0" kern="100" dirty="0">
                          <a:solidFill>
                            <a:schemeClr val="tx1"/>
                          </a:solidFill>
                          <a:effectLst/>
                        </a:rPr>
                        <a:t>審核通過人數</a:t>
                      </a:r>
                      <a:endParaRPr lang="zh-TW" sz="2400" b="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2400" b="0" kern="100" dirty="0">
                          <a:solidFill>
                            <a:schemeClr val="tx1"/>
                          </a:solidFill>
                          <a:effectLst/>
                        </a:rPr>
                        <a:t>錄取人數</a:t>
                      </a:r>
                      <a:endParaRPr lang="zh-TW" sz="2400" b="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2400" b="0" kern="100" dirty="0">
                          <a:solidFill>
                            <a:schemeClr val="tx1"/>
                          </a:solidFill>
                          <a:effectLst/>
                        </a:rPr>
                        <a:t>註冊人數</a:t>
                      </a:r>
                      <a:r>
                        <a:rPr lang="en-US" sz="2400" b="0" kern="100" dirty="0">
                          <a:solidFill>
                            <a:schemeClr val="tx1"/>
                          </a:solidFill>
                          <a:effectLst/>
                        </a:rPr>
                        <a:t>(A)</a:t>
                      </a:r>
                      <a:endParaRPr lang="zh-TW" sz="2400" b="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2400" b="1" kern="100" dirty="0">
                          <a:solidFill>
                            <a:srgbClr val="FF0000"/>
                          </a:solidFill>
                          <a:effectLst/>
                        </a:rPr>
                        <a:t>國小</a:t>
                      </a:r>
                      <a:r>
                        <a:rPr lang="en-US" sz="2400" b="1" kern="100" dirty="0">
                          <a:solidFill>
                            <a:srgbClr val="FF0000"/>
                          </a:solidFill>
                          <a:effectLst/>
                        </a:rPr>
                        <a:t>(a1)</a:t>
                      </a:r>
                      <a:endParaRPr lang="zh-TW" sz="2400" b="1" kern="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2400" b="1" kern="100" dirty="0">
                          <a:solidFill>
                            <a:srgbClr val="FF0000"/>
                          </a:solidFill>
                          <a:effectLst/>
                        </a:rPr>
                        <a:t>國中</a:t>
                      </a:r>
                      <a:r>
                        <a:rPr lang="en-US" sz="2400" b="1" kern="100" dirty="0">
                          <a:solidFill>
                            <a:srgbClr val="FF0000"/>
                          </a:solidFill>
                          <a:effectLst/>
                        </a:rPr>
                        <a:t>(a2)</a:t>
                      </a:r>
                      <a:endParaRPr lang="zh-TW" sz="2400" b="1" kern="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2400" b="1" kern="100" dirty="0">
                          <a:solidFill>
                            <a:srgbClr val="FF0000"/>
                          </a:solidFill>
                          <a:effectLst/>
                        </a:rPr>
                        <a:t>高中</a:t>
                      </a:r>
                      <a:r>
                        <a:rPr lang="en-US" sz="2400" b="1" kern="100" dirty="0">
                          <a:solidFill>
                            <a:srgbClr val="FF0000"/>
                          </a:solidFill>
                          <a:effectLst/>
                        </a:rPr>
                        <a:t>/</a:t>
                      </a:r>
                      <a:r>
                        <a:rPr lang="zh-TW" sz="2400" b="1" kern="100" dirty="0">
                          <a:solidFill>
                            <a:srgbClr val="FF0000"/>
                          </a:solidFill>
                          <a:effectLst/>
                        </a:rPr>
                        <a:t>職</a:t>
                      </a:r>
                      <a:r>
                        <a:rPr lang="en-US" sz="2400" b="1" kern="100" dirty="0">
                          <a:solidFill>
                            <a:srgbClr val="FF0000"/>
                          </a:solidFill>
                          <a:effectLst/>
                        </a:rPr>
                        <a:t>(a3)</a:t>
                      </a:r>
                      <a:endParaRPr lang="zh-TW" sz="2400" b="1" kern="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2400" b="1" kern="100" dirty="0">
                          <a:solidFill>
                            <a:srgbClr val="FF0000"/>
                          </a:solidFill>
                          <a:effectLst/>
                        </a:rPr>
                        <a:t>專科</a:t>
                      </a:r>
                      <a:r>
                        <a:rPr lang="en-US" sz="2400" b="1" kern="100" dirty="0">
                          <a:solidFill>
                            <a:srgbClr val="FF0000"/>
                          </a:solidFill>
                          <a:effectLst/>
                        </a:rPr>
                        <a:t>(a4)</a:t>
                      </a:r>
                      <a:endParaRPr lang="zh-TW" sz="2400" b="1" kern="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15946504"/>
                  </a:ext>
                </a:extLst>
              </a:tr>
            </a:tbl>
          </a:graphicData>
        </a:graphic>
      </p:graphicFrame>
      <p:sp>
        <p:nvSpPr>
          <p:cNvPr id="6" name="文字版面配置區 5">
            <a:extLst>
              <a:ext uri="{FF2B5EF4-FFF2-40B4-BE49-F238E27FC236}">
                <a16:creationId xmlns:a16="http://schemas.microsoft.com/office/drawing/2014/main" id="{DD8EC1C3-1E7E-4CA9-B66F-909F301CD32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altLang="zh-TW" dirty="0"/>
              <a:t>04</a:t>
            </a:r>
            <a:endParaRPr lang="zh-TW" altLang="en-US" dirty="0"/>
          </a:p>
        </p:txBody>
      </p:sp>
      <p:sp>
        <p:nvSpPr>
          <p:cNvPr id="8" name="內容版面配置區 4">
            <a:extLst>
              <a:ext uri="{FF2B5EF4-FFF2-40B4-BE49-F238E27FC236}">
                <a16:creationId xmlns:a16="http://schemas.microsoft.com/office/drawing/2014/main" id="{794C6C02-B125-4AD8-9AF4-12B4A7E7D4CC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161925" y="3527425"/>
            <a:ext cx="11847513" cy="3330575"/>
          </a:xfrm>
        </p:spPr>
        <p:txBody>
          <a:bodyPr>
            <a:normAutofit fontScale="85000" lnSpcReduction="20000"/>
          </a:bodyPr>
          <a:lstStyle/>
          <a:p>
            <a:pPr marL="0" indent="0">
              <a:lnSpc>
                <a:spcPct val="110000"/>
              </a:lnSpc>
              <a:spcBef>
                <a:spcPts val="600"/>
              </a:spcBef>
              <a:buNone/>
              <a:defRPr/>
            </a:pPr>
            <a:r>
              <a:rPr lang="en-US" altLang="zh-TW" b="1" kern="100" dirty="0">
                <a:latin typeface="微軟正黑體" panose="020B0604030504040204" pitchFamily="34" charset="-120"/>
              </a:rPr>
              <a:t>【</a:t>
            </a:r>
            <a:r>
              <a:rPr lang="zh-TW" altLang="en-US" b="1" kern="100" dirty="0">
                <a:latin typeface="微軟正黑體" panose="020B0604030504040204" pitchFamily="34" charset="-120"/>
              </a:rPr>
              <a:t>新增欄位</a:t>
            </a:r>
            <a:r>
              <a:rPr lang="en-US" altLang="zh-TW" b="1" kern="100" dirty="0">
                <a:latin typeface="微軟正黑體" panose="020B0604030504040204" pitchFamily="34" charset="-120"/>
              </a:rPr>
              <a:t>】</a:t>
            </a:r>
            <a:r>
              <a:rPr lang="zh-TW" altLang="en-US" b="1" kern="100" dirty="0">
                <a:latin typeface="微軟正黑體" panose="020B0604030504040204" pitchFamily="34" charset="-120"/>
              </a:rPr>
              <a:t>：</a:t>
            </a:r>
            <a:r>
              <a:rPr lang="zh-TW" altLang="en-US" b="1" kern="100" dirty="0">
                <a:solidFill>
                  <a:srgbClr val="FF0000"/>
                </a:solidFill>
                <a:latin typeface="微軟正黑體" panose="020B0604030504040204" pitchFamily="34" charset="-120"/>
              </a:rPr>
              <a:t>以「入學大學同等學力認定標準第</a:t>
            </a:r>
            <a:r>
              <a:rPr lang="en-US" altLang="zh-TW" b="1" kern="100" dirty="0">
                <a:solidFill>
                  <a:srgbClr val="FF0000"/>
                </a:solidFill>
                <a:latin typeface="微軟正黑體" panose="020B0604030504040204" pitchFamily="34" charset="-120"/>
              </a:rPr>
              <a:t>7</a:t>
            </a:r>
            <a:r>
              <a:rPr lang="zh-TW" altLang="en-US" b="1" kern="100" dirty="0">
                <a:solidFill>
                  <a:srgbClr val="FF0000"/>
                </a:solidFill>
                <a:latin typeface="微軟正黑體" panose="020B0604030504040204" pitchFamily="34" charset="-120"/>
              </a:rPr>
              <a:t>條」資格入學前所具最高學歷</a:t>
            </a:r>
          </a:p>
          <a:p>
            <a:pPr marL="342874" indent="-342874">
              <a:lnSpc>
                <a:spcPct val="120000"/>
              </a:lnSpc>
              <a:spcBef>
                <a:spcPts val="600"/>
              </a:spcBef>
              <a:buFont typeface="Wingdings" panose="05000000000000000000" pitchFamily="2" charset="2"/>
              <a:buChar char=""/>
              <a:defRPr/>
            </a:pPr>
            <a:r>
              <a:rPr lang="zh-TW" altLang="en-US" sz="2500" b="1" kern="100" dirty="0">
                <a:solidFill>
                  <a:srgbClr val="FF0000"/>
                </a:solidFill>
                <a:latin typeface="微軟正黑體" panose="020B0604030504040204" pitchFamily="34" charset="-120"/>
              </a:rPr>
              <a:t>最高學歷以取得「畢業證書</a:t>
            </a:r>
            <a:r>
              <a:rPr lang="en-US" altLang="zh-TW" sz="2500" b="1" kern="100" dirty="0">
                <a:solidFill>
                  <a:srgbClr val="FF0000"/>
                </a:solidFill>
                <a:latin typeface="微軟正黑體" panose="020B0604030504040204" pitchFamily="34" charset="-120"/>
              </a:rPr>
              <a:t>/</a:t>
            </a:r>
            <a:r>
              <a:rPr lang="zh-TW" altLang="en-US" sz="2500" b="1" kern="100" dirty="0">
                <a:solidFill>
                  <a:srgbClr val="FF0000"/>
                </a:solidFill>
                <a:latin typeface="微軟正黑體" panose="020B0604030504040204" pitchFamily="34" charset="-120"/>
              </a:rPr>
              <a:t>學位證書」為限</a:t>
            </a:r>
            <a:r>
              <a:rPr lang="zh-TW" altLang="en-US" sz="2500" kern="100" dirty="0">
                <a:latin typeface="微軟正黑體" panose="020B0604030504040204" pitchFamily="34" charset="-120"/>
              </a:rPr>
              <a:t>；如已取得專科以上學歷，請統一填報至「專科</a:t>
            </a:r>
            <a:r>
              <a:rPr lang="en-US" altLang="zh-TW" sz="2500" kern="100" dirty="0">
                <a:latin typeface="微軟正黑體" panose="020B0604030504040204" pitchFamily="34" charset="-120"/>
              </a:rPr>
              <a:t>(a4)</a:t>
            </a:r>
            <a:r>
              <a:rPr lang="zh-TW" altLang="en-US" sz="2500" kern="100" dirty="0">
                <a:latin typeface="微軟正黑體" panose="020B0604030504040204" pitchFamily="34" charset="-120"/>
              </a:rPr>
              <a:t>」欄位。</a:t>
            </a:r>
          </a:p>
          <a:p>
            <a:pPr marL="0" indent="0">
              <a:lnSpc>
                <a:spcPct val="120000"/>
              </a:lnSpc>
              <a:spcBef>
                <a:spcPts val="600"/>
              </a:spcBef>
              <a:buNone/>
              <a:defRPr/>
            </a:pPr>
            <a:r>
              <a:rPr lang="en-US" altLang="zh-TW" sz="2500" kern="100" dirty="0">
                <a:latin typeface="微軟正黑體" panose="020B0604030504040204" pitchFamily="34" charset="-120"/>
              </a:rPr>
              <a:t>【</a:t>
            </a:r>
            <a:r>
              <a:rPr lang="zh-TW" altLang="en-US" sz="2500" kern="100" dirty="0">
                <a:latin typeface="微軟正黑體" panose="020B0604030504040204" pitchFamily="34" charset="-120"/>
              </a:rPr>
              <a:t>舉例說明</a:t>
            </a:r>
            <a:r>
              <a:rPr lang="en-US" altLang="zh-TW" sz="2500" kern="100" dirty="0">
                <a:latin typeface="微軟正黑體" panose="020B0604030504040204" pitchFamily="34" charset="-120"/>
              </a:rPr>
              <a:t>】</a:t>
            </a:r>
          </a:p>
          <a:p>
            <a:pPr marL="342874" indent="-342874">
              <a:lnSpc>
                <a:spcPct val="120000"/>
              </a:lnSpc>
              <a:spcBef>
                <a:spcPts val="600"/>
              </a:spcBef>
              <a:buFont typeface="Wingdings" panose="05000000000000000000" pitchFamily="2" charset="2"/>
              <a:buChar char=""/>
              <a:defRPr/>
            </a:pPr>
            <a:r>
              <a:rPr lang="zh-TW" altLang="en-US" sz="2500" kern="100" dirty="0">
                <a:latin typeface="微軟正黑體" panose="020B0604030504040204" pitchFamily="34" charset="-120"/>
              </a:rPr>
              <a:t>甲生入學前已取得高中畢業證書，並為</a:t>
            </a:r>
            <a:r>
              <a:rPr lang="en-US" altLang="zh-TW" sz="2500" kern="100" dirty="0">
                <a:latin typeface="微軟正黑體" panose="020B0604030504040204" pitchFamily="34" charset="-120"/>
              </a:rPr>
              <a:t>A</a:t>
            </a:r>
            <a:r>
              <a:rPr lang="zh-TW" altLang="en-US" sz="2500" kern="100" dirty="0">
                <a:latin typeface="微軟正黑體" panose="020B0604030504040204" pitchFamily="34" charset="-120"/>
              </a:rPr>
              <a:t>大學肄業生，具</a:t>
            </a:r>
            <a:r>
              <a:rPr lang="en-US" altLang="zh-TW" sz="2500" kern="100" dirty="0">
                <a:latin typeface="微軟正黑體" panose="020B0604030504040204" pitchFamily="34" charset="-120"/>
              </a:rPr>
              <a:t>A</a:t>
            </a:r>
            <a:r>
              <a:rPr lang="zh-TW" altLang="en-US" sz="2500" kern="100" dirty="0">
                <a:latin typeface="微軟正黑體" panose="020B0604030504040204" pitchFamily="34" charset="-120"/>
              </a:rPr>
              <a:t>大學修業證明書</a:t>
            </a:r>
            <a:r>
              <a:rPr lang="en-US" altLang="zh-TW" sz="2500" kern="100" dirty="0">
                <a:latin typeface="微軟正黑體" panose="020B0604030504040204" pitchFamily="34" charset="-120"/>
              </a:rPr>
              <a:t>(</a:t>
            </a:r>
            <a:r>
              <a:rPr lang="zh-TW" altLang="en-US" sz="2500" kern="100" dirty="0">
                <a:latin typeface="微軟正黑體" panose="020B0604030504040204" pitchFamily="34" charset="-120"/>
              </a:rPr>
              <a:t>或肄業證書</a:t>
            </a:r>
            <a:r>
              <a:rPr lang="en-US" altLang="zh-TW" sz="2500" kern="100" dirty="0">
                <a:latin typeface="微軟正黑體" panose="020B0604030504040204" pitchFamily="34" charset="-120"/>
              </a:rPr>
              <a:t>)</a:t>
            </a:r>
            <a:r>
              <a:rPr lang="zh-TW" altLang="en-US" sz="2500" kern="100" dirty="0">
                <a:latin typeface="微軟正黑體" panose="020B0604030504040204" pitchFamily="34" charset="-120"/>
              </a:rPr>
              <a:t>，則甲生請計入「高中</a:t>
            </a:r>
            <a:r>
              <a:rPr lang="en-US" altLang="zh-TW" sz="2500" kern="100" dirty="0">
                <a:latin typeface="微軟正黑體" panose="020B0604030504040204" pitchFamily="34" charset="-120"/>
              </a:rPr>
              <a:t>/</a:t>
            </a:r>
            <a:r>
              <a:rPr lang="zh-TW" altLang="en-US" sz="2500" kern="100" dirty="0">
                <a:latin typeface="微軟正黑體" panose="020B0604030504040204" pitchFamily="34" charset="-120"/>
              </a:rPr>
              <a:t>職</a:t>
            </a:r>
            <a:r>
              <a:rPr lang="en-US" altLang="zh-TW" sz="2500" kern="100" dirty="0">
                <a:latin typeface="微軟正黑體" panose="020B0604030504040204" pitchFamily="34" charset="-120"/>
              </a:rPr>
              <a:t>(a3)</a:t>
            </a:r>
            <a:r>
              <a:rPr lang="zh-TW" altLang="en-US" sz="2500" kern="100" dirty="0">
                <a:latin typeface="微軟正黑體" panose="020B0604030504040204" pitchFamily="34" charset="-120"/>
              </a:rPr>
              <a:t>」人數。</a:t>
            </a:r>
          </a:p>
          <a:p>
            <a:pPr marL="342874" indent="-342874">
              <a:lnSpc>
                <a:spcPct val="120000"/>
              </a:lnSpc>
              <a:spcBef>
                <a:spcPts val="600"/>
              </a:spcBef>
              <a:buFont typeface="Wingdings" panose="05000000000000000000" pitchFamily="2" charset="2"/>
              <a:buChar char=""/>
              <a:defRPr/>
            </a:pPr>
            <a:r>
              <a:rPr lang="zh-TW" altLang="en-US" sz="2500" kern="100" dirty="0">
                <a:latin typeface="微軟正黑體" panose="020B0604030504040204" pitchFamily="34" charset="-120"/>
              </a:rPr>
              <a:t>乙生入學前已取得碩士學位證書，透過「入學大學同等學力認定標準第</a:t>
            </a:r>
            <a:r>
              <a:rPr lang="en-US" altLang="zh-TW" sz="2500" kern="100" dirty="0">
                <a:latin typeface="微軟正黑體" panose="020B0604030504040204" pitchFamily="34" charset="-120"/>
              </a:rPr>
              <a:t>7</a:t>
            </a:r>
            <a:r>
              <a:rPr lang="zh-TW" altLang="en-US" sz="2500" kern="100" dirty="0">
                <a:latin typeface="微軟正黑體" panose="020B0604030504040204" pitchFamily="34" charset="-120"/>
              </a:rPr>
              <a:t>條」資格再次入學，則乙生請計入「專科</a:t>
            </a:r>
            <a:r>
              <a:rPr lang="en-US" altLang="zh-TW" sz="2500" kern="100" dirty="0">
                <a:latin typeface="微軟正黑體" panose="020B0604030504040204" pitchFamily="34" charset="-120"/>
              </a:rPr>
              <a:t>(a4)</a:t>
            </a:r>
            <a:r>
              <a:rPr lang="zh-TW" altLang="en-US" sz="2500" kern="100" dirty="0">
                <a:latin typeface="微軟正黑體" panose="020B0604030504040204" pitchFamily="34" charset="-120"/>
              </a:rPr>
              <a:t>」人數。</a:t>
            </a:r>
          </a:p>
          <a:p>
            <a:pPr marL="0" indent="0" algn="r">
              <a:lnSpc>
                <a:spcPct val="120000"/>
              </a:lnSpc>
              <a:spcBef>
                <a:spcPts val="600"/>
              </a:spcBef>
              <a:buNone/>
              <a:defRPr/>
            </a:pPr>
            <a:r>
              <a:rPr lang="en-US" altLang="zh-TW" sz="1800" kern="100" dirty="0">
                <a:latin typeface="微軟正黑體" panose="020B0604030504040204" pitchFamily="34" charset="-120"/>
              </a:rPr>
              <a:t>【113</a:t>
            </a:r>
            <a:r>
              <a:rPr lang="zh-TW" altLang="en-US" sz="1800" kern="100" dirty="0">
                <a:latin typeface="微軟正黑體" panose="020B0604030504040204" pitchFamily="34" charset="-120"/>
              </a:rPr>
              <a:t>年</a:t>
            </a:r>
            <a:r>
              <a:rPr lang="en-US" altLang="zh-TW" sz="1800" kern="100" dirty="0">
                <a:latin typeface="微軟正黑體" panose="020B0604030504040204" pitchFamily="34" charset="-120"/>
              </a:rPr>
              <a:t>10</a:t>
            </a:r>
            <a:r>
              <a:rPr lang="zh-TW" altLang="en-US" sz="1800" kern="100" dirty="0">
                <a:latin typeface="微軟正黑體" panose="020B0604030504040204" pitchFamily="34" charset="-120"/>
              </a:rPr>
              <a:t>月因應「技職司」需求新增欄位</a:t>
            </a:r>
            <a:r>
              <a:rPr lang="en-US" altLang="zh-TW" sz="1800" kern="100" dirty="0">
                <a:latin typeface="微軟正黑體" panose="020B0604030504040204" pitchFamily="34" charset="-120"/>
              </a:rPr>
              <a:t>】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57707567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AAA32D91-9A05-4ECC-8E1C-419740A578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表</a:t>
            </a:r>
            <a:r>
              <a:rPr lang="en-US" altLang="zh-TW" dirty="0"/>
              <a:t>3-5-1 </a:t>
            </a:r>
            <a:r>
              <a:rPr lang="zh-TW" altLang="en-US" dirty="0"/>
              <a:t>校定專任教師基本授課時數資料表</a:t>
            </a:r>
          </a:p>
        </p:txBody>
      </p:sp>
      <p:sp>
        <p:nvSpPr>
          <p:cNvPr id="3" name="投影片編號版面配置區 2">
            <a:extLst>
              <a:ext uri="{FF2B5EF4-FFF2-40B4-BE49-F238E27FC236}">
                <a16:creationId xmlns:a16="http://schemas.microsoft.com/office/drawing/2014/main" id="{C9547B0F-8A5F-4E78-93B6-7751CF8EDD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37BC5-01F3-4DA6-AE9F-6749599A3EE9}" type="slidenum">
              <a:rPr lang="zh-TW" altLang="en-US" smtClean="0"/>
              <a:t>26</a:t>
            </a:fld>
            <a:endParaRPr lang="zh-TW" altLang="en-US"/>
          </a:p>
        </p:txBody>
      </p:sp>
      <p:graphicFrame>
        <p:nvGraphicFramePr>
          <p:cNvPr id="7" name="內容版面配置區 6">
            <a:extLst>
              <a:ext uri="{FF2B5EF4-FFF2-40B4-BE49-F238E27FC236}">
                <a16:creationId xmlns:a16="http://schemas.microsoft.com/office/drawing/2014/main" id="{41131E7C-5944-4575-BF7F-1886460B9508}"/>
              </a:ext>
            </a:extLst>
          </p:cNvPr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1309119472"/>
              </p:ext>
            </p:extLst>
          </p:nvPr>
        </p:nvGraphicFramePr>
        <p:xfrm>
          <a:off x="162566" y="893135"/>
          <a:ext cx="11846556" cy="80069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974578">
                  <a:extLst>
                    <a:ext uri="{9D8B030D-6E8A-4147-A177-3AD203B41FA5}">
                      <a16:colId xmlns:a16="http://schemas.microsoft.com/office/drawing/2014/main" val="2397165772"/>
                    </a:ext>
                  </a:extLst>
                </a:gridCol>
                <a:gridCol w="2987749">
                  <a:extLst>
                    <a:ext uri="{9D8B030D-6E8A-4147-A177-3AD203B41FA5}">
                      <a16:colId xmlns:a16="http://schemas.microsoft.com/office/drawing/2014/main" val="1537071308"/>
                    </a:ext>
                  </a:extLst>
                </a:gridCol>
                <a:gridCol w="1174189">
                  <a:extLst>
                    <a:ext uri="{9D8B030D-6E8A-4147-A177-3AD203B41FA5}">
                      <a16:colId xmlns:a16="http://schemas.microsoft.com/office/drawing/2014/main" val="3773662118"/>
                    </a:ext>
                  </a:extLst>
                </a:gridCol>
                <a:gridCol w="3916471">
                  <a:extLst>
                    <a:ext uri="{9D8B030D-6E8A-4147-A177-3AD203B41FA5}">
                      <a16:colId xmlns:a16="http://schemas.microsoft.com/office/drawing/2014/main" val="3397672318"/>
                    </a:ext>
                  </a:extLst>
                </a:gridCol>
                <a:gridCol w="1793569">
                  <a:extLst>
                    <a:ext uri="{9D8B030D-6E8A-4147-A177-3AD203B41FA5}">
                      <a16:colId xmlns:a16="http://schemas.microsoft.com/office/drawing/2014/main" val="2824304505"/>
                    </a:ext>
                  </a:extLst>
                </a:gridCol>
              </a:tblGrid>
              <a:tr h="800691">
                <a:tc>
                  <a:txBody>
                    <a:bodyPr/>
                    <a:lstStyle/>
                    <a:p>
                      <a:pPr algn="ctr"/>
                      <a:r>
                        <a:rPr lang="zh-TW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學年度</a:t>
                      </a:r>
                      <a:r>
                        <a:rPr lang="en-US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/</a:t>
                      </a:r>
                      <a:r>
                        <a:rPr lang="zh-TW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學期</a:t>
                      </a:r>
                      <a:endParaRPr lang="zh-TW" sz="1600" kern="1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2400" b="1" kern="100" dirty="0">
                          <a:solidFill>
                            <a:srgbClr val="FF0000"/>
                          </a:solidFill>
                          <a:effectLst/>
                        </a:rPr>
                        <a:t>編制內</a:t>
                      </a:r>
                      <a:r>
                        <a:rPr lang="en-US" sz="2400" b="1" kern="100" dirty="0">
                          <a:solidFill>
                            <a:srgbClr val="FF0000"/>
                          </a:solidFill>
                          <a:effectLst/>
                        </a:rPr>
                        <a:t>/</a:t>
                      </a:r>
                      <a:r>
                        <a:rPr lang="zh-TW" sz="2400" b="1" kern="100" dirty="0">
                          <a:solidFill>
                            <a:srgbClr val="FF0000"/>
                          </a:solidFill>
                          <a:effectLst/>
                        </a:rPr>
                        <a:t>編制外</a:t>
                      </a:r>
                      <a:endParaRPr lang="zh-TW" sz="2400" b="1" kern="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職級</a:t>
                      </a:r>
                      <a:endParaRPr lang="zh-TW" sz="1600" kern="1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每週基本授課時數</a:t>
                      </a:r>
                      <a:endParaRPr lang="zh-TW" sz="1600" kern="1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160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需上傳資料</a:t>
                      </a:r>
                      <a:endParaRPr lang="zh-TW" sz="160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00860876"/>
                  </a:ext>
                </a:extLst>
              </a:tr>
            </a:tbl>
          </a:graphicData>
        </a:graphic>
      </p:graphicFrame>
      <p:sp>
        <p:nvSpPr>
          <p:cNvPr id="6" name="文字版面配置區 5">
            <a:extLst>
              <a:ext uri="{FF2B5EF4-FFF2-40B4-BE49-F238E27FC236}">
                <a16:creationId xmlns:a16="http://schemas.microsoft.com/office/drawing/2014/main" id="{EB1D9A37-D6E4-4616-8524-B2876DD3C1B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altLang="zh-TW" dirty="0"/>
              <a:t>05</a:t>
            </a:r>
            <a:endParaRPr lang="zh-TW" altLang="en-US" dirty="0"/>
          </a:p>
        </p:txBody>
      </p:sp>
      <p:sp>
        <p:nvSpPr>
          <p:cNvPr id="8" name="內容版面配置區 4">
            <a:extLst>
              <a:ext uri="{FF2B5EF4-FFF2-40B4-BE49-F238E27FC236}">
                <a16:creationId xmlns:a16="http://schemas.microsoft.com/office/drawing/2014/main" id="{07744BE5-FD19-429C-9483-ED20E1541C86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161925" y="1955800"/>
            <a:ext cx="11847513" cy="4902200"/>
          </a:xfrm>
        </p:spPr>
        <p:txBody>
          <a:bodyPr>
            <a:normAutofit/>
          </a:bodyPr>
          <a:lstStyle/>
          <a:p>
            <a:pPr marL="0" indent="0">
              <a:lnSpc>
                <a:spcPct val="110000"/>
              </a:lnSpc>
              <a:spcBef>
                <a:spcPts val="600"/>
              </a:spcBef>
              <a:buNone/>
              <a:defRPr/>
            </a:pPr>
            <a:r>
              <a:rPr lang="en-US" altLang="zh-TW" b="1" kern="100" dirty="0">
                <a:latin typeface="微軟正黑體" panose="020B0604030504040204" pitchFamily="34" charset="-120"/>
              </a:rPr>
              <a:t>【</a:t>
            </a:r>
            <a:r>
              <a:rPr lang="zh-TW" altLang="en-US" b="1" kern="100" dirty="0">
                <a:latin typeface="微軟正黑體" panose="020B0604030504040204" pitchFamily="34" charset="-120"/>
              </a:rPr>
              <a:t>新增欄位</a:t>
            </a:r>
            <a:r>
              <a:rPr lang="en-US" altLang="zh-TW" b="1" kern="100" dirty="0">
                <a:latin typeface="微軟正黑體" panose="020B0604030504040204" pitchFamily="34" charset="-120"/>
              </a:rPr>
              <a:t>】</a:t>
            </a:r>
            <a:r>
              <a:rPr lang="zh-TW" altLang="en-US" b="1" kern="100" dirty="0">
                <a:latin typeface="微軟正黑體" panose="020B0604030504040204" pitchFamily="34" charset="-120"/>
              </a:rPr>
              <a:t>：</a:t>
            </a:r>
            <a:r>
              <a:rPr lang="zh-TW" altLang="en-US" b="1" kern="100" dirty="0">
                <a:solidFill>
                  <a:srgbClr val="FF0000"/>
                </a:solidFill>
                <a:latin typeface="微軟正黑體" panose="020B0604030504040204" pitchFamily="34" charset="-120"/>
              </a:rPr>
              <a:t>編制內</a:t>
            </a:r>
            <a:r>
              <a:rPr lang="en-US" altLang="zh-TW" b="1" kern="100" dirty="0">
                <a:solidFill>
                  <a:srgbClr val="FF0000"/>
                </a:solidFill>
                <a:latin typeface="微軟正黑體" panose="020B0604030504040204" pitchFamily="34" charset="-120"/>
              </a:rPr>
              <a:t>/</a:t>
            </a:r>
            <a:r>
              <a:rPr lang="zh-TW" altLang="en-US" b="1" kern="100" dirty="0">
                <a:solidFill>
                  <a:srgbClr val="FF0000"/>
                </a:solidFill>
                <a:latin typeface="微軟正黑體" panose="020B0604030504040204" pitchFamily="34" charset="-120"/>
              </a:rPr>
              <a:t>編制外</a:t>
            </a:r>
          </a:p>
          <a:p>
            <a:pPr marL="342874" indent="-342874">
              <a:lnSpc>
                <a:spcPct val="120000"/>
              </a:lnSpc>
              <a:spcBef>
                <a:spcPts val="600"/>
              </a:spcBef>
              <a:buFont typeface="Wingdings" panose="05000000000000000000" pitchFamily="2" charset="2"/>
              <a:buChar char=""/>
              <a:defRPr/>
            </a:pPr>
            <a:r>
              <a:rPr lang="zh-TW" altLang="en-US" sz="2500" kern="100" dirty="0">
                <a:latin typeface="微軟正黑體" panose="020B0604030504040204" pitchFamily="34" charset="-120"/>
              </a:rPr>
              <a:t>請由下拉式選單選擇</a:t>
            </a:r>
            <a:r>
              <a:rPr lang="en-US" altLang="zh-TW" sz="2500" b="1" kern="100" dirty="0">
                <a:solidFill>
                  <a:srgbClr val="FF0000"/>
                </a:solidFill>
                <a:latin typeface="微軟正黑體" panose="020B0604030504040204" pitchFamily="34" charset="-120"/>
              </a:rPr>
              <a:t>『</a:t>
            </a:r>
            <a:r>
              <a:rPr lang="zh-TW" altLang="en-US" sz="2500" b="1" kern="100" dirty="0">
                <a:solidFill>
                  <a:srgbClr val="FF0000"/>
                </a:solidFill>
                <a:latin typeface="微軟正黑體" panose="020B0604030504040204" pitchFamily="34" charset="-120"/>
              </a:rPr>
              <a:t>編制內</a:t>
            </a:r>
            <a:r>
              <a:rPr lang="en-US" altLang="zh-TW" sz="2500" b="1" kern="100" dirty="0">
                <a:solidFill>
                  <a:srgbClr val="FF0000"/>
                </a:solidFill>
                <a:latin typeface="微軟正黑體" panose="020B0604030504040204" pitchFamily="34" charset="-120"/>
              </a:rPr>
              <a:t>』</a:t>
            </a:r>
            <a:r>
              <a:rPr lang="zh-TW" altLang="en-US" sz="2500" b="1" kern="100" dirty="0">
                <a:solidFill>
                  <a:srgbClr val="FF0000"/>
                </a:solidFill>
                <a:latin typeface="微軟正黑體" panose="020B0604030504040204" pitchFamily="34" charset="-120"/>
              </a:rPr>
              <a:t>、</a:t>
            </a:r>
            <a:r>
              <a:rPr lang="en-US" altLang="zh-TW" sz="2500" b="1" kern="100" dirty="0">
                <a:solidFill>
                  <a:srgbClr val="FF0000"/>
                </a:solidFill>
                <a:latin typeface="微軟正黑體" panose="020B0604030504040204" pitchFamily="34" charset="-120"/>
              </a:rPr>
              <a:t>『</a:t>
            </a:r>
            <a:r>
              <a:rPr lang="zh-TW" altLang="en-US" sz="2500" b="1" kern="100" dirty="0">
                <a:solidFill>
                  <a:srgbClr val="FF0000"/>
                </a:solidFill>
                <a:latin typeface="微軟正黑體" panose="020B0604030504040204" pitchFamily="34" charset="-120"/>
              </a:rPr>
              <a:t>編制外</a:t>
            </a:r>
            <a:r>
              <a:rPr lang="en-US" altLang="zh-TW" sz="2500" b="1" kern="100" dirty="0">
                <a:solidFill>
                  <a:srgbClr val="FF0000"/>
                </a:solidFill>
                <a:latin typeface="微軟正黑體" panose="020B0604030504040204" pitchFamily="34" charset="-120"/>
              </a:rPr>
              <a:t>』</a:t>
            </a:r>
            <a:r>
              <a:rPr lang="zh-TW" altLang="en-US" sz="2500" kern="100" dirty="0">
                <a:latin typeface="微軟正黑體" panose="020B0604030504040204" pitchFamily="34" charset="-120"/>
              </a:rPr>
              <a:t>。</a:t>
            </a:r>
          </a:p>
          <a:p>
            <a:pPr marL="342874" indent="-342874">
              <a:lnSpc>
                <a:spcPct val="120000"/>
              </a:lnSpc>
              <a:spcBef>
                <a:spcPts val="600"/>
              </a:spcBef>
              <a:buFont typeface="Wingdings" panose="05000000000000000000" pitchFamily="2" charset="2"/>
              <a:buChar char=""/>
              <a:defRPr/>
            </a:pPr>
            <a:r>
              <a:rPr lang="zh-TW" altLang="en-US" sz="2500" kern="100" dirty="0">
                <a:latin typeface="微軟正黑體" panose="020B0604030504040204" pitchFamily="34" charset="-120"/>
              </a:rPr>
              <a:t>依據專科以上學校進用編制外專任教學人員實施原則第</a:t>
            </a:r>
            <a:r>
              <a:rPr lang="en-US" altLang="zh-TW" sz="2500" kern="100" dirty="0">
                <a:latin typeface="微軟正黑體" panose="020B0604030504040204" pitchFamily="34" charset="-120"/>
              </a:rPr>
              <a:t>5</a:t>
            </a:r>
            <a:r>
              <a:rPr lang="zh-TW" altLang="en-US" sz="2500" kern="100" dirty="0">
                <a:latin typeface="微軟正黑體" panose="020B0604030504040204" pitchFamily="34" charset="-120"/>
              </a:rPr>
              <a:t>點第</a:t>
            </a:r>
            <a:r>
              <a:rPr lang="en-US" altLang="zh-TW" sz="2500" kern="100" dirty="0">
                <a:latin typeface="微軟正黑體" panose="020B0604030504040204" pitchFamily="34" charset="-120"/>
              </a:rPr>
              <a:t>4</a:t>
            </a:r>
            <a:r>
              <a:rPr lang="zh-TW" altLang="en-US" sz="2500" kern="100" dirty="0">
                <a:latin typeface="微軟正黑體" panose="020B0604030504040204" pitchFamily="34" charset="-120"/>
              </a:rPr>
              <a:t>目授課時數規定：比照編制內專任教師之規定為原則。</a:t>
            </a:r>
            <a:endParaRPr lang="en-US" altLang="zh-TW" sz="2500" kern="100" dirty="0">
              <a:latin typeface="微軟正黑體" panose="020B0604030504040204" pitchFamily="34" charset="-120"/>
            </a:endParaRPr>
          </a:p>
          <a:p>
            <a:pPr marL="342874" indent="-342874">
              <a:lnSpc>
                <a:spcPct val="120000"/>
              </a:lnSpc>
              <a:spcBef>
                <a:spcPts val="600"/>
              </a:spcBef>
              <a:buFont typeface="Wingdings" panose="05000000000000000000" pitchFamily="2" charset="2"/>
              <a:buChar char=""/>
              <a:defRPr/>
            </a:pPr>
            <a:endParaRPr lang="en-US" altLang="zh-TW" sz="2500" kern="100" dirty="0">
              <a:latin typeface="微軟正黑體" panose="020B0604030504040204" pitchFamily="34" charset="-120"/>
            </a:endParaRPr>
          </a:p>
          <a:p>
            <a:pPr marL="342874" indent="-342874">
              <a:lnSpc>
                <a:spcPct val="120000"/>
              </a:lnSpc>
              <a:spcBef>
                <a:spcPts val="600"/>
              </a:spcBef>
              <a:buFont typeface="Wingdings" panose="05000000000000000000" pitchFamily="2" charset="2"/>
              <a:buChar char=""/>
              <a:defRPr/>
            </a:pPr>
            <a:endParaRPr lang="en-US" altLang="zh-TW" sz="2500" kern="100" dirty="0">
              <a:latin typeface="微軟正黑體" panose="020B0604030504040204" pitchFamily="34" charset="-120"/>
            </a:endParaRPr>
          </a:p>
          <a:p>
            <a:pPr marL="342874" indent="-342874">
              <a:lnSpc>
                <a:spcPct val="120000"/>
              </a:lnSpc>
              <a:spcBef>
                <a:spcPts val="600"/>
              </a:spcBef>
              <a:buFont typeface="Wingdings" panose="05000000000000000000" pitchFamily="2" charset="2"/>
              <a:buChar char=""/>
              <a:defRPr/>
            </a:pPr>
            <a:endParaRPr lang="zh-TW" altLang="en-US" sz="2500" kern="100" dirty="0">
              <a:latin typeface="微軟正黑體" panose="020B0604030504040204" pitchFamily="34" charset="-120"/>
            </a:endParaRPr>
          </a:p>
          <a:p>
            <a:pPr marL="0" indent="0" algn="r">
              <a:lnSpc>
                <a:spcPct val="120000"/>
              </a:lnSpc>
              <a:spcBef>
                <a:spcPts val="600"/>
              </a:spcBef>
              <a:buNone/>
              <a:defRPr/>
            </a:pPr>
            <a:r>
              <a:rPr lang="en-US" altLang="zh-TW" sz="1800" kern="100" dirty="0">
                <a:latin typeface="微軟正黑體" panose="020B0604030504040204" pitchFamily="34" charset="-120"/>
              </a:rPr>
              <a:t>【113</a:t>
            </a:r>
            <a:r>
              <a:rPr lang="zh-TW" altLang="en-US" sz="1800" kern="100" dirty="0">
                <a:latin typeface="微軟正黑體" panose="020B0604030504040204" pitchFamily="34" charset="-120"/>
              </a:rPr>
              <a:t>年</a:t>
            </a:r>
            <a:r>
              <a:rPr lang="en-US" altLang="zh-TW" sz="1800" kern="100" dirty="0">
                <a:latin typeface="微軟正黑體" panose="020B0604030504040204" pitchFamily="34" charset="-120"/>
              </a:rPr>
              <a:t>10</a:t>
            </a:r>
            <a:r>
              <a:rPr lang="zh-TW" altLang="en-US" sz="1800" kern="100" dirty="0">
                <a:latin typeface="微軟正黑體" panose="020B0604030504040204" pitchFamily="34" charset="-120"/>
              </a:rPr>
              <a:t>月因應「技職司」需求新增欄位</a:t>
            </a:r>
            <a:r>
              <a:rPr lang="en-US" altLang="zh-TW" sz="1800" kern="100" dirty="0">
                <a:latin typeface="微軟正黑體" panose="020B0604030504040204" pitchFamily="34" charset="-120"/>
              </a:rPr>
              <a:t>】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89666455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:a16="http://schemas.microsoft.com/office/drawing/2014/main" id="{E2DA9E50-0738-4780-A03A-F8B3D3F8DE17}"/>
              </a:ext>
            </a:extLst>
          </p:cNvPr>
          <p:cNvSpPr/>
          <p:nvPr/>
        </p:nvSpPr>
        <p:spPr>
          <a:xfrm>
            <a:off x="0" y="0"/>
            <a:ext cx="1383453" cy="1275906"/>
          </a:xfrm>
          <a:prstGeom prst="rect">
            <a:avLst/>
          </a:prstGeom>
          <a:solidFill>
            <a:srgbClr val="ADDD8E"/>
          </a:solidFill>
          <a:ln>
            <a:solidFill>
              <a:srgbClr val="ADDD8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49C54C5E-67C6-449F-AD07-673CE3906583}"/>
              </a:ext>
            </a:extLst>
          </p:cNvPr>
          <p:cNvSpPr/>
          <p:nvPr/>
        </p:nvSpPr>
        <p:spPr>
          <a:xfrm>
            <a:off x="1383454" y="0"/>
            <a:ext cx="10808546" cy="1275907"/>
          </a:xfrm>
          <a:prstGeom prst="rect">
            <a:avLst/>
          </a:prstGeom>
          <a:solidFill>
            <a:srgbClr val="41AB5D"/>
          </a:solidFill>
          <a:ln>
            <a:solidFill>
              <a:srgbClr val="41AB5D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20522CA4-AA9F-44CF-AB29-8F40EE2FCB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83454" y="0"/>
            <a:ext cx="10808545" cy="1275907"/>
          </a:xfrm>
        </p:spPr>
        <p:txBody>
          <a:bodyPr anchor="ctr">
            <a:noAutofit/>
          </a:bodyPr>
          <a:lstStyle/>
          <a:p>
            <a:r>
              <a:rPr lang="zh-TW" altLang="en-US" sz="2800" dirty="0"/>
              <a:t>表</a:t>
            </a:r>
            <a:r>
              <a:rPr lang="en-US" altLang="zh-TW" sz="2800" dirty="0"/>
              <a:t>3-5-2 </a:t>
            </a:r>
            <a:r>
              <a:rPr lang="zh-TW" altLang="en-US" sz="2800" dirty="0"/>
              <a:t>專任教師實際授課時數大於規定職級之基本授課時數調查表</a:t>
            </a:r>
            <a:br>
              <a:rPr lang="zh-TW" altLang="en-US" sz="2800" dirty="0"/>
            </a:br>
            <a:r>
              <a:rPr lang="zh-TW" altLang="en-US" sz="2800" dirty="0"/>
              <a:t>表</a:t>
            </a:r>
            <a:r>
              <a:rPr lang="en-US" altLang="zh-TW" sz="2800" dirty="0"/>
              <a:t>3-5-3 </a:t>
            </a:r>
            <a:r>
              <a:rPr lang="zh-TW" altLang="en-US" sz="2800" dirty="0"/>
              <a:t>專任教師減授時數調查表</a:t>
            </a:r>
          </a:p>
        </p:txBody>
      </p:sp>
      <p:sp>
        <p:nvSpPr>
          <p:cNvPr id="3" name="投影片編號版面配置區 2">
            <a:extLst>
              <a:ext uri="{FF2B5EF4-FFF2-40B4-BE49-F238E27FC236}">
                <a16:creationId xmlns:a16="http://schemas.microsoft.com/office/drawing/2014/main" id="{35CEAC63-D768-49A4-BB24-17E18BE8FF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37BC5-01F3-4DA6-AE9F-6749599A3EE9}" type="slidenum">
              <a:rPr lang="zh-TW" altLang="en-US" smtClean="0"/>
              <a:t>27</a:t>
            </a:fld>
            <a:endParaRPr lang="zh-TW" altLang="en-US"/>
          </a:p>
        </p:txBody>
      </p:sp>
      <p:sp>
        <p:nvSpPr>
          <p:cNvPr id="6" name="文字版面配置區 5">
            <a:extLst>
              <a:ext uri="{FF2B5EF4-FFF2-40B4-BE49-F238E27FC236}">
                <a16:creationId xmlns:a16="http://schemas.microsoft.com/office/drawing/2014/main" id="{6DA0DFCD-1C14-474C-972F-6C10F0C64A9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-1" y="-1"/>
            <a:ext cx="1383454" cy="1275905"/>
          </a:xfrm>
        </p:spPr>
        <p:txBody>
          <a:bodyPr/>
          <a:lstStyle/>
          <a:p>
            <a:r>
              <a:rPr lang="en-US" altLang="zh-TW" dirty="0"/>
              <a:t>06</a:t>
            </a:r>
            <a:endParaRPr lang="zh-TW" altLang="en-US" dirty="0"/>
          </a:p>
        </p:txBody>
      </p:sp>
      <p:sp>
        <p:nvSpPr>
          <p:cNvPr id="9" name="內容版面配置區 3">
            <a:extLst>
              <a:ext uri="{FF2B5EF4-FFF2-40B4-BE49-F238E27FC236}">
                <a16:creationId xmlns:a16="http://schemas.microsoft.com/office/drawing/2014/main" id="{1E298CD1-09E6-40A1-8723-7D08C4CA376A}"/>
              </a:ext>
            </a:extLst>
          </p:cNvPr>
          <p:cNvSpPr txBox="1">
            <a:spLocks noGrp="1"/>
          </p:cNvSpPr>
          <p:nvPr>
            <p:ph sz="quarter" idx="14"/>
          </p:nvPr>
        </p:nvSpPr>
        <p:spPr>
          <a:xfrm>
            <a:off x="161925" y="1808703"/>
            <a:ext cx="11847513" cy="504929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584" indent="-228584" algn="l" defTabSz="914332" rtl="0" eaLnBrk="1" latinLnBrk="0" hangingPunct="1">
              <a:lnSpc>
                <a:spcPct val="100000"/>
              </a:lnSpc>
              <a:spcBef>
                <a:spcPts val="1000"/>
              </a:spcBef>
              <a:buFont typeface="Wingdings" panose="05000000000000000000" pitchFamily="2" charset="2"/>
              <a:buChar char="u"/>
              <a:defRPr sz="2400" kern="1200" baseline="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+mn-cs"/>
              </a:defRPr>
            </a:lvl1pPr>
            <a:lvl2pPr marL="685750" indent="-228584" algn="l" defTabSz="914332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 baseline="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+mn-cs"/>
              </a:defRPr>
            </a:lvl2pPr>
            <a:lvl3pPr marL="1142914" indent="-228584" algn="l" defTabSz="914332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+mn-cs"/>
              </a:defRPr>
            </a:lvl3pPr>
            <a:lvl4pPr marL="1600080" indent="-228584" algn="l" defTabSz="914332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+mn-cs"/>
              </a:defRPr>
            </a:lvl4pPr>
            <a:lvl5pPr marL="2057247" indent="-228584" algn="l" defTabSz="914332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+mn-cs"/>
              </a:defRPr>
            </a:lvl5pPr>
            <a:lvl6pPr marL="2514412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578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744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910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spcBef>
                <a:spcPts val="600"/>
              </a:spcBef>
              <a:buNone/>
              <a:defRPr/>
            </a:pPr>
            <a:r>
              <a:rPr lang="en-US" altLang="zh-TW" b="1" kern="100" dirty="0">
                <a:latin typeface="微軟正黑體" panose="020B0604030504040204" pitchFamily="34" charset="-120"/>
              </a:rPr>
              <a:t>【</a:t>
            </a:r>
            <a:r>
              <a:rPr lang="zh-TW" altLang="en-US" b="1" kern="100" dirty="0">
                <a:latin typeface="微軟正黑體" panose="020B0604030504040204" pitchFamily="34" charset="-120"/>
              </a:rPr>
              <a:t>新增蒐集</a:t>
            </a:r>
            <a:r>
              <a:rPr lang="en-US" altLang="zh-TW" b="1" kern="100" dirty="0">
                <a:latin typeface="微軟正黑體" panose="020B0604030504040204" pitchFamily="34" charset="-120"/>
              </a:rPr>
              <a:t>】</a:t>
            </a:r>
            <a:r>
              <a:rPr lang="zh-TW" altLang="en-US" b="1" kern="100" dirty="0">
                <a:latin typeface="微軟正黑體" panose="020B0604030504040204" pitchFamily="34" charset="-120"/>
              </a:rPr>
              <a:t>：</a:t>
            </a:r>
            <a:r>
              <a:rPr lang="zh-TW" altLang="en-US" b="1" kern="100" dirty="0">
                <a:solidFill>
                  <a:srgbClr val="FF0000"/>
                </a:solidFill>
                <a:latin typeface="微軟正黑體" panose="020B0604030504040204" pitchFamily="34" charset="-120"/>
              </a:rPr>
              <a:t>編制外專任教師資料</a:t>
            </a:r>
          </a:p>
          <a:p>
            <a:pPr marL="342874" indent="-342874">
              <a:lnSpc>
                <a:spcPct val="120000"/>
              </a:lnSpc>
              <a:spcBef>
                <a:spcPts val="600"/>
              </a:spcBef>
              <a:buFont typeface="Wingdings" panose="05000000000000000000" pitchFamily="2" charset="2"/>
              <a:buChar char=""/>
              <a:defRPr/>
            </a:pPr>
            <a:r>
              <a:rPr lang="zh-TW" altLang="en-US" kern="100" dirty="0">
                <a:latin typeface="微軟正黑體" panose="020B0604030504040204" pitchFamily="34" charset="-120"/>
              </a:rPr>
              <a:t>本表增加蒐集</a:t>
            </a:r>
            <a:r>
              <a:rPr lang="zh-TW" altLang="en-US" b="1" kern="100" dirty="0">
                <a:solidFill>
                  <a:srgbClr val="FF0000"/>
                </a:solidFill>
                <a:latin typeface="微軟正黑體" panose="020B0604030504040204" pitchFamily="34" charset="-120"/>
              </a:rPr>
              <a:t>編制外</a:t>
            </a:r>
            <a:r>
              <a:rPr lang="zh-TW" altLang="en-US" kern="100" dirty="0">
                <a:latin typeface="微軟正黑體" panose="020B0604030504040204" pitchFamily="34" charset="-120"/>
              </a:rPr>
              <a:t>專任教師資料。</a:t>
            </a:r>
            <a:endParaRPr lang="en-US" altLang="zh-TW" kern="100" dirty="0">
              <a:latin typeface="微軟正黑體" panose="020B0604030504040204" pitchFamily="34" charset="-120"/>
            </a:endParaRPr>
          </a:p>
          <a:p>
            <a:pPr marL="342874" indent="-342874">
              <a:lnSpc>
                <a:spcPct val="120000"/>
              </a:lnSpc>
              <a:spcBef>
                <a:spcPts val="600"/>
              </a:spcBef>
              <a:buFont typeface="Wingdings" panose="05000000000000000000" pitchFamily="2" charset="2"/>
              <a:buChar char=""/>
              <a:defRPr/>
            </a:pPr>
            <a:endParaRPr lang="en-US" altLang="zh-TW" kern="100" dirty="0">
              <a:latin typeface="微軟正黑體" panose="020B0604030504040204" pitchFamily="34" charset="-120"/>
            </a:endParaRPr>
          </a:p>
          <a:p>
            <a:pPr marL="342874" indent="-342874">
              <a:lnSpc>
                <a:spcPct val="120000"/>
              </a:lnSpc>
              <a:spcBef>
                <a:spcPts val="600"/>
              </a:spcBef>
              <a:buFont typeface="Wingdings" panose="05000000000000000000" pitchFamily="2" charset="2"/>
              <a:buChar char=""/>
              <a:defRPr/>
            </a:pPr>
            <a:endParaRPr lang="en-US" altLang="zh-TW" kern="100" dirty="0">
              <a:latin typeface="微軟正黑體" panose="020B0604030504040204" pitchFamily="34" charset="-120"/>
            </a:endParaRPr>
          </a:p>
          <a:p>
            <a:pPr marL="342874" indent="-342874">
              <a:lnSpc>
                <a:spcPct val="120000"/>
              </a:lnSpc>
              <a:spcBef>
                <a:spcPts val="600"/>
              </a:spcBef>
              <a:buFont typeface="Wingdings" panose="05000000000000000000" pitchFamily="2" charset="2"/>
              <a:buChar char=""/>
              <a:defRPr/>
            </a:pPr>
            <a:endParaRPr lang="zh-TW" altLang="en-US" kern="100" dirty="0">
              <a:latin typeface="微軟正黑體" panose="020B0604030504040204" pitchFamily="34" charset="-120"/>
            </a:endParaRPr>
          </a:p>
          <a:p>
            <a:pPr marL="0" indent="0" algn="r">
              <a:lnSpc>
                <a:spcPct val="110000"/>
              </a:lnSpc>
              <a:spcBef>
                <a:spcPts val="600"/>
              </a:spcBef>
              <a:buFont typeface="Wingdings" panose="05000000000000000000" pitchFamily="2" charset="2"/>
              <a:buNone/>
              <a:defRPr/>
            </a:pPr>
            <a:endParaRPr lang="en-US" altLang="zh-TW" sz="1800" kern="100" dirty="0">
              <a:latin typeface="微軟正黑體" panose="020B0604030504040204" pitchFamily="34" charset="-120"/>
            </a:endParaRPr>
          </a:p>
          <a:p>
            <a:pPr marL="0" indent="0" algn="r">
              <a:lnSpc>
                <a:spcPct val="110000"/>
              </a:lnSpc>
              <a:spcBef>
                <a:spcPts val="600"/>
              </a:spcBef>
              <a:buFont typeface="Wingdings" panose="05000000000000000000" pitchFamily="2" charset="2"/>
              <a:buNone/>
              <a:defRPr/>
            </a:pPr>
            <a:endParaRPr lang="en-US" altLang="zh-TW" sz="1800" kern="100" dirty="0">
              <a:latin typeface="微軟正黑體" panose="020B0604030504040204" pitchFamily="34" charset="-120"/>
            </a:endParaRPr>
          </a:p>
          <a:p>
            <a:pPr marL="0" indent="0" algn="r">
              <a:lnSpc>
                <a:spcPct val="110000"/>
              </a:lnSpc>
              <a:spcBef>
                <a:spcPts val="600"/>
              </a:spcBef>
              <a:buFont typeface="Wingdings" panose="05000000000000000000" pitchFamily="2" charset="2"/>
              <a:buNone/>
              <a:defRPr/>
            </a:pPr>
            <a:endParaRPr lang="en-US" altLang="zh-TW" sz="1800" kern="100" dirty="0">
              <a:latin typeface="微軟正黑體" panose="020B0604030504040204" pitchFamily="34" charset="-120"/>
            </a:endParaRPr>
          </a:p>
          <a:p>
            <a:pPr marL="0" indent="0" algn="r">
              <a:lnSpc>
                <a:spcPct val="110000"/>
              </a:lnSpc>
              <a:spcBef>
                <a:spcPts val="600"/>
              </a:spcBef>
              <a:buFont typeface="Wingdings" panose="05000000000000000000" pitchFamily="2" charset="2"/>
              <a:buNone/>
              <a:defRPr/>
            </a:pPr>
            <a:r>
              <a:rPr lang="zh-TW" altLang="zh-TW" sz="1800" kern="100" dirty="0">
                <a:latin typeface="微軟正黑體" panose="020B0604030504040204" pitchFamily="34" charset="-120"/>
              </a:rPr>
              <a:t>【</a:t>
            </a:r>
            <a:r>
              <a:rPr lang="en-US" altLang="zh-TW" sz="1800" kern="100" dirty="0">
                <a:latin typeface="微軟正黑體" panose="020B0604030504040204" pitchFamily="34" charset="-120"/>
              </a:rPr>
              <a:t>113</a:t>
            </a:r>
            <a:r>
              <a:rPr lang="zh-TW" altLang="en-US" sz="1800" kern="100" dirty="0">
                <a:latin typeface="微軟正黑體" panose="020B0604030504040204" pitchFamily="34" charset="-120"/>
              </a:rPr>
              <a:t>年</a:t>
            </a:r>
            <a:r>
              <a:rPr lang="en-US" altLang="zh-TW" sz="1800" kern="100" dirty="0">
                <a:latin typeface="微軟正黑體" panose="020B0604030504040204" pitchFamily="34" charset="-120"/>
              </a:rPr>
              <a:t>10</a:t>
            </a:r>
            <a:r>
              <a:rPr lang="zh-TW" altLang="en-US" sz="1800" kern="100" dirty="0">
                <a:latin typeface="微軟正黑體" panose="020B0604030504040204" pitchFamily="34" charset="-120"/>
              </a:rPr>
              <a:t>月「技職司」新增蒐集</a:t>
            </a:r>
            <a:r>
              <a:rPr lang="zh-TW" altLang="zh-TW" sz="1800" kern="100" dirty="0">
                <a:latin typeface="微軟正黑體" panose="020B0604030504040204" pitchFamily="34" charset="-120"/>
              </a:rPr>
              <a:t>】</a:t>
            </a:r>
            <a:endParaRPr lang="zh-TW" altLang="zh-TW" sz="1800" kern="100" dirty="0">
              <a:latin typeface="微軟正黑體" panose="020B0604030504040204" pitchFamily="34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675342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7D5352AC-C72C-4370-9BA3-BB08BE4899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表</a:t>
            </a:r>
            <a:r>
              <a:rPr lang="en-US" altLang="zh-TW" dirty="0"/>
              <a:t>4-2-3 </a:t>
            </a:r>
            <a:r>
              <a:rPr lang="zh-TW" altLang="en-US" dirty="0"/>
              <a:t>外國學生、僑生、港澳生、陸生資料統計表</a:t>
            </a:r>
          </a:p>
        </p:txBody>
      </p:sp>
      <p:sp>
        <p:nvSpPr>
          <p:cNvPr id="3" name="投影片編號版面配置區 2">
            <a:extLst>
              <a:ext uri="{FF2B5EF4-FFF2-40B4-BE49-F238E27FC236}">
                <a16:creationId xmlns:a16="http://schemas.microsoft.com/office/drawing/2014/main" id="{387B8C01-7429-4C63-BD03-48A3A84CC6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37BC5-01F3-4DA6-AE9F-6749599A3EE9}" type="slidenum">
              <a:rPr lang="zh-TW" altLang="en-US" smtClean="0"/>
              <a:t>28</a:t>
            </a:fld>
            <a:endParaRPr lang="zh-TW" altLang="en-US"/>
          </a:p>
        </p:txBody>
      </p:sp>
      <p:graphicFrame>
        <p:nvGraphicFramePr>
          <p:cNvPr id="7" name="內容版面配置區 6">
            <a:extLst>
              <a:ext uri="{FF2B5EF4-FFF2-40B4-BE49-F238E27FC236}">
                <a16:creationId xmlns:a16="http://schemas.microsoft.com/office/drawing/2014/main" id="{8F73F60B-2750-4B0E-B004-CC70434EB1D6}"/>
              </a:ext>
            </a:extLst>
          </p:cNvPr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2928400683"/>
              </p:ext>
            </p:extLst>
          </p:nvPr>
        </p:nvGraphicFramePr>
        <p:xfrm>
          <a:off x="162562" y="978195"/>
          <a:ext cx="11846558" cy="182242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49599">
                  <a:extLst>
                    <a:ext uri="{9D8B030D-6E8A-4147-A177-3AD203B41FA5}">
                      <a16:colId xmlns:a16="http://schemas.microsoft.com/office/drawing/2014/main" val="3478926282"/>
                    </a:ext>
                  </a:extLst>
                </a:gridCol>
                <a:gridCol w="449599">
                  <a:extLst>
                    <a:ext uri="{9D8B030D-6E8A-4147-A177-3AD203B41FA5}">
                      <a16:colId xmlns:a16="http://schemas.microsoft.com/office/drawing/2014/main" val="2813931630"/>
                    </a:ext>
                  </a:extLst>
                </a:gridCol>
                <a:gridCol w="449599">
                  <a:extLst>
                    <a:ext uri="{9D8B030D-6E8A-4147-A177-3AD203B41FA5}">
                      <a16:colId xmlns:a16="http://schemas.microsoft.com/office/drawing/2014/main" val="1981235654"/>
                    </a:ext>
                  </a:extLst>
                </a:gridCol>
                <a:gridCol w="449599">
                  <a:extLst>
                    <a:ext uri="{9D8B030D-6E8A-4147-A177-3AD203B41FA5}">
                      <a16:colId xmlns:a16="http://schemas.microsoft.com/office/drawing/2014/main" val="1711816058"/>
                    </a:ext>
                  </a:extLst>
                </a:gridCol>
                <a:gridCol w="449599">
                  <a:extLst>
                    <a:ext uri="{9D8B030D-6E8A-4147-A177-3AD203B41FA5}">
                      <a16:colId xmlns:a16="http://schemas.microsoft.com/office/drawing/2014/main" val="2866018374"/>
                    </a:ext>
                  </a:extLst>
                </a:gridCol>
                <a:gridCol w="449599">
                  <a:extLst>
                    <a:ext uri="{9D8B030D-6E8A-4147-A177-3AD203B41FA5}">
                      <a16:colId xmlns:a16="http://schemas.microsoft.com/office/drawing/2014/main" val="2482588087"/>
                    </a:ext>
                  </a:extLst>
                </a:gridCol>
                <a:gridCol w="2083984">
                  <a:extLst>
                    <a:ext uri="{9D8B030D-6E8A-4147-A177-3AD203B41FA5}">
                      <a16:colId xmlns:a16="http://schemas.microsoft.com/office/drawing/2014/main" val="3106223342"/>
                    </a:ext>
                  </a:extLst>
                </a:gridCol>
                <a:gridCol w="988827">
                  <a:extLst>
                    <a:ext uri="{9D8B030D-6E8A-4147-A177-3AD203B41FA5}">
                      <a16:colId xmlns:a16="http://schemas.microsoft.com/office/drawing/2014/main" val="3967852303"/>
                    </a:ext>
                  </a:extLst>
                </a:gridCol>
                <a:gridCol w="765545">
                  <a:extLst>
                    <a:ext uri="{9D8B030D-6E8A-4147-A177-3AD203B41FA5}">
                      <a16:colId xmlns:a16="http://schemas.microsoft.com/office/drawing/2014/main" val="4218444276"/>
                    </a:ext>
                  </a:extLst>
                </a:gridCol>
                <a:gridCol w="877186">
                  <a:extLst>
                    <a:ext uri="{9D8B030D-6E8A-4147-A177-3AD203B41FA5}">
                      <a16:colId xmlns:a16="http://schemas.microsoft.com/office/drawing/2014/main" val="3794808399"/>
                    </a:ext>
                  </a:extLst>
                </a:gridCol>
                <a:gridCol w="877186">
                  <a:extLst>
                    <a:ext uri="{9D8B030D-6E8A-4147-A177-3AD203B41FA5}">
                      <a16:colId xmlns:a16="http://schemas.microsoft.com/office/drawing/2014/main" val="1407646999"/>
                    </a:ext>
                  </a:extLst>
                </a:gridCol>
                <a:gridCol w="1778118">
                  <a:extLst>
                    <a:ext uri="{9D8B030D-6E8A-4147-A177-3AD203B41FA5}">
                      <a16:colId xmlns:a16="http://schemas.microsoft.com/office/drawing/2014/main" val="2615695546"/>
                    </a:ext>
                  </a:extLst>
                </a:gridCol>
                <a:gridCol w="1778118">
                  <a:extLst>
                    <a:ext uri="{9D8B030D-6E8A-4147-A177-3AD203B41FA5}">
                      <a16:colId xmlns:a16="http://schemas.microsoft.com/office/drawing/2014/main" val="2224075628"/>
                    </a:ext>
                  </a:extLst>
                </a:gridCol>
              </a:tblGrid>
              <a:tr h="309268">
                <a:tc rowSpan="3">
                  <a:txBody>
                    <a:bodyPr/>
                    <a:lstStyle/>
                    <a:p>
                      <a:pPr algn="ctr"/>
                      <a:r>
                        <a:rPr lang="zh-TW" sz="1600" b="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學年度</a:t>
                      </a:r>
                      <a:r>
                        <a:rPr lang="en-US" sz="1600" b="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/</a:t>
                      </a:r>
                      <a:r>
                        <a:rPr lang="zh-TW" sz="1600" b="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學期</a:t>
                      </a:r>
                      <a:endParaRPr lang="zh-TW" sz="1600" b="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vert="eaVert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3">
                  <a:txBody>
                    <a:bodyPr/>
                    <a:lstStyle/>
                    <a:p>
                      <a:pPr algn="ctr"/>
                      <a:r>
                        <a:rPr lang="zh-TW" sz="1600" b="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學院</a:t>
                      </a:r>
                      <a:endParaRPr lang="zh-TW" sz="1600" b="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vert="eaVert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3">
                  <a:txBody>
                    <a:bodyPr/>
                    <a:lstStyle/>
                    <a:p>
                      <a:pPr algn="ctr"/>
                      <a:r>
                        <a:rPr lang="zh-TW" sz="1600" b="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系所</a:t>
                      </a:r>
                      <a:endParaRPr lang="zh-TW" sz="1600" b="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vert="eaVert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3">
                  <a:txBody>
                    <a:bodyPr/>
                    <a:lstStyle/>
                    <a:p>
                      <a:pPr algn="ctr"/>
                      <a:r>
                        <a:rPr lang="zh-TW" sz="1600" b="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學制</a:t>
                      </a:r>
                      <a:endParaRPr lang="zh-TW" sz="1600" b="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vert="eaVert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3">
                  <a:txBody>
                    <a:bodyPr/>
                    <a:lstStyle/>
                    <a:p>
                      <a:pPr algn="ctr"/>
                      <a:r>
                        <a:rPr lang="zh-TW" sz="1600" b="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第幾年</a:t>
                      </a:r>
                      <a:endParaRPr lang="zh-TW" sz="1600" b="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vert="eaVert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3">
                  <a:txBody>
                    <a:bodyPr/>
                    <a:lstStyle/>
                    <a:p>
                      <a:pPr algn="ctr"/>
                      <a:r>
                        <a:rPr lang="zh-TW" sz="1600" b="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身分類別</a:t>
                      </a:r>
                      <a:endParaRPr lang="zh-TW" sz="1600" b="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vert="eaVert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3">
                  <a:txBody>
                    <a:bodyPr/>
                    <a:lstStyle/>
                    <a:p>
                      <a:r>
                        <a:rPr lang="zh-TW" sz="1600" b="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僑居地</a:t>
                      </a:r>
                      <a:r>
                        <a:rPr lang="en-US" sz="1600" b="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/</a:t>
                      </a:r>
                      <a:r>
                        <a:rPr lang="zh-TW" sz="1600" b="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國別</a:t>
                      </a:r>
                      <a:r>
                        <a:rPr lang="en-US" sz="1600" b="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/</a:t>
                      </a:r>
                      <a:r>
                        <a:rPr lang="zh-TW" sz="1600" b="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地區</a:t>
                      </a:r>
                      <a:r>
                        <a:rPr lang="en-US" sz="1600" b="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/</a:t>
                      </a:r>
                      <a:r>
                        <a:rPr lang="zh-TW" sz="1600" b="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省市</a:t>
                      </a:r>
                      <a:endParaRPr lang="zh-TW" sz="1600" b="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zh-TW" sz="1600" b="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入學方式</a:t>
                      </a:r>
                      <a:endParaRPr lang="zh-TW" sz="1600" b="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rowSpan="2" gridSpan="2">
                  <a:txBody>
                    <a:bodyPr/>
                    <a:lstStyle/>
                    <a:p>
                      <a:pPr algn="ctr"/>
                      <a:r>
                        <a:rPr lang="zh-TW" sz="2400" b="1" kern="100" dirty="0">
                          <a:solidFill>
                            <a:srgbClr val="FF0000"/>
                          </a:solidFill>
                          <a:effectLst/>
                        </a:rPr>
                        <a:t>外國學生（雙聯學制）</a:t>
                      </a:r>
                      <a:br>
                        <a:rPr lang="en-US" sz="2400" b="1" kern="100" dirty="0">
                          <a:solidFill>
                            <a:srgbClr val="FF0000"/>
                          </a:solidFill>
                          <a:effectLst/>
                        </a:rPr>
                      </a:br>
                      <a:r>
                        <a:rPr lang="zh-TW" sz="2400" b="1" kern="100" dirty="0">
                          <a:solidFill>
                            <a:srgbClr val="FF0000"/>
                          </a:solidFill>
                          <a:effectLst/>
                        </a:rPr>
                        <a:t>第一次到校就讀</a:t>
                      </a:r>
                      <a:r>
                        <a:rPr lang="zh-TW" altLang="en-US" sz="2400" b="1" kern="100" dirty="0">
                          <a:solidFill>
                            <a:srgbClr val="FF0000"/>
                          </a:solidFill>
                          <a:effectLst/>
                        </a:rPr>
                        <a:t>該學位</a:t>
                      </a:r>
                      <a:endParaRPr lang="zh-TW" sz="2400" b="1" kern="100" dirty="0">
                        <a:solidFill>
                          <a:srgbClr val="FF0000"/>
                        </a:solidFill>
                        <a:effectLst/>
                      </a:endParaRPr>
                    </a:p>
                    <a:p>
                      <a:pPr algn="ctr"/>
                      <a:r>
                        <a:rPr lang="en-US" sz="2400" b="1" kern="100" dirty="0">
                          <a:solidFill>
                            <a:srgbClr val="FF0000"/>
                          </a:solidFill>
                          <a:effectLst/>
                        </a:rPr>
                        <a:t>(</a:t>
                      </a:r>
                      <a:r>
                        <a:rPr lang="zh-TW" sz="2400" b="1" kern="100" dirty="0">
                          <a:solidFill>
                            <a:srgbClr val="FF0000"/>
                          </a:solidFill>
                          <a:effectLst/>
                        </a:rPr>
                        <a:t>不含續讀生</a:t>
                      </a:r>
                      <a:r>
                        <a:rPr lang="en-US" sz="2400" b="1" kern="100" dirty="0">
                          <a:solidFill>
                            <a:srgbClr val="FF0000"/>
                          </a:solidFill>
                          <a:effectLst/>
                        </a:rPr>
                        <a:t>)</a:t>
                      </a:r>
                      <a:endParaRPr lang="zh-TW" sz="2400" b="1" kern="1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60778222"/>
                  </a:ext>
                </a:extLst>
              </a:tr>
              <a:tr h="1147393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zh-TW" sz="1600" b="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依就學辦法入學</a:t>
                      </a:r>
                      <a:endParaRPr lang="zh-TW" sz="1600" b="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zh-TW" sz="1600" b="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依一般身分入學</a:t>
                      </a:r>
                      <a:endParaRPr lang="zh-TW" sz="1600" b="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08696086"/>
                  </a:ext>
                </a:extLst>
              </a:tr>
              <a:tr h="309268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1600" b="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男</a:t>
                      </a:r>
                      <a:endParaRPr lang="zh-TW" sz="1600" b="0" kern="1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1600" b="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女</a:t>
                      </a:r>
                      <a:endParaRPr lang="zh-TW" sz="1600" b="0" kern="1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1600" b="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男</a:t>
                      </a:r>
                      <a:endParaRPr lang="zh-TW" sz="1600" b="0" kern="1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1600" b="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女</a:t>
                      </a:r>
                      <a:endParaRPr lang="zh-TW" sz="1600" b="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2400" b="1" kern="100" dirty="0">
                          <a:solidFill>
                            <a:srgbClr val="FF0000"/>
                          </a:solidFill>
                          <a:effectLst/>
                        </a:rPr>
                        <a:t>男</a:t>
                      </a:r>
                      <a:endParaRPr lang="zh-TW" sz="2400" b="1" kern="1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2400" b="1" kern="100" dirty="0">
                          <a:solidFill>
                            <a:srgbClr val="FF0000"/>
                          </a:solidFill>
                          <a:effectLst/>
                        </a:rPr>
                        <a:t>女</a:t>
                      </a:r>
                      <a:endParaRPr lang="zh-TW" sz="2400" b="1" kern="1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44355314"/>
                  </a:ext>
                </a:extLst>
              </a:tr>
            </a:tbl>
          </a:graphicData>
        </a:graphic>
      </p:graphicFrame>
      <p:sp>
        <p:nvSpPr>
          <p:cNvPr id="6" name="文字版面配置區 5">
            <a:extLst>
              <a:ext uri="{FF2B5EF4-FFF2-40B4-BE49-F238E27FC236}">
                <a16:creationId xmlns:a16="http://schemas.microsoft.com/office/drawing/2014/main" id="{C5C4C9E7-3054-4B6D-B4C5-99C4708C91B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altLang="zh-TW" dirty="0"/>
              <a:t>07</a:t>
            </a:r>
            <a:endParaRPr lang="zh-TW" altLang="en-US" dirty="0"/>
          </a:p>
        </p:txBody>
      </p:sp>
      <p:sp>
        <p:nvSpPr>
          <p:cNvPr id="8" name="內容版面配置區 4">
            <a:extLst>
              <a:ext uri="{FF2B5EF4-FFF2-40B4-BE49-F238E27FC236}">
                <a16:creationId xmlns:a16="http://schemas.microsoft.com/office/drawing/2014/main" id="{0AD86104-DD2E-47B3-BEFF-7A8A9C6805B0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161925" y="2976563"/>
            <a:ext cx="11847513" cy="3881437"/>
          </a:xfrm>
        </p:spPr>
        <p:txBody>
          <a:bodyPr>
            <a:normAutofit lnSpcReduction="10000"/>
          </a:bodyPr>
          <a:lstStyle/>
          <a:p>
            <a:pPr marL="0" indent="0">
              <a:lnSpc>
                <a:spcPct val="110000"/>
              </a:lnSpc>
              <a:spcBef>
                <a:spcPts val="600"/>
              </a:spcBef>
              <a:buNone/>
              <a:defRPr/>
            </a:pPr>
            <a:r>
              <a:rPr lang="en-US" altLang="zh-TW" b="1" kern="100" dirty="0">
                <a:latin typeface="微軟正黑體" panose="020B0604030504040204" pitchFamily="34" charset="-120"/>
              </a:rPr>
              <a:t>【</a:t>
            </a:r>
            <a:r>
              <a:rPr lang="zh-TW" altLang="en-US" b="1" kern="100" dirty="0">
                <a:latin typeface="微軟正黑體" panose="020B0604030504040204" pitchFamily="34" charset="-120"/>
              </a:rPr>
              <a:t>新增欄位</a:t>
            </a:r>
            <a:r>
              <a:rPr lang="en-US" altLang="zh-TW" b="1" kern="100" dirty="0">
                <a:latin typeface="微軟正黑體" panose="020B0604030504040204" pitchFamily="34" charset="-120"/>
              </a:rPr>
              <a:t>】</a:t>
            </a:r>
            <a:r>
              <a:rPr lang="zh-TW" altLang="en-US" b="1" kern="100" dirty="0">
                <a:latin typeface="微軟正黑體" panose="020B0604030504040204" pitchFamily="34" charset="-120"/>
              </a:rPr>
              <a:t>：</a:t>
            </a:r>
            <a:r>
              <a:rPr lang="zh-TW" altLang="en-US" b="1" kern="100" dirty="0">
                <a:solidFill>
                  <a:srgbClr val="FF0000"/>
                </a:solidFill>
                <a:latin typeface="微軟正黑體" panose="020B0604030504040204" pitchFamily="34" charset="-120"/>
              </a:rPr>
              <a:t>外國學生（雙聯學制）第一次到校就讀該學位</a:t>
            </a:r>
          </a:p>
          <a:p>
            <a:pPr marL="342874" indent="-342874">
              <a:lnSpc>
                <a:spcPct val="120000"/>
              </a:lnSpc>
              <a:spcBef>
                <a:spcPts val="600"/>
              </a:spcBef>
              <a:buFont typeface="Wingdings" panose="05000000000000000000" pitchFamily="2" charset="2"/>
              <a:buChar char=""/>
              <a:defRPr/>
            </a:pPr>
            <a:r>
              <a:rPr lang="zh-TW" altLang="en-US" sz="2500" kern="100" dirty="0">
                <a:latin typeface="微軟正黑體" panose="020B0604030504040204" pitchFamily="34" charset="-120"/>
              </a:rPr>
              <a:t>僅身分類別為「外國學生</a:t>
            </a:r>
            <a:r>
              <a:rPr lang="en-US" altLang="zh-TW" sz="2500" kern="100" dirty="0">
                <a:latin typeface="微軟正黑體" panose="020B0604030504040204" pitchFamily="34" charset="-120"/>
              </a:rPr>
              <a:t>(</a:t>
            </a:r>
            <a:r>
              <a:rPr lang="zh-TW" altLang="en-US" sz="2500" kern="100" dirty="0">
                <a:latin typeface="微軟正黑體" panose="020B0604030504040204" pitchFamily="34" charset="-120"/>
              </a:rPr>
              <a:t>雙聯學制</a:t>
            </a:r>
            <a:r>
              <a:rPr lang="en-US" altLang="zh-TW" sz="2500" kern="100" dirty="0">
                <a:latin typeface="微軟正黑體" panose="020B0604030504040204" pitchFamily="34" charset="-120"/>
              </a:rPr>
              <a:t>)</a:t>
            </a:r>
            <a:r>
              <a:rPr lang="zh-TW" altLang="en-US" sz="2500" kern="100" dirty="0">
                <a:latin typeface="微軟正黑體" panose="020B0604030504040204" pitchFamily="34" charset="-120"/>
              </a:rPr>
              <a:t>」填報此欄。</a:t>
            </a:r>
            <a:endParaRPr lang="en-US" altLang="zh-TW" sz="2500" kern="100" dirty="0">
              <a:latin typeface="微軟正黑體" panose="020B0604030504040204" pitchFamily="34" charset="-120"/>
            </a:endParaRPr>
          </a:p>
          <a:p>
            <a:pPr marL="342874" indent="-342874">
              <a:lnSpc>
                <a:spcPct val="120000"/>
              </a:lnSpc>
              <a:spcBef>
                <a:spcPts val="600"/>
              </a:spcBef>
              <a:buFont typeface="Wingdings" panose="05000000000000000000" pitchFamily="2" charset="2"/>
              <a:buChar char=""/>
              <a:defRPr/>
            </a:pPr>
            <a:r>
              <a:rPr lang="zh-TW" altLang="en-US" sz="2500" kern="100" dirty="0">
                <a:latin typeface="微軟正黑體" panose="020B0604030504040204" pitchFamily="34" charset="-120"/>
              </a:rPr>
              <a:t>請填報外國學生依學校雙聯學制機制第</a:t>
            </a:r>
            <a:r>
              <a:rPr lang="en-US" altLang="zh-TW" sz="2500" kern="100" dirty="0">
                <a:latin typeface="微軟正黑體" panose="020B0604030504040204" pitchFamily="34" charset="-120"/>
              </a:rPr>
              <a:t>1</a:t>
            </a:r>
            <a:r>
              <a:rPr lang="zh-TW" altLang="en-US" sz="2500" kern="100" dirty="0">
                <a:latin typeface="微軟正黑體" panose="020B0604030504040204" pitchFamily="34" charset="-120"/>
              </a:rPr>
              <a:t>次到校就讀該學位之人數</a:t>
            </a:r>
            <a:r>
              <a:rPr lang="en-US" altLang="zh-TW" sz="2500" kern="100" dirty="0">
                <a:latin typeface="微軟正黑體" panose="020B0604030504040204" pitchFamily="34" charset="-120"/>
              </a:rPr>
              <a:t>(</a:t>
            </a:r>
            <a:r>
              <a:rPr lang="zh-TW" altLang="en-US" sz="2500" kern="100" dirty="0">
                <a:latin typeface="微軟正黑體" panose="020B0604030504040204" pitchFamily="34" charset="-120"/>
              </a:rPr>
              <a:t>不含雙聯學制續讀生</a:t>
            </a:r>
            <a:r>
              <a:rPr lang="en-US" altLang="zh-TW" sz="2500" kern="100" dirty="0">
                <a:latin typeface="微軟正黑體" panose="020B0604030504040204" pitchFamily="34" charset="-120"/>
              </a:rPr>
              <a:t>)</a:t>
            </a:r>
            <a:r>
              <a:rPr lang="zh-TW" altLang="en-US" sz="2500" kern="100" dirty="0">
                <a:latin typeface="微軟正黑體" panose="020B0604030504040204" pitchFamily="34" charset="-120"/>
              </a:rPr>
              <a:t>。</a:t>
            </a:r>
          </a:p>
          <a:p>
            <a:pPr marL="342874" indent="-342874">
              <a:lnSpc>
                <a:spcPct val="120000"/>
              </a:lnSpc>
              <a:spcBef>
                <a:spcPts val="600"/>
              </a:spcBef>
              <a:buFont typeface="Wingdings" panose="05000000000000000000" pitchFamily="2" charset="2"/>
              <a:buChar char=""/>
              <a:defRPr/>
            </a:pPr>
            <a:r>
              <a:rPr lang="zh-TW" altLang="en-US" sz="2500" kern="100" dirty="0">
                <a:latin typeface="微軟正黑體" panose="020B0604030504040204" pitchFamily="34" charset="-120"/>
              </a:rPr>
              <a:t>本欄「外國學生</a:t>
            </a:r>
            <a:r>
              <a:rPr lang="en-US" altLang="zh-TW" sz="2500" kern="100" dirty="0">
                <a:latin typeface="微軟正黑體" panose="020B0604030504040204" pitchFamily="34" charset="-120"/>
              </a:rPr>
              <a:t>(</a:t>
            </a:r>
            <a:r>
              <a:rPr lang="zh-TW" altLang="en-US" sz="2500" kern="100" dirty="0">
                <a:latin typeface="微軟正黑體" panose="020B0604030504040204" pitchFamily="34" charset="-120"/>
              </a:rPr>
              <a:t>雙聯學制</a:t>
            </a:r>
            <a:r>
              <a:rPr lang="en-US" altLang="zh-TW" sz="2500" kern="100" dirty="0">
                <a:latin typeface="微軟正黑體" panose="020B0604030504040204" pitchFamily="34" charset="-120"/>
              </a:rPr>
              <a:t>)</a:t>
            </a:r>
            <a:r>
              <a:rPr lang="zh-TW" altLang="en-US" sz="2500" kern="100" dirty="0">
                <a:latin typeface="微軟正黑體" panose="020B0604030504040204" pitchFamily="34" charset="-120"/>
              </a:rPr>
              <a:t>第</a:t>
            </a:r>
            <a:r>
              <a:rPr lang="en-US" altLang="zh-TW" sz="2500" kern="100" dirty="0">
                <a:latin typeface="微軟正黑體" panose="020B0604030504040204" pitchFamily="34" charset="-120"/>
              </a:rPr>
              <a:t>1</a:t>
            </a:r>
            <a:r>
              <a:rPr lang="zh-TW" altLang="en-US" sz="2500" kern="100" dirty="0">
                <a:latin typeface="微軟正黑體" panose="020B0604030504040204" pitchFamily="34" charset="-120"/>
              </a:rPr>
              <a:t>次到校就讀該學位人數」數據應≦「外國學生</a:t>
            </a:r>
            <a:r>
              <a:rPr lang="en-US" altLang="zh-TW" sz="2500" kern="100" dirty="0">
                <a:latin typeface="微軟正黑體" panose="020B0604030504040204" pitchFamily="34" charset="-120"/>
              </a:rPr>
              <a:t>(</a:t>
            </a:r>
            <a:r>
              <a:rPr lang="zh-TW" altLang="en-US" sz="2500" kern="100" dirty="0">
                <a:latin typeface="微軟正黑體" panose="020B0604030504040204" pitchFamily="34" charset="-120"/>
              </a:rPr>
              <a:t>雙聯學制</a:t>
            </a:r>
            <a:r>
              <a:rPr lang="en-US" altLang="zh-TW" sz="2500" kern="100" dirty="0">
                <a:latin typeface="微軟正黑體" panose="020B0604030504040204" pitchFamily="34" charset="-120"/>
              </a:rPr>
              <a:t>)</a:t>
            </a:r>
            <a:r>
              <a:rPr lang="zh-TW" altLang="en-US" sz="2500" kern="100" dirty="0">
                <a:latin typeface="微軟正黑體" panose="020B0604030504040204" pitchFamily="34" charset="-120"/>
              </a:rPr>
              <a:t>」身份人數之總數。</a:t>
            </a:r>
          </a:p>
          <a:p>
            <a:pPr marL="342874" indent="-342874">
              <a:lnSpc>
                <a:spcPct val="120000"/>
              </a:lnSpc>
              <a:spcBef>
                <a:spcPts val="600"/>
              </a:spcBef>
              <a:buFont typeface="Wingdings" panose="05000000000000000000" pitchFamily="2" charset="2"/>
              <a:buChar char=""/>
              <a:defRPr/>
            </a:pPr>
            <a:endParaRPr lang="zh-TW" altLang="en-US" sz="2500" kern="100" dirty="0">
              <a:latin typeface="微軟正黑體" panose="020B0604030504040204" pitchFamily="34" charset="-120"/>
            </a:endParaRPr>
          </a:p>
          <a:p>
            <a:pPr marL="0" indent="0" algn="r">
              <a:lnSpc>
                <a:spcPct val="120000"/>
              </a:lnSpc>
              <a:spcBef>
                <a:spcPts val="600"/>
              </a:spcBef>
              <a:buNone/>
              <a:defRPr/>
            </a:pPr>
            <a:r>
              <a:rPr lang="en-US" altLang="zh-TW" sz="1800" kern="100" dirty="0">
                <a:latin typeface="微軟正黑體" panose="020B0604030504040204" pitchFamily="34" charset="-120"/>
              </a:rPr>
              <a:t>【113</a:t>
            </a:r>
            <a:r>
              <a:rPr lang="zh-TW" altLang="en-US" sz="1800" kern="100" dirty="0">
                <a:latin typeface="微軟正黑體" panose="020B0604030504040204" pitchFamily="34" charset="-120"/>
              </a:rPr>
              <a:t>年</a:t>
            </a:r>
            <a:r>
              <a:rPr lang="en-US" altLang="zh-TW" sz="1800" kern="100" dirty="0">
                <a:latin typeface="微軟正黑體" panose="020B0604030504040204" pitchFamily="34" charset="-120"/>
              </a:rPr>
              <a:t>10</a:t>
            </a:r>
            <a:r>
              <a:rPr lang="zh-TW" altLang="en-US" sz="1800" kern="100" dirty="0">
                <a:latin typeface="微軟正黑體" panose="020B0604030504040204" pitchFamily="34" charset="-120"/>
              </a:rPr>
              <a:t>月因應「技職司」需求新增欄位</a:t>
            </a:r>
            <a:r>
              <a:rPr lang="en-US" altLang="zh-TW" sz="1800" kern="100" dirty="0">
                <a:latin typeface="微軟正黑體" panose="020B0604030504040204" pitchFamily="34" charset="-120"/>
              </a:rPr>
              <a:t>】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66495770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4F5D423E-04F0-4DE2-9FA5-D6073A0B0A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37BC5-01F3-4DA6-AE9F-6749599A3EE9}" type="slidenum">
              <a:rPr lang="zh-TW" altLang="en-US" smtClean="0"/>
              <a:t>29</a:t>
            </a:fld>
            <a:endParaRPr lang="zh-TW" altLang="en-US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8283A1BC-9BBC-47A5-A822-F4A6EE08C0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表</a:t>
            </a:r>
            <a:r>
              <a:rPr lang="en-US" altLang="zh-TW" dirty="0"/>
              <a:t>4-2-3 </a:t>
            </a:r>
            <a:r>
              <a:rPr lang="zh-TW" altLang="en-US" dirty="0"/>
              <a:t>外國學生、僑生、港澳生、陸生資料統計表</a:t>
            </a:r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10656892-FCD8-49AA-B6BF-64809B4336F4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altLang="zh-TW" dirty="0"/>
              <a:t>07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11F927D1-75CE-4DB9-BA23-76E94F4260CC}"/>
              </a:ext>
            </a:extLst>
          </p:cNvPr>
          <p:cNvSpPr txBox="1"/>
          <p:nvPr/>
        </p:nvSpPr>
        <p:spPr>
          <a:xfrm>
            <a:off x="379228" y="1026618"/>
            <a:ext cx="11422912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TW" altLang="en-US" sz="2400" dirty="0"/>
              <a:t>例如：甲校與美國</a:t>
            </a:r>
            <a:r>
              <a:rPr lang="en-US" altLang="zh-TW" sz="2400" dirty="0"/>
              <a:t>A</a:t>
            </a:r>
            <a:r>
              <a:rPr lang="zh-TW" altLang="en-US" sz="2400" dirty="0"/>
              <a:t>大學合作辦理雙聯學制學士學程</a:t>
            </a:r>
            <a:r>
              <a:rPr lang="en-US" altLang="zh-TW" sz="2400" dirty="0"/>
              <a:t>:</a:t>
            </a:r>
          </a:p>
          <a:p>
            <a:r>
              <a:rPr lang="en-US" altLang="zh-TW" sz="2400" dirty="0"/>
              <a:t>113</a:t>
            </a:r>
            <a:r>
              <a:rPr lang="zh-TW" altLang="en-US" sz="2400" dirty="0"/>
              <a:t>學年度第</a:t>
            </a:r>
            <a:r>
              <a:rPr lang="en-US" altLang="zh-TW" sz="2400" dirty="0"/>
              <a:t>1</a:t>
            </a:r>
            <a:r>
              <a:rPr lang="zh-TW" altLang="en-US" sz="2400" dirty="0"/>
              <a:t>學期共計</a:t>
            </a:r>
            <a:r>
              <a:rPr lang="en-US" altLang="zh-TW" sz="2400" dirty="0"/>
              <a:t>10</a:t>
            </a:r>
            <a:r>
              <a:rPr lang="zh-TW" altLang="en-US" sz="2400" dirty="0"/>
              <a:t>名外國學生至甲校就讀雙聯學制學士學位</a:t>
            </a:r>
            <a:r>
              <a:rPr lang="en-US" altLang="zh-TW" sz="2400" dirty="0"/>
              <a:t>:</a:t>
            </a:r>
          </a:p>
          <a:p>
            <a:r>
              <a:rPr lang="zh-TW" altLang="en-US" sz="2400" dirty="0"/>
              <a:t>其中，第</a:t>
            </a:r>
            <a:r>
              <a:rPr lang="en-US" altLang="zh-TW" sz="2400" dirty="0"/>
              <a:t>1</a:t>
            </a:r>
            <a:r>
              <a:rPr lang="zh-TW" altLang="en-US" sz="2400" dirty="0"/>
              <a:t>次到校就讀該學位</a:t>
            </a:r>
            <a:r>
              <a:rPr lang="en-US" altLang="zh-TW" sz="2400" dirty="0"/>
              <a:t>2</a:t>
            </a:r>
            <a:r>
              <a:rPr lang="zh-TW" altLang="en-US" sz="2400" dirty="0"/>
              <a:t>年級</a:t>
            </a:r>
            <a:r>
              <a:rPr lang="en-US" altLang="zh-TW" sz="2400" dirty="0"/>
              <a:t>5</a:t>
            </a:r>
            <a:r>
              <a:rPr lang="zh-TW" altLang="en-US" sz="2400" dirty="0"/>
              <a:t>名、續讀</a:t>
            </a:r>
            <a:r>
              <a:rPr lang="en-US" altLang="zh-TW" sz="2400" dirty="0"/>
              <a:t>2</a:t>
            </a:r>
            <a:r>
              <a:rPr lang="zh-TW" altLang="en-US" sz="2400" dirty="0"/>
              <a:t>年級</a:t>
            </a:r>
            <a:r>
              <a:rPr lang="en-US" altLang="zh-TW" sz="2400" dirty="0"/>
              <a:t>3</a:t>
            </a:r>
            <a:r>
              <a:rPr lang="zh-TW" altLang="en-US" sz="2400" dirty="0"/>
              <a:t>名、第</a:t>
            </a:r>
            <a:r>
              <a:rPr lang="en-US" altLang="zh-TW" sz="2400" dirty="0"/>
              <a:t>1</a:t>
            </a:r>
            <a:r>
              <a:rPr lang="zh-TW" altLang="en-US" sz="2400" dirty="0"/>
              <a:t>次到校就讀</a:t>
            </a:r>
            <a:r>
              <a:rPr lang="en-US" altLang="zh-TW" sz="2400" dirty="0"/>
              <a:t>3</a:t>
            </a:r>
            <a:r>
              <a:rPr lang="zh-TW" altLang="en-US" sz="2400" dirty="0"/>
              <a:t>年級</a:t>
            </a:r>
            <a:r>
              <a:rPr lang="en-US" altLang="zh-TW" sz="2400" dirty="0"/>
              <a:t>2</a:t>
            </a:r>
            <a:r>
              <a:rPr lang="zh-TW" altLang="en-US" sz="2400" dirty="0"/>
              <a:t>名</a:t>
            </a:r>
            <a:r>
              <a:rPr lang="en-US" altLang="zh-TW" sz="2400" dirty="0"/>
              <a:t>;</a:t>
            </a:r>
          </a:p>
          <a:p>
            <a:r>
              <a:rPr lang="zh-TW" altLang="en-US" sz="2400" dirty="0"/>
              <a:t>請填報如下：</a:t>
            </a:r>
          </a:p>
        </p:txBody>
      </p:sp>
      <p:graphicFrame>
        <p:nvGraphicFramePr>
          <p:cNvPr id="7" name="表格 6">
            <a:extLst>
              <a:ext uri="{FF2B5EF4-FFF2-40B4-BE49-F238E27FC236}">
                <a16:creationId xmlns:a16="http://schemas.microsoft.com/office/drawing/2014/main" id="{369B53D9-45E2-4EB4-A5CE-B4C3B04DD2D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6852416"/>
              </p:ext>
            </p:extLst>
          </p:nvPr>
        </p:nvGraphicFramePr>
        <p:xfrm>
          <a:off x="379228" y="2965610"/>
          <a:ext cx="11422911" cy="1817532"/>
        </p:xfrm>
        <a:graphic>
          <a:graphicData uri="http://schemas.openxmlformats.org/drawingml/2006/table">
            <a:tbl>
              <a:tblPr firstRow="1" firstCol="1" bandRow="1">
                <a:tableStyleId>{5DA37D80-6434-44D0-A028-1B22A696006F}</a:tableStyleId>
              </a:tblPr>
              <a:tblGrid>
                <a:gridCol w="822251">
                  <a:extLst>
                    <a:ext uri="{9D8B030D-6E8A-4147-A177-3AD203B41FA5}">
                      <a16:colId xmlns:a16="http://schemas.microsoft.com/office/drawing/2014/main" val="2232144267"/>
                    </a:ext>
                  </a:extLst>
                </a:gridCol>
                <a:gridCol w="4136065">
                  <a:extLst>
                    <a:ext uri="{9D8B030D-6E8A-4147-A177-3AD203B41FA5}">
                      <a16:colId xmlns:a16="http://schemas.microsoft.com/office/drawing/2014/main" val="981481862"/>
                    </a:ext>
                  </a:extLst>
                </a:gridCol>
                <a:gridCol w="6464595">
                  <a:extLst>
                    <a:ext uri="{9D8B030D-6E8A-4147-A177-3AD203B41FA5}">
                      <a16:colId xmlns:a16="http://schemas.microsoft.com/office/drawing/2014/main" val="2112019244"/>
                    </a:ext>
                  </a:extLst>
                </a:gridCol>
              </a:tblGrid>
              <a:tr h="908766">
                <a:tc>
                  <a:txBody>
                    <a:bodyPr/>
                    <a:lstStyle/>
                    <a:p>
                      <a:pPr algn="ctr"/>
                      <a:r>
                        <a:rPr lang="zh-TW" sz="2400" b="0" kern="100" dirty="0">
                          <a:solidFill>
                            <a:schemeClr val="tx1"/>
                          </a:solidFill>
                          <a:effectLst/>
                        </a:rPr>
                        <a:t>年級</a:t>
                      </a:r>
                      <a:endParaRPr lang="zh-TW" sz="2400" b="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2400" b="0" kern="100" dirty="0">
                          <a:solidFill>
                            <a:schemeClr val="tx1"/>
                          </a:solidFill>
                          <a:effectLst/>
                        </a:rPr>
                        <a:t>外國學生</a:t>
                      </a:r>
                      <a:r>
                        <a:rPr lang="en-US" sz="2400" b="0" kern="100" dirty="0">
                          <a:solidFill>
                            <a:schemeClr val="tx1"/>
                          </a:solidFill>
                          <a:effectLst/>
                        </a:rPr>
                        <a:t>(</a:t>
                      </a:r>
                      <a:r>
                        <a:rPr lang="zh-TW" sz="2400" b="0" kern="100" dirty="0">
                          <a:solidFill>
                            <a:schemeClr val="tx1"/>
                          </a:solidFill>
                          <a:effectLst/>
                        </a:rPr>
                        <a:t>雙聯學制</a:t>
                      </a:r>
                      <a:r>
                        <a:rPr lang="en-US" sz="2400" b="0" kern="100" dirty="0">
                          <a:solidFill>
                            <a:schemeClr val="tx1"/>
                          </a:solidFill>
                          <a:effectLst/>
                        </a:rPr>
                        <a:t>)</a:t>
                      </a:r>
                      <a:r>
                        <a:rPr lang="zh-TW" sz="2400" b="0" kern="100" dirty="0">
                          <a:solidFill>
                            <a:schemeClr val="tx1"/>
                          </a:solidFill>
                          <a:effectLst/>
                        </a:rPr>
                        <a:t>學生人數</a:t>
                      </a:r>
                      <a:endParaRPr lang="zh-TW" sz="2400" b="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2400" b="0" kern="100" dirty="0">
                          <a:solidFill>
                            <a:schemeClr val="tx1"/>
                          </a:solidFill>
                          <a:effectLst/>
                        </a:rPr>
                        <a:t>外國學生</a:t>
                      </a:r>
                      <a:r>
                        <a:rPr lang="en-US" sz="2400" b="0" kern="100" dirty="0">
                          <a:solidFill>
                            <a:schemeClr val="tx1"/>
                          </a:solidFill>
                          <a:effectLst/>
                        </a:rPr>
                        <a:t>(</a:t>
                      </a:r>
                      <a:r>
                        <a:rPr lang="zh-TW" sz="2400" b="0" kern="100" dirty="0">
                          <a:solidFill>
                            <a:schemeClr val="tx1"/>
                          </a:solidFill>
                          <a:effectLst/>
                        </a:rPr>
                        <a:t>雙聯學制</a:t>
                      </a:r>
                      <a:r>
                        <a:rPr lang="en-US" sz="2400" b="0" kern="100" dirty="0">
                          <a:solidFill>
                            <a:schemeClr val="tx1"/>
                          </a:solidFill>
                          <a:effectLst/>
                        </a:rPr>
                        <a:t>)</a:t>
                      </a:r>
                      <a:r>
                        <a:rPr lang="zh-TW" sz="2400" b="0" kern="100" dirty="0">
                          <a:solidFill>
                            <a:schemeClr val="tx1"/>
                          </a:solidFill>
                          <a:effectLst/>
                        </a:rPr>
                        <a:t>第</a:t>
                      </a:r>
                      <a:r>
                        <a:rPr lang="en-US" sz="2400" b="0" kern="100" dirty="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r>
                        <a:rPr lang="zh-TW" sz="2400" b="0" kern="100" dirty="0">
                          <a:solidFill>
                            <a:schemeClr val="tx1"/>
                          </a:solidFill>
                          <a:effectLst/>
                        </a:rPr>
                        <a:t>次到校就讀</a:t>
                      </a:r>
                      <a:r>
                        <a:rPr lang="zh-TW" altLang="en-US" sz="2400" b="0" kern="100" dirty="0">
                          <a:solidFill>
                            <a:schemeClr val="tx1"/>
                          </a:solidFill>
                          <a:effectLst/>
                        </a:rPr>
                        <a:t>該學位</a:t>
                      </a:r>
                      <a:r>
                        <a:rPr lang="zh-TW" sz="2400" b="0" kern="100" dirty="0">
                          <a:solidFill>
                            <a:schemeClr val="tx1"/>
                          </a:solidFill>
                          <a:effectLst/>
                        </a:rPr>
                        <a:t>人數</a:t>
                      </a:r>
                      <a:br>
                        <a:rPr lang="en-US" sz="2400" b="0" kern="100" dirty="0">
                          <a:solidFill>
                            <a:schemeClr val="tx1"/>
                          </a:solidFill>
                          <a:effectLst/>
                        </a:rPr>
                      </a:br>
                      <a:r>
                        <a:rPr lang="en-US" sz="2400" b="0" kern="100" dirty="0">
                          <a:solidFill>
                            <a:schemeClr val="tx1"/>
                          </a:solidFill>
                          <a:effectLst/>
                        </a:rPr>
                        <a:t>(</a:t>
                      </a:r>
                      <a:r>
                        <a:rPr lang="zh-TW" sz="2400" b="0" kern="100" dirty="0">
                          <a:solidFill>
                            <a:schemeClr val="tx1"/>
                          </a:solidFill>
                          <a:effectLst/>
                        </a:rPr>
                        <a:t>不含續讀生</a:t>
                      </a:r>
                      <a:r>
                        <a:rPr lang="en-US" sz="2400" b="0" kern="100" dirty="0">
                          <a:solidFill>
                            <a:schemeClr val="tx1"/>
                          </a:solidFill>
                          <a:effectLst/>
                        </a:rPr>
                        <a:t>)</a:t>
                      </a:r>
                      <a:endParaRPr lang="zh-TW" sz="2400" b="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8149774"/>
                  </a:ext>
                </a:extLst>
              </a:tr>
              <a:tr h="454383">
                <a:tc>
                  <a:txBody>
                    <a:bodyPr/>
                    <a:lstStyle/>
                    <a:p>
                      <a:pPr algn="ctr"/>
                      <a:r>
                        <a:rPr lang="en-US" sz="2400" b="0" kern="100" dirty="0">
                          <a:solidFill>
                            <a:schemeClr val="tx1"/>
                          </a:solidFill>
                          <a:effectLst/>
                        </a:rPr>
                        <a:t>2</a:t>
                      </a:r>
                      <a:endParaRPr lang="zh-TW" sz="2400" b="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zh-TW" sz="2400" b="1" kern="100" dirty="0">
                          <a:solidFill>
                            <a:srgbClr val="FF0000"/>
                          </a:solidFill>
                          <a:effectLst/>
                        </a:rPr>
                        <a:t>第</a:t>
                      </a:r>
                      <a:r>
                        <a:rPr lang="en-US" altLang="zh-TW" sz="2400" b="1" kern="100" dirty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r>
                        <a:rPr lang="zh-TW" altLang="zh-TW" sz="2400" b="1" kern="100" dirty="0">
                          <a:solidFill>
                            <a:srgbClr val="FF0000"/>
                          </a:solidFill>
                          <a:effectLst/>
                        </a:rPr>
                        <a:t>次</a:t>
                      </a:r>
                      <a:r>
                        <a:rPr lang="en-US" altLang="zh-TW" sz="2400" b="1" kern="100" dirty="0">
                          <a:solidFill>
                            <a:srgbClr val="FF0000"/>
                          </a:solidFill>
                          <a:effectLst/>
                        </a:rPr>
                        <a:t>:5</a:t>
                      </a:r>
                      <a:r>
                        <a:rPr lang="zh-TW" altLang="zh-TW" sz="2400" b="1" kern="100" dirty="0">
                          <a:solidFill>
                            <a:srgbClr val="FF0000"/>
                          </a:solidFill>
                          <a:effectLst/>
                        </a:rPr>
                        <a:t>名</a:t>
                      </a:r>
                      <a:r>
                        <a:rPr lang="en-US" altLang="zh-TW" sz="2400" b="0" kern="100" dirty="0">
                          <a:solidFill>
                            <a:schemeClr val="tx1"/>
                          </a:solidFill>
                          <a:effectLst/>
                        </a:rPr>
                        <a:t>+</a:t>
                      </a:r>
                      <a:r>
                        <a:rPr lang="zh-TW" altLang="zh-TW" sz="2400" b="0" kern="100" dirty="0">
                          <a:solidFill>
                            <a:schemeClr val="tx1"/>
                          </a:solidFill>
                          <a:effectLst/>
                        </a:rPr>
                        <a:t>續讀</a:t>
                      </a:r>
                      <a:r>
                        <a:rPr lang="en-US" altLang="zh-TW" sz="2400" b="0" kern="100" dirty="0">
                          <a:solidFill>
                            <a:schemeClr val="tx1"/>
                          </a:solidFill>
                          <a:effectLst/>
                        </a:rPr>
                        <a:t>:3</a:t>
                      </a:r>
                      <a:r>
                        <a:rPr lang="zh-TW" altLang="zh-TW" sz="2400" b="0" kern="100" dirty="0">
                          <a:solidFill>
                            <a:schemeClr val="tx1"/>
                          </a:solidFill>
                          <a:effectLst/>
                        </a:rPr>
                        <a:t>名</a:t>
                      </a:r>
                      <a:endParaRPr lang="zh-TW" altLang="zh-TW" sz="2400" b="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kern="100" dirty="0">
                          <a:solidFill>
                            <a:srgbClr val="FF0000"/>
                          </a:solidFill>
                          <a:effectLst/>
                        </a:rPr>
                        <a:t>5</a:t>
                      </a:r>
                      <a:endParaRPr lang="zh-TW" sz="2400" b="1" kern="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748879745"/>
                  </a:ext>
                </a:extLst>
              </a:tr>
              <a:tr h="454383">
                <a:tc>
                  <a:txBody>
                    <a:bodyPr/>
                    <a:lstStyle/>
                    <a:p>
                      <a:pPr algn="ctr"/>
                      <a:r>
                        <a:rPr lang="en-US" sz="2400" b="0" kern="100">
                          <a:solidFill>
                            <a:schemeClr val="tx1"/>
                          </a:solidFill>
                          <a:effectLst/>
                        </a:rPr>
                        <a:t>3</a:t>
                      </a:r>
                      <a:endParaRPr lang="zh-TW" sz="2400" b="0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2400" b="1" kern="100" dirty="0">
                          <a:solidFill>
                            <a:srgbClr val="FF0000"/>
                          </a:solidFill>
                          <a:effectLst/>
                        </a:rPr>
                        <a:t>第</a:t>
                      </a:r>
                      <a:r>
                        <a:rPr lang="en-US" sz="2400" b="1" kern="100" dirty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r>
                        <a:rPr lang="zh-TW" sz="2400" b="1" kern="100" dirty="0">
                          <a:solidFill>
                            <a:srgbClr val="FF0000"/>
                          </a:solidFill>
                          <a:effectLst/>
                        </a:rPr>
                        <a:t>次</a:t>
                      </a:r>
                      <a:r>
                        <a:rPr lang="en-US" sz="2400" b="1" kern="100" dirty="0">
                          <a:solidFill>
                            <a:srgbClr val="FF0000"/>
                          </a:solidFill>
                          <a:effectLst/>
                        </a:rPr>
                        <a:t>:2</a:t>
                      </a:r>
                      <a:r>
                        <a:rPr lang="zh-TW" sz="2400" b="1" kern="100" dirty="0">
                          <a:solidFill>
                            <a:srgbClr val="FF0000"/>
                          </a:solidFill>
                          <a:effectLst/>
                        </a:rPr>
                        <a:t>名</a:t>
                      </a:r>
                      <a:endParaRPr lang="zh-TW" sz="2400" b="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332" rtl="0" eaLnBrk="1" latinLnBrk="0" hangingPunct="1"/>
                      <a:r>
                        <a:rPr lang="en-US" altLang="zh-TW" sz="2400" b="1" kern="1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zh-TW" altLang="en-US" sz="2400" b="1" kern="1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92666926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345002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群組 23">
            <a:extLst>
              <a:ext uri="{FF2B5EF4-FFF2-40B4-BE49-F238E27FC236}">
                <a16:creationId xmlns:a16="http://schemas.microsoft.com/office/drawing/2014/main" id="{6864F4D5-3F33-4E22-A8D7-C10BB616679D}"/>
              </a:ext>
            </a:extLst>
          </p:cNvPr>
          <p:cNvGrpSpPr>
            <a:grpSpLocks/>
          </p:cNvGrpSpPr>
          <p:nvPr/>
        </p:nvGrpSpPr>
        <p:grpSpPr bwMode="auto">
          <a:xfrm>
            <a:off x="4755290" y="1215397"/>
            <a:ext cx="6539259" cy="4183063"/>
            <a:chOff x="4691063" y="228601"/>
            <a:chExt cx="6539258" cy="4183063"/>
          </a:xfrm>
        </p:grpSpPr>
        <p:grpSp>
          <p:nvGrpSpPr>
            <p:cNvPr id="25" name="群組 11">
              <a:extLst>
                <a:ext uri="{FF2B5EF4-FFF2-40B4-BE49-F238E27FC236}">
                  <a16:creationId xmlns:a16="http://schemas.microsoft.com/office/drawing/2014/main" id="{1CA751D9-F05F-41DB-B0C6-CA66CCC2009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691063" y="228601"/>
              <a:ext cx="6539258" cy="911225"/>
              <a:chOff x="4917207" y="1782220"/>
              <a:chExt cx="5711392" cy="911293"/>
            </a:xfrm>
          </p:grpSpPr>
          <p:sp>
            <p:nvSpPr>
              <p:cNvPr id="41" name="圆角矩形 36">
                <a:extLst>
                  <a:ext uri="{FF2B5EF4-FFF2-40B4-BE49-F238E27FC236}">
                    <a16:creationId xmlns:a16="http://schemas.microsoft.com/office/drawing/2014/main" id="{42063A4E-F0B1-4ECD-B50F-839A4C040F75}"/>
                  </a:ext>
                </a:extLst>
              </p:cNvPr>
              <p:cNvSpPr/>
              <p:nvPr/>
            </p:nvSpPr>
            <p:spPr>
              <a:xfrm>
                <a:off x="6226660" y="1782220"/>
                <a:ext cx="4401939" cy="911293"/>
              </a:xfrm>
              <a:prstGeom prst="roundRect">
                <a:avLst>
                  <a:gd name="adj" fmla="val 50000"/>
                </a:avLst>
              </a:prstGeom>
              <a:solidFill>
                <a:srgbClr val="8CC94C"/>
              </a:solidFill>
              <a:ln w="38100">
                <a:noFill/>
              </a:ln>
              <a:effectLst>
                <a:outerShdw blurRad="203200" dist="88900" dir="8100000" sx="102000" sy="102000" algn="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TW" altLang="en-US" sz="4000" b="1" dirty="0">
                    <a:solidFill>
                      <a:prstClr val="white"/>
                    </a:solidFill>
                    <a:latin typeface="微軟正黑體" panose="020B0604030504040204" pitchFamily="34" charset="-120"/>
                    <a:ea typeface="微軟正黑體" panose="020B0604030504040204" pitchFamily="34" charset="-120"/>
                    <a:cs typeface="+mn-ea"/>
                    <a:sym typeface="+mn-lt"/>
                  </a:rPr>
                  <a:t>作業期程</a:t>
                </a:r>
                <a:endParaRPr lang="en-US" altLang="zh-CN" sz="4000" b="1" dirty="0">
                  <a:solidFill>
                    <a:prstClr val="white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+mn-ea"/>
                  <a:sym typeface="+mn-lt"/>
                </a:endParaRPr>
              </a:p>
            </p:txBody>
          </p:sp>
          <p:sp>
            <p:nvSpPr>
              <p:cNvPr id="42" name="圆角矩形 40">
                <a:extLst>
                  <a:ext uri="{FF2B5EF4-FFF2-40B4-BE49-F238E27FC236}">
                    <a16:creationId xmlns:a16="http://schemas.microsoft.com/office/drawing/2014/main" id="{CA8F14A0-2D5F-471E-918E-663D2ACAB41A}"/>
                  </a:ext>
                </a:extLst>
              </p:cNvPr>
              <p:cNvSpPr/>
              <p:nvPr/>
            </p:nvSpPr>
            <p:spPr bwMode="auto">
              <a:xfrm>
                <a:off x="4917207" y="1782220"/>
                <a:ext cx="1010776" cy="911293"/>
              </a:xfrm>
              <a:prstGeom prst="roundRect">
                <a:avLst/>
              </a:prstGeom>
              <a:solidFill>
                <a:srgbClr val="339966"/>
              </a:solidFill>
              <a:ln w="38100">
                <a:noFill/>
              </a:ln>
              <a:effectLst>
                <a:outerShdw blurRad="203200" dist="88900" dir="8100000" sx="102000" sy="102000" algn="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TW" altLang="en-US" sz="4000" b="1" dirty="0">
                    <a:solidFill>
                      <a:prstClr val="white"/>
                    </a:solidFill>
                    <a:latin typeface="微軟正黑體" panose="020B0604030504040204" pitchFamily="34" charset="-120"/>
                    <a:ea typeface="微軟正黑體" panose="020B0604030504040204" pitchFamily="34" charset="-120"/>
                    <a:cs typeface="+mn-ea"/>
                    <a:sym typeface="+mn-lt"/>
                  </a:rPr>
                  <a:t>壹</a:t>
                </a:r>
                <a:endParaRPr lang="zh-CN" altLang="en-US" sz="4000" b="1" dirty="0">
                  <a:solidFill>
                    <a:prstClr val="white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+mn-ea"/>
                  <a:sym typeface="+mn-lt"/>
                </a:endParaRPr>
              </a:p>
            </p:txBody>
          </p:sp>
        </p:grpSp>
        <p:sp>
          <p:nvSpPr>
            <p:cNvPr id="40" name="圆角矩形 40">
              <a:extLst>
                <a:ext uri="{FF2B5EF4-FFF2-40B4-BE49-F238E27FC236}">
                  <a16:creationId xmlns:a16="http://schemas.microsoft.com/office/drawing/2014/main" id="{00C87164-D5EE-4406-B227-460C934DD780}"/>
                </a:ext>
              </a:extLst>
            </p:cNvPr>
            <p:cNvSpPr/>
            <p:nvPr/>
          </p:nvSpPr>
          <p:spPr bwMode="auto">
            <a:xfrm>
              <a:off x="4691063" y="1319214"/>
              <a:ext cx="1157288" cy="911225"/>
            </a:xfrm>
            <a:prstGeom prst="roundRect">
              <a:avLst/>
            </a:prstGeom>
            <a:solidFill>
              <a:srgbClr val="339966"/>
            </a:solidFill>
            <a:ln w="38100">
              <a:noFill/>
            </a:ln>
            <a:effectLst>
              <a:outerShdw blurRad="203200" dist="88900" dir="8100000" sx="102000" sy="102000" algn="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TW" altLang="en-US" sz="4000" b="1" dirty="0">
                  <a:solidFill>
                    <a:prstClr val="white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+mn-ea"/>
                  <a:sym typeface="+mn-lt"/>
                </a:rPr>
                <a:t>貳</a:t>
              </a:r>
              <a:endParaRPr lang="zh-CN" altLang="en-US" sz="4000" b="1" dirty="0">
                <a:solidFill>
                  <a:prstClr val="white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ea"/>
                <a:sym typeface="+mn-lt"/>
              </a:endParaRPr>
            </a:p>
          </p:txBody>
        </p:sp>
        <p:grpSp>
          <p:nvGrpSpPr>
            <p:cNvPr id="27" name="群組 13">
              <a:extLst>
                <a:ext uri="{FF2B5EF4-FFF2-40B4-BE49-F238E27FC236}">
                  <a16:creationId xmlns:a16="http://schemas.microsoft.com/office/drawing/2014/main" id="{E11E5430-6E0E-4F9F-A1F8-A45B7BF002E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691063" y="1319214"/>
              <a:ext cx="6539257" cy="2001839"/>
              <a:chOff x="4917207" y="726454"/>
              <a:chExt cx="5711391" cy="2001988"/>
            </a:xfrm>
          </p:grpSpPr>
          <p:sp>
            <p:nvSpPr>
              <p:cNvPr id="37" name="圆角矩形 36">
                <a:extLst>
                  <a:ext uri="{FF2B5EF4-FFF2-40B4-BE49-F238E27FC236}">
                    <a16:creationId xmlns:a16="http://schemas.microsoft.com/office/drawing/2014/main" id="{D51FE1EC-D2BE-444D-B3F7-0AA7B8FA767D}"/>
                  </a:ext>
                </a:extLst>
              </p:cNvPr>
              <p:cNvSpPr/>
              <p:nvPr/>
            </p:nvSpPr>
            <p:spPr>
              <a:xfrm>
                <a:off x="6226659" y="726454"/>
                <a:ext cx="4401939" cy="911293"/>
              </a:xfrm>
              <a:prstGeom prst="roundRect">
                <a:avLst>
                  <a:gd name="adj" fmla="val 50000"/>
                </a:avLst>
              </a:prstGeom>
              <a:solidFill>
                <a:srgbClr val="8CC94C"/>
              </a:solidFill>
              <a:ln w="38100">
                <a:noFill/>
              </a:ln>
              <a:effectLst>
                <a:outerShdw blurRad="203200" dist="88900" dir="8100000" sx="102000" sy="102000" algn="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TW" altLang="en-US" sz="4000" b="1" dirty="0">
                    <a:solidFill>
                      <a:prstClr val="white"/>
                    </a:solidFill>
                    <a:latin typeface="微軟正黑體" panose="020B0604030504040204" pitchFamily="34" charset="-120"/>
                    <a:ea typeface="微軟正黑體" panose="020B0604030504040204" pitchFamily="34" charset="-120"/>
                    <a:cs typeface="+mn-ea"/>
                    <a:sym typeface="+mn-lt"/>
                  </a:rPr>
                  <a:t>表冊異動</a:t>
                </a:r>
                <a:endParaRPr lang="en-US" altLang="zh-CN" sz="4000" b="1" dirty="0">
                  <a:solidFill>
                    <a:prstClr val="white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+mn-ea"/>
                  <a:sym typeface="+mn-lt"/>
                </a:endParaRPr>
              </a:p>
            </p:txBody>
          </p:sp>
          <p:sp>
            <p:nvSpPr>
              <p:cNvPr id="38" name="圆角矩形 40">
                <a:extLst>
                  <a:ext uri="{FF2B5EF4-FFF2-40B4-BE49-F238E27FC236}">
                    <a16:creationId xmlns:a16="http://schemas.microsoft.com/office/drawing/2014/main" id="{A77F2976-EF9A-4097-9524-5E3F11F80FB9}"/>
                  </a:ext>
                </a:extLst>
              </p:cNvPr>
              <p:cNvSpPr/>
              <p:nvPr/>
            </p:nvSpPr>
            <p:spPr bwMode="auto">
              <a:xfrm>
                <a:off x="4917207" y="1817149"/>
                <a:ext cx="1010776" cy="911293"/>
              </a:xfrm>
              <a:prstGeom prst="roundRect">
                <a:avLst/>
              </a:prstGeom>
              <a:solidFill>
                <a:srgbClr val="339966"/>
              </a:solidFill>
              <a:ln w="38100">
                <a:noFill/>
              </a:ln>
              <a:effectLst>
                <a:outerShdw blurRad="203200" dist="88900" dir="8100000" sx="102000" sy="102000" algn="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TW" altLang="en-US" sz="4000" b="1" dirty="0">
                    <a:solidFill>
                      <a:prstClr val="white"/>
                    </a:solidFill>
                    <a:latin typeface="微軟正黑體" panose="020B0604030504040204" pitchFamily="34" charset="-120"/>
                    <a:ea typeface="微軟正黑體" panose="020B0604030504040204" pitchFamily="34" charset="-120"/>
                    <a:cs typeface="+mn-ea"/>
                    <a:sym typeface="+mn-lt"/>
                  </a:rPr>
                  <a:t>參</a:t>
                </a:r>
                <a:endParaRPr lang="zh-CN" altLang="en-US" sz="4000" b="1" dirty="0">
                  <a:solidFill>
                    <a:prstClr val="white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+mn-ea"/>
                  <a:sym typeface="+mn-lt"/>
                </a:endParaRPr>
              </a:p>
            </p:txBody>
          </p:sp>
        </p:grpSp>
        <p:sp>
          <p:nvSpPr>
            <p:cNvPr id="35" name="圆角矩形 36">
              <a:extLst>
                <a:ext uri="{FF2B5EF4-FFF2-40B4-BE49-F238E27FC236}">
                  <a16:creationId xmlns:a16="http://schemas.microsoft.com/office/drawing/2014/main" id="{DD143B25-5DF2-44C3-96F8-B884C0C92A80}"/>
                </a:ext>
              </a:extLst>
            </p:cNvPr>
            <p:cNvSpPr/>
            <p:nvPr/>
          </p:nvSpPr>
          <p:spPr bwMode="auto">
            <a:xfrm>
              <a:off x="6190321" y="2409828"/>
              <a:ext cx="5039999" cy="911225"/>
            </a:xfrm>
            <a:prstGeom prst="roundRect">
              <a:avLst>
                <a:gd name="adj" fmla="val 50000"/>
              </a:avLst>
            </a:prstGeom>
            <a:solidFill>
              <a:srgbClr val="8CC94C"/>
            </a:solidFill>
            <a:ln w="38100">
              <a:noFill/>
            </a:ln>
            <a:effectLst>
              <a:outerShdw blurRad="203200" dist="88900" dir="8100000" sx="102000" sy="102000" algn="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TW" altLang="en-US" sz="4000" b="1" dirty="0">
                  <a:solidFill>
                    <a:prstClr val="white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+mn-ea"/>
                  <a:sym typeface="+mn-lt"/>
                </a:rPr>
                <a:t>重要事項宣導</a:t>
              </a:r>
              <a:endParaRPr lang="en-US" altLang="zh-CN" sz="4000" b="1" dirty="0">
                <a:solidFill>
                  <a:prstClr val="white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ea"/>
                <a:sym typeface="+mn-lt"/>
              </a:endParaRPr>
            </a:p>
          </p:txBody>
        </p:sp>
        <p:sp>
          <p:nvSpPr>
            <p:cNvPr id="33" name="圆角矩形 36">
              <a:extLst>
                <a:ext uri="{FF2B5EF4-FFF2-40B4-BE49-F238E27FC236}">
                  <a16:creationId xmlns:a16="http://schemas.microsoft.com/office/drawing/2014/main" id="{34B91BA6-799A-436D-B6BB-F8FAC585CF22}"/>
                </a:ext>
              </a:extLst>
            </p:cNvPr>
            <p:cNvSpPr/>
            <p:nvPr/>
          </p:nvSpPr>
          <p:spPr bwMode="auto">
            <a:xfrm>
              <a:off x="6190319" y="3500439"/>
              <a:ext cx="5040000" cy="911225"/>
            </a:xfrm>
            <a:prstGeom prst="roundRect">
              <a:avLst>
                <a:gd name="adj" fmla="val 50000"/>
              </a:avLst>
            </a:prstGeom>
            <a:solidFill>
              <a:srgbClr val="8CC94C"/>
            </a:solidFill>
            <a:ln w="38100">
              <a:noFill/>
            </a:ln>
            <a:effectLst>
              <a:outerShdw blurRad="203200" dist="88900" dir="8100000" sx="102000" sy="102000" algn="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TW" altLang="en-US" sz="4000" b="1" dirty="0">
                  <a:solidFill>
                    <a:prstClr val="white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+mn-ea"/>
                  <a:sym typeface="+mn-lt"/>
                </a:rPr>
                <a:t>聯絡資訊</a:t>
              </a:r>
              <a:endParaRPr lang="en-US" altLang="zh-CN" sz="4000" b="1" dirty="0">
                <a:solidFill>
                  <a:prstClr val="white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ea"/>
                <a:sym typeface="+mn-lt"/>
              </a:endParaRPr>
            </a:p>
          </p:txBody>
        </p:sp>
        <p:sp>
          <p:nvSpPr>
            <p:cNvPr id="32" name="圆角矩形 40">
              <a:extLst>
                <a:ext uri="{FF2B5EF4-FFF2-40B4-BE49-F238E27FC236}">
                  <a16:creationId xmlns:a16="http://schemas.microsoft.com/office/drawing/2014/main" id="{3FFFE707-5AC7-43F4-846C-00B2A3AA3E15}"/>
                </a:ext>
              </a:extLst>
            </p:cNvPr>
            <p:cNvSpPr/>
            <p:nvPr/>
          </p:nvSpPr>
          <p:spPr bwMode="auto">
            <a:xfrm>
              <a:off x="4691063" y="3500439"/>
              <a:ext cx="1157288" cy="911225"/>
            </a:xfrm>
            <a:prstGeom prst="roundRect">
              <a:avLst/>
            </a:prstGeom>
            <a:solidFill>
              <a:srgbClr val="339966"/>
            </a:solidFill>
            <a:ln w="38100">
              <a:noFill/>
            </a:ln>
            <a:effectLst>
              <a:outerShdw blurRad="203200" dist="88900" dir="8100000" sx="102000" sy="102000" algn="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TW" altLang="en-US" sz="4000" b="1" dirty="0">
                  <a:solidFill>
                    <a:prstClr val="white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+mn-ea"/>
                  <a:sym typeface="+mn-lt"/>
                </a:rPr>
                <a:t>肆</a:t>
              </a:r>
              <a:endParaRPr lang="zh-CN" altLang="en-US" sz="4000" b="1" dirty="0">
                <a:solidFill>
                  <a:prstClr val="white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ea"/>
                <a:sym typeface="+mn-lt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0" y="-25400"/>
            <a:ext cx="3765550" cy="6883400"/>
          </a:xfrm>
          <a:prstGeom prst="rect">
            <a:avLst/>
          </a:prstGeom>
          <a:solidFill>
            <a:srgbClr val="3399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" name="TextBox 148"/>
          <p:cNvSpPr txBox="1"/>
          <p:nvPr/>
        </p:nvSpPr>
        <p:spPr>
          <a:xfrm>
            <a:off x="679449" y="512763"/>
            <a:ext cx="2406651" cy="30469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TW" altLang="en-US" sz="8000" b="1" cap="all" dirty="0">
                <a:solidFill>
                  <a:srgbClr val="FFFFE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報告大綱</a:t>
            </a:r>
            <a:endParaRPr lang="en-US" altLang="zh-CN" sz="8000" b="1" cap="all" dirty="0">
              <a:solidFill>
                <a:srgbClr val="FFFFE5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3" name="投影片編號版面配置區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37BC5-01F3-4DA6-AE9F-6749599A3EE9}" type="slidenum">
              <a:rPr lang="zh-TW" altLang="en-US" smtClean="0"/>
              <a:t>3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54386864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4A63BF1-721D-40E2-AE55-C7F9DC8389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表</a:t>
            </a:r>
            <a:r>
              <a:rPr lang="en-US" altLang="zh-TW" dirty="0"/>
              <a:t>4-2-9</a:t>
            </a:r>
            <a:r>
              <a:rPr lang="zh-TW" altLang="en-US" dirty="0"/>
              <a:t>校本部以外縣市學生人數資料統計表</a:t>
            </a:r>
          </a:p>
        </p:txBody>
      </p:sp>
      <p:sp>
        <p:nvSpPr>
          <p:cNvPr id="3" name="投影片編號版面配置區 2">
            <a:extLst>
              <a:ext uri="{FF2B5EF4-FFF2-40B4-BE49-F238E27FC236}">
                <a16:creationId xmlns:a16="http://schemas.microsoft.com/office/drawing/2014/main" id="{A9F958DB-A29B-4A6C-BC75-8FB652F739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37BC5-01F3-4DA6-AE9F-6749599A3EE9}" type="slidenum">
              <a:rPr lang="zh-TW" altLang="en-US" smtClean="0"/>
              <a:t>30</a:t>
            </a:fld>
            <a:endParaRPr lang="zh-TW" altLang="en-US"/>
          </a:p>
        </p:txBody>
      </p:sp>
      <p:graphicFrame>
        <p:nvGraphicFramePr>
          <p:cNvPr id="7" name="內容版面配置區 6">
            <a:extLst>
              <a:ext uri="{FF2B5EF4-FFF2-40B4-BE49-F238E27FC236}">
                <a16:creationId xmlns:a16="http://schemas.microsoft.com/office/drawing/2014/main" id="{BA4E2263-DE3E-448F-B093-29EE1DB83315}"/>
              </a:ext>
            </a:extLst>
          </p:cNvPr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2852852638"/>
              </p:ext>
            </p:extLst>
          </p:nvPr>
        </p:nvGraphicFramePr>
        <p:xfrm>
          <a:off x="162566" y="988828"/>
          <a:ext cx="11846555" cy="122274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315368">
                  <a:extLst>
                    <a:ext uri="{9D8B030D-6E8A-4147-A177-3AD203B41FA5}">
                      <a16:colId xmlns:a16="http://schemas.microsoft.com/office/drawing/2014/main" val="2998095326"/>
                    </a:ext>
                  </a:extLst>
                </a:gridCol>
                <a:gridCol w="1205600">
                  <a:extLst>
                    <a:ext uri="{9D8B030D-6E8A-4147-A177-3AD203B41FA5}">
                      <a16:colId xmlns:a16="http://schemas.microsoft.com/office/drawing/2014/main" val="1099504095"/>
                    </a:ext>
                  </a:extLst>
                </a:gridCol>
                <a:gridCol w="1643787">
                  <a:extLst>
                    <a:ext uri="{9D8B030D-6E8A-4147-A177-3AD203B41FA5}">
                      <a16:colId xmlns:a16="http://schemas.microsoft.com/office/drawing/2014/main" val="414495591"/>
                    </a:ext>
                  </a:extLst>
                </a:gridCol>
                <a:gridCol w="4261328">
                  <a:extLst>
                    <a:ext uri="{9D8B030D-6E8A-4147-A177-3AD203B41FA5}">
                      <a16:colId xmlns:a16="http://schemas.microsoft.com/office/drawing/2014/main" val="1031875434"/>
                    </a:ext>
                  </a:extLst>
                </a:gridCol>
                <a:gridCol w="2420472">
                  <a:extLst>
                    <a:ext uri="{9D8B030D-6E8A-4147-A177-3AD203B41FA5}">
                      <a16:colId xmlns:a16="http://schemas.microsoft.com/office/drawing/2014/main" val="3293259770"/>
                    </a:ext>
                  </a:extLst>
                </a:gridCol>
              </a:tblGrid>
              <a:tr h="1222744">
                <a:tc>
                  <a:txBody>
                    <a:bodyPr/>
                    <a:lstStyle/>
                    <a:p>
                      <a:pPr algn="ctr"/>
                      <a:r>
                        <a:rPr lang="zh-TW" sz="1600" b="0" ker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學年度</a:t>
                      </a:r>
                      <a:r>
                        <a:rPr lang="en-US" sz="1600" b="0" ker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/</a:t>
                      </a:r>
                      <a:r>
                        <a:rPr lang="zh-TW" sz="1600" b="0" ker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學期</a:t>
                      </a:r>
                      <a:endParaRPr lang="zh-TW" sz="1600" b="0" kern="1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1600" b="0" ker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系所</a:t>
                      </a:r>
                      <a:endParaRPr lang="zh-TW" sz="1600" b="0" kern="1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1600" b="0" ker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學制</a:t>
                      </a:r>
                      <a:endParaRPr lang="zh-TW" sz="1600" b="0" kern="1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2400" b="1" kern="0" dirty="0">
                          <a:solidFill>
                            <a:srgbClr val="FF0000"/>
                          </a:solidFill>
                          <a:effectLst/>
                        </a:rPr>
                        <a:t>校本部以外縣市</a:t>
                      </a:r>
                      <a:endParaRPr lang="zh-TW" sz="2400" b="1" kern="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1600" b="0" kern="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學生數</a:t>
                      </a:r>
                      <a:endParaRPr lang="zh-TW" sz="1600" b="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15707853"/>
                  </a:ext>
                </a:extLst>
              </a:tr>
            </a:tbl>
          </a:graphicData>
        </a:graphic>
      </p:graphicFrame>
      <p:sp>
        <p:nvSpPr>
          <p:cNvPr id="5" name="內容版面配置區 4">
            <a:extLst>
              <a:ext uri="{FF2B5EF4-FFF2-40B4-BE49-F238E27FC236}">
                <a16:creationId xmlns:a16="http://schemas.microsoft.com/office/drawing/2014/main" id="{1C4C784E-1BFC-40CF-9555-7772F7F02789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162566" y="2397967"/>
            <a:ext cx="11846559" cy="4460041"/>
          </a:xfrm>
        </p:spPr>
        <p:txBody>
          <a:bodyPr>
            <a:normAutofit/>
          </a:bodyPr>
          <a:lstStyle/>
          <a:p>
            <a:pPr marL="0" indent="0">
              <a:lnSpc>
                <a:spcPct val="110000"/>
              </a:lnSpc>
              <a:spcBef>
                <a:spcPts val="600"/>
              </a:spcBef>
              <a:buNone/>
              <a:defRPr/>
            </a:pPr>
            <a:r>
              <a:rPr lang="en-US" altLang="zh-TW" b="1" kern="100" dirty="0">
                <a:latin typeface="微軟正黑體" panose="020B0604030504040204" pitchFamily="34" charset="-120"/>
              </a:rPr>
              <a:t>【</a:t>
            </a:r>
            <a:r>
              <a:rPr lang="zh-TW" altLang="en-US" b="1" kern="100" dirty="0">
                <a:latin typeface="微軟正黑體" panose="020B0604030504040204" pitchFamily="34" charset="-120"/>
              </a:rPr>
              <a:t>新增定義</a:t>
            </a:r>
            <a:r>
              <a:rPr lang="en-US" altLang="zh-TW" b="1" kern="100" dirty="0">
                <a:latin typeface="微軟正黑體" panose="020B0604030504040204" pitchFamily="34" charset="-120"/>
              </a:rPr>
              <a:t>】</a:t>
            </a:r>
            <a:r>
              <a:rPr lang="zh-TW" altLang="en-US" b="1" kern="100" dirty="0">
                <a:latin typeface="微軟正黑體" panose="020B0604030504040204" pitchFamily="34" charset="-120"/>
              </a:rPr>
              <a:t>：</a:t>
            </a:r>
            <a:r>
              <a:rPr lang="zh-TW" altLang="en-US" b="1" kern="100" dirty="0">
                <a:solidFill>
                  <a:srgbClr val="FF0000"/>
                </a:solidFill>
                <a:latin typeface="微軟正黑體" panose="020B0604030504040204" pitchFamily="34" charset="-120"/>
              </a:rPr>
              <a:t>校本部以外縣市</a:t>
            </a:r>
          </a:p>
          <a:p>
            <a:pPr marL="342874" indent="-342874">
              <a:lnSpc>
                <a:spcPct val="120000"/>
              </a:lnSpc>
              <a:spcBef>
                <a:spcPts val="600"/>
              </a:spcBef>
              <a:buFont typeface="Wingdings" panose="05000000000000000000" pitchFamily="2" charset="2"/>
              <a:buChar char=""/>
              <a:defRPr/>
            </a:pPr>
            <a:r>
              <a:rPr lang="zh-TW" altLang="en-US" sz="2400" kern="100" dirty="0">
                <a:latin typeface="微軟正黑體" panose="020B0604030504040204" pitchFamily="34" charset="-120"/>
              </a:rPr>
              <a:t>如現役軍人營區在職專班在校本部以外縣市上課，亦須填報本表。</a:t>
            </a:r>
            <a:endParaRPr lang="en-US" altLang="zh-TW" sz="2400" kern="100" dirty="0">
              <a:latin typeface="微軟正黑體" panose="020B0604030504040204" pitchFamily="34" charset="-120"/>
            </a:endParaRPr>
          </a:p>
          <a:p>
            <a:pPr marL="342874" indent="-342874">
              <a:lnSpc>
                <a:spcPct val="120000"/>
              </a:lnSpc>
              <a:spcBef>
                <a:spcPts val="600"/>
              </a:spcBef>
              <a:buFont typeface="Wingdings" panose="05000000000000000000" pitchFamily="2" charset="2"/>
              <a:buChar char=""/>
              <a:defRPr/>
            </a:pPr>
            <a:endParaRPr lang="en-US" altLang="zh-TW" sz="2400" kern="100" dirty="0">
              <a:latin typeface="微軟正黑體" panose="020B0604030504040204" pitchFamily="34" charset="-120"/>
            </a:endParaRPr>
          </a:p>
          <a:p>
            <a:pPr marL="342874" indent="-342874">
              <a:lnSpc>
                <a:spcPct val="120000"/>
              </a:lnSpc>
              <a:spcBef>
                <a:spcPts val="600"/>
              </a:spcBef>
              <a:buFont typeface="Wingdings" panose="05000000000000000000" pitchFamily="2" charset="2"/>
              <a:buChar char=""/>
              <a:defRPr/>
            </a:pPr>
            <a:endParaRPr lang="en-US" altLang="zh-TW" sz="2400" kern="100" dirty="0">
              <a:latin typeface="微軟正黑體" panose="020B0604030504040204" pitchFamily="34" charset="-120"/>
            </a:endParaRPr>
          </a:p>
          <a:p>
            <a:pPr marL="342874" indent="-342874">
              <a:lnSpc>
                <a:spcPct val="120000"/>
              </a:lnSpc>
              <a:spcBef>
                <a:spcPts val="600"/>
              </a:spcBef>
              <a:buFont typeface="Wingdings" panose="05000000000000000000" pitchFamily="2" charset="2"/>
              <a:buChar char=""/>
              <a:defRPr/>
            </a:pPr>
            <a:endParaRPr lang="en-US" altLang="zh-TW" kern="100" dirty="0">
              <a:latin typeface="微軟正黑體" panose="020B0604030504040204" pitchFamily="34" charset="-120"/>
            </a:endParaRPr>
          </a:p>
          <a:p>
            <a:pPr marL="342874" indent="-342874">
              <a:lnSpc>
                <a:spcPct val="120000"/>
              </a:lnSpc>
              <a:spcBef>
                <a:spcPts val="600"/>
              </a:spcBef>
              <a:buFont typeface="Wingdings" panose="05000000000000000000" pitchFamily="2" charset="2"/>
              <a:buChar char=""/>
              <a:defRPr/>
            </a:pPr>
            <a:endParaRPr lang="en-US" altLang="zh-TW" sz="2400" kern="100" dirty="0">
              <a:latin typeface="微軟正黑體" panose="020B0604030504040204" pitchFamily="34" charset="-120"/>
            </a:endParaRPr>
          </a:p>
          <a:p>
            <a:pPr marL="342874" indent="-342874">
              <a:lnSpc>
                <a:spcPct val="120000"/>
              </a:lnSpc>
              <a:spcBef>
                <a:spcPts val="600"/>
              </a:spcBef>
              <a:buFont typeface="Wingdings" panose="05000000000000000000" pitchFamily="2" charset="2"/>
              <a:buChar char=""/>
              <a:defRPr/>
            </a:pPr>
            <a:endParaRPr lang="zh-TW" altLang="en-US" sz="2400" kern="100" dirty="0">
              <a:latin typeface="微軟正黑體" panose="020B0604030504040204" pitchFamily="34" charset="-120"/>
            </a:endParaRPr>
          </a:p>
          <a:p>
            <a:pPr marL="0" indent="0" algn="r">
              <a:lnSpc>
                <a:spcPct val="120000"/>
              </a:lnSpc>
              <a:spcBef>
                <a:spcPts val="600"/>
              </a:spcBef>
              <a:buNone/>
              <a:defRPr/>
            </a:pPr>
            <a:r>
              <a:rPr lang="en-US" altLang="zh-TW" sz="1600" kern="100" dirty="0">
                <a:latin typeface="微軟正黑體" panose="020B0604030504040204" pitchFamily="34" charset="-120"/>
              </a:rPr>
              <a:t>【113</a:t>
            </a:r>
            <a:r>
              <a:rPr lang="zh-TW" altLang="en-US" sz="1600" kern="100" dirty="0">
                <a:latin typeface="微軟正黑體" panose="020B0604030504040204" pitchFamily="34" charset="-120"/>
              </a:rPr>
              <a:t>年</a:t>
            </a:r>
            <a:r>
              <a:rPr lang="en-US" altLang="zh-TW" sz="1600" kern="100" dirty="0">
                <a:latin typeface="微軟正黑體" panose="020B0604030504040204" pitchFamily="34" charset="-120"/>
              </a:rPr>
              <a:t>10</a:t>
            </a:r>
            <a:r>
              <a:rPr lang="zh-TW" altLang="en-US" sz="1600" kern="100" dirty="0">
                <a:latin typeface="微軟正黑體" panose="020B0604030504040204" pitchFamily="34" charset="-120"/>
              </a:rPr>
              <a:t>月因應「統計處」需求新增定義</a:t>
            </a:r>
            <a:r>
              <a:rPr lang="en-US" altLang="zh-TW" sz="1600" kern="100" dirty="0">
                <a:latin typeface="微軟正黑體" panose="020B0604030504040204" pitchFamily="34" charset="-120"/>
              </a:rPr>
              <a:t>】</a:t>
            </a:r>
            <a:endParaRPr lang="zh-TW" altLang="en-US" dirty="0"/>
          </a:p>
          <a:p>
            <a:endParaRPr lang="zh-TW" altLang="en-US" dirty="0"/>
          </a:p>
        </p:txBody>
      </p:sp>
      <p:sp>
        <p:nvSpPr>
          <p:cNvPr id="6" name="文字版面配置區 5">
            <a:extLst>
              <a:ext uri="{FF2B5EF4-FFF2-40B4-BE49-F238E27FC236}">
                <a16:creationId xmlns:a16="http://schemas.microsoft.com/office/drawing/2014/main" id="{AA31177B-9D40-48AC-AD7F-A5A5628FA3F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altLang="zh-TW" dirty="0"/>
              <a:t>08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39127316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64B0B8B3-B92B-4C5A-836A-3CEDCE297F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37BC5-01F3-4DA6-AE9F-6749599A3EE9}" type="slidenum">
              <a:rPr lang="zh-TW" altLang="en-US" smtClean="0"/>
              <a:t>31</a:t>
            </a:fld>
            <a:endParaRPr lang="zh-TW" altLang="en-US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660C26F0-6C70-462B-83E3-CBA195AF1C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表</a:t>
            </a:r>
            <a:r>
              <a:rPr lang="en-US" altLang="zh-TW" dirty="0"/>
              <a:t>5-1</a:t>
            </a:r>
            <a:r>
              <a:rPr lang="zh-TW" altLang="en-US" dirty="0"/>
              <a:t>學校各類圖書資料分布資料表</a:t>
            </a:r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C07E1D37-E885-4CBB-B7C0-2BA20EEEB08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altLang="zh-TW" dirty="0"/>
              <a:t>09</a:t>
            </a:r>
            <a:endParaRPr lang="zh-TW" altLang="en-US" dirty="0"/>
          </a:p>
        </p:txBody>
      </p:sp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id="{8E52E29D-77C5-4B00-A692-7A435285155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1327678"/>
              </p:ext>
            </p:extLst>
          </p:nvPr>
        </p:nvGraphicFramePr>
        <p:xfrm>
          <a:off x="170121" y="939823"/>
          <a:ext cx="11838999" cy="563109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890977">
                  <a:extLst>
                    <a:ext uri="{9D8B030D-6E8A-4147-A177-3AD203B41FA5}">
                      <a16:colId xmlns:a16="http://schemas.microsoft.com/office/drawing/2014/main" val="171840087"/>
                    </a:ext>
                  </a:extLst>
                </a:gridCol>
                <a:gridCol w="2266882">
                  <a:extLst>
                    <a:ext uri="{9D8B030D-6E8A-4147-A177-3AD203B41FA5}">
                      <a16:colId xmlns:a16="http://schemas.microsoft.com/office/drawing/2014/main" val="3897725682"/>
                    </a:ext>
                  </a:extLst>
                </a:gridCol>
                <a:gridCol w="2779797">
                  <a:extLst>
                    <a:ext uri="{9D8B030D-6E8A-4147-A177-3AD203B41FA5}">
                      <a16:colId xmlns:a16="http://schemas.microsoft.com/office/drawing/2014/main" val="3021497787"/>
                    </a:ext>
                  </a:extLst>
                </a:gridCol>
                <a:gridCol w="1901343">
                  <a:extLst>
                    <a:ext uri="{9D8B030D-6E8A-4147-A177-3AD203B41FA5}">
                      <a16:colId xmlns:a16="http://schemas.microsoft.com/office/drawing/2014/main" val="548988505"/>
                    </a:ext>
                  </a:extLst>
                </a:gridCol>
              </a:tblGrid>
              <a:tr h="306565">
                <a:tc>
                  <a:txBody>
                    <a:bodyPr/>
                    <a:lstStyle/>
                    <a:p>
                      <a:r>
                        <a:rPr lang="zh-TW" sz="160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紙</a:t>
                      </a:r>
                      <a:r>
                        <a:rPr lang="en-US" sz="160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  </a:t>
                      </a:r>
                      <a:r>
                        <a:rPr lang="zh-TW" sz="160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本</a:t>
                      </a:r>
                      <a:r>
                        <a:rPr lang="en-US" sz="160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  </a:t>
                      </a:r>
                      <a:r>
                        <a:rPr lang="zh-TW" sz="160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圖</a:t>
                      </a:r>
                      <a:r>
                        <a:rPr lang="en-US" sz="160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  </a:t>
                      </a:r>
                      <a:r>
                        <a:rPr lang="zh-TW" sz="160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書</a:t>
                      </a:r>
                      <a:r>
                        <a:rPr lang="en-US" sz="160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  </a:t>
                      </a:r>
                      <a:r>
                        <a:rPr lang="zh-TW" sz="160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收</a:t>
                      </a:r>
                      <a:r>
                        <a:rPr lang="en-US" sz="160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  </a:t>
                      </a:r>
                      <a:r>
                        <a:rPr lang="zh-TW" sz="160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藏</a:t>
                      </a:r>
                      <a:r>
                        <a:rPr lang="en-US" sz="160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  </a:t>
                      </a:r>
                      <a:r>
                        <a:rPr lang="zh-TW" sz="160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冊</a:t>
                      </a:r>
                      <a:r>
                        <a:rPr lang="en-US" sz="160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  </a:t>
                      </a:r>
                      <a:r>
                        <a:rPr lang="zh-TW" sz="160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數</a:t>
                      </a:r>
                      <a:endParaRPr lang="zh-TW" sz="160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1374" marR="11374" marT="656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TW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冊</a:t>
                      </a:r>
                      <a:r>
                        <a:rPr lang="en-US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  </a:t>
                      </a:r>
                      <a:r>
                        <a:rPr lang="zh-TW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數</a:t>
                      </a:r>
                      <a:r>
                        <a:rPr lang="en-US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/</a:t>
                      </a:r>
                      <a:r>
                        <a:rPr lang="zh-TW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總冊數</a:t>
                      </a:r>
                      <a:endParaRPr lang="zh-TW" sz="1600" kern="1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1374" marR="11374" marT="656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TW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電 子 資 料 可 使 用 量</a:t>
                      </a:r>
                      <a:endParaRPr lang="zh-TW" sz="1600" kern="1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1374" marR="11374" marT="656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TW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數</a:t>
                      </a:r>
                      <a:r>
                        <a:rPr lang="en-US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  </a:t>
                      </a:r>
                      <a:r>
                        <a:rPr lang="zh-TW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量</a:t>
                      </a:r>
                      <a:endParaRPr lang="zh-TW" sz="1600" kern="1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1374" marR="11374" marT="656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29759606"/>
                  </a:ext>
                </a:extLst>
              </a:tr>
              <a:tr h="306565">
                <a:tc>
                  <a:txBody>
                    <a:bodyPr/>
                    <a:lstStyle/>
                    <a:p>
                      <a:r>
                        <a:rPr lang="en-US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 </a:t>
                      </a:r>
                      <a:r>
                        <a:rPr lang="zh-TW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一、中文紙本圖書</a:t>
                      </a:r>
                      <a:endParaRPr lang="zh-TW" sz="1600" kern="1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1374" marR="11374" marT="656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 </a:t>
                      </a:r>
                      <a:endParaRPr lang="zh-TW" sz="1600" kern="1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1374" marR="11374" marT="656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1.</a:t>
                      </a:r>
                      <a:r>
                        <a:rPr lang="zh-TW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線上資料庫</a:t>
                      </a:r>
                      <a:r>
                        <a:rPr lang="en-US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           (</a:t>
                      </a:r>
                      <a:r>
                        <a:rPr lang="zh-TW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種</a:t>
                      </a:r>
                      <a:r>
                        <a:rPr lang="en-US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)</a:t>
                      </a:r>
                      <a:endParaRPr lang="zh-TW" sz="1600" kern="1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1374" marR="11374" marT="656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 </a:t>
                      </a:r>
                      <a:endParaRPr lang="zh-TW" sz="1600" kern="1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1374" marR="11374" marT="656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2983506"/>
                  </a:ext>
                </a:extLst>
              </a:tr>
              <a:tr h="284808">
                <a:tc>
                  <a:txBody>
                    <a:bodyPr/>
                    <a:lstStyle/>
                    <a:p>
                      <a:r>
                        <a:rPr lang="en-US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 </a:t>
                      </a:r>
                      <a:r>
                        <a:rPr lang="zh-TW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二、外文紙本圖書</a:t>
                      </a:r>
                      <a:endParaRPr lang="zh-TW" sz="1600" kern="1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1374" marR="11374" marT="656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sz="1600" kern="1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374" marR="11374" marT="656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TW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非</a:t>
                      </a:r>
                      <a:r>
                        <a:rPr lang="en-US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  </a:t>
                      </a:r>
                      <a:r>
                        <a:rPr lang="zh-TW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書</a:t>
                      </a:r>
                      <a:r>
                        <a:rPr lang="en-US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  </a:t>
                      </a:r>
                      <a:r>
                        <a:rPr lang="zh-TW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資</a:t>
                      </a:r>
                      <a:r>
                        <a:rPr lang="en-US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  </a:t>
                      </a:r>
                      <a:r>
                        <a:rPr lang="zh-TW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料</a:t>
                      </a:r>
                      <a:endParaRPr lang="zh-TW" sz="1600" kern="1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1374" marR="11374" marT="656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TW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數</a:t>
                      </a:r>
                      <a:r>
                        <a:rPr lang="en-US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  </a:t>
                      </a:r>
                      <a:r>
                        <a:rPr lang="zh-TW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量</a:t>
                      </a:r>
                      <a:endParaRPr lang="zh-TW" sz="1600" kern="1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1374" marR="11374" marT="656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58358295"/>
                  </a:ext>
                </a:extLst>
              </a:tr>
              <a:tr h="284808">
                <a:tc>
                  <a:txBody>
                    <a:bodyPr/>
                    <a:lstStyle/>
                    <a:p>
                      <a:r>
                        <a:rPr lang="zh-TW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圖</a:t>
                      </a:r>
                      <a:r>
                        <a:rPr lang="en-US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  </a:t>
                      </a:r>
                      <a:r>
                        <a:rPr lang="zh-TW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書</a:t>
                      </a:r>
                      <a:r>
                        <a:rPr lang="en-US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  </a:t>
                      </a:r>
                      <a:r>
                        <a:rPr lang="zh-TW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館</a:t>
                      </a:r>
                      <a:r>
                        <a:rPr lang="en-US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  </a:t>
                      </a:r>
                      <a:r>
                        <a:rPr lang="zh-TW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服</a:t>
                      </a:r>
                      <a:r>
                        <a:rPr lang="en-US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  </a:t>
                      </a:r>
                      <a:r>
                        <a:rPr lang="zh-TW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務</a:t>
                      </a:r>
                      <a:endParaRPr lang="zh-TW" sz="1600" kern="1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1374" marR="11374" marT="656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 </a:t>
                      </a:r>
                      <a:r>
                        <a:rPr lang="zh-TW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數</a:t>
                      </a:r>
                      <a:r>
                        <a:rPr lang="en-US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  </a:t>
                      </a:r>
                      <a:r>
                        <a:rPr lang="zh-TW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量</a:t>
                      </a:r>
                      <a:endParaRPr lang="zh-TW" sz="1600" kern="1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1374" marR="11374" marT="656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1.</a:t>
                      </a:r>
                      <a:r>
                        <a:rPr lang="zh-TW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微縮影片</a:t>
                      </a:r>
                      <a:endParaRPr lang="zh-TW" sz="1600" kern="1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1374" marR="11374" marT="656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 </a:t>
                      </a:r>
                      <a:endParaRPr lang="zh-TW" sz="1600" kern="1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1374" marR="11374" marT="656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97975069"/>
                  </a:ext>
                </a:extLst>
              </a:tr>
              <a:tr h="284808">
                <a:tc>
                  <a:txBody>
                    <a:bodyPr/>
                    <a:lstStyle/>
                    <a:p>
                      <a:r>
                        <a:rPr lang="en-US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1.</a:t>
                      </a:r>
                      <a:r>
                        <a:rPr lang="zh-TW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圖書閱覽座位數</a:t>
                      </a:r>
                      <a:endParaRPr lang="zh-TW" sz="1600" kern="1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1374" marR="11374" marT="656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 </a:t>
                      </a:r>
                      <a:endParaRPr lang="zh-TW" sz="1600" kern="1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1374" marR="11374" marT="656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TW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現</a:t>
                      </a:r>
                      <a:r>
                        <a:rPr lang="en-US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  </a:t>
                      </a:r>
                      <a:r>
                        <a:rPr lang="zh-TW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期</a:t>
                      </a:r>
                      <a:r>
                        <a:rPr lang="en-US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  </a:t>
                      </a:r>
                      <a:r>
                        <a:rPr lang="zh-TW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書</a:t>
                      </a:r>
                      <a:r>
                        <a:rPr lang="en-US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  </a:t>
                      </a:r>
                      <a:r>
                        <a:rPr lang="zh-TW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報</a:t>
                      </a:r>
                      <a:endParaRPr lang="zh-TW" sz="1600" kern="1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1374" marR="11374" marT="656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TW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數</a:t>
                      </a:r>
                      <a:r>
                        <a:rPr lang="en-US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  </a:t>
                      </a:r>
                      <a:r>
                        <a:rPr lang="zh-TW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量</a:t>
                      </a:r>
                      <a:endParaRPr lang="zh-TW" sz="1600" kern="1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1374" marR="11374" marT="656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81604947"/>
                  </a:ext>
                </a:extLst>
              </a:tr>
              <a:tr h="457812">
                <a:tc>
                  <a:txBody>
                    <a:bodyPr/>
                    <a:lstStyle/>
                    <a:p>
                      <a:r>
                        <a:rPr lang="en-US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2.</a:t>
                      </a:r>
                      <a:r>
                        <a:rPr lang="zh-TW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上學年借閱人次</a:t>
                      </a:r>
                      <a:r>
                        <a:rPr lang="en-US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(</a:t>
                      </a:r>
                      <a:r>
                        <a:rPr lang="zh-TW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僅含紙本圖書及非書資料</a:t>
                      </a:r>
                      <a:r>
                        <a:rPr lang="en-US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)</a:t>
                      </a:r>
                      <a:endParaRPr lang="zh-TW" sz="1600" kern="1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1374" marR="11374" marT="656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 </a:t>
                      </a:r>
                      <a:endParaRPr lang="zh-TW" sz="1600" kern="1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1374" marR="11374" marT="656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1.</a:t>
                      </a:r>
                      <a:r>
                        <a:rPr lang="zh-TW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報紙</a:t>
                      </a:r>
                      <a:r>
                        <a:rPr lang="en-US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 (</a:t>
                      </a:r>
                      <a:r>
                        <a:rPr lang="zh-TW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種</a:t>
                      </a:r>
                      <a:r>
                        <a:rPr lang="en-US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)  [</a:t>
                      </a:r>
                      <a:r>
                        <a:rPr lang="zh-TW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限紙本</a:t>
                      </a:r>
                      <a:r>
                        <a:rPr lang="en-US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]</a:t>
                      </a:r>
                      <a:endParaRPr lang="zh-TW" sz="1600" kern="1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1374" marR="11374" marT="656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 </a:t>
                      </a:r>
                      <a:endParaRPr lang="zh-TW" sz="1600" kern="1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1374" marR="11374" marT="656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40317043"/>
                  </a:ext>
                </a:extLst>
              </a:tr>
              <a:tr h="457812">
                <a:tc>
                  <a:txBody>
                    <a:bodyPr/>
                    <a:lstStyle/>
                    <a:p>
                      <a:r>
                        <a:rPr lang="en-US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3.</a:t>
                      </a:r>
                      <a:r>
                        <a:rPr lang="zh-TW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上學年借閱冊次</a:t>
                      </a:r>
                      <a:r>
                        <a:rPr lang="en-US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(</a:t>
                      </a:r>
                      <a:r>
                        <a:rPr lang="zh-TW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僅含紙本圖書及非書資料</a:t>
                      </a:r>
                      <a:r>
                        <a:rPr lang="en-US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)</a:t>
                      </a:r>
                      <a:endParaRPr lang="zh-TW" sz="1600" kern="1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1374" marR="11374" marT="656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 </a:t>
                      </a:r>
                      <a:endParaRPr lang="zh-TW" sz="160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1374" marR="11374" marT="656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2.</a:t>
                      </a:r>
                      <a:r>
                        <a:rPr lang="zh-TW" sz="160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期刊</a:t>
                      </a:r>
                      <a:r>
                        <a:rPr lang="en-US" sz="160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 [</a:t>
                      </a:r>
                      <a:r>
                        <a:rPr lang="zh-TW" sz="160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限紙本</a:t>
                      </a:r>
                      <a:r>
                        <a:rPr lang="en-US" sz="160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]</a:t>
                      </a:r>
                      <a:endParaRPr lang="zh-TW" sz="160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1374" marR="11374" marT="656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 </a:t>
                      </a:r>
                      <a:endParaRPr lang="zh-TW" sz="1600" kern="1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1374" marR="11374" marT="656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08462653"/>
                  </a:ext>
                </a:extLst>
              </a:tr>
              <a:tr h="306565">
                <a:tc>
                  <a:txBody>
                    <a:bodyPr/>
                    <a:lstStyle/>
                    <a:p>
                      <a:r>
                        <a:rPr lang="en-US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4.</a:t>
                      </a:r>
                      <a:r>
                        <a:rPr lang="zh-TW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上學年線上及光碟資料庫檢索人次</a:t>
                      </a:r>
                      <a:endParaRPr lang="zh-TW" sz="1600" kern="1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1374" marR="11374" marT="656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 </a:t>
                      </a:r>
                      <a:endParaRPr lang="zh-TW" sz="1600" kern="1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1374" marR="11374" marT="656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  </a:t>
                      </a:r>
                      <a:r>
                        <a:rPr lang="zh-TW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　 中、日文</a:t>
                      </a:r>
                      <a:r>
                        <a:rPr lang="en-US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   (</a:t>
                      </a:r>
                      <a:r>
                        <a:rPr lang="zh-TW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種</a:t>
                      </a:r>
                      <a:r>
                        <a:rPr lang="en-US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)</a:t>
                      </a:r>
                      <a:endParaRPr lang="zh-TW" sz="1600" kern="1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1374" marR="11374" marT="656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 </a:t>
                      </a:r>
                      <a:endParaRPr lang="zh-TW" sz="1600" kern="1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1374" marR="11374" marT="656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52992386"/>
                  </a:ext>
                </a:extLst>
              </a:tr>
              <a:tr h="423480">
                <a:tc>
                  <a:txBody>
                    <a:bodyPr/>
                    <a:lstStyle/>
                    <a:p>
                      <a:pPr algn="ctr"/>
                      <a:r>
                        <a:rPr lang="zh-TW" sz="2400" b="1" kern="100" dirty="0">
                          <a:solidFill>
                            <a:srgbClr val="FF0000"/>
                          </a:solidFill>
                          <a:effectLst/>
                        </a:rPr>
                        <a:t>新</a:t>
                      </a:r>
                      <a:r>
                        <a:rPr lang="en-US" sz="2400" b="1" kern="100" dirty="0">
                          <a:solidFill>
                            <a:srgbClr val="FF0000"/>
                          </a:solidFill>
                          <a:effectLst/>
                        </a:rPr>
                        <a:t>  </a:t>
                      </a:r>
                      <a:r>
                        <a:rPr lang="zh-TW" sz="2400" b="1" kern="100" dirty="0">
                          <a:solidFill>
                            <a:srgbClr val="FF0000"/>
                          </a:solidFill>
                          <a:effectLst/>
                        </a:rPr>
                        <a:t>購</a:t>
                      </a:r>
                      <a:r>
                        <a:rPr lang="en-US" sz="2400" b="1" kern="100" dirty="0">
                          <a:solidFill>
                            <a:schemeClr val="tx1"/>
                          </a:solidFill>
                          <a:effectLst/>
                        </a:rPr>
                        <a:t>  </a:t>
                      </a:r>
                      <a:r>
                        <a:rPr lang="zh-TW" sz="2400" b="1" kern="100" dirty="0">
                          <a:solidFill>
                            <a:schemeClr val="tx1"/>
                          </a:solidFill>
                          <a:effectLst/>
                        </a:rPr>
                        <a:t>及</a:t>
                      </a:r>
                      <a:r>
                        <a:rPr lang="en-US" sz="2400" b="1" kern="100" dirty="0">
                          <a:solidFill>
                            <a:schemeClr val="tx1"/>
                          </a:solidFill>
                          <a:effectLst/>
                        </a:rPr>
                        <a:t>  </a:t>
                      </a:r>
                      <a:r>
                        <a:rPr lang="zh-TW" sz="2400" b="1" kern="100" dirty="0">
                          <a:solidFill>
                            <a:schemeClr val="tx1"/>
                          </a:solidFill>
                          <a:effectLst/>
                        </a:rPr>
                        <a:t>受</a:t>
                      </a:r>
                      <a:r>
                        <a:rPr lang="en-US" sz="2400" b="1" kern="100" dirty="0">
                          <a:solidFill>
                            <a:schemeClr val="tx1"/>
                          </a:solidFill>
                          <a:effectLst/>
                        </a:rPr>
                        <a:t>  </a:t>
                      </a:r>
                      <a:r>
                        <a:rPr lang="zh-TW" sz="2400" b="1" kern="100" dirty="0">
                          <a:solidFill>
                            <a:schemeClr val="tx1"/>
                          </a:solidFill>
                          <a:effectLst/>
                        </a:rPr>
                        <a:t>贈</a:t>
                      </a:r>
                      <a:endParaRPr lang="zh-TW" sz="2400" b="1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1374" marR="11374" marT="6562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TW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金</a:t>
                      </a:r>
                      <a:r>
                        <a:rPr lang="en-US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  </a:t>
                      </a:r>
                      <a:r>
                        <a:rPr lang="zh-TW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額</a:t>
                      </a:r>
                      <a:r>
                        <a:rPr lang="en-US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  </a:t>
                      </a:r>
                      <a:r>
                        <a:rPr lang="zh-TW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及</a:t>
                      </a:r>
                      <a:r>
                        <a:rPr lang="en-US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  </a:t>
                      </a:r>
                      <a:r>
                        <a:rPr lang="zh-TW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冊</a:t>
                      </a:r>
                      <a:endParaRPr lang="zh-TW" sz="1600" kern="1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1374" marR="11374" marT="6562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  </a:t>
                      </a:r>
                      <a:r>
                        <a:rPr lang="zh-TW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　 西文</a:t>
                      </a:r>
                      <a:r>
                        <a:rPr lang="en-US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  </a:t>
                      </a:r>
                      <a:r>
                        <a:rPr lang="zh-TW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　</a:t>
                      </a:r>
                      <a:r>
                        <a:rPr lang="en-US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   (</a:t>
                      </a:r>
                      <a:r>
                        <a:rPr lang="zh-TW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種</a:t>
                      </a:r>
                      <a:r>
                        <a:rPr lang="en-US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)</a:t>
                      </a:r>
                      <a:endParaRPr lang="zh-TW" sz="1600" kern="1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1374" marR="11374" marT="656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 </a:t>
                      </a:r>
                      <a:endParaRPr lang="zh-TW" sz="1600" kern="1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1374" marR="11374" marT="656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90259340"/>
                  </a:ext>
                </a:extLst>
              </a:tr>
              <a:tr h="423480">
                <a:tc rowSpan="2">
                  <a:txBody>
                    <a:bodyPr/>
                    <a:lstStyle/>
                    <a:p>
                      <a:r>
                        <a:rPr lang="en-US" sz="2400" b="1" kern="100" dirty="0">
                          <a:solidFill>
                            <a:srgbClr val="FF0000"/>
                          </a:solidFill>
                          <a:effectLst/>
                        </a:rPr>
                        <a:t>1.</a:t>
                      </a:r>
                      <a:r>
                        <a:rPr lang="zh-TW" sz="2400" b="1" kern="100" dirty="0">
                          <a:solidFill>
                            <a:srgbClr val="FF0000"/>
                          </a:solidFill>
                          <a:effectLst/>
                        </a:rPr>
                        <a:t>上年度購買圖書館館藏資料費</a:t>
                      </a:r>
                      <a:r>
                        <a:rPr lang="en-US" sz="2400" b="1" kern="100" dirty="0">
                          <a:solidFill>
                            <a:srgbClr val="FF0000"/>
                          </a:solidFill>
                          <a:effectLst/>
                        </a:rPr>
                        <a:t> (</a:t>
                      </a:r>
                      <a:r>
                        <a:rPr lang="zh-TW" sz="2400" b="1" kern="100" dirty="0">
                          <a:solidFill>
                            <a:srgbClr val="FF0000"/>
                          </a:solidFill>
                          <a:effectLst/>
                        </a:rPr>
                        <a:t>元</a:t>
                      </a:r>
                      <a:r>
                        <a:rPr lang="en-US" sz="2400" b="1" kern="100" dirty="0">
                          <a:solidFill>
                            <a:srgbClr val="FF0000"/>
                          </a:solidFill>
                          <a:effectLst/>
                        </a:rPr>
                        <a:t>)</a:t>
                      </a:r>
                      <a:endParaRPr lang="zh-TW" sz="2400" b="1" kern="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1374" marR="11374" marT="6562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rowSpan="2">
                  <a:txBody>
                    <a:bodyPr/>
                    <a:lstStyle/>
                    <a:p>
                      <a:r>
                        <a:rPr lang="en-US" sz="160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 </a:t>
                      </a:r>
                      <a:endParaRPr lang="zh-TW" sz="160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  <a:p>
                      <a:r>
                        <a:rPr lang="en-US" sz="160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 </a:t>
                      </a:r>
                      <a:endParaRPr lang="zh-TW" sz="160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1374" marR="11374" marT="6562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TW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上 學 年 館 際 合 作</a:t>
                      </a:r>
                      <a:endParaRPr lang="zh-TW" sz="1600" kern="1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1374" marR="11374" marT="656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TW" sz="160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件</a:t>
                      </a:r>
                      <a:r>
                        <a:rPr lang="en-US" sz="160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  </a:t>
                      </a:r>
                      <a:r>
                        <a:rPr lang="zh-TW" sz="160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數</a:t>
                      </a:r>
                      <a:endParaRPr lang="zh-TW" sz="160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1374" marR="11374" marT="656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22295939"/>
                  </a:ext>
                </a:extLst>
              </a:tr>
              <a:tr h="423480">
                <a:tc vMerge="1">
                  <a:txBody>
                    <a:bodyPr/>
                    <a:lstStyle/>
                    <a:p>
                      <a:endParaRPr lang="zh-TW" sz="240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1374" marR="11374" marT="656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TW" sz="1600" kern="1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1374" marR="11374" marT="656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TW" sz="160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國內</a:t>
                      </a:r>
                      <a:r>
                        <a:rPr lang="en-US" sz="160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      (</a:t>
                      </a:r>
                      <a:r>
                        <a:rPr lang="zh-TW" sz="160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件</a:t>
                      </a:r>
                      <a:r>
                        <a:rPr lang="en-US" sz="160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)</a:t>
                      </a:r>
                      <a:endParaRPr lang="zh-TW" sz="160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1374" marR="11374" marT="656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 </a:t>
                      </a:r>
                      <a:endParaRPr lang="zh-TW" sz="1600" kern="1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1374" marR="11374" marT="656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02180886"/>
                  </a:ext>
                </a:extLst>
              </a:tr>
              <a:tr h="423480">
                <a:tc rowSpan="2">
                  <a:txBody>
                    <a:bodyPr/>
                    <a:lstStyle/>
                    <a:p>
                      <a:r>
                        <a:rPr lang="zh-TW" altLang="zh-TW" sz="2400" b="1" kern="100" dirty="0">
                          <a:solidFill>
                            <a:srgbClr val="FF0000"/>
                          </a:solidFill>
                          <a:effectLst/>
                        </a:rPr>
                        <a:t>圖書及非書資料</a:t>
                      </a:r>
                      <a:endParaRPr lang="zh-TW" sz="2400" b="1" kern="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1374" marR="11374" marT="6562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rowSpan="2">
                  <a:txBody>
                    <a:bodyPr/>
                    <a:lstStyle/>
                    <a:p>
                      <a:r>
                        <a:rPr lang="en-US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 </a:t>
                      </a:r>
                      <a:endParaRPr lang="zh-TW" sz="1600" kern="1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  <a:p>
                      <a:r>
                        <a:rPr lang="en-US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 </a:t>
                      </a:r>
                      <a:endParaRPr lang="zh-TW" sz="1600" kern="1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1374" marR="11374" marT="6562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TW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借出</a:t>
                      </a:r>
                      <a:r>
                        <a:rPr lang="en-US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      (</a:t>
                      </a:r>
                      <a:r>
                        <a:rPr lang="zh-TW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件</a:t>
                      </a:r>
                      <a:r>
                        <a:rPr lang="en-US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)</a:t>
                      </a:r>
                      <a:endParaRPr lang="zh-TW" sz="1600" kern="1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1374" marR="11374" marT="656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 </a:t>
                      </a:r>
                      <a:endParaRPr lang="zh-TW" sz="1600" kern="1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1374" marR="11374" marT="656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79880236"/>
                  </a:ext>
                </a:extLst>
              </a:tr>
              <a:tr h="306565">
                <a:tc vMerge="1">
                  <a:txBody>
                    <a:bodyPr/>
                    <a:lstStyle/>
                    <a:p>
                      <a:endParaRPr lang="zh-TW" sz="240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1374" marR="11374" marT="656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TW" sz="1600" kern="1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1374" marR="11374" marT="656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TW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貸入</a:t>
                      </a:r>
                      <a:r>
                        <a:rPr lang="en-US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      (</a:t>
                      </a:r>
                      <a:r>
                        <a:rPr lang="zh-TW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件</a:t>
                      </a:r>
                      <a:r>
                        <a:rPr lang="en-US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)</a:t>
                      </a:r>
                      <a:endParaRPr lang="zh-TW" sz="1600" kern="1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1374" marR="11374" marT="656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 </a:t>
                      </a:r>
                      <a:endParaRPr lang="zh-TW" sz="1600" kern="1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1374" marR="11374" marT="656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25222520"/>
                  </a:ext>
                </a:extLst>
              </a:tr>
              <a:tr h="306565">
                <a:tc rowSpan="2">
                  <a:txBody>
                    <a:bodyPr/>
                    <a:lstStyle/>
                    <a:p>
                      <a:r>
                        <a:rPr lang="zh-TW" altLang="zh-TW" sz="2400" b="1" kern="100" dirty="0">
                          <a:solidFill>
                            <a:srgbClr val="FF0000"/>
                          </a:solidFill>
                          <a:effectLst/>
                        </a:rPr>
                        <a:t>電子資料</a:t>
                      </a:r>
                      <a:endParaRPr lang="zh-TW" sz="2400" b="1" kern="100" dirty="0">
                        <a:solidFill>
                          <a:srgbClr val="FF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1374" marR="11374" marT="6562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rowSpan="2">
                  <a:txBody>
                    <a:bodyPr/>
                    <a:lstStyle/>
                    <a:p>
                      <a:endParaRPr lang="zh-TW" sz="160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1374" marR="11374" marT="6562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TW" sz="160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國外</a:t>
                      </a:r>
                      <a:r>
                        <a:rPr lang="en-US" sz="160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      (</a:t>
                      </a:r>
                      <a:r>
                        <a:rPr lang="zh-TW" sz="160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件</a:t>
                      </a:r>
                      <a:r>
                        <a:rPr lang="en-US" sz="160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)</a:t>
                      </a:r>
                      <a:endParaRPr lang="zh-TW" sz="160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1374" marR="11374" marT="656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 </a:t>
                      </a:r>
                      <a:endParaRPr lang="zh-TW" sz="1600" kern="1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1374" marR="11374" marT="656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92470518"/>
                  </a:ext>
                </a:extLst>
              </a:tr>
              <a:tr h="306565">
                <a:tc vMerge="1">
                  <a:txBody>
                    <a:bodyPr/>
                    <a:lstStyle/>
                    <a:p>
                      <a:endParaRPr lang="zh-TW" sz="240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1374" marR="11374" marT="656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TW" sz="1600" kern="1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1374" marR="11374" marT="656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TW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借出</a:t>
                      </a:r>
                      <a:r>
                        <a:rPr lang="en-US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      (</a:t>
                      </a:r>
                      <a:r>
                        <a:rPr lang="zh-TW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件</a:t>
                      </a:r>
                      <a:r>
                        <a:rPr lang="en-US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)</a:t>
                      </a:r>
                      <a:endParaRPr lang="zh-TW" sz="1600" kern="1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1374" marR="11374" marT="656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 </a:t>
                      </a:r>
                      <a:endParaRPr lang="zh-TW" sz="1600" kern="1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1374" marR="11374" marT="656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21354570"/>
                  </a:ext>
                </a:extLst>
              </a:tr>
              <a:tr h="327739">
                <a:tc>
                  <a:txBody>
                    <a:bodyPr/>
                    <a:lstStyle/>
                    <a:p>
                      <a:r>
                        <a:rPr lang="en-US" altLang="zh-TW" sz="160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2.</a:t>
                      </a:r>
                      <a:r>
                        <a:rPr lang="zh-TW" altLang="zh-TW" sz="160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上學年度捐贈列入編目之圖書</a:t>
                      </a:r>
                      <a:r>
                        <a:rPr lang="en-US" altLang="zh-TW" sz="160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(</a:t>
                      </a:r>
                      <a:r>
                        <a:rPr lang="zh-TW" altLang="zh-TW" sz="160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冊</a:t>
                      </a:r>
                      <a:r>
                        <a:rPr lang="en-US" altLang="zh-TW" sz="160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)</a:t>
                      </a:r>
                      <a:endParaRPr lang="zh-TW" altLang="zh-TW" sz="160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1374" marR="11374" marT="656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sz="1600" kern="1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1374" marR="11374" marT="656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TW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貸入</a:t>
                      </a:r>
                      <a:r>
                        <a:rPr lang="en-US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      (</a:t>
                      </a:r>
                      <a:r>
                        <a:rPr lang="zh-TW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件</a:t>
                      </a:r>
                      <a:r>
                        <a:rPr lang="en-US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)</a:t>
                      </a:r>
                      <a:endParaRPr lang="zh-TW" sz="1600" kern="1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1374" marR="11374" marT="656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 </a:t>
                      </a:r>
                      <a:endParaRPr lang="zh-TW" sz="160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1374" marR="11374" marT="656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1643312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4422000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64B0B8B3-B92B-4C5A-836A-3CEDCE297F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37BC5-01F3-4DA6-AE9F-6749599A3EE9}" type="slidenum">
              <a:rPr lang="zh-TW" altLang="en-US" smtClean="0"/>
              <a:t>32</a:t>
            </a:fld>
            <a:endParaRPr lang="zh-TW" altLang="en-US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660C26F0-6C70-462B-83E3-CBA195AF1C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表</a:t>
            </a:r>
            <a:r>
              <a:rPr lang="en-US" altLang="zh-TW" dirty="0"/>
              <a:t>5-1</a:t>
            </a:r>
            <a:r>
              <a:rPr lang="zh-TW" altLang="en-US" dirty="0"/>
              <a:t>學校各類圖書資料分布資料表</a:t>
            </a:r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C07E1D37-E885-4CBB-B7C0-2BA20EEEB08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altLang="zh-TW" dirty="0"/>
              <a:t>09</a:t>
            </a:r>
            <a:endParaRPr lang="zh-TW" altLang="en-US" dirty="0"/>
          </a:p>
        </p:txBody>
      </p:sp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id="{8E52E29D-77C5-4B00-A692-7A435285155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1641238"/>
              </p:ext>
            </p:extLst>
          </p:nvPr>
        </p:nvGraphicFramePr>
        <p:xfrm>
          <a:off x="170121" y="939823"/>
          <a:ext cx="11838999" cy="563109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890977">
                  <a:extLst>
                    <a:ext uri="{9D8B030D-6E8A-4147-A177-3AD203B41FA5}">
                      <a16:colId xmlns:a16="http://schemas.microsoft.com/office/drawing/2014/main" val="171840087"/>
                    </a:ext>
                  </a:extLst>
                </a:gridCol>
                <a:gridCol w="2266882">
                  <a:extLst>
                    <a:ext uri="{9D8B030D-6E8A-4147-A177-3AD203B41FA5}">
                      <a16:colId xmlns:a16="http://schemas.microsoft.com/office/drawing/2014/main" val="3897725682"/>
                    </a:ext>
                  </a:extLst>
                </a:gridCol>
                <a:gridCol w="2779797">
                  <a:extLst>
                    <a:ext uri="{9D8B030D-6E8A-4147-A177-3AD203B41FA5}">
                      <a16:colId xmlns:a16="http://schemas.microsoft.com/office/drawing/2014/main" val="3021497787"/>
                    </a:ext>
                  </a:extLst>
                </a:gridCol>
                <a:gridCol w="1901343">
                  <a:extLst>
                    <a:ext uri="{9D8B030D-6E8A-4147-A177-3AD203B41FA5}">
                      <a16:colId xmlns:a16="http://schemas.microsoft.com/office/drawing/2014/main" val="548988505"/>
                    </a:ext>
                  </a:extLst>
                </a:gridCol>
              </a:tblGrid>
              <a:tr h="306565">
                <a:tc>
                  <a:txBody>
                    <a:bodyPr/>
                    <a:lstStyle/>
                    <a:p>
                      <a:r>
                        <a:rPr lang="zh-TW" sz="160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紙</a:t>
                      </a:r>
                      <a:r>
                        <a:rPr lang="en-US" sz="160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  </a:t>
                      </a:r>
                      <a:r>
                        <a:rPr lang="zh-TW" sz="160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本</a:t>
                      </a:r>
                      <a:r>
                        <a:rPr lang="en-US" sz="160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  </a:t>
                      </a:r>
                      <a:r>
                        <a:rPr lang="zh-TW" sz="160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圖</a:t>
                      </a:r>
                      <a:r>
                        <a:rPr lang="en-US" sz="160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  </a:t>
                      </a:r>
                      <a:r>
                        <a:rPr lang="zh-TW" sz="160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書</a:t>
                      </a:r>
                      <a:r>
                        <a:rPr lang="en-US" sz="160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  </a:t>
                      </a:r>
                      <a:r>
                        <a:rPr lang="zh-TW" sz="160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收</a:t>
                      </a:r>
                      <a:r>
                        <a:rPr lang="en-US" sz="160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  </a:t>
                      </a:r>
                      <a:r>
                        <a:rPr lang="zh-TW" sz="160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藏</a:t>
                      </a:r>
                      <a:r>
                        <a:rPr lang="en-US" sz="160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  </a:t>
                      </a:r>
                      <a:r>
                        <a:rPr lang="zh-TW" sz="160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冊</a:t>
                      </a:r>
                      <a:r>
                        <a:rPr lang="en-US" sz="160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  </a:t>
                      </a:r>
                      <a:r>
                        <a:rPr lang="zh-TW" sz="160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數</a:t>
                      </a:r>
                      <a:endParaRPr lang="zh-TW" sz="160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1374" marR="11374" marT="656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TW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冊</a:t>
                      </a:r>
                      <a:r>
                        <a:rPr lang="en-US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  </a:t>
                      </a:r>
                      <a:r>
                        <a:rPr lang="zh-TW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數</a:t>
                      </a:r>
                      <a:r>
                        <a:rPr lang="en-US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/</a:t>
                      </a:r>
                      <a:r>
                        <a:rPr lang="zh-TW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總冊數</a:t>
                      </a:r>
                      <a:endParaRPr lang="zh-TW" sz="1600" kern="1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1374" marR="11374" marT="656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TW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電 子 資 料 可 使 用 量</a:t>
                      </a:r>
                      <a:endParaRPr lang="zh-TW" sz="1600" kern="1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1374" marR="11374" marT="656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TW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數</a:t>
                      </a:r>
                      <a:r>
                        <a:rPr lang="en-US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  </a:t>
                      </a:r>
                      <a:r>
                        <a:rPr lang="zh-TW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量</a:t>
                      </a:r>
                      <a:endParaRPr lang="zh-TW" sz="1600" kern="1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1374" marR="11374" marT="656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29759606"/>
                  </a:ext>
                </a:extLst>
              </a:tr>
              <a:tr h="306565">
                <a:tc>
                  <a:txBody>
                    <a:bodyPr/>
                    <a:lstStyle/>
                    <a:p>
                      <a:r>
                        <a:rPr lang="en-US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 </a:t>
                      </a:r>
                      <a:r>
                        <a:rPr lang="zh-TW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一、中文紙本圖書</a:t>
                      </a:r>
                      <a:endParaRPr lang="zh-TW" sz="1600" kern="1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1374" marR="11374" marT="656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 </a:t>
                      </a:r>
                      <a:endParaRPr lang="zh-TW" sz="1600" kern="1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1374" marR="11374" marT="656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1.</a:t>
                      </a:r>
                      <a:r>
                        <a:rPr lang="zh-TW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線上資料庫</a:t>
                      </a:r>
                      <a:r>
                        <a:rPr lang="en-US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           (</a:t>
                      </a:r>
                      <a:r>
                        <a:rPr lang="zh-TW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種</a:t>
                      </a:r>
                      <a:r>
                        <a:rPr lang="en-US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)</a:t>
                      </a:r>
                      <a:endParaRPr lang="zh-TW" sz="1600" kern="1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1374" marR="11374" marT="656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 </a:t>
                      </a:r>
                      <a:endParaRPr lang="zh-TW" sz="1600" kern="1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1374" marR="11374" marT="656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2983506"/>
                  </a:ext>
                </a:extLst>
              </a:tr>
              <a:tr h="284808">
                <a:tc>
                  <a:txBody>
                    <a:bodyPr/>
                    <a:lstStyle/>
                    <a:p>
                      <a:r>
                        <a:rPr lang="en-US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 </a:t>
                      </a:r>
                      <a:r>
                        <a:rPr lang="zh-TW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二、外文紙本圖書</a:t>
                      </a:r>
                      <a:endParaRPr lang="zh-TW" sz="1600" kern="1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1374" marR="11374" marT="656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sz="1600" kern="1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374" marR="11374" marT="656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TW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非</a:t>
                      </a:r>
                      <a:r>
                        <a:rPr lang="en-US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  </a:t>
                      </a:r>
                      <a:r>
                        <a:rPr lang="zh-TW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書</a:t>
                      </a:r>
                      <a:r>
                        <a:rPr lang="en-US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  </a:t>
                      </a:r>
                      <a:r>
                        <a:rPr lang="zh-TW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資</a:t>
                      </a:r>
                      <a:r>
                        <a:rPr lang="en-US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  </a:t>
                      </a:r>
                      <a:r>
                        <a:rPr lang="zh-TW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料</a:t>
                      </a:r>
                      <a:endParaRPr lang="zh-TW" sz="1600" kern="1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1374" marR="11374" marT="656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TW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數</a:t>
                      </a:r>
                      <a:r>
                        <a:rPr lang="en-US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  </a:t>
                      </a:r>
                      <a:r>
                        <a:rPr lang="zh-TW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量</a:t>
                      </a:r>
                      <a:endParaRPr lang="zh-TW" sz="1600" kern="1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1374" marR="11374" marT="656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58358295"/>
                  </a:ext>
                </a:extLst>
              </a:tr>
              <a:tr h="284808">
                <a:tc>
                  <a:txBody>
                    <a:bodyPr/>
                    <a:lstStyle/>
                    <a:p>
                      <a:r>
                        <a:rPr lang="zh-TW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圖</a:t>
                      </a:r>
                      <a:r>
                        <a:rPr lang="en-US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  </a:t>
                      </a:r>
                      <a:r>
                        <a:rPr lang="zh-TW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書</a:t>
                      </a:r>
                      <a:r>
                        <a:rPr lang="en-US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  </a:t>
                      </a:r>
                      <a:r>
                        <a:rPr lang="zh-TW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館</a:t>
                      </a:r>
                      <a:r>
                        <a:rPr lang="en-US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  </a:t>
                      </a:r>
                      <a:r>
                        <a:rPr lang="zh-TW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服</a:t>
                      </a:r>
                      <a:r>
                        <a:rPr lang="en-US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  </a:t>
                      </a:r>
                      <a:r>
                        <a:rPr lang="zh-TW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務</a:t>
                      </a:r>
                      <a:endParaRPr lang="zh-TW" sz="1600" kern="1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1374" marR="11374" marT="656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 </a:t>
                      </a:r>
                      <a:r>
                        <a:rPr lang="zh-TW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數</a:t>
                      </a:r>
                      <a:r>
                        <a:rPr lang="en-US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  </a:t>
                      </a:r>
                      <a:r>
                        <a:rPr lang="zh-TW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量</a:t>
                      </a:r>
                      <a:endParaRPr lang="zh-TW" sz="1600" kern="1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1374" marR="11374" marT="656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1.</a:t>
                      </a:r>
                      <a:r>
                        <a:rPr lang="zh-TW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微縮影片</a:t>
                      </a:r>
                      <a:endParaRPr lang="zh-TW" sz="1600" kern="1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1374" marR="11374" marT="656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 </a:t>
                      </a:r>
                      <a:endParaRPr lang="zh-TW" sz="1600" kern="1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1374" marR="11374" marT="656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97975069"/>
                  </a:ext>
                </a:extLst>
              </a:tr>
              <a:tr h="284808">
                <a:tc>
                  <a:txBody>
                    <a:bodyPr/>
                    <a:lstStyle/>
                    <a:p>
                      <a:r>
                        <a:rPr lang="en-US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1.</a:t>
                      </a:r>
                      <a:r>
                        <a:rPr lang="zh-TW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圖書閱覽座位數</a:t>
                      </a:r>
                      <a:endParaRPr lang="zh-TW" sz="1600" kern="1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1374" marR="11374" marT="656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 </a:t>
                      </a:r>
                      <a:endParaRPr lang="zh-TW" sz="1600" kern="1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1374" marR="11374" marT="656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TW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現</a:t>
                      </a:r>
                      <a:r>
                        <a:rPr lang="en-US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  </a:t>
                      </a:r>
                      <a:r>
                        <a:rPr lang="zh-TW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期</a:t>
                      </a:r>
                      <a:r>
                        <a:rPr lang="en-US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  </a:t>
                      </a:r>
                      <a:r>
                        <a:rPr lang="zh-TW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書</a:t>
                      </a:r>
                      <a:r>
                        <a:rPr lang="en-US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  </a:t>
                      </a:r>
                      <a:r>
                        <a:rPr lang="zh-TW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報</a:t>
                      </a:r>
                      <a:endParaRPr lang="zh-TW" sz="1600" kern="1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1374" marR="11374" marT="656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TW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數</a:t>
                      </a:r>
                      <a:r>
                        <a:rPr lang="en-US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  </a:t>
                      </a:r>
                      <a:r>
                        <a:rPr lang="zh-TW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量</a:t>
                      </a:r>
                      <a:endParaRPr lang="zh-TW" sz="1600" kern="1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1374" marR="11374" marT="656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81604947"/>
                  </a:ext>
                </a:extLst>
              </a:tr>
              <a:tr h="457812">
                <a:tc>
                  <a:txBody>
                    <a:bodyPr/>
                    <a:lstStyle/>
                    <a:p>
                      <a:r>
                        <a:rPr lang="en-US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2.</a:t>
                      </a:r>
                      <a:r>
                        <a:rPr lang="zh-TW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上學年借閱人次</a:t>
                      </a:r>
                      <a:r>
                        <a:rPr lang="en-US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(</a:t>
                      </a:r>
                      <a:r>
                        <a:rPr lang="zh-TW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僅含紙本圖書及非書資料</a:t>
                      </a:r>
                      <a:r>
                        <a:rPr lang="en-US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)</a:t>
                      </a:r>
                      <a:endParaRPr lang="zh-TW" sz="1600" kern="1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1374" marR="11374" marT="656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 </a:t>
                      </a:r>
                      <a:endParaRPr lang="zh-TW" sz="1600" kern="1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1374" marR="11374" marT="656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1.</a:t>
                      </a:r>
                      <a:r>
                        <a:rPr lang="zh-TW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報紙</a:t>
                      </a:r>
                      <a:r>
                        <a:rPr lang="en-US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 (</a:t>
                      </a:r>
                      <a:r>
                        <a:rPr lang="zh-TW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種</a:t>
                      </a:r>
                      <a:r>
                        <a:rPr lang="en-US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)  [</a:t>
                      </a:r>
                      <a:r>
                        <a:rPr lang="zh-TW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限紙本</a:t>
                      </a:r>
                      <a:r>
                        <a:rPr lang="en-US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]</a:t>
                      </a:r>
                      <a:endParaRPr lang="zh-TW" sz="1600" kern="1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1374" marR="11374" marT="656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 </a:t>
                      </a:r>
                      <a:endParaRPr lang="zh-TW" sz="1600" kern="1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1374" marR="11374" marT="656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40317043"/>
                  </a:ext>
                </a:extLst>
              </a:tr>
              <a:tr h="457812">
                <a:tc>
                  <a:txBody>
                    <a:bodyPr/>
                    <a:lstStyle/>
                    <a:p>
                      <a:r>
                        <a:rPr lang="en-US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3.</a:t>
                      </a:r>
                      <a:r>
                        <a:rPr lang="zh-TW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上學年借閱冊次</a:t>
                      </a:r>
                      <a:r>
                        <a:rPr lang="en-US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(</a:t>
                      </a:r>
                      <a:r>
                        <a:rPr lang="zh-TW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僅含紙本圖書及非書資料</a:t>
                      </a:r>
                      <a:r>
                        <a:rPr lang="en-US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)</a:t>
                      </a:r>
                      <a:endParaRPr lang="zh-TW" sz="1600" kern="1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1374" marR="11374" marT="656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 </a:t>
                      </a:r>
                      <a:endParaRPr lang="zh-TW" sz="160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1374" marR="11374" marT="656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2.</a:t>
                      </a:r>
                      <a:r>
                        <a:rPr lang="zh-TW" sz="160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期刊</a:t>
                      </a:r>
                      <a:r>
                        <a:rPr lang="en-US" sz="160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 [</a:t>
                      </a:r>
                      <a:r>
                        <a:rPr lang="zh-TW" sz="160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限紙本</a:t>
                      </a:r>
                      <a:r>
                        <a:rPr lang="en-US" sz="160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]</a:t>
                      </a:r>
                      <a:endParaRPr lang="zh-TW" sz="160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1374" marR="11374" marT="656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 </a:t>
                      </a:r>
                      <a:endParaRPr lang="zh-TW" sz="1600" kern="1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1374" marR="11374" marT="656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08462653"/>
                  </a:ext>
                </a:extLst>
              </a:tr>
              <a:tr h="306565">
                <a:tc>
                  <a:txBody>
                    <a:bodyPr/>
                    <a:lstStyle/>
                    <a:p>
                      <a:r>
                        <a:rPr lang="en-US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4.</a:t>
                      </a:r>
                      <a:r>
                        <a:rPr lang="zh-TW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上學年線上及光碟資料庫檢索人次</a:t>
                      </a:r>
                      <a:endParaRPr lang="zh-TW" sz="1600" kern="1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1374" marR="11374" marT="656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 </a:t>
                      </a:r>
                      <a:endParaRPr lang="zh-TW" sz="1600" kern="1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1374" marR="11374" marT="656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  </a:t>
                      </a:r>
                      <a:r>
                        <a:rPr lang="zh-TW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　 中、日文</a:t>
                      </a:r>
                      <a:r>
                        <a:rPr lang="en-US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   (</a:t>
                      </a:r>
                      <a:r>
                        <a:rPr lang="zh-TW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種</a:t>
                      </a:r>
                      <a:r>
                        <a:rPr lang="en-US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)</a:t>
                      </a:r>
                      <a:endParaRPr lang="zh-TW" sz="1600" kern="1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1374" marR="11374" marT="656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 </a:t>
                      </a:r>
                      <a:endParaRPr lang="zh-TW" sz="1600" kern="1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1374" marR="11374" marT="656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52992386"/>
                  </a:ext>
                </a:extLst>
              </a:tr>
              <a:tr h="423480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400" b="1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新</a:t>
                      </a:r>
                      <a:r>
                        <a:rPr lang="en-US" sz="2400" b="1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</a:t>
                      </a:r>
                      <a:r>
                        <a:rPr lang="zh-TW" altLang="en-US" sz="2400" b="1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購</a:t>
                      </a:r>
                      <a:r>
                        <a:rPr lang="en-US" sz="2400" b="1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</a:t>
                      </a:r>
                      <a:r>
                        <a:rPr lang="zh-TW" sz="2400" b="1" kern="100" dirty="0">
                          <a:solidFill>
                            <a:schemeClr val="tx1"/>
                          </a:solidFill>
                          <a:effectLst/>
                        </a:rPr>
                        <a:t>及</a:t>
                      </a:r>
                      <a:r>
                        <a:rPr lang="en-US" sz="2400" b="1" kern="100" dirty="0">
                          <a:solidFill>
                            <a:schemeClr val="tx1"/>
                          </a:solidFill>
                          <a:effectLst/>
                        </a:rPr>
                        <a:t>  </a:t>
                      </a:r>
                      <a:r>
                        <a:rPr lang="zh-TW" sz="2400" b="1" kern="100" dirty="0">
                          <a:solidFill>
                            <a:schemeClr val="tx1"/>
                          </a:solidFill>
                          <a:effectLst/>
                        </a:rPr>
                        <a:t>受</a:t>
                      </a:r>
                      <a:r>
                        <a:rPr lang="en-US" sz="2400" b="1" kern="100" dirty="0">
                          <a:solidFill>
                            <a:schemeClr val="tx1"/>
                          </a:solidFill>
                          <a:effectLst/>
                        </a:rPr>
                        <a:t>  </a:t>
                      </a:r>
                      <a:r>
                        <a:rPr lang="zh-TW" sz="2400" b="1" kern="100" dirty="0">
                          <a:solidFill>
                            <a:schemeClr val="tx1"/>
                          </a:solidFill>
                          <a:effectLst/>
                        </a:rPr>
                        <a:t>贈</a:t>
                      </a:r>
                      <a:endParaRPr lang="zh-TW" sz="2400" b="1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1374" marR="11374" marT="6562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TW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金</a:t>
                      </a:r>
                      <a:r>
                        <a:rPr lang="en-US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  </a:t>
                      </a:r>
                      <a:r>
                        <a:rPr lang="zh-TW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額</a:t>
                      </a:r>
                      <a:r>
                        <a:rPr lang="en-US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  </a:t>
                      </a:r>
                      <a:r>
                        <a:rPr lang="zh-TW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及</a:t>
                      </a:r>
                      <a:r>
                        <a:rPr lang="en-US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  </a:t>
                      </a:r>
                      <a:r>
                        <a:rPr lang="zh-TW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冊</a:t>
                      </a:r>
                      <a:endParaRPr lang="zh-TW" sz="1600" kern="1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1374" marR="11374" marT="6562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  </a:t>
                      </a:r>
                      <a:r>
                        <a:rPr lang="zh-TW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　 西文</a:t>
                      </a:r>
                      <a:r>
                        <a:rPr lang="en-US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  </a:t>
                      </a:r>
                      <a:r>
                        <a:rPr lang="zh-TW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　</a:t>
                      </a:r>
                      <a:r>
                        <a:rPr lang="en-US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   (</a:t>
                      </a:r>
                      <a:r>
                        <a:rPr lang="zh-TW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種</a:t>
                      </a:r>
                      <a:r>
                        <a:rPr lang="en-US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)</a:t>
                      </a:r>
                      <a:endParaRPr lang="zh-TW" sz="1600" kern="1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1374" marR="11374" marT="656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 </a:t>
                      </a:r>
                      <a:endParaRPr lang="zh-TW" sz="160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1374" marR="11374" marT="656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90259340"/>
                  </a:ext>
                </a:extLst>
              </a:tr>
              <a:tr h="423480">
                <a:tc rowSpan="2">
                  <a:txBody>
                    <a:bodyPr/>
                    <a:lstStyle/>
                    <a:p>
                      <a:r>
                        <a:rPr lang="en-US" sz="2400" b="1" kern="100" dirty="0">
                          <a:solidFill>
                            <a:srgbClr val="FF0000"/>
                          </a:solidFill>
                          <a:effectLst/>
                        </a:rPr>
                        <a:t>1.</a:t>
                      </a:r>
                      <a:r>
                        <a:rPr lang="zh-TW" sz="2400" b="1" kern="100" dirty="0">
                          <a:solidFill>
                            <a:srgbClr val="FF0000"/>
                          </a:solidFill>
                          <a:effectLst/>
                        </a:rPr>
                        <a:t>上年度購買圖書館館藏資料費</a:t>
                      </a:r>
                      <a:r>
                        <a:rPr lang="en-US" sz="2400" b="1" kern="100" dirty="0">
                          <a:solidFill>
                            <a:srgbClr val="FF0000"/>
                          </a:solidFill>
                          <a:effectLst/>
                        </a:rPr>
                        <a:t> (</a:t>
                      </a:r>
                      <a:r>
                        <a:rPr lang="zh-TW" sz="2400" b="1" kern="100" dirty="0">
                          <a:solidFill>
                            <a:srgbClr val="FF0000"/>
                          </a:solidFill>
                          <a:effectLst/>
                        </a:rPr>
                        <a:t>元</a:t>
                      </a:r>
                      <a:r>
                        <a:rPr lang="en-US" sz="2400" b="1" kern="100" dirty="0">
                          <a:solidFill>
                            <a:srgbClr val="FF0000"/>
                          </a:solidFill>
                          <a:effectLst/>
                        </a:rPr>
                        <a:t>)</a:t>
                      </a:r>
                      <a:endParaRPr lang="zh-TW" sz="2400" b="1" kern="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1374" marR="11374" marT="6562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rowSpan="2">
                  <a:txBody>
                    <a:bodyPr/>
                    <a:lstStyle/>
                    <a:p>
                      <a:r>
                        <a:rPr lang="en-US" sz="160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 </a:t>
                      </a:r>
                      <a:endParaRPr lang="zh-TW" sz="160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  <a:p>
                      <a:r>
                        <a:rPr lang="en-US" sz="160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 </a:t>
                      </a:r>
                      <a:endParaRPr lang="zh-TW" sz="160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1374" marR="11374" marT="6562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TW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上 學 年 館 際 合 作</a:t>
                      </a:r>
                      <a:endParaRPr lang="zh-TW" sz="1600" kern="1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1374" marR="11374" marT="656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TW" sz="160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件</a:t>
                      </a:r>
                      <a:r>
                        <a:rPr lang="en-US" sz="160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  </a:t>
                      </a:r>
                      <a:r>
                        <a:rPr lang="zh-TW" sz="160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數</a:t>
                      </a:r>
                      <a:endParaRPr lang="zh-TW" sz="160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1374" marR="11374" marT="656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22295939"/>
                  </a:ext>
                </a:extLst>
              </a:tr>
              <a:tr h="423480">
                <a:tc vMerge="1">
                  <a:txBody>
                    <a:bodyPr/>
                    <a:lstStyle/>
                    <a:p>
                      <a:endParaRPr lang="zh-TW" sz="240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1374" marR="11374" marT="656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TW" sz="1600" kern="1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1374" marR="11374" marT="656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TW" sz="160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國內</a:t>
                      </a:r>
                      <a:r>
                        <a:rPr lang="en-US" sz="160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      (</a:t>
                      </a:r>
                      <a:r>
                        <a:rPr lang="zh-TW" sz="160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件</a:t>
                      </a:r>
                      <a:r>
                        <a:rPr lang="en-US" sz="160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)</a:t>
                      </a:r>
                      <a:endParaRPr lang="zh-TW" sz="160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1374" marR="11374" marT="656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 </a:t>
                      </a:r>
                      <a:endParaRPr lang="zh-TW" sz="1600" kern="1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1374" marR="11374" marT="656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02180886"/>
                  </a:ext>
                </a:extLst>
              </a:tr>
              <a:tr h="423480">
                <a:tc rowSpan="2">
                  <a:txBody>
                    <a:bodyPr/>
                    <a:lstStyle/>
                    <a:p>
                      <a:r>
                        <a:rPr lang="zh-TW" altLang="zh-TW" sz="2400" b="1" kern="100" dirty="0">
                          <a:solidFill>
                            <a:srgbClr val="FF0000"/>
                          </a:solidFill>
                          <a:effectLst/>
                        </a:rPr>
                        <a:t>圖書及非書資料</a:t>
                      </a:r>
                      <a:endParaRPr lang="zh-TW" sz="2400" b="1" kern="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1374" marR="11374" marT="6562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rowSpan="2">
                  <a:txBody>
                    <a:bodyPr/>
                    <a:lstStyle/>
                    <a:p>
                      <a:r>
                        <a:rPr lang="en-US" sz="160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 </a:t>
                      </a:r>
                      <a:endParaRPr lang="zh-TW" sz="160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  <a:p>
                      <a:r>
                        <a:rPr lang="en-US" sz="160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 </a:t>
                      </a:r>
                      <a:endParaRPr lang="zh-TW" sz="160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1374" marR="11374" marT="6562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TW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借出</a:t>
                      </a:r>
                      <a:r>
                        <a:rPr lang="en-US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      (</a:t>
                      </a:r>
                      <a:r>
                        <a:rPr lang="zh-TW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件</a:t>
                      </a:r>
                      <a:r>
                        <a:rPr lang="en-US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)</a:t>
                      </a:r>
                      <a:endParaRPr lang="zh-TW" sz="1600" kern="1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1374" marR="11374" marT="656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 </a:t>
                      </a:r>
                      <a:endParaRPr lang="zh-TW" sz="1600" kern="1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1374" marR="11374" marT="656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79880236"/>
                  </a:ext>
                </a:extLst>
              </a:tr>
              <a:tr h="306565">
                <a:tc vMerge="1">
                  <a:txBody>
                    <a:bodyPr/>
                    <a:lstStyle/>
                    <a:p>
                      <a:endParaRPr lang="zh-TW" sz="240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1374" marR="11374" marT="656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TW" sz="1600" kern="1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1374" marR="11374" marT="656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TW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貸入</a:t>
                      </a:r>
                      <a:r>
                        <a:rPr lang="en-US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      (</a:t>
                      </a:r>
                      <a:r>
                        <a:rPr lang="zh-TW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件</a:t>
                      </a:r>
                      <a:r>
                        <a:rPr lang="en-US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)</a:t>
                      </a:r>
                      <a:endParaRPr lang="zh-TW" sz="1600" kern="1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1374" marR="11374" marT="656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 </a:t>
                      </a:r>
                      <a:endParaRPr lang="zh-TW" sz="1600" kern="1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1374" marR="11374" marT="656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25222520"/>
                  </a:ext>
                </a:extLst>
              </a:tr>
              <a:tr h="306565">
                <a:tc rowSpan="2">
                  <a:txBody>
                    <a:bodyPr/>
                    <a:lstStyle/>
                    <a:p>
                      <a:r>
                        <a:rPr lang="zh-TW" altLang="zh-TW" sz="2400" b="1" kern="100" dirty="0">
                          <a:solidFill>
                            <a:srgbClr val="FF0000"/>
                          </a:solidFill>
                          <a:effectLst/>
                        </a:rPr>
                        <a:t>電子資料</a:t>
                      </a:r>
                      <a:endParaRPr lang="zh-TW" sz="2400" b="1" kern="100" dirty="0">
                        <a:solidFill>
                          <a:srgbClr val="FF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1374" marR="11374" marT="6562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rowSpan="2">
                  <a:txBody>
                    <a:bodyPr/>
                    <a:lstStyle/>
                    <a:p>
                      <a:endParaRPr lang="zh-TW" sz="160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1374" marR="11374" marT="6562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TW" sz="160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國外</a:t>
                      </a:r>
                      <a:r>
                        <a:rPr lang="en-US" sz="160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      (</a:t>
                      </a:r>
                      <a:r>
                        <a:rPr lang="zh-TW" sz="160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件</a:t>
                      </a:r>
                      <a:r>
                        <a:rPr lang="en-US" sz="160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)</a:t>
                      </a:r>
                      <a:endParaRPr lang="zh-TW" sz="160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1374" marR="11374" marT="656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 </a:t>
                      </a:r>
                      <a:endParaRPr lang="zh-TW" sz="1600" kern="1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1374" marR="11374" marT="656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92470518"/>
                  </a:ext>
                </a:extLst>
              </a:tr>
              <a:tr h="306565">
                <a:tc vMerge="1">
                  <a:txBody>
                    <a:bodyPr/>
                    <a:lstStyle/>
                    <a:p>
                      <a:endParaRPr lang="zh-TW" sz="240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1374" marR="11374" marT="656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TW" sz="1600" kern="1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1374" marR="11374" marT="656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TW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借出</a:t>
                      </a:r>
                      <a:r>
                        <a:rPr lang="en-US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      (</a:t>
                      </a:r>
                      <a:r>
                        <a:rPr lang="zh-TW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件</a:t>
                      </a:r>
                      <a:r>
                        <a:rPr lang="en-US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)</a:t>
                      </a:r>
                      <a:endParaRPr lang="zh-TW" sz="1600" kern="1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1374" marR="11374" marT="656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 </a:t>
                      </a:r>
                      <a:endParaRPr lang="zh-TW" sz="1600" kern="1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1374" marR="11374" marT="656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21354570"/>
                  </a:ext>
                </a:extLst>
              </a:tr>
              <a:tr h="327739">
                <a:tc>
                  <a:txBody>
                    <a:bodyPr/>
                    <a:lstStyle/>
                    <a:p>
                      <a:r>
                        <a:rPr lang="en-US" altLang="zh-TW" sz="160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2.</a:t>
                      </a:r>
                      <a:r>
                        <a:rPr lang="zh-TW" altLang="zh-TW" sz="160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上學年度捐贈列入編目之圖書</a:t>
                      </a:r>
                      <a:r>
                        <a:rPr lang="en-US" altLang="zh-TW" sz="160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(</a:t>
                      </a:r>
                      <a:r>
                        <a:rPr lang="zh-TW" altLang="zh-TW" sz="160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冊</a:t>
                      </a:r>
                      <a:r>
                        <a:rPr lang="en-US" altLang="zh-TW" sz="160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)</a:t>
                      </a:r>
                      <a:endParaRPr lang="zh-TW" altLang="zh-TW" sz="160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1374" marR="11374" marT="656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sz="1600" kern="1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1374" marR="11374" marT="656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TW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貸入</a:t>
                      </a:r>
                      <a:r>
                        <a:rPr lang="en-US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      (</a:t>
                      </a:r>
                      <a:r>
                        <a:rPr lang="zh-TW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件</a:t>
                      </a:r>
                      <a:r>
                        <a:rPr lang="en-US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)</a:t>
                      </a:r>
                      <a:endParaRPr lang="zh-TW" sz="1600" kern="1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1374" marR="11374" marT="656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 </a:t>
                      </a:r>
                      <a:endParaRPr lang="zh-TW" sz="160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1374" marR="11374" marT="656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16433123"/>
                  </a:ext>
                </a:extLst>
              </a:tr>
            </a:tbl>
          </a:graphicData>
        </a:graphic>
      </p:graphicFrame>
      <p:sp>
        <p:nvSpPr>
          <p:cNvPr id="7" name="內容版面配置區 4">
            <a:extLst>
              <a:ext uri="{FF2B5EF4-FFF2-40B4-BE49-F238E27FC236}">
                <a16:creationId xmlns:a16="http://schemas.microsoft.com/office/drawing/2014/main" id="{863B417B-1EC6-461F-A07C-4F4445B82404}"/>
              </a:ext>
            </a:extLst>
          </p:cNvPr>
          <p:cNvSpPr txBox="1">
            <a:spLocks/>
          </p:cNvSpPr>
          <p:nvPr/>
        </p:nvSpPr>
        <p:spPr>
          <a:xfrm>
            <a:off x="162561" y="938081"/>
            <a:ext cx="11846559" cy="2623826"/>
          </a:xfrm>
          <a:prstGeom prst="rect">
            <a:avLst/>
          </a:prstGeom>
          <a:solidFill>
            <a:srgbClr val="E5E5E5"/>
          </a:solidFill>
        </p:spPr>
        <p:txBody>
          <a:bodyPr>
            <a:normAutofit fontScale="85000" lnSpcReduction="20000"/>
          </a:bodyPr>
          <a:lstStyle>
            <a:lvl1pPr marL="228584" indent="-228584" algn="l" defTabSz="914332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 baseline="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+mn-cs"/>
              </a:defRPr>
            </a:lvl1pPr>
            <a:lvl2pPr marL="685750" indent="-228584" algn="l" defTabSz="914332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 baseline="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+mn-cs"/>
              </a:defRPr>
            </a:lvl2pPr>
            <a:lvl3pPr marL="1142914" indent="-228584" algn="l" defTabSz="914332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+mn-cs"/>
              </a:defRPr>
            </a:lvl3pPr>
            <a:lvl4pPr marL="1600080" indent="-228584" algn="l" defTabSz="914332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+mn-cs"/>
              </a:defRPr>
            </a:lvl4pPr>
            <a:lvl5pPr marL="2057247" indent="-228584" algn="l" defTabSz="914332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+mn-cs"/>
              </a:defRPr>
            </a:lvl5pPr>
            <a:lvl6pPr marL="2514412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578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744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910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spcBef>
                <a:spcPts val="600"/>
              </a:spcBef>
              <a:buFont typeface="Arial" panose="020B0604020202020204" pitchFamily="34" charset="0"/>
              <a:buNone/>
              <a:defRPr/>
            </a:pPr>
            <a:r>
              <a:rPr lang="en-US" altLang="zh-TW" b="1" kern="100" dirty="0">
                <a:latin typeface="微軟正黑體" panose="020B0604030504040204" pitchFamily="34" charset="-120"/>
              </a:rPr>
              <a:t>【</a:t>
            </a:r>
            <a:r>
              <a:rPr lang="zh-TW" altLang="en-US" b="1" kern="100" dirty="0">
                <a:latin typeface="微軟正黑體" panose="020B0604030504040204" pitchFamily="34" charset="-120"/>
              </a:rPr>
              <a:t>修改欄位及定義</a:t>
            </a:r>
            <a:r>
              <a:rPr lang="en-US" altLang="zh-TW" b="1" kern="100" dirty="0">
                <a:latin typeface="微軟正黑體" panose="020B0604030504040204" pitchFamily="34" charset="-120"/>
              </a:rPr>
              <a:t>】</a:t>
            </a:r>
            <a:r>
              <a:rPr lang="zh-TW" altLang="en-US" b="1" kern="100" dirty="0">
                <a:latin typeface="微軟正黑體" panose="020B0604030504040204" pitchFamily="34" charset="-120"/>
              </a:rPr>
              <a:t>：</a:t>
            </a:r>
            <a:r>
              <a:rPr lang="zh-TW" altLang="en-US" b="1" kern="100" dirty="0">
                <a:solidFill>
                  <a:srgbClr val="FF0000"/>
                </a:solidFill>
                <a:latin typeface="微軟正黑體" panose="020B0604030504040204" pitchFamily="34" charset="-120"/>
              </a:rPr>
              <a:t>上年度購買圖書館館藏資料費</a:t>
            </a:r>
          </a:p>
          <a:p>
            <a:pPr marL="342874" indent="-342874">
              <a:lnSpc>
                <a:spcPct val="120000"/>
              </a:lnSpc>
              <a:spcBef>
                <a:spcPts val="600"/>
              </a:spcBef>
              <a:buFont typeface="Wingdings" panose="05000000000000000000" pitchFamily="2" charset="2"/>
              <a:buChar char=""/>
              <a:defRPr/>
            </a:pPr>
            <a:r>
              <a:rPr lang="zh-TW" altLang="en-US" sz="2400" kern="100" dirty="0">
                <a:latin typeface="微軟正黑體" panose="020B0604030504040204" pitchFamily="34" charset="-120"/>
              </a:rPr>
              <a:t>公校請以前一年度</a:t>
            </a:r>
            <a:r>
              <a:rPr lang="en-US" altLang="zh-TW" sz="2400" kern="100" dirty="0">
                <a:latin typeface="微軟正黑體" panose="020B0604030504040204" pitchFamily="34" charset="-120"/>
              </a:rPr>
              <a:t>(1/1~12/31)</a:t>
            </a:r>
            <a:r>
              <a:rPr lang="zh-TW" altLang="en-US" sz="2400" kern="100" dirty="0">
                <a:latin typeface="微軟正黑體" panose="020B0604030504040204" pitchFamily="34" charset="-120"/>
              </a:rPr>
              <a:t>之決算數做為填報基準；</a:t>
            </a:r>
          </a:p>
          <a:p>
            <a:pPr marL="342874" indent="-342874">
              <a:lnSpc>
                <a:spcPct val="120000"/>
              </a:lnSpc>
              <a:spcBef>
                <a:spcPts val="600"/>
              </a:spcBef>
              <a:buFont typeface="Wingdings" panose="05000000000000000000" pitchFamily="2" charset="2"/>
              <a:buChar char=""/>
              <a:defRPr/>
            </a:pPr>
            <a:r>
              <a:rPr lang="zh-TW" altLang="en-US" sz="2400" kern="100" dirty="0">
                <a:latin typeface="微軟正黑體" panose="020B0604030504040204" pitchFamily="34" charset="-120"/>
              </a:rPr>
              <a:t>私校請以前一學年度</a:t>
            </a:r>
            <a:r>
              <a:rPr lang="en-US" altLang="zh-TW" sz="2400" kern="100" dirty="0">
                <a:latin typeface="微軟正黑體" panose="020B0604030504040204" pitchFamily="34" charset="-120"/>
              </a:rPr>
              <a:t>(8/1~7/31)</a:t>
            </a:r>
            <a:r>
              <a:rPr lang="zh-TW" altLang="en-US" sz="2400" kern="100" dirty="0">
                <a:latin typeface="微軟正黑體" panose="020B0604030504040204" pitchFamily="34" charset="-120"/>
              </a:rPr>
              <a:t>之決算數做為填報基準。</a:t>
            </a:r>
          </a:p>
          <a:p>
            <a:pPr marL="342874" indent="-342874">
              <a:lnSpc>
                <a:spcPct val="120000"/>
              </a:lnSpc>
              <a:spcBef>
                <a:spcPts val="600"/>
              </a:spcBef>
              <a:buFont typeface="Wingdings" panose="05000000000000000000" pitchFamily="2" charset="2"/>
              <a:buChar char=""/>
              <a:defRPr/>
            </a:pPr>
            <a:r>
              <a:rPr lang="zh-TW" altLang="en-US" sz="2400" kern="100" dirty="0">
                <a:latin typeface="微軟正黑體" panose="020B0604030504040204" pitchFamily="34" charset="-120"/>
              </a:rPr>
              <a:t>請填寫前一年度</a:t>
            </a:r>
            <a:r>
              <a:rPr lang="en-US" altLang="zh-TW" sz="2400" kern="100" dirty="0">
                <a:latin typeface="微軟正黑體" panose="020B0604030504040204" pitchFamily="34" charset="-120"/>
              </a:rPr>
              <a:t>/</a:t>
            </a:r>
            <a:r>
              <a:rPr lang="zh-TW" altLang="en-US" sz="2400" kern="100" dirty="0">
                <a:latin typeface="微軟正黑體" panose="020B0604030504040204" pitchFamily="34" charset="-120"/>
              </a:rPr>
              <a:t>學年度購買所有圖書館館藏資料之經費總額，依照採購標的分別填列購買「圖書及非書資料」與「電子資料」兩種圖書館館藏資料類型之經費費用，須分別填寫細項與總計，並含分配到各系所之費用。 </a:t>
            </a:r>
          </a:p>
          <a:p>
            <a:pPr marL="0" indent="0" algn="r">
              <a:lnSpc>
                <a:spcPct val="120000"/>
              </a:lnSpc>
              <a:spcBef>
                <a:spcPts val="600"/>
              </a:spcBef>
              <a:buFont typeface="Arial" panose="020B0604020202020204" pitchFamily="34" charset="0"/>
              <a:buNone/>
              <a:defRPr/>
            </a:pPr>
            <a:r>
              <a:rPr lang="en-US" altLang="zh-TW" sz="1600" kern="100" dirty="0">
                <a:latin typeface="微軟正黑體" panose="020B0604030504040204" pitchFamily="34" charset="-120"/>
              </a:rPr>
              <a:t>【113</a:t>
            </a:r>
            <a:r>
              <a:rPr lang="zh-TW" altLang="en-US" sz="1600" kern="100" dirty="0">
                <a:latin typeface="微軟正黑體" panose="020B0604030504040204" pitchFamily="34" charset="-120"/>
              </a:rPr>
              <a:t>年</a:t>
            </a:r>
            <a:r>
              <a:rPr lang="en-US" altLang="zh-TW" sz="1600" kern="100" dirty="0">
                <a:latin typeface="微軟正黑體" panose="020B0604030504040204" pitchFamily="34" charset="-120"/>
              </a:rPr>
              <a:t>10</a:t>
            </a:r>
            <a:r>
              <a:rPr lang="zh-TW" altLang="en-US" sz="1600" kern="100" dirty="0">
                <a:latin typeface="微軟正黑體" panose="020B0604030504040204" pitchFamily="34" charset="-120"/>
              </a:rPr>
              <a:t>月因應「統計處」需求修改欄位及定義</a:t>
            </a:r>
            <a:r>
              <a:rPr lang="en-US" altLang="zh-TW" sz="1600" kern="100" dirty="0">
                <a:latin typeface="微軟正黑體" panose="020B0604030504040204" pitchFamily="34" charset="-120"/>
              </a:rPr>
              <a:t>】</a:t>
            </a:r>
            <a:endParaRPr lang="zh-TW" altLang="en-US" dirty="0"/>
          </a:p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36647937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64B0B8B3-B92B-4C5A-836A-3CEDCE297F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37BC5-01F3-4DA6-AE9F-6749599A3EE9}" type="slidenum">
              <a:rPr lang="zh-TW" altLang="en-US" smtClean="0"/>
              <a:t>33</a:t>
            </a:fld>
            <a:endParaRPr lang="zh-TW" altLang="en-US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660C26F0-6C70-462B-83E3-CBA195AF1C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表</a:t>
            </a:r>
            <a:r>
              <a:rPr lang="en-US" altLang="zh-TW" dirty="0"/>
              <a:t>5-1</a:t>
            </a:r>
            <a:r>
              <a:rPr lang="zh-TW" altLang="en-US" dirty="0"/>
              <a:t>學校各類圖書資料分布資料表</a:t>
            </a:r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C07E1D37-E885-4CBB-B7C0-2BA20EEEB08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altLang="zh-TW" dirty="0"/>
              <a:t>09</a:t>
            </a:r>
            <a:endParaRPr lang="zh-TW" altLang="en-US" dirty="0"/>
          </a:p>
        </p:txBody>
      </p:sp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id="{8E52E29D-77C5-4B00-A692-7A435285155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4051612"/>
              </p:ext>
            </p:extLst>
          </p:nvPr>
        </p:nvGraphicFramePr>
        <p:xfrm>
          <a:off x="170121" y="939823"/>
          <a:ext cx="11838999" cy="563109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890977">
                  <a:extLst>
                    <a:ext uri="{9D8B030D-6E8A-4147-A177-3AD203B41FA5}">
                      <a16:colId xmlns:a16="http://schemas.microsoft.com/office/drawing/2014/main" val="171840087"/>
                    </a:ext>
                  </a:extLst>
                </a:gridCol>
                <a:gridCol w="2266882">
                  <a:extLst>
                    <a:ext uri="{9D8B030D-6E8A-4147-A177-3AD203B41FA5}">
                      <a16:colId xmlns:a16="http://schemas.microsoft.com/office/drawing/2014/main" val="3897725682"/>
                    </a:ext>
                  </a:extLst>
                </a:gridCol>
                <a:gridCol w="2779797">
                  <a:extLst>
                    <a:ext uri="{9D8B030D-6E8A-4147-A177-3AD203B41FA5}">
                      <a16:colId xmlns:a16="http://schemas.microsoft.com/office/drawing/2014/main" val="3021497787"/>
                    </a:ext>
                  </a:extLst>
                </a:gridCol>
                <a:gridCol w="1901343">
                  <a:extLst>
                    <a:ext uri="{9D8B030D-6E8A-4147-A177-3AD203B41FA5}">
                      <a16:colId xmlns:a16="http://schemas.microsoft.com/office/drawing/2014/main" val="548988505"/>
                    </a:ext>
                  </a:extLst>
                </a:gridCol>
              </a:tblGrid>
              <a:tr h="306565">
                <a:tc>
                  <a:txBody>
                    <a:bodyPr/>
                    <a:lstStyle/>
                    <a:p>
                      <a:r>
                        <a:rPr lang="zh-TW" sz="160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紙</a:t>
                      </a:r>
                      <a:r>
                        <a:rPr lang="en-US" sz="160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  </a:t>
                      </a:r>
                      <a:r>
                        <a:rPr lang="zh-TW" sz="160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本</a:t>
                      </a:r>
                      <a:r>
                        <a:rPr lang="en-US" sz="160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  </a:t>
                      </a:r>
                      <a:r>
                        <a:rPr lang="zh-TW" sz="160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圖</a:t>
                      </a:r>
                      <a:r>
                        <a:rPr lang="en-US" sz="160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  </a:t>
                      </a:r>
                      <a:r>
                        <a:rPr lang="zh-TW" sz="160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書</a:t>
                      </a:r>
                      <a:r>
                        <a:rPr lang="en-US" sz="160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  </a:t>
                      </a:r>
                      <a:r>
                        <a:rPr lang="zh-TW" sz="160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收</a:t>
                      </a:r>
                      <a:r>
                        <a:rPr lang="en-US" sz="160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  </a:t>
                      </a:r>
                      <a:r>
                        <a:rPr lang="zh-TW" sz="160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藏</a:t>
                      </a:r>
                      <a:r>
                        <a:rPr lang="en-US" sz="160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  </a:t>
                      </a:r>
                      <a:r>
                        <a:rPr lang="zh-TW" sz="160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冊</a:t>
                      </a:r>
                      <a:r>
                        <a:rPr lang="en-US" sz="160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  </a:t>
                      </a:r>
                      <a:r>
                        <a:rPr lang="zh-TW" sz="160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數</a:t>
                      </a:r>
                      <a:endParaRPr lang="zh-TW" sz="160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1374" marR="11374" marT="656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TW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冊</a:t>
                      </a:r>
                      <a:r>
                        <a:rPr lang="en-US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  </a:t>
                      </a:r>
                      <a:r>
                        <a:rPr lang="zh-TW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數</a:t>
                      </a:r>
                      <a:r>
                        <a:rPr lang="en-US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/</a:t>
                      </a:r>
                      <a:r>
                        <a:rPr lang="zh-TW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總冊數</a:t>
                      </a:r>
                      <a:endParaRPr lang="zh-TW" sz="1600" kern="1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1374" marR="11374" marT="656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TW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電 子 資 料 可 使 用 量</a:t>
                      </a:r>
                      <a:endParaRPr lang="zh-TW" sz="1600" kern="1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1374" marR="11374" marT="656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TW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數</a:t>
                      </a:r>
                      <a:r>
                        <a:rPr lang="en-US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  </a:t>
                      </a:r>
                      <a:r>
                        <a:rPr lang="zh-TW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量</a:t>
                      </a:r>
                      <a:endParaRPr lang="zh-TW" sz="1600" kern="1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1374" marR="11374" marT="656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29759606"/>
                  </a:ext>
                </a:extLst>
              </a:tr>
              <a:tr h="306565">
                <a:tc>
                  <a:txBody>
                    <a:bodyPr/>
                    <a:lstStyle/>
                    <a:p>
                      <a:r>
                        <a:rPr lang="en-US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 </a:t>
                      </a:r>
                      <a:r>
                        <a:rPr lang="zh-TW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一、中文紙本圖書</a:t>
                      </a:r>
                      <a:endParaRPr lang="zh-TW" sz="1600" kern="1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1374" marR="11374" marT="656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 </a:t>
                      </a:r>
                      <a:endParaRPr lang="zh-TW" sz="1600" kern="1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1374" marR="11374" marT="656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1.</a:t>
                      </a:r>
                      <a:r>
                        <a:rPr lang="zh-TW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線上資料庫</a:t>
                      </a:r>
                      <a:r>
                        <a:rPr lang="en-US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           (</a:t>
                      </a:r>
                      <a:r>
                        <a:rPr lang="zh-TW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種</a:t>
                      </a:r>
                      <a:r>
                        <a:rPr lang="en-US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)</a:t>
                      </a:r>
                      <a:endParaRPr lang="zh-TW" sz="1600" kern="1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1374" marR="11374" marT="656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 </a:t>
                      </a:r>
                      <a:endParaRPr lang="zh-TW" sz="1600" kern="1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1374" marR="11374" marT="656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2983506"/>
                  </a:ext>
                </a:extLst>
              </a:tr>
              <a:tr h="284808">
                <a:tc>
                  <a:txBody>
                    <a:bodyPr/>
                    <a:lstStyle/>
                    <a:p>
                      <a:r>
                        <a:rPr lang="en-US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 </a:t>
                      </a:r>
                      <a:r>
                        <a:rPr lang="zh-TW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二、外文紙本圖書</a:t>
                      </a:r>
                      <a:endParaRPr lang="zh-TW" sz="1600" kern="1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1374" marR="11374" marT="656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sz="1600" kern="1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374" marR="11374" marT="656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TW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非</a:t>
                      </a:r>
                      <a:r>
                        <a:rPr lang="en-US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  </a:t>
                      </a:r>
                      <a:r>
                        <a:rPr lang="zh-TW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書</a:t>
                      </a:r>
                      <a:r>
                        <a:rPr lang="en-US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  </a:t>
                      </a:r>
                      <a:r>
                        <a:rPr lang="zh-TW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資</a:t>
                      </a:r>
                      <a:r>
                        <a:rPr lang="en-US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  </a:t>
                      </a:r>
                      <a:r>
                        <a:rPr lang="zh-TW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料</a:t>
                      </a:r>
                      <a:endParaRPr lang="zh-TW" sz="1600" kern="1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1374" marR="11374" marT="656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TW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數</a:t>
                      </a:r>
                      <a:r>
                        <a:rPr lang="en-US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  </a:t>
                      </a:r>
                      <a:r>
                        <a:rPr lang="zh-TW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量</a:t>
                      </a:r>
                      <a:endParaRPr lang="zh-TW" sz="1600" kern="1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1374" marR="11374" marT="656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58358295"/>
                  </a:ext>
                </a:extLst>
              </a:tr>
              <a:tr h="284808">
                <a:tc>
                  <a:txBody>
                    <a:bodyPr/>
                    <a:lstStyle/>
                    <a:p>
                      <a:r>
                        <a:rPr lang="zh-TW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圖</a:t>
                      </a:r>
                      <a:r>
                        <a:rPr lang="en-US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  </a:t>
                      </a:r>
                      <a:r>
                        <a:rPr lang="zh-TW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書</a:t>
                      </a:r>
                      <a:r>
                        <a:rPr lang="en-US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  </a:t>
                      </a:r>
                      <a:r>
                        <a:rPr lang="zh-TW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館</a:t>
                      </a:r>
                      <a:r>
                        <a:rPr lang="en-US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  </a:t>
                      </a:r>
                      <a:r>
                        <a:rPr lang="zh-TW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服</a:t>
                      </a:r>
                      <a:r>
                        <a:rPr lang="en-US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  </a:t>
                      </a:r>
                      <a:r>
                        <a:rPr lang="zh-TW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務</a:t>
                      </a:r>
                      <a:endParaRPr lang="zh-TW" sz="1600" kern="1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1374" marR="11374" marT="656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 </a:t>
                      </a:r>
                      <a:r>
                        <a:rPr lang="zh-TW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數</a:t>
                      </a:r>
                      <a:r>
                        <a:rPr lang="en-US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  </a:t>
                      </a:r>
                      <a:r>
                        <a:rPr lang="zh-TW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量</a:t>
                      </a:r>
                      <a:endParaRPr lang="zh-TW" sz="1600" kern="1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1374" marR="11374" marT="656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1.</a:t>
                      </a:r>
                      <a:r>
                        <a:rPr lang="zh-TW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微縮影片</a:t>
                      </a:r>
                      <a:endParaRPr lang="zh-TW" sz="1600" kern="1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1374" marR="11374" marT="656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 </a:t>
                      </a:r>
                      <a:endParaRPr lang="zh-TW" sz="1600" kern="1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1374" marR="11374" marT="656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97975069"/>
                  </a:ext>
                </a:extLst>
              </a:tr>
              <a:tr h="284808">
                <a:tc>
                  <a:txBody>
                    <a:bodyPr/>
                    <a:lstStyle/>
                    <a:p>
                      <a:r>
                        <a:rPr lang="en-US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1.</a:t>
                      </a:r>
                      <a:r>
                        <a:rPr lang="zh-TW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圖書閱覽座位數</a:t>
                      </a:r>
                      <a:endParaRPr lang="zh-TW" sz="1600" kern="1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1374" marR="11374" marT="656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 </a:t>
                      </a:r>
                      <a:endParaRPr lang="zh-TW" sz="1600" kern="1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1374" marR="11374" marT="656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TW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現</a:t>
                      </a:r>
                      <a:r>
                        <a:rPr lang="en-US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  </a:t>
                      </a:r>
                      <a:r>
                        <a:rPr lang="zh-TW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期</a:t>
                      </a:r>
                      <a:r>
                        <a:rPr lang="en-US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  </a:t>
                      </a:r>
                      <a:r>
                        <a:rPr lang="zh-TW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書</a:t>
                      </a:r>
                      <a:r>
                        <a:rPr lang="en-US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  </a:t>
                      </a:r>
                      <a:r>
                        <a:rPr lang="zh-TW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報</a:t>
                      </a:r>
                      <a:endParaRPr lang="zh-TW" sz="1600" kern="1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1374" marR="11374" marT="656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TW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數</a:t>
                      </a:r>
                      <a:r>
                        <a:rPr lang="en-US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  </a:t>
                      </a:r>
                      <a:r>
                        <a:rPr lang="zh-TW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量</a:t>
                      </a:r>
                      <a:endParaRPr lang="zh-TW" sz="1600" kern="1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1374" marR="11374" marT="656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81604947"/>
                  </a:ext>
                </a:extLst>
              </a:tr>
              <a:tr h="457812">
                <a:tc>
                  <a:txBody>
                    <a:bodyPr/>
                    <a:lstStyle/>
                    <a:p>
                      <a:r>
                        <a:rPr lang="en-US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2.</a:t>
                      </a:r>
                      <a:r>
                        <a:rPr lang="zh-TW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上學年借閱人次</a:t>
                      </a:r>
                      <a:r>
                        <a:rPr lang="en-US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(</a:t>
                      </a:r>
                      <a:r>
                        <a:rPr lang="zh-TW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僅含紙本圖書及非書資料</a:t>
                      </a:r>
                      <a:r>
                        <a:rPr lang="en-US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)</a:t>
                      </a:r>
                      <a:endParaRPr lang="zh-TW" sz="1600" kern="1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1374" marR="11374" marT="656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 </a:t>
                      </a:r>
                      <a:endParaRPr lang="zh-TW" sz="1600" kern="1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1374" marR="11374" marT="656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1.</a:t>
                      </a:r>
                      <a:r>
                        <a:rPr lang="zh-TW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報紙</a:t>
                      </a:r>
                      <a:r>
                        <a:rPr lang="en-US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 (</a:t>
                      </a:r>
                      <a:r>
                        <a:rPr lang="zh-TW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種</a:t>
                      </a:r>
                      <a:r>
                        <a:rPr lang="en-US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)  [</a:t>
                      </a:r>
                      <a:r>
                        <a:rPr lang="zh-TW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限紙本</a:t>
                      </a:r>
                      <a:r>
                        <a:rPr lang="en-US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]</a:t>
                      </a:r>
                      <a:endParaRPr lang="zh-TW" sz="1600" kern="1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1374" marR="11374" marT="656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 </a:t>
                      </a:r>
                      <a:endParaRPr lang="zh-TW" sz="1600" kern="1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1374" marR="11374" marT="656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40317043"/>
                  </a:ext>
                </a:extLst>
              </a:tr>
              <a:tr h="457812">
                <a:tc>
                  <a:txBody>
                    <a:bodyPr/>
                    <a:lstStyle/>
                    <a:p>
                      <a:r>
                        <a:rPr lang="en-US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3.</a:t>
                      </a:r>
                      <a:r>
                        <a:rPr lang="zh-TW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上學年借閱冊次</a:t>
                      </a:r>
                      <a:r>
                        <a:rPr lang="en-US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(</a:t>
                      </a:r>
                      <a:r>
                        <a:rPr lang="zh-TW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僅含紙本圖書及非書資料</a:t>
                      </a:r>
                      <a:r>
                        <a:rPr lang="en-US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)</a:t>
                      </a:r>
                      <a:endParaRPr lang="zh-TW" sz="1600" kern="1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1374" marR="11374" marT="656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 </a:t>
                      </a:r>
                      <a:endParaRPr lang="zh-TW" sz="160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1374" marR="11374" marT="656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2.</a:t>
                      </a:r>
                      <a:r>
                        <a:rPr lang="zh-TW" sz="160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期刊</a:t>
                      </a:r>
                      <a:r>
                        <a:rPr lang="en-US" sz="160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 [</a:t>
                      </a:r>
                      <a:r>
                        <a:rPr lang="zh-TW" sz="160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限紙本</a:t>
                      </a:r>
                      <a:r>
                        <a:rPr lang="en-US" sz="160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]</a:t>
                      </a:r>
                      <a:endParaRPr lang="zh-TW" sz="160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1374" marR="11374" marT="656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 </a:t>
                      </a:r>
                      <a:endParaRPr lang="zh-TW" sz="1600" kern="1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1374" marR="11374" marT="656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08462653"/>
                  </a:ext>
                </a:extLst>
              </a:tr>
              <a:tr h="306565">
                <a:tc>
                  <a:txBody>
                    <a:bodyPr/>
                    <a:lstStyle/>
                    <a:p>
                      <a:r>
                        <a:rPr lang="en-US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4.</a:t>
                      </a:r>
                      <a:r>
                        <a:rPr lang="zh-TW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上學年線上及光碟資料庫檢索人次</a:t>
                      </a:r>
                      <a:endParaRPr lang="zh-TW" sz="1600" kern="1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1374" marR="11374" marT="656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 </a:t>
                      </a:r>
                      <a:endParaRPr lang="zh-TW" sz="1600" kern="1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1374" marR="11374" marT="656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  </a:t>
                      </a:r>
                      <a:r>
                        <a:rPr lang="zh-TW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　 中、日文</a:t>
                      </a:r>
                      <a:r>
                        <a:rPr lang="en-US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   (</a:t>
                      </a:r>
                      <a:r>
                        <a:rPr lang="zh-TW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種</a:t>
                      </a:r>
                      <a:r>
                        <a:rPr lang="en-US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)</a:t>
                      </a:r>
                      <a:endParaRPr lang="zh-TW" sz="1600" kern="1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1374" marR="11374" marT="656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 </a:t>
                      </a:r>
                      <a:endParaRPr lang="zh-TW" sz="1600" kern="1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1374" marR="11374" marT="656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52992386"/>
                  </a:ext>
                </a:extLst>
              </a:tr>
              <a:tr h="423480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400" b="1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新</a:t>
                      </a:r>
                      <a:r>
                        <a:rPr lang="en-US" sz="2400" b="1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</a:t>
                      </a:r>
                      <a:r>
                        <a:rPr lang="zh-TW" altLang="en-US" sz="2400" b="1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購</a:t>
                      </a:r>
                      <a:r>
                        <a:rPr lang="en-US" sz="2400" b="1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</a:t>
                      </a:r>
                      <a:r>
                        <a:rPr lang="zh-TW" sz="2400" b="1" kern="100" dirty="0">
                          <a:solidFill>
                            <a:schemeClr val="tx1"/>
                          </a:solidFill>
                          <a:effectLst/>
                        </a:rPr>
                        <a:t>及</a:t>
                      </a:r>
                      <a:r>
                        <a:rPr lang="en-US" sz="2400" b="1" kern="100" dirty="0">
                          <a:solidFill>
                            <a:schemeClr val="tx1"/>
                          </a:solidFill>
                          <a:effectLst/>
                        </a:rPr>
                        <a:t>  </a:t>
                      </a:r>
                      <a:r>
                        <a:rPr lang="zh-TW" sz="2400" b="1" kern="100" dirty="0">
                          <a:solidFill>
                            <a:schemeClr val="tx1"/>
                          </a:solidFill>
                          <a:effectLst/>
                        </a:rPr>
                        <a:t>受</a:t>
                      </a:r>
                      <a:r>
                        <a:rPr lang="en-US" sz="2400" b="1" kern="100" dirty="0">
                          <a:solidFill>
                            <a:schemeClr val="tx1"/>
                          </a:solidFill>
                          <a:effectLst/>
                        </a:rPr>
                        <a:t>  </a:t>
                      </a:r>
                      <a:r>
                        <a:rPr lang="zh-TW" sz="2400" b="1" kern="100" dirty="0">
                          <a:solidFill>
                            <a:schemeClr val="tx1"/>
                          </a:solidFill>
                          <a:effectLst/>
                        </a:rPr>
                        <a:t>贈</a:t>
                      </a:r>
                      <a:endParaRPr lang="zh-TW" sz="2400" b="1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1374" marR="11374" marT="6562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TW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金</a:t>
                      </a:r>
                      <a:r>
                        <a:rPr lang="en-US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  </a:t>
                      </a:r>
                      <a:r>
                        <a:rPr lang="zh-TW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額</a:t>
                      </a:r>
                      <a:r>
                        <a:rPr lang="en-US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  </a:t>
                      </a:r>
                      <a:r>
                        <a:rPr lang="zh-TW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及</a:t>
                      </a:r>
                      <a:r>
                        <a:rPr lang="en-US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  </a:t>
                      </a:r>
                      <a:r>
                        <a:rPr lang="zh-TW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冊</a:t>
                      </a:r>
                      <a:endParaRPr lang="zh-TW" sz="1600" kern="1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1374" marR="11374" marT="6562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  </a:t>
                      </a:r>
                      <a:r>
                        <a:rPr lang="zh-TW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　 西文</a:t>
                      </a:r>
                      <a:r>
                        <a:rPr lang="en-US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  </a:t>
                      </a:r>
                      <a:r>
                        <a:rPr lang="zh-TW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　</a:t>
                      </a:r>
                      <a:r>
                        <a:rPr lang="en-US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   (</a:t>
                      </a:r>
                      <a:r>
                        <a:rPr lang="zh-TW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種</a:t>
                      </a:r>
                      <a:r>
                        <a:rPr lang="en-US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)</a:t>
                      </a:r>
                      <a:endParaRPr lang="zh-TW" sz="1600" kern="1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1374" marR="11374" marT="656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 </a:t>
                      </a:r>
                      <a:endParaRPr lang="zh-TW" sz="160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1374" marR="11374" marT="656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90259340"/>
                  </a:ext>
                </a:extLst>
              </a:tr>
              <a:tr h="423480">
                <a:tc rowSpan="2">
                  <a:txBody>
                    <a:bodyPr/>
                    <a:lstStyle/>
                    <a:p>
                      <a:r>
                        <a:rPr lang="en-US" sz="2400" b="1" kern="100" dirty="0">
                          <a:solidFill>
                            <a:srgbClr val="FF0000"/>
                          </a:solidFill>
                          <a:effectLst/>
                        </a:rPr>
                        <a:t>1.</a:t>
                      </a:r>
                      <a:r>
                        <a:rPr lang="zh-TW" sz="2400" b="1" kern="100" dirty="0">
                          <a:solidFill>
                            <a:srgbClr val="FF0000"/>
                          </a:solidFill>
                          <a:effectLst/>
                        </a:rPr>
                        <a:t>上年度購買圖書館館藏資料費</a:t>
                      </a:r>
                      <a:r>
                        <a:rPr lang="en-US" sz="2400" b="1" kern="100" dirty="0">
                          <a:solidFill>
                            <a:srgbClr val="FF0000"/>
                          </a:solidFill>
                          <a:effectLst/>
                        </a:rPr>
                        <a:t> (</a:t>
                      </a:r>
                      <a:r>
                        <a:rPr lang="zh-TW" sz="2400" b="1" kern="100" dirty="0">
                          <a:solidFill>
                            <a:srgbClr val="FF0000"/>
                          </a:solidFill>
                          <a:effectLst/>
                        </a:rPr>
                        <a:t>元</a:t>
                      </a:r>
                      <a:r>
                        <a:rPr lang="en-US" sz="2400" b="1" kern="100" dirty="0">
                          <a:solidFill>
                            <a:srgbClr val="FF0000"/>
                          </a:solidFill>
                          <a:effectLst/>
                        </a:rPr>
                        <a:t>)</a:t>
                      </a:r>
                      <a:endParaRPr lang="zh-TW" sz="2400" b="1" kern="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1374" marR="11374" marT="6562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rowSpan="2">
                  <a:txBody>
                    <a:bodyPr/>
                    <a:lstStyle/>
                    <a:p>
                      <a:r>
                        <a:rPr lang="en-US" sz="160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 </a:t>
                      </a:r>
                      <a:endParaRPr lang="zh-TW" sz="160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  <a:p>
                      <a:r>
                        <a:rPr lang="en-US" sz="160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 </a:t>
                      </a:r>
                      <a:endParaRPr lang="zh-TW" sz="160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1374" marR="11374" marT="6562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TW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上 學 年 館 際 合 作</a:t>
                      </a:r>
                      <a:endParaRPr lang="zh-TW" sz="1600" kern="1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1374" marR="11374" marT="656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TW" sz="160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件</a:t>
                      </a:r>
                      <a:r>
                        <a:rPr lang="en-US" sz="160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  </a:t>
                      </a:r>
                      <a:r>
                        <a:rPr lang="zh-TW" sz="160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數</a:t>
                      </a:r>
                      <a:endParaRPr lang="zh-TW" sz="160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1374" marR="11374" marT="656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22295939"/>
                  </a:ext>
                </a:extLst>
              </a:tr>
              <a:tr h="423480">
                <a:tc vMerge="1">
                  <a:txBody>
                    <a:bodyPr/>
                    <a:lstStyle/>
                    <a:p>
                      <a:endParaRPr lang="zh-TW" sz="240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1374" marR="11374" marT="656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TW" sz="1600" kern="1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1374" marR="11374" marT="656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TW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國內</a:t>
                      </a:r>
                      <a:r>
                        <a:rPr lang="en-US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            (</a:t>
                      </a:r>
                      <a:r>
                        <a:rPr lang="zh-TW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件</a:t>
                      </a:r>
                      <a:r>
                        <a:rPr lang="en-US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)</a:t>
                      </a:r>
                      <a:endParaRPr lang="zh-TW" sz="1600" kern="1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1374" marR="11374" marT="656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 </a:t>
                      </a:r>
                      <a:endParaRPr lang="zh-TW" sz="1600" kern="1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1374" marR="11374" marT="656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02180886"/>
                  </a:ext>
                </a:extLst>
              </a:tr>
              <a:tr h="423480">
                <a:tc rowSpan="2">
                  <a:txBody>
                    <a:bodyPr/>
                    <a:lstStyle/>
                    <a:p>
                      <a:r>
                        <a:rPr lang="zh-TW" altLang="zh-TW" sz="2400" b="1" kern="100" dirty="0">
                          <a:solidFill>
                            <a:srgbClr val="FF0000"/>
                          </a:solidFill>
                          <a:effectLst/>
                        </a:rPr>
                        <a:t>圖書及非書資料</a:t>
                      </a:r>
                      <a:endParaRPr lang="zh-TW" sz="2400" b="1" kern="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1374" marR="11374" marT="6562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rowSpan="2">
                  <a:txBody>
                    <a:bodyPr/>
                    <a:lstStyle/>
                    <a:p>
                      <a:r>
                        <a:rPr lang="en-US" sz="160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 </a:t>
                      </a:r>
                      <a:endParaRPr lang="zh-TW" sz="160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  <a:p>
                      <a:r>
                        <a:rPr lang="en-US" sz="160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 </a:t>
                      </a:r>
                      <a:endParaRPr lang="zh-TW" sz="160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1374" marR="11374" marT="6562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TW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借出</a:t>
                      </a:r>
                      <a:r>
                        <a:rPr lang="en-US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      (</a:t>
                      </a:r>
                      <a:r>
                        <a:rPr lang="zh-TW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件</a:t>
                      </a:r>
                      <a:r>
                        <a:rPr lang="en-US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)</a:t>
                      </a:r>
                      <a:endParaRPr lang="zh-TW" sz="1600" kern="1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1374" marR="11374" marT="656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 </a:t>
                      </a:r>
                      <a:endParaRPr lang="zh-TW" sz="1600" kern="1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1374" marR="11374" marT="656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79880236"/>
                  </a:ext>
                </a:extLst>
              </a:tr>
              <a:tr h="306565">
                <a:tc vMerge="1">
                  <a:txBody>
                    <a:bodyPr/>
                    <a:lstStyle/>
                    <a:p>
                      <a:endParaRPr lang="zh-TW" sz="240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1374" marR="11374" marT="656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TW" sz="1600" kern="1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1374" marR="11374" marT="656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TW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貸入</a:t>
                      </a:r>
                      <a:r>
                        <a:rPr lang="en-US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      (</a:t>
                      </a:r>
                      <a:r>
                        <a:rPr lang="zh-TW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件</a:t>
                      </a:r>
                      <a:r>
                        <a:rPr lang="en-US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)</a:t>
                      </a:r>
                      <a:endParaRPr lang="zh-TW" sz="1600" kern="1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1374" marR="11374" marT="656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 </a:t>
                      </a:r>
                      <a:endParaRPr lang="zh-TW" sz="1600" kern="1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1374" marR="11374" marT="656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25222520"/>
                  </a:ext>
                </a:extLst>
              </a:tr>
              <a:tr h="306565">
                <a:tc rowSpan="2">
                  <a:txBody>
                    <a:bodyPr/>
                    <a:lstStyle/>
                    <a:p>
                      <a:r>
                        <a:rPr lang="zh-TW" altLang="zh-TW" sz="2400" b="1" kern="100" dirty="0">
                          <a:solidFill>
                            <a:srgbClr val="FF0000"/>
                          </a:solidFill>
                          <a:effectLst/>
                        </a:rPr>
                        <a:t>電子資料</a:t>
                      </a:r>
                      <a:endParaRPr lang="zh-TW" sz="2400" b="1" kern="100" dirty="0">
                        <a:solidFill>
                          <a:srgbClr val="FF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1374" marR="11374" marT="6562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rowSpan="2">
                  <a:txBody>
                    <a:bodyPr/>
                    <a:lstStyle/>
                    <a:p>
                      <a:endParaRPr lang="zh-TW" sz="160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1374" marR="11374" marT="6562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TW" sz="160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國外</a:t>
                      </a:r>
                      <a:r>
                        <a:rPr lang="en-US" sz="160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      (</a:t>
                      </a:r>
                      <a:r>
                        <a:rPr lang="zh-TW" sz="160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件</a:t>
                      </a:r>
                      <a:r>
                        <a:rPr lang="en-US" sz="160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)</a:t>
                      </a:r>
                      <a:endParaRPr lang="zh-TW" sz="160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1374" marR="11374" marT="656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 </a:t>
                      </a:r>
                      <a:endParaRPr lang="zh-TW" sz="1600" kern="1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1374" marR="11374" marT="656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92470518"/>
                  </a:ext>
                </a:extLst>
              </a:tr>
              <a:tr h="306565">
                <a:tc vMerge="1">
                  <a:txBody>
                    <a:bodyPr/>
                    <a:lstStyle/>
                    <a:p>
                      <a:endParaRPr lang="zh-TW" sz="240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1374" marR="11374" marT="656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TW" sz="1600" kern="1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1374" marR="11374" marT="656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TW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借出</a:t>
                      </a:r>
                      <a:r>
                        <a:rPr lang="en-US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      (</a:t>
                      </a:r>
                      <a:r>
                        <a:rPr lang="zh-TW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件</a:t>
                      </a:r>
                      <a:r>
                        <a:rPr lang="en-US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)</a:t>
                      </a:r>
                      <a:endParaRPr lang="zh-TW" sz="1600" kern="1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1374" marR="11374" marT="656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 </a:t>
                      </a:r>
                      <a:endParaRPr lang="zh-TW" sz="1600" kern="1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1374" marR="11374" marT="656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21354570"/>
                  </a:ext>
                </a:extLst>
              </a:tr>
              <a:tr h="327739">
                <a:tc>
                  <a:txBody>
                    <a:bodyPr/>
                    <a:lstStyle/>
                    <a:p>
                      <a:r>
                        <a:rPr lang="en-US" altLang="zh-TW" sz="160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2.</a:t>
                      </a:r>
                      <a:r>
                        <a:rPr lang="zh-TW" altLang="zh-TW" sz="160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上學年度捐贈列入編目之圖書</a:t>
                      </a:r>
                      <a:r>
                        <a:rPr lang="en-US" altLang="zh-TW" sz="160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(</a:t>
                      </a:r>
                      <a:r>
                        <a:rPr lang="zh-TW" altLang="zh-TW" sz="160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冊</a:t>
                      </a:r>
                      <a:r>
                        <a:rPr lang="en-US" altLang="zh-TW" sz="160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)</a:t>
                      </a:r>
                      <a:endParaRPr lang="zh-TW" altLang="zh-TW" sz="160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1374" marR="11374" marT="656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sz="1600" kern="1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1374" marR="11374" marT="656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TW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貸入</a:t>
                      </a:r>
                      <a:r>
                        <a:rPr lang="en-US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      (</a:t>
                      </a:r>
                      <a:r>
                        <a:rPr lang="zh-TW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件</a:t>
                      </a:r>
                      <a:r>
                        <a:rPr lang="en-US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)</a:t>
                      </a:r>
                      <a:endParaRPr lang="zh-TW" sz="1600" kern="1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1374" marR="11374" marT="656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 </a:t>
                      </a:r>
                      <a:endParaRPr lang="zh-TW" sz="160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1374" marR="11374" marT="656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16433123"/>
                  </a:ext>
                </a:extLst>
              </a:tr>
            </a:tbl>
          </a:graphicData>
        </a:graphic>
      </p:graphicFrame>
      <p:sp>
        <p:nvSpPr>
          <p:cNvPr id="7" name="內容版面配置區 4">
            <a:extLst>
              <a:ext uri="{FF2B5EF4-FFF2-40B4-BE49-F238E27FC236}">
                <a16:creationId xmlns:a16="http://schemas.microsoft.com/office/drawing/2014/main" id="{863B417B-1EC6-461F-A07C-4F4445B82404}"/>
              </a:ext>
            </a:extLst>
          </p:cNvPr>
          <p:cNvSpPr txBox="1">
            <a:spLocks/>
          </p:cNvSpPr>
          <p:nvPr/>
        </p:nvSpPr>
        <p:spPr>
          <a:xfrm>
            <a:off x="162561" y="938080"/>
            <a:ext cx="11846559" cy="3899733"/>
          </a:xfrm>
          <a:prstGeom prst="rect">
            <a:avLst/>
          </a:prstGeom>
          <a:solidFill>
            <a:srgbClr val="E5E5E5"/>
          </a:solidFill>
        </p:spPr>
        <p:txBody>
          <a:bodyPr>
            <a:normAutofit fontScale="92500"/>
          </a:bodyPr>
          <a:lstStyle>
            <a:lvl1pPr marL="228584" indent="-228584" algn="l" defTabSz="914332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 baseline="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+mn-cs"/>
              </a:defRPr>
            </a:lvl1pPr>
            <a:lvl2pPr marL="685750" indent="-228584" algn="l" defTabSz="914332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 baseline="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+mn-cs"/>
              </a:defRPr>
            </a:lvl2pPr>
            <a:lvl3pPr marL="1142914" indent="-228584" algn="l" defTabSz="914332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+mn-cs"/>
              </a:defRPr>
            </a:lvl3pPr>
            <a:lvl4pPr marL="1600080" indent="-228584" algn="l" defTabSz="914332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+mn-cs"/>
              </a:defRPr>
            </a:lvl4pPr>
            <a:lvl5pPr marL="2057247" indent="-228584" algn="l" defTabSz="914332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+mn-cs"/>
              </a:defRPr>
            </a:lvl5pPr>
            <a:lvl6pPr marL="2514412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578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744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910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spcBef>
                <a:spcPts val="600"/>
              </a:spcBef>
              <a:buFont typeface="Arial" panose="020B0604020202020204" pitchFamily="34" charset="0"/>
              <a:buNone/>
              <a:defRPr/>
            </a:pPr>
            <a:r>
              <a:rPr lang="en-US" altLang="zh-TW" b="1" kern="100" dirty="0">
                <a:latin typeface="微軟正黑體" panose="020B0604030504040204" pitchFamily="34" charset="-120"/>
              </a:rPr>
              <a:t>【</a:t>
            </a:r>
            <a:r>
              <a:rPr lang="zh-TW" altLang="en-US" b="1" kern="100" dirty="0">
                <a:latin typeface="微軟正黑體" panose="020B0604030504040204" pitchFamily="34" charset="-120"/>
              </a:rPr>
              <a:t>修改欄位及定義</a:t>
            </a:r>
            <a:r>
              <a:rPr lang="en-US" altLang="zh-TW" b="1" kern="100" dirty="0">
                <a:latin typeface="微軟正黑體" panose="020B0604030504040204" pitchFamily="34" charset="-120"/>
              </a:rPr>
              <a:t>】</a:t>
            </a:r>
            <a:r>
              <a:rPr lang="zh-TW" altLang="en-US" b="1" kern="100" dirty="0">
                <a:latin typeface="微軟正黑體" panose="020B0604030504040204" pitchFamily="34" charset="-120"/>
              </a:rPr>
              <a:t>：</a:t>
            </a:r>
            <a:r>
              <a:rPr lang="zh-TW" altLang="en-US" b="1" kern="100" dirty="0">
                <a:solidFill>
                  <a:srgbClr val="FF0000"/>
                </a:solidFill>
                <a:latin typeface="微軟正黑體" panose="020B0604030504040204" pitchFamily="34" charset="-120"/>
              </a:rPr>
              <a:t>上年度購買圖書館館藏資料費</a:t>
            </a:r>
          </a:p>
          <a:p>
            <a:pPr marL="342874" indent="-342874">
              <a:lnSpc>
                <a:spcPct val="120000"/>
              </a:lnSpc>
              <a:spcBef>
                <a:spcPts val="600"/>
              </a:spcBef>
              <a:buFont typeface="Wingdings" panose="05000000000000000000" pitchFamily="2" charset="2"/>
              <a:buChar char=""/>
              <a:defRPr/>
            </a:pPr>
            <a:r>
              <a:rPr lang="zh-TW" altLang="en-US" sz="2400" kern="100" dirty="0">
                <a:latin typeface="微軟正黑體" panose="020B0604030504040204" pitchFamily="34" charset="-120"/>
              </a:rPr>
              <a:t>圖書館館藏包含「圖書資料」、「非書資料」及「電子資料」三大類型，歸類原則如下：</a:t>
            </a:r>
          </a:p>
          <a:p>
            <a:pPr marL="800040" lvl="1" indent="-342874">
              <a:lnSpc>
                <a:spcPct val="120000"/>
              </a:lnSpc>
              <a:spcBef>
                <a:spcPts val="600"/>
              </a:spcBef>
              <a:buFont typeface="Wingdings" panose="05000000000000000000" pitchFamily="2" charset="2"/>
              <a:buChar char=""/>
              <a:defRPr/>
            </a:pPr>
            <a:r>
              <a:rPr lang="zh-TW" altLang="en-US" sz="2000" kern="100" dirty="0">
                <a:latin typeface="微軟正黑體" panose="020B0604030504040204" pitchFamily="34" charset="-120"/>
              </a:rPr>
              <a:t>「圖書資料」包含圖書、善本圖書、期刊合訂本、報紙合訂本、現期期刊、現期報紙及其他圖書資料。</a:t>
            </a:r>
          </a:p>
          <a:p>
            <a:pPr marL="800040" lvl="1" indent="-342874">
              <a:lnSpc>
                <a:spcPct val="120000"/>
              </a:lnSpc>
              <a:spcBef>
                <a:spcPts val="600"/>
              </a:spcBef>
              <a:buFont typeface="Wingdings" panose="05000000000000000000" pitchFamily="2" charset="2"/>
              <a:buChar char=""/>
              <a:defRPr/>
            </a:pPr>
            <a:r>
              <a:rPr lang="zh-TW" altLang="en-US" sz="2000" kern="100" dirty="0">
                <a:latin typeface="微軟正黑體" panose="020B0604030504040204" pitchFamily="34" charset="-120"/>
              </a:rPr>
              <a:t>「非書資料」包含地圖、微縮資料、手稿、視聽資料、靜畫資料及其他非書資料。</a:t>
            </a:r>
          </a:p>
          <a:p>
            <a:pPr marL="800040" lvl="1" indent="-342874">
              <a:lnSpc>
                <a:spcPct val="120000"/>
              </a:lnSpc>
              <a:spcBef>
                <a:spcPts val="600"/>
              </a:spcBef>
              <a:buFont typeface="Wingdings" panose="05000000000000000000" pitchFamily="2" charset="2"/>
              <a:buChar char=""/>
              <a:defRPr/>
            </a:pPr>
            <a:r>
              <a:rPr lang="zh-TW" altLang="en-US" sz="2000" kern="100" dirty="0">
                <a:latin typeface="微軟正黑體" panose="020B0604030504040204" pitchFamily="34" charset="-120"/>
              </a:rPr>
              <a:t>「電子資料」包含電子書、電子期刊、電子資料庫及其他電子資料。</a:t>
            </a:r>
          </a:p>
          <a:p>
            <a:pPr marL="342874" indent="-342874">
              <a:lnSpc>
                <a:spcPct val="120000"/>
              </a:lnSpc>
              <a:spcBef>
                <a:spcPts val="600"/>
              </a:spcBef>
              <a:buFont typeface="Wingdings" panose="05000000000000000000" pitchFamily="2" charset="2"/>
              <a:buChar char=""/>
              <a:defRPr/>
            </a:pPr>
            <a:r>
              <a:rPr lang="zh-TW" altLang="en-US" sz="2400" kern="100" dirty="0">
                <a:latin typeface="微軟正黑體" panose="020B0604030504040204" pitchFamily="34" charset="-120"/>
              </a:rPr>
              <a:t>若學校教師因獲得某專案研究計畫經費，該經費所購置之圖書屬於計畫使用，非屬學校圖書財產且未列入學校圖書編目，則不可列計該經費。</a:t>
            </a:r>
          </a:p>
          <a:p>
            <a:pPr marL="0" indent="0" algn="r">
              <a:lnSpc>
                <a:spcPct val="120000"/>
              </a:lnSpc>
              <a:spcBef>
                <a:spcPts val="600"/>
              </a:spcBef>
              <a:buFont typeface="Arial" panose="020B0604020202020204" pitchFamily="34" charset="0"/>
              <a:buNone/>
              <a:defRPr/>
            </a:pPr>
            <a:r>
              <a:rPr lang="en-US" altLang="zh-TW" sz="1600" kern="100" dirty="0">
                <a:latin typeface="微軟正黑體" panose="020B0604030504040204" pitchFamily="34" charset="-120"/>
              </a:rPr>
              <a:t>【113</a:t>
            </a:r>
            <a:r>
              <a:rPr lang="zh-TW" altLang="en-US" sz="1600" kern="100" dirty="0">
                <a:latin typeface="微軟正黑體" panose="020B0604030504040204" pitchFamily="34" charset="-120"/>
              </a:rPr>
              <a:t>年</a:t>
            </a:r>
            <a:r>
              <a:rPr lang="en-US" altLang="zh-TW" sz="1600" kern="100" dirty="0">
                <a:latin typeface="微軟正黑體" panose="020B0604030504040204" pitchFamily="34" charset="-120"/>
              </a:rPr>
              <a:t>10</a:t>
            </a:r>
            <a:r>
              <a:rPr lang="zh-TW" altLang="en-US" sz="1600" kern="100" dirty="0">
                <a:latin typeface="微軟正黑體" panose="020B0604030504040204" pitchFamily="34" charset="-120"/>
              </a:rPr>
              <a:t>月因應「統計處」需求修改欄位及定義</a:t>
            </a:r>
            <a:r>
              <a:rPr lang="en-US" altLang="zh-TW" sz="1600" kern="100" dirty="0">
                <a:latin typeface="微軟正黑體" panose="020B0604030504040204" pitchFamily="34" charset="-120"/>
              </a:rPr>
              <a:t>】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01348199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0EB9AE49-38E9-4E4F-94E8-A8C9DA467D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表</a:t>
            </a:r>
            <a:r>
              <a:rPr lang="en-US" altLang="zh-TW" dirty="0"/>
              <a:t>7-12</a:t>
            </a:r>
            <a:r>
              <a:rPr lang="zh-TW" altLang="en-US" dirty="0"/>
              <a:t>學生懷孕</a:t>
            </a:r>
            <a:r>
              <a:rPr lang="en-US" altLang="zh-TW" dirty="0"/>
              <a:t>(</a:t>
            </a:r>
            <a:r>
              <a:rPr lang="zh-TW" altLang="en-US" dirty="0"/>
              <a:t>含育有子女者</a:t>
            </a:r>
            <a:r>
              <a:rPr lang="en-US" altLang="zh-TW" dirty="0"/>
              <a:t>)</a:t>
            </a:r>
            <a:r>
              <a:rPr lang="zh-TW" altLang="en-US" dirty="0"/>
              <a:t>輔導協助情形統計表</a:t>
            </a:r>
          </a:p>
        </p:txBody>
      </p:sp>
      <p:sp>
        <p:nvSpPr>
          <p:cNvPr id="3" name="投影片編號版面配置區 2">
            <a:extLst>
              <a:ext uri="{FF2B5EF4-FFF2-40B4-BE49-F238E27FC236}">
                <a16:creationId xmlns:a16="http://schemas.microsoft.com/office/drawing/2014/main" id="{F59A9E2F-AE58-48E6-BAE0-E68E9DB3E2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37BC5-01F3-4DA6-AE9F-6749599A3EE9}" type="slidenum">
              <a:rPr lang="zh-TW" altLang="en-US" smtClean="0"/>
              <a:t>34</a:t>
            </a:fld>
            <a:endParaRPr lang="zh-TW" altLang="en-US"/>
          </a:p>
        </p:txBody>
      </p:sp>
      <p:sp>
        <p:nvSpPr>
          <p:cNvPr id="6" name="文字版面配置區 5">
            <a:extLst>
              <a:ext uri="{FF2B5EF4-FFF2-40B4-BE49-F238E27FC236}">
                <a16:creationId xmlns:a16="http://schemas.microsoft.com/office/drawing/2014/main" id="{B64B7C13-E1BB-4EDF-90D5-D199ED22DB4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altLang="zh-TW" dirty="0"/>
              <a:t>10</a:t>
            </a:r>
            <a:endParaRPr lang="zh-TW" altLang="en-US" dirty="0"/>
          </a:p>
        </p:txBody>
      </p:sp>
      <p:graphicFrame>
        <p:nvGraphicFramePr>
          <p:cNvPr id="7" name="內容版面配置區 6">
            <a:extLst>
              <a:ext uri="{FF2B5EF4-FFF2-40B4-BE49-F238E27FC236}">
                <a16:creationId xmlns:a16="http://schemas.microsoft.com/office/drawing/2014/main" id="{6DA50DE2-F271-41F0-9AF0-32E558C3F9BA}"/>
              </a:ext>
            </a:extLst>
          </p:cNvPr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1668833826"/>
              </p:ext>
            </p:extLst>
          </p:nvPr>
        </p:nvGraphicFramePr>
        <p:xfrm>
          <a:off x="161925" y="876299"/>
          <a:ext cx="11988802" cy="360155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69703">
                  <a:extLst>
                    <a:ext uri="{9D8B030D-6E8A-4147-A177-3AD203B41FA5}">
                      <a16:colId xmlns:a16="http://schemas.microsoft.com/office/drawing/2014/main" val="869659325"/>
                    </a:ext>
                  </a:extLst>
                </a:gridCol>
                <a:gridCol w="350874">
                  <a:extLst>
                    <a:ext uri="{9D8B030D-6E8A-4147-A177-3AD203B41FA5}">
                      <a16:colId xmlns:a16="http://schemas.microsoft.com/office/drawing/2014/main" val="3193801514"/>
                    </a:ext>
                  </a:extLst>
                </a:gridCol>
                <a:gridCol w="3230930">
                  <a:extLst>
                    <a:ext uri="{9D8B030D-6E8A-4147-A177-3AD203B41FA5}">
                      <a16:colId xmlns:a16="http://schemas.microsoft.com/office/drawing/2014/main" val="2450790126"/>
                    </a:ext>
                  </a:extLst>
                </a:gridCol>
                <a:gridCol w="2028506">
                  <a:extLst>
                    <a:ext uri="{9D8B030D-6E8A-4147-A177-3AD203B41FA5}">
                      <a16:colId xmlns:a16="http://schemas.microsoft.com/office/drawing/2014/main" val="2440280604"/>
                    </a:ext>
                  </a:extLst>
                </a:gridCol>
                <a:gridCol w="2028506">
                  <a:extLst>
                    <a:ext uri="{9D8B030D-6E8A-4147-A177-3AD203B41FA5}">
                      <a16:colId xmlns:a16="http://schemas.microsoft.com/office/drawing/2014/main" val="1104241717"/>
                    </a:ext>
                  </a:extLst>
                </a:gridCol>
                <a:gridCol w="2028506">
                  <a:extLst>
                    <a:ext uri="{9D8B030D-6E8A-4147-A177-3AD203B41FA5}">
                      <a16:colId xmlns:a16="http://schemas.microsoft.com/office/drawing/2014/main" val="3092843336"/>
                    </a:ext>
                  </a:extLst>
                </a:gridCol>
                <a:gridCol w="1951777">
                  <a:extLst>
                    <a:ext uri="{9D8B030D-6E8A-4147-A177-3AD203B41FA5}">
                      <a16:colId xmlns:a16="http://schemas.microsoft.com/office/drawing/2014/main" val="583268173"/>
                    </a:ext>
                  </a:extLst>
                </a:gridCol>
              </a:tblGrid>
              <a:tr h="490563">
                <a:tc rowSpan="4">
                  <a:txBody>
                    <a:bodyPr/>
                    <a:lstStyle/>
                    <a:p>
                      <a:pPr algn="ctr">
                        <a:lnSpc>
                          <a:spcPts val="2600"/>
                        </a:lnSpc>
                        <a:spcAft>
                          <a:spcPts val="0"/>
                        </a:spcAft>
                      </a:pPr>
                      <a:r>
                        <a:rPr lang="zh-TW" sz="1600" b="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學年度</a:t>
                      </a:r>
                    </a:p>
                  </a:txBody>
                  <a:tcPr marL="68583" marR="68583" marT="0" marB="0" vert="eaVert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4">
                  <a:txBody>
                    <a:bodyPr/>
                    <a:lstStyle/>
                    <a:p>
                      <a:pPr algn="ctr">
                        <a:lnSpc>
                          <a:spcPts val="2600"/>
                        </a:lnSpc>
                        <a:spcAft>
                          <a:spcPts val="0"/>
                        </a:spcAft>
                      </a:pPr>
                      <a:r>
                        <a:rPr lang="zh-TW" sz="1600" b="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學制</a:t>
                      </a:r>
                    </a:p>
                  </a:txBody>
                  <a:tcPr marL="68583" marR="68583" marT="0" marB="0" vert="eaVert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ts val="2600"/>
                        </a:lnSpc>
                        <a:spcAft>
                          <a:spcPts val="0"/>
                        </a:spcAft>
                      </a:pPr>
                      <a:r>
                        <a:rPr lang="zh-TW" sz="1600" b="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輔導身分別</a:t>
                      </a:r>
                    </a:p>
                  </a:txBody>
                  <a:tcPr marL="68583" marR="6858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ts val="2600"/>
                        </a:lnSpc>
                        <a:spcAft>
                          <a:spcPts val="0"/>
                        </a:spcAft>
                      </a:pPr>
                      <a:r>
                        <a:rPr lang="zh-TW" sz="2400" b="0" kern="100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學生懷孕</a:t>
                      </a:r>
                      <a:r>
                        <a:rPr lang="en-US" sz="2400" b="0" kern="100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(</a:t>
                      </a:r>
                      <a:r>
                        <a:rPr lang="zh-TW" sz="2400" b="0" kern="100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含育有子女者</a:t>
                      </a:r>
                      <a:r>
                        <a:rPr lang="en-US" sz="2400" b="0" kern="100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)</a:t>
                      </a:r>
                      <a:r>
                        <a:rPr lang="zh-HK" sz="2400" b="0" kern="100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輔導協助</a:t>
                      </a:r>
                      <a:endParaRPr lang="zh-TW" sz="2400" b="0" kern="100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68583" marR="68583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12097559"/>
                  </a:ext>
                </a:extLst>
              </a:tr>
              <a:tr h="844416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ts val="2600"/>
                        </a:lnSpc>
                        <a:spcAft>
                          <a:spcPts val="0"/>
                        </a:spcAft>
                      </a:pPr>
                      <a:r>
                        <a:rPr lang="zh-TW" sz="2400" b="0" kern="100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校</a:t>
                      </a:r>
                      <a:r>
                        <a:rPr lang="zh-HK" sz="2400" b="0" kern="100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內</a:t>
                      </a:r>
                      <a:r>
                        <a:rPr lang="zh-TW" sz="2400" b="0" kern="100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輔導協助人數</a:t>
                      </a:r>
                      <a:endParaRPr lang="zh-TW" sz="2400" b="0" kern="100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68583" marR="68583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ts val="2600"/>
                        </a:lnSpc>
                        <a:spcAft>
                          <a:spcPts val="0"/>
                        </a:spcAft>
                      </a:pPr>
                      <a:r>
                        <a:rPr lang="zh-TW" sz="2400" b="0" kern="100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轉介校外社會福利</a:t>
                      </a:r>
                      <a:endParaRPr lang="en-US" altLang="zh-TW" sz="2400" b="0" kern="100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algn="ctr">
                        <a:lnSpc>
                          <a:spcPts val="2600"/>
                        </a:lnSpc>
                        <a:spcAft>
                          <a:spcPts val="0"/>
                        </a:spcAft>
                      </a:pPr>
                      <a:r>
                        <a:rPr lang="zh-TW" sz="2400" b="0" kern="100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資源</a:t>
                      </a:r>
                      <a:r>
                        <a:rPr lang="zh-HK" sz="2400" b="0" kern="100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輔導協助</a:t>
                      </a:r>
                      <a:r>
                        <a:rPr lang="zh-TW" sz="2400" b="0" kern="100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人數</a:t>
                      </a:r>
                      <a:endParaRPr lang="zh-TW" sz="2400" b="0" kern="100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68583" marR="68583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02959927"/>
                  </a:ext>
                </a:extLst>
              </a:tr>
              <a:tr h="490563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600"/>
                        </a:lnSpc>
                        <a:spcAft>
                          <a:spcPts val="0"/>
                        </a:spcAft>
                      </a:pPr>
                      <a:r>
                        <a:rPr lang="zh-TW" sz="2400" b="0" kern="100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未滿</a:t>
                      </a:r>
                      <a:r>
                        <a:rPr lang="en-US" sz="2400" b="1" kern="100" dirty="0">
                          <a:solidFill>
                            <a:srgbClr val="FF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18</a:t>
                      </a:r>
                      <a:r>
                        <a:rPr lang="zh-TW" sz="2400" b="0" kern="100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歲</a:t>
                      </a:r>
                    </a:p>
                  </a:txBody>
                  <a:tcPr marL="68583" marR="68583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600"/>
                        </a:lnSpc>
                        <a:spcAft>
                          <a:spcPts val="0"/>
                        </a:spcAft>
                      </a:pPr>
                      <a:r>
                        <a:rPr lang="en-US" altLang="zh-TW" sz="2400" b="1" kern="100" dirty="0">
                          <a:solidFill>
                            <a:srgbClr val="FF0000"/>
                          </a:solidFill>
                          <a:effectLst/>
                          <a:latin typeface="微軟正黑體" panose="020B0604030504040204" pitchFamily="34" charset="-120"/>
                          <a:ea typeface="+mn-ea"/>
                          <a:cs typeface="+mn-cs"/>
                        </a:rPr>
                        <a:t>18</a:t>
                      </a:r>
                      <a:r>
                        <a:rPr lang="zh-TW" sz="2400" b="0" kern="100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歲</a:t>
                      </a:r>
                      <a:r>
                        <a:rPr lang="en-US" sz="2400" b="0" kern="100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(</a:t>
                      </a:r>
                      <a:r>
                        <a:rPr lang="zh-TW" sz="2400" b="0" kern="100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含</a:t>
                      </a:r>
                      <a:r>
                        <a:rPr lang="en-US" sz="2400" b="0" kern="100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)</a:t>
                      </a:r>
                      <a:r>
                        <a:rPr lang="zh-TW" sz="2400" b="0" kern="100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以上</a:t>
                      </a:r>
                    </a:p>
                  </a:txBody>
                  <a:tcPr marL="68583" marR="68583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600"/>
                        </a:lnSpc>
                        <a:spcAft>
                          <a:spcPts val="0"/>
                        </a:spcAft>
                      </a:pPr>
                      <a:r>
                        <a:rPr lang="zh-TW" sz="2400" b="0" kern="100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未滿</a:t>
                      </a:r>
                      <a:r>
                        <a:rPr lang="en-US" altLang="zh-TW" sz="2400" b="1" kern="100" dirty="0">
                          <a:solidFill>
                            <a:srgbClr val="FF0000"/>
                          </a:solidFill>
                          <a:effectLst/>
                          <a:latin typeface="微軟正黑體" panose="020B0604030504040204" pitchFamily="34" charset="-120"/>
                          <a:ea typeface="+mn-ea"/>
                          <a:cs typeface="+mn-cs"/>
                        </a:rPr>
                        <a:t>18</a:t>
                      </a:r>
                      <a:r>
                        <a:rPr lang="zh-TW" sz="2400" b="0" kern="100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歲</a:t>
                      </a:r>
                    </a:p>
                  </a:txBody>
                  <a:tcPr marL="68583" marR="68583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600"/>
                        </a:lnSpc>
                        <a:spcAft>
                          <a:spcPts val="0"/>
                        </a:spcAft>
                      </a:pPr>
                      <a:r>
                        <a:rPr lang="en-US" altLang="zh-TW" sz="2400" b="1" kern="100" dirty="0">
                          <a:solidFill>
                            <a:srgbClr val="FF0000"/>
                          </a:solidFill>
                          <a:effectLst/>
                          <a:latin typeface="微軟正黑體" panose="020B0604030504040204" pitchFamily="34" charset="-120"/>
                          <a:ea typeface="+mn-ea"/>
                          <a:cs typeface="+mn-cs"/>
                        </a:rPr>
                        <a:t>18</a:t>
                      </a:r>
                      <a:r>
                        <a:rPr lang="zh-TW" sz="2400" b="0" kern="100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歲</a:t>
                      </a:r>
                      <a:r>
                        <a:rPr lang="en-US" sz="2400" b="0" kern="100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(</a:t>
                      </a:r>
                      <a:r>
                        <a:rPr lang="zh-TW" sz="2400" b="0" kern="100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含</a:t>
                      </a:r>
                      <a:r>
                        <a:rPr lang="en-US" sz="2400" b="0" kern="100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)</a:t>
                      </a:r>
                      <a:r>
                        <a:rPr lang="zh-TW" sz="2400" b="0" kern="100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以上</a:t>
                      </a:r>
                    </a:p>
                  </a:txBody>
                  <a:tcPr marL="68583" marR="68583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40862403"/>
                  </a:ext>
                </a:extLst>
              </a:tr>
              <a:tr h="1776011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2600"/>
                        </a:lnSpc>
                        <a:spcAft>
                          <a:spcPts val="0"/>
                        </a:spcAft>
                      </a:pPr>
                      <a:r>
                        <a:rPr lang="zh-TW" sz="1600" b="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□懷孕學生</a:t>
                      </a:r>
                    </a:p>
                    <a:p>
                      <a:pPr>
                        <a:lnSpc>
                          <a:spcPts val="2600"/>
                        </a:lnSpc>
                        <a:spcAft>
                          <a:spcPts val="0"/>
                        </a:spcAft>
                      </a:pPr>
                      <a:r>
                        <a:rPr lang="zh-TW" sz="1600" b="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□曾懷孕之學生</a:t>
                      </a:r>
                    </a:p>
                    <a:p>
                      <a:pPr>
                        <a:lnSpc>
                          <a:spcPts val="2600"/>
                        </a:lnSpc>
                        <a:spcAft>
                          <a:spcPts val="0"/>
                        </a:spcAft>
                      </a:pPr>
                      <a:r>
                        <a:rPr lang="zh-TW" sz="1600" b="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□育有子女之學生</a:t>
                      </a:r>
                      <a:endParaRPr lang="en-US" altLang="zh-TW" sz="1600" b="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  <a:p>
                      <a:pPr>
                        <a:lnSpc>
                          <a:spcPts val="2600"/>
                        </a:lnSpc>
                        <a:spcAft>
                          <a:spcPts val="0"/>
                        </a:spcAft>
                      </a:pPr>
                      <a:r>
                        <a:rPr lang="zh-TW" altLang="zh-TW" sz="1600" b="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軟正黑體" panose="020B0604030504040204" pitchFamily="34" charset="-120"/>
                          <a:ea typeface="+mn-ea"/>
                          <a:cs typeface="+mn-cs"/>
                        </a:rPr>
                        <a:t>□</a:t>
                      </a:r>
                      <a:r>
                        <a:rPr lang="zh-TW" altLang="en-US" sz="1600" b="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軟正黑體" panose="020B0604030504040204" pitchFamily="34" charset="-120"/>
                          <a:ea typeface="+mn-ea"/>
                          <a:cs typeface="+mn-cs"/>
                        </a:rPr>
                        <a:t>因配偶或伴侶懷孕、曾懷孕</a:t>
                      </a:r>
                      <a:r>
                        <a:rPr lang="en-US" altLang="zh-TW" sz="1600" b="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軟正黑體" panose="020B0604030504040204" pitchFamily="34" charset="-120"/>
                          <a:ea typeface="+mn-ea"/>
                          <a:cs typeface="+mn-cs"/>
                        </a:rPr>
                        <a:t>,</a:t>
                      </a:r>
                      <a:r>
                        <a:rPr lang="zh-TW" altLang="en-US" sz="1600" b="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軟正黑體" panose="020B0604030504040204" pitchFamily="34" charset="-120"/>
                          <a:ea typeface="+mn-ea"/>
                          <a:cs typeface="+mn-cs"/>
                        </a:rPr>
                        <a:t>而有受教權維護及輔導協助需求之學生</a:t>
                      </a:r>
                      <a:endParaRPr lang="zh-TW" sz="1600" b="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68583" marR="6858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ts val="2600"/>
                        </a:lnSpc>
                        <a:spcAft>
                          <a:spcPts val="0"/>
                        </a:spcAft>
                      </a:pPr>
                      <a:endParaRPr lang="zh-TW" sz="2400" b="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68583" marR="6858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600"/>
                        </a:lnSpc>
                        <a:spcAft>
                          <a:spcPts val="0"/>
                        </a:spcAft>
                      </a:pPr>
                      <a:endParaRPr lang="zh-TW" sz="2400" b="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68583" marR="6858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600"/>
                        </a:lnSpc>
                        <a:spcAft>
                          <a:spcPts val="0"/>
                        </a:spcAft>
                      </a:pPr>
                      <a:endParaRPr lang="zh-TW" sz="2400" b="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68583" marR="6858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600"/>
                        </a:lnSpc>
                        <a:spcAft>
                          <a:spcPts val="0"/>
                        </a:spcAft>
                      </a:pPr>
                      <a:endParaRPr lang="zh-TW" sz="2400" b="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68583" marR="6858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1085218"/>
                  </a:ext>
                </a:extLst>
              </a:tr>
            </a:tbl>
          </a:graphicData>
        </a:graphic>
      </p:graphicFrame>
      <p:sp>
        <p:nvSpPr>
          <p:cNvPr id="8" name="內容版面配置區 4">
            <a:extLst>
              <a:ext uri="{FF2B5EF4-FFF2-40B4-BE49-F238E27FC236}">
                <a16:creationId xmlns:a16="http://schemas.microsoft.com/office/drawing/2014/main" id="{8BD81878-7731-44E7-8319-602B328BB6B6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161925" y="4667692"/>
            <a:ext cx="11847513" cy="2190307"/>
          </a:xfrm>
        </p:spPr>
        <p:txBody>
          <a:bodyPr>
            <a:normAutofit/>
          </a:bodyPr>
          <a:lstStyle/>
          <a:p>
            <a:pPr marL="0" indent="0">
              <a:lnSpc>
                <a:spcPct val="110000"/>
              </a:lnSpc>
              <a:spcBef>
                <a:spcPts val="600"/>
              </a:spcBef>
              <a:buNone/>
              <a:defRPr/>
            </a:pPr>
            <a:r>
              <a:rPr lang="en-US" altLang="zh-TW" b="1" kern="100" dirty="0">
                <a:latin typeface="微軟正黑體" panose="020B0604030504040204" pitchFamily="34" charset="-120"/>
              </a:rPr>
              <a:t>【</a:t>
            </a:r>
            <a:r>
              <a:rPr lang="zh-TW" altLang="en-US" b="1" kern="100" dirty="0">
                <a:latin typeface="微軟正黑體" panose="020B0604030504040204" pitchFamily="34" charset="-120"/>
              </a:rPr>
              <a:t>修改欄位</a:t>
            </a:r>
            <a:r>
              <a:rPr lang="en-US" altLang="zh-TW" b="1" kern="100" dirty="0">
                <a:latin typeface="微軟正黑體" panose="020B0604030504040204" pitchFamily="34" charset="-120"/>
              </a:rPr>
              <a:t>】</a:t>
            </a:r>
            <a:r>
              <a:rPr lang="zh-TW" altLang="en-US" b="1" kern="100" dirty="0">
                <a:latin typeface="微軟正黑體" panose="020B0604030504040204" pitchFamily="34" charset="-120"/>
              </a:rPr>
              <a:t>：</a:t>
            </a:r>
            <a:r>
              <a:rPr lang="zh-TW" altLang="en-US" b="1" kern="100" dirty="0">
                <a:solidFill>
                  <a:srgbClr val="FF0000"/>
                </a:solidFill>
                <a:latin typeface="微軟正黑體" panose="020B0604030504040204" pitchFamily="34" charset="-120"/>
              </a:rPr>
              <a:t>未滿</a:t>
            </a:r>
            <a:r>
              <a:rPr lang="en-US" altLang="zh-TW" b="1" kern="100" dirty="0">
                <a:solidFill>
                  <a:srgbClr val="FF0000"/>
                </a:solidFill>
                <a:latin typeface="微軟正黑體" panose="020B0604030504040204" pitchFamily="34" charset="-120"/>
              </a:rPr>
              <a:t>18</a:t>
            </a:r>
            <a:r>
              <a:rPr lang="zh-TW" altLang="en-US" b="1" kern="100" dirty="0">
                <a:solidFill>
                  <a:srgbClr val="FF0000"/>
                </a:solidFill>
                <a:latin typeface="微軟正黑體" panose="020B0604030504040204" pitchFamily="34" charset="-120"/>
              </a:rPr>
              <a:t>歲、</a:t>
            </a:r>
            <a:r>
              <a:rPr lang="en-US" altLang="zh-TW" b="1" kern="100" dirty="0">
                <a:solidFill>
                  <a:srgbClr val="FF0000"/>
                </a:solidFill>
                <a:latin typeface="微軟正黑體" panose="020B0604030504040204" pitchFamily="34" charset="-120"/>
              </a:rPr>
              <a:t>18</a:t>
            </a:r>
            <a:r>
              <a:rPr lang="zh-TW" altLang="en-US" b="1" kern="100" dirty="0">
                <a:solidFill>
                  <a:srgbClr val="FF0000"/>
                </a:solidFill>
                <a:latin typeface="微軟正黑體" panose="020B0604030504040204" pitchFamily="34" charset="-120"/>
              </a:rPr>
              <a:t>歲</a:t>
            </a:r>
            <a:r>
              <a:rPr lang="en-US" altLang="zh-TW" b="1" kern="100" dirty="0">
                <a:solidFill>
                  <a:srgbClr val="FF0000"/>
                </a:solidFill>
                <a:latin typeface="微軟正黑體" panose="020B0604030504040204" pitchFamily="34" charset="-120"/>
              </a:rPr>
              <a:t>(</a:t>
            </a:r>
            <a:r>
              <a:rPr lang="zh-TW" altLang="en-US" b="1" kern="100" dirty="0">
                <a:solidFill>
                  <a:srgbClr val="FF0000"/>
                </a:solidFill>
                <a:latin typeface="微軟正黑體" panose="020B0604030504040204" pitchFamily="34" charset="-120"/>
              </a:rPr>
              <a:t>含</a:t>
            </a:r>
            <a:r>
              <a:rPr lang="en-US" altLang="zh-TW" b="1" kern="100" dirty="0">
                <a:solidFill>
                  <a:srgbClr val="FF0000"/>
                </a:solidFill>
                <a:latin typeface="微軟正黑體" panose="020B0604030504040204" pitchFamily="34" charset="-120"/>
              </a:rPr>
              <a:t>)</a:t>
            </a:r>
            <a:r>
              <a:rPr lang="zh-TW" altLang="en-US" b="1" kern="100" dirty="0">
                <a:solidFill>
                  <a:srgbClr val="FF0000"/>
                </a:solidFill>
                <a:latin typeface="微軟正黑體" panose="020B0604030504040204" pitchFamily="34" charset="-120"/>
              </a:rPr>
              <a:t>以上</a:t>
            </a:r>
          </a:p>
          <a:p>
            <a:pPr marL="342874" indent="-342874">
              <a:lnSpc>
                <a:spcPct val="120000"/>
              </a:lnSpc>
              <a:spcBef>
                <a:spcPts val="600"/>
              </a:spcBef>
              <a:buFont typeface="Wingdings" panose="05000000000000000000" pitchFamily="2" charset="2"/>
              <a:buChar char=""/>
              <a:defRPr/>
            </a:pPr>
            <a:r>
              <a:rPr lang="zh-TW" altLang="en-US" sz="2400" kern="100" dirty="0">
                <a:latin typeface="微軟正黑體" panose="020B0604030504040204" pitchFamily="34" charset="-120"/>
              </a:rPr>
              <a:t>原調查未滿</a:t>
            </a:r>
            <a:r>
              <a:rPr lang="en-US" altLang="zh-TW" sz="2400" kern="100" dirty="0">
                <a:latin typeface="微軟正黑體" panose="020B0604030504040204" pitchFamily="34" charset="-120"/>
              </a:rPr>
              <a:t>20</a:t>
            </a:r>
            <a:r>
              <a:rPr lang="zh-TW" altLang="en-US" sz="2400" kern="100" dirty="0">
                <a:latin typeface="微軟正黑體" panose="020B0604030504040204" pitchFamily="34" charset="-120"/>
              </a:rPr>
              <a:t>歲及</a:t>
            </a:r>
            <a:r>
              <a:rPr lang="en-US" altLang="zh-TW" sz="2400" kern="100" dirty="0">
                <a:latin typeface="微軟正黑體" panose="020B0604030504040204" pitchFamily="34" charset="-120"/>
              </a:rPr>
              <a:t>20</a:t>
            </a:r>
            <a:r>
              <a:rPr lang="zh-TW" altLang="en-US" sz="2400" kern="100" dirty="0">
                <a:latin typeface="微軟正黑體" panose="020B0604030504040204" pitchFamily="34" charset="-120"/>
              </a:rPr>
              <a:t>歲</a:t>
            </a:r>
            <a:r>
              <a:rPr lang="en-US" altLang="zh-TW" sz="2400" kern="100" dirty="0">
                <a:latin typeface="微軟正黑體" panose="020B0604030504040204" pitchFamily="34" charset="-120"/>
              </a:rPr>
              <a:t>(</a:t>
            </a:r>
            <a:r>
              <a:rPr lang="zh-TW" altLang="en-US" sz="2400" kern="100" dirty="0">
                <a:latin typeface="微軟正黑體" panose="020B0604030504040204" pitchFamily="34" charset="-120"/>
              </a:rPr>
              <a:t>含</a:t>
            </a:r>
            <a:r>
              <a:rPr lang="en-US" altLang="zh-TW" sz="2400" kern="100" dirty="0">
                <a:latin typeface="微軟正黑體" panose="020B0604030504040204" pitchFamily="34" charset="-120"/>
              </a:rPr>
              <a:t>)</a:t>
            </a:r>
            <a:r>
              <a:rPr lang="zh-TW" altLang="en-US" sz="2400" kern="100" dirty="0">
                <a:latin typeface="微軟正黑體" panose="020B0604030504040204" pitchFamily="34" charset="-120"/>
              </a:rPr>
              <a:t>以上輔導協助人數，改為調查</a:t>
            </a:r>
            <a:r>
              <a:rPr lang="zh-TW" altLang="en-US" b="1" kern="100" dirty="0">
                <a:solidFill>
                  <a:srgbClr val="FF0000"/>
                </a:solidFill>
                <a:latin typeface="微軟正黑體" panose="020B0604030504040204" pitchFamily="34" charset="-120"/>
              </a:rPr>
              <a:t>未滿</a:t>
            </a:r>
            <a:r>
              <a:rPr lang="en-US" altLang="zh-TW" b="1" kern="100" dirty="0">
                <a:solidFill>
                  <a:srgbClr val="FF0000"/>
                </a:solidFill>
                <a:latin typeface="微軟正黑體" panose="020B0604030504040204" pitchFamily="34" charset="-120"/>
              </a:rPr>
              <a:t>18</a:t>
            </a:r>
            <a:r>
              <a:rPr lang="zh-TW" altLang="en-US" b="1" kern="100" dirty="0">
                <a:solidFill>
                  <a:srgbClr val="FF0000"/>
                </a:solidFill>
                <a:latin typeface="微軟正黑體" panose="020B0604030504040204" pitchFamily="34" charset="-120"/>
              </a:rPr>
              <a:t>歲、</a:t>
            </a:r>
            <a:r>
              <a:rPr lang="en-US" altLang="zh-TW" b="1" kern="100" dirty="0">
                <a:solidFill>
                  <a:srgbClr val="FF0000"/>
                </a:solidFill>
                <a:latin typeface="微軟正黑體" panose="020B0604030504040204" pitchFamily="34" charset="-120"/>
              </a:rPr>
              <a:t>18</a:t>
            </a:r>
            <a:r>
              <a:rPr lang="zh-TW" altLang="en-US" b="1" kern="100" dirty="0">
                <a:solidFill>
                  <a:srgbClr val="FF0000"/>
                </a:solidFill>
                <a:latin typeface="微軟正黑體" panose="020B0604030504040204" pitchFamily="34" charset="-120"/>
              </a:rPr>
              <a:t>歲</a:t>
            </a:r>
            <a:r>
              <a:rPr lang="en-US" altLang="zh-TW" b="1" kern="100" dirty="0">
                <a:solidFill>
                  <a:srgbClr val="FF0000"/>
                </a:solidFill>
                <a:latin typeface="微軟正黑體" panose="020B0604030504040204" pitchFamily="34" charset="-120"/>
              </a:rPr>
              <a:t>(</a:t>
            </a:r>
            <a:r>
              <a:rPr lang="zh-TW" altLang="en-US" b="1" kern="100" dirty="0">
                <a:solidFill>
                  <a:srgbClr val="FF0000"/>
                </a:solidFill>
                <a:latin typeface="微軟正黑體" panose="020B0604030504040204" pitchFamily="34" charset="-120"/>
              </a:rPr>
              <a:t>含</a:t>
            </a:r>
            <a:r>
              <a:rPr lang="en-US" altLang="zh-TW" b="1" kern="100" dirty="0">
                <a:solidFill>
                  <a:srgbClr val="FF0000"/>
                </a:solidFill>
                <a:latin typeface="微軟正黑體" panose="020B0604030504040204" pitchFamily="34" charset="-120"/>
              </a:rPr>
              <a:t>)</a:t>
            </a:r>
            <a:r>
              <a:rPr lang="zh-TW" altLang="en-US" b="1" kern="100" dirty="0">
                <a:solidFill>
                  <a:srgbClr val="FF0000"/>
                </a:solidFill>
                <a:latin typeface="微軟正黑體" panose="020B0604030504040204" pitchFamily="34" charset="-120"/>
              </a:rPr>
              <a:t>以上</a:t>
            </a:r>
            <a:r>
              <a:rPr lang="zh-TW" altLang="en-US" sz="2400" kern="100" dirty="0">
                <a:latin typeface="微軟正黑體" panose="020B0604030504040204" pitchFamily="34" charset="-120"/>
              </a:rPr>
              <a:t>輔導協助人數。</a:t>
            </a:r>
          </a:p>
          <a:p>
            <a:pPr marL="0" indent="0" algn="r">
              <a:lnSpc>
                <a:spcPct val="120000"/>
              </a:lnSpc>
              <a:spcBef>
                <a:spcPts val="600"/>
              </a:spcBef>
              <a:buNone/>
              <a:defRPr/>
            </a:pPr>
            <a:r>
              <a:rPr lang="en-US" altLang="zh-TW" sz="1600" kern="100" dirty="0">
                <a:latin typeface="微軟正黑體" panose="020B0604030504040204" pitchFamily="34" charset="-120"/>
              </a:rPr>
              <a:t>【113</a:t>
            </a:r>
            <a:r>
              <a:rPr lang="zh-TW" altLang="en-US" sz="1600" kern="100" dirty="0">
                <a:latin typeface="微軟正黑體" panose="020B0604030504040204" pitchFamily="34" charset="-120"/>
              </a:rPr>
              <a:t>年</a:t>
            </a:r>
            <a:r>
              <a:rPr lang="en-US" altLang="zh-TW" sz="1600" kern="100" dirty="0">
                <a:latin typeface="微軟正黑體" panose="020B0604030504040204" pitchFamily="34" charset="-120"/>
              </a:rPr>
              <a:t>10</a:t>
            </a:r>
            <a:r>
              <a:rPr lang="zh-TW" altLang="en-US" sz="1600" kern="100" dirty="0">
                <a:latin typeface="微軟正黑體" panose="020B0604030504040204" pitchFamily="34" charset="-120"/>
              </a:rPr>
              <a:t>月因應「學務特教司」需求修改欄位</a:t>
            </a:r>
            <a:r>
              <a:rPr lang="en-US" altLang="zh-TW" sz="1600" kern="100" dirty="0">
                <a:latin typeface="微軟正黑體" panose="020B0604030504040204" pitchFamily="34" charset="-120"/>
              </a:rPr>
              <a:t>】</a:t>
            </a:r>
            <a:endParaRPr lang="zh-TW" altLang="en-US" dirty="0"/>
          </a:p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76872548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CE9FF859-1109-4231-864F-0F68EC6EAC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表</a:t>
            </a:r>
            <a:r>
              <a:rPr lang="en-US" altLang="zh-TW" dirty="0"/>
              <a:t>7-5</a:t>
            </a:r>
            <a:r>
              <a:rPr lang="zh-TW" altLang="en-US" dirty="0"/>
              <a:t>助學措施統計表</a:t>
            </a:r>
          </a:p>
        </p:txBody>
      </p:sp>
      <p:sp>
        <p:nvSpPr>
          <p:cNvPr id="3" name="投影片編號版面配置區 2">
            <a:extLst>
              <a:ext uri="{FF2B5EF4-FFF2-40B4-BE49-F238E27FC236}">
                <a16:creationId xmlns:a16="http://schemas.microsoft.com/office/drawing/2014/main" id="{01DFF0CD-22E3-4F08-9618-8B911EC422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37BC5-01F3-4DA6-AE9F-6749599A3EE9}" type="slidenum">
              <a:rPr lang="zh-TW" altLang="en-US" smtClean="0"/>
              <a:t>35</a:t>
            </a:fld>
            <a:endParaRPr lang="zh-TW" altLang="en-US"/>
          </a:p>
        </p:txBody>
      </p:sp>
      <p:sp>
        <p:nvSpPr>
          <p:cNvPr id="5" name="內容版面配置區 4">
            <a:extLst>
              <a:ext uri="{FF2B5EF4-FFF2-40B4-BE49-F238E27FC236}">
                <a16:creationId xmlns:a16="http://schemas.microsoft.com/office/drawing/2014/main" id="{B46B038A-7BA4-4D49-99D3-F076C5F81FF3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162566" y="3999652"/>
            <a:ext cx="11846559" cy="2858355"/>
          </a:xfrm>
        </p:spPr>
        <p:txBody>
          <a:bodyPr>
            <a:normAutofit/>
          </a:bodyPr>
          <a:lstStyle/>
          <a:p>
            <a:pPr marL="0" indent="0">
              <a:lnSpc>
                <a:spcPct val="110000"/>
              </a:lnSpc>
              <a:spcBef>
                <a:spcPts val="600"/>
              </a:spcBef>
              <a:buNone/>
              <a:defRPr/>
            </a:pPr>
            <a:r>
              <a:rPr lang="en-US" altLang="zh-TW" b="1" kern="100" dirty="0">
                <a:latin typeface="微軟正黑體" panose="020B0604030504040204" pitchFamily="34" charset="-120"/>
              </a:rPr>
              <a:t>【</a:t>
            </a:r>
            <a:r>
              <a:rPr lang="zh-TW" altLang="en-US" b="1" kern="100" dirty="0">
                <a:latin typeface="微軟正黑體" panose="020B0604030504040204" pitchFamily="34" charset="-120"/>
              </a:rPr>
              <a:t>補充定義</a:t>
            </a:r>
            <a:r>
              <a:rPr lang="en-US" altLang="zh-TW" b="1" kern="100" dirty="0">
                <a:latin typeface="微軟正黑體" panose="020B0604030504040204" pitchFamily="34" charset="-120"/>
              </a:rPr>
              <a:t>】</a:t>
            </a:r>
            <a:r>
              <a:rPr lang="zh-TW" altLang="en-US" b="1" kern="100" dirty="0">
                <a:latin typeface="微軟正黑體" panose="020B0604030504040204" pitchFamily="34" charset="-120"/>
              </a:rPr>
              <a:t>：</a:t>
            </a:r>
            <a:r>
              <a:rPr lang="zh-TW" altLang="en-US" b="1" kern="100" dirty="0">
                <a:solidFill>
                  <a:srgbClr val="FF0000"/>
                </a:solidFill>
                <a:latin typeface="微軟正黑體" panose="020B0604030504040204" pitchFamily="34" charset="-120"/>
              </a:rPr>
              <a:t>學校自籌經費</a:t>
            </a:r>
            <a:endParaRPr lang="en-US" altLang="zh-TW" b="1" kern="100" dirty="0">
              <a:solidFill>
                <a:srgbClr val="FF0000"/>
              </a:solidFill>
              <a:latin typeface="微軟正黑體" panose="020B0604030504040204" pitchFamily="34" charset="-120"/>
            </a:endParaRPr>
          </a:p>
          <a:p>
            <a:pPr marL="342874" indent="-342874">
              <a:lnSpc>
                <a:spcPct val="120000"/>
              </a:lnSpc>
              <a:spcBef>
                <a:spcPts val="600"/>
              </a:spcBef>
              <a:buFont typeface="Wingdings" panose="05000000000000000000" pitchFamily="2" charset="2"/>
              <a:buChar char=""/>
              <a:defRPr/>
            </a:pPr>
            <a:r>
              <a:rPr lang="zh-TW" altLang="en-US" sz="2400" kern="100" dirty="0">
                <a:latin typeface="微軟正黑體" panose="020B0604030504040204" pitchFamily="34" charset="-120"/>
              </a:rPr>
              <a:t>大專校院弱勢學生助學金項目自</a:t>
            </a:r>
            <a:r>
              <a:rPr lang="en-US" altLang="zh-TW" sz="2400" kern="100" dirty="0">
                <a:latin typeface="微軟正黑體" panose="020B0604030504040204" pitchFamily="34" charset="-120"/>
              </a:rPr>
              <a:t>112</a:t>
            </a:r>
            <a:r>
              <a:rPr lang="zh-TW" altLang="en-US" sz="2400" kern="100" dirty="0">
                <a:latin typeface="微軟正黑體" panose="020B0604030504040204" pitchFamily="34" charset="-120"/>
              </a:rPr>
              <a:t>學年度起無學校自籌經費。</a:t>
            </a:r>
          </a:p>
          <a:p>
            <a:pPr marL="342874" indent="-342874">
              <a:lnSpc>
                <a:spcPct val="120000"/>
              </a:lnSpc>
              <a:spcBef>
                <a:spcPts val="600"/>
              </a:spcBef>
              <a:buFont typeface="Wingdings" panose="05000000000000000000" pitchFamily="2" charset="2"/>
              <a:buChar char=""/>
              <a:defRPr/>
            </a:pPr>
            <a:endParaRPr lang="en-US" altLang="zh-TW" sz="2400" kern="100" dirty="0">
              <a:latin typeface="微軟正黑體" panose="020B0604030504040204" pitchFamily="34" charset="-120"/>
            </a:endParaRPr>
          </a:p>
          <a:p>
            <a:pPr marL="342874" indent="-342874">
              <a:lnSpc>
                <a:spcPct val="120000"/>
              </a:lnSpc>
              <a:spcBef>
                <a:spcPts val="600"/>
              </a:spcBef>
              <a:buFont typeface="Wingdings" panose="05000000000000000000" pitchFamily="2" charset="2"/>
              <a:buChar char=""/>
              <a:defRPr/>
            </a:pPr>
            <a:endParaRPr lang="zh-TW" altLang="en-US" sz="2400" kern="100" dirty="0">
              <a:latin typeface="微軟正黑體" panose="020B0604030504040204" pitchFamily="34" charset="-120"/>
            </a:endParaRPr>
          </a:p>
          <a:p>
            <a:pPr marL="0" indent="0" algn="r">
              <a:lnSpc>
                <a:spcPct val="120000"/>
              </a:lnSpc>
              <a:spcBef>
                <a:spcPts val="600"/>
              </a:spcBef>
              <a:buNone/>
              <a:defRPr/>
            </a:pPr>
            <a:r>
              <a:rPr lang="en-US" altLang="zh-TW" sz="1600" kern="100" dirty="0">
                <a:latin typeface="微軟正黑體" panose="020B0604030504040204" pitchFamily="34" charset="-120"/>
              </a:rPr>
              <a:t>【113</a:t>
            </a:r>
            <a:r>
              <a:rPr lang="zh-TW" altLang="en-US" sz="1600" kern="100" dirty="0">
                <a:latin typeface="微軟正黑體" panose="020B0604030504040204" pitchFamily="34" charset="-120"/>
              </a:rPr>
              <a:t>年</a:t>
            </a:r>
            <a:r>
              <a:rPr lang="en-US" altLang="zh-TW" sz="1600" kern="100" dirty="0">
                <a:latin typeface="微軟正黑體" panose="020B0604030504040204" pitchFamily="34" charset="-120"/>
              </a:rPr>
              <a:t>03</a:t>
            </a:r>
            <a:r>
              <a:rPr lang="zh-TW" altLang="en-US" sz="1600" kern="100" dirty="0">
                <a:latin typeface="微軟正黑體" panose="020B0604030504040204" pitchFamily="34" charset="-120"/>
              </a:rPr>
              <a:t>月因應「技職司」需求補充定義</a:t>
            </a:r>
            <a:r>
              <a:rPr lang="en-US" altLang="zh-TW" sz="1600" kern="100" dirty="0">
                <a:latin typeface="微軟正黑體" panose="020B0604030504040204" pitchFamily="34" charset="-120"/>
              </a:rPr>
              <a:t>】</a:t>
            </a:r>
            <a:endParaRPr lang="zh-TW" altLang="en-US" dirty="0"/>
          </a:p>
        </p:txBody>
      </p:sp>
      <p:sp>
        <p:nvSpPr>
          <p:cNvPr id="6" name="文字版面配置區 5">
            <a:extLst>
              <a:ext uri="{FF2B5EF4-FFF2-40B4-BE49-F238E27FC236}">
                <a16:creationId xmlns:a16="http://schemas.microsoft.com/office/drawing/2014/main" id="{47BDCE3E-5486-4533-9715-D87BC7F246F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altLang="zh-TW" dirty="0"/>
              <a:t>11</a:t>
            </a:r>
            <a:endParaRPr lang="zh-TW" altLang="en-US" dirty="0"/>
          </a:p>
        </p:txBody>
      </p:sp>
      <p:graphicFrame>
        <p:nvGraphicFramePr>
          <p:cNvPr id="10" name="內容版面配置區 9">
            <a:extLst>
              <a:ext uri="{FF2B5EF4-FFF2-40B4-BE49-F238E27FC236}">
                <a16:creationId xmlns:a16="http://schemas.microsoft.com/office/drawing/2014/main" id="{0B93294F-4FD2-441C-9483-9DE98DB9BE9C}"/>
              </a:ext>
            </a:extLst>
          </p:cNvPr>
          <p:cNvGraphicFramePr>
            <a:graphicFrameLocks noGrp="1"/>
          </p:cNvGraphicFramePr>
          <p:nvPr>
            <p:ph sz="quarter" idx="13"/>
          </p:nvPr>
        </p:nvGraphicFramePr>
        <p:xfrm>
          <a:off x="162566" y="914401"/>
          <a:ext cx="11846556" cy="2973284"/>
        </p:xfrm>
        <a:graphic>
          <a:graphicData uri="http://schemas.openxmlformats.org/drawingml/2006/table">
            <a:tbl>
              <a:tblPr firstRow="1" firstCol="1" bandRow="1" bandCol="1">
                <a:tableStyleId>{5C22544A-7EE6-4342-B048-85BDC9FD1C3A}</a:tableStyleId>
              </a:tblPr>
              <a:tblGrid>
                <a:gridCol w="772154">
                  <a:extLst>
                    <a:ext uri="{9D8B030D-6E8A-4147-A177-3AD203B41FA5}">
                      <a16:colId xmlns:a16="http://schemas.microsoft.com/office/drawing/2014/main" val="2933639152"/>
                    </a:ext>
                  </a:extLst>
                </a:gridCol>
                <a:gridCol w="629920">
                  <a:extLst>
                    <a:ext uri="{9D8B030D-6E8A-4147-A177-3AD203B41FA5}">
                      <a16:colId xmlns:a16="http://schemas.microsoft.com/office/drawing/2014/main" val="2769793260"/>
                    </a:ext>
                  </a:extLst>
                </a:gridCol>
                <a:gridCol w="629920">
                  <a:extLst>
                    <a:ext uri="{9D8B030D-6E8A-4147-A177-3AD203B41FA5}">
                      <a16:colId xmlns:a16="http://schemas.microsoft.com/office/drawing/2014/main" val="1978964065"/>
                    </a:ext>
                  </a:extLst>
                </a:gridCol>
                <a:gridCol w="3860800">
                  <a:extLst>
                    <a:ext uri="{9D8B030D-6E8A-4147-A177-3AD203B41FA5}">
                      <a16:colId xmlns:a16="http://schemas.microsoft.com/office/drawing/2014/main" val="976535562"/>
                    </a:ext>
                  </a:extLst>
                </a:gridCol>
                <a:gridCol w="1300480">
                  <a:extLst>
                    <a:ext uri="{9D8B030D-6E8A-4147-A177-3AD203B41FA5}">
                      <a16:colId xmlns:a16="http://schemas.microsoft.com/office/drawing/2014/main" val="3723482139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1786933897"/>
                    </a:ext>
                  </a:extLst>
                </a:gridCol>
                <a:gridCol w="2021840">
                  <a:extLst>
                    <a:ext uri="{9D8B030D-6E8A-4147-A177-3AD203B41FA5}">
                      <a16:colId xmlns:a16="http://schemas.microsoft.com/office/drawing/2014/main" val="1420105168"/>
                    </a:ext>
                  </a:extLst>
                </a:gridCol>
                <a:gridCol w="1107442">
                  <a:extLst>
                    <a:ext uri="{9D8B030D-6E8A-4147-A177-3AD203B41FA5}">
                      <a16:colId xmlns:a16="http://schemas.microsoft.com/office/drawing/2014/main" val="4157225234"/>
                    </a:ext>
                  </a:extLst>
                </a:gridCol>
              </a:tblGrid>
              <a:tr h="778724">
                <a:tc>
                  <a:txBody>
                    <a:bodyPr/>
                    <a:lstStyle/>
                    <a:p>
                      <a:pPr algn="ctr"/>
                      <a:r>
                        <a:rPr lang="zh-TW" sz="1600" b="0" kern="1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學年度</a:t>
                      </a:r>
                      <a:endParaRPr lang="zh-TW" sz="1600" b="0" kern="10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1600" b="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系所</a:t>
                      </a:r>
                      <a:endParaRPr lang="zh-TW" sz="1600" b="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1600" b="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學制</a:t>
                      </a:r>
                      <a:endParaRPr lang="zh-TW" sz="1600" b="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2400" b="0" kern="100" dirty="0">
                          <a:solidFill>
                            <a:schemeClr val="tx1"/>
                          </a:solidFill>
                          <a:effectLst/>
                        </a:rPr>
                        <a:t>助學措施類別</a:t>
                      </a:r>
                      <a:endParaRPr lang="zh-TW" sz="2400" b="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1600" b="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補助人數</a:t>
                      </a:r>
                      <a:r>
                        <a:rPr lang="en-US" sz="1600" b="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(</a:t>
                      </a:r>
                      <a:r>
                        <a:rPr lang="zh-TW" sz="1600" b="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次</a:t>
                      </a:r>
                      <a:r>
                        <a:rPr lang="en-US" sz="1600" b="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)</a:t>
                      </a:r>
                      <a:endParaRPr lang="zh-TW" sz="1600" b="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1600" b="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教育部補助經費</a:t>
                      </a:r>
                      <a:endParaRPr lang="zh-TW" sz="1600" b="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2400" b="1" kern="100" dirty="0">
                          <a:solidFill>
                            <a:srgbClr val="FF0000"/>
                          </a:solidFill>
                          <a:effectLst/>
                        </a:rPr>
                        <a:t>學校自籌經費</a:t>
                      </a:r>
                      <a:endParaRPr lang="zh-TW" sz="2400" b="1" kern="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1600" b="0" kern="1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經費總和</a:t>
                      </a:r>
                      <a:endParaRPr lang="zh-TW" sz="1600" b="0" kern="10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84898090"/>
                  </a:ext>
                </a:extLst>
              </a:tr>
              <a:tr h="1947172">
                <a:tc>
                  <a:txBody>
                    <a:bodyPr/>
                    <a:lstStyle/>
                    <a:p>
                      <a:pPr algn="ctr"/>
                      <a:r>
                        <a:rPr lang="en-US" sz="1600" b="0" kern="1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 </a:t>
                      </a:r>
                      <a:endParaRPr lang="zh-TW" sz="1600" b="0" kern="10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 </a:t>
                      </a:r>
                      <a:endParaRPr lang="zh-TW" sz="1600" b="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 </a:t>
                      </a:r>
                      <a:endParaRPr lang="zh-TW" sz="1600" b="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342900" indent="-342900" algn="l">
                        <a:buFont typeface="Wingdings" panose="05000000000000000000" pitchFamily="2" charset="2"/>
                        <a:buChar char="l"/>
                      </a:pPr>
                      <a:r>
                        <a:rPr lang="zh-TW" sz="2400" b="1" kern="100" dirty="0">
                          <a:solidFill>
                            <a:srgbClr val="FF0000"/>
                          </a:solidFill>
                          <a:effectLst/>
                        </a:rPr>
                        <a:t>大專校院弱勢學生助學金</a:t>
                      </a:r>
                    </a:p>
                    <a:p>
                      <a:pPr marL="342900" indent="-342900" algn="l">
                        <a:buFont typeface="Wingdings" panose="05000000000000000000" pitchFamily="2" charset="2"/>
                        <a:buChar char="l"/>
                      </a:pPr>
                      <a:r>
                        <a:rPr lang="zh-TW" sz="2400" b="0" kern="100" dirty="0">
                          <a:solidFill>
                            <a:schemeClr val="tx1"/>
                          </a:solidFill>
                          <a:effectLst/>
                        </a:rPr>
                        <a:t>生活助學金</a:t>
                      </a:r>
                    </a:p>
                    <a:p>
                      <a:pPr marL="342900" indent="-342900" algn="l">
                        <a:buFont typeface="Wingdings" panose="05000000000000000000" pitchFamily="2" charset="2"/>
                        <a:buChar char="l"/>
                      </a:pPr>
                      <a:r>
                        <a:rPr lang="zh-TW" sz="2400" b="0" kern="100" dirty="0">
                          <a:solidFill>
                            <a:schemeClr val="tx1"/>
                          </a:solidFill>
                          <a:effectLst/>
                        </a:rPr>
                        <a:t>緊急紓困助學金</a:t>
                      </a:r>
                    </a:p>
                    <a:p>
                      <a:pPr marL="342900" indent="-342900" algn="l">
                        <a:buFont typeface="Wingdings" panose="05000000000000000000" pitchFamily="2" charset="2"/>
                        <a:buChar char="l"/>
                      </a:pPr>
                      <a:r>
                        <a:rPr lang="zh-TW" sz="2400" b="0" kern="100" dirty="0">
                          <a:solidFill>
                            <a:schemeClr val="tx1"/>
                          </a:solidFill>
                          <a:effectLst/>
                        </a:rPr>
                        <a:t>住宿優惠</a:t>
                      </a:r>
                    </a:p>
                    <a:p>
                      <a:pPr marL="342900" indent="-342900" algn="l">
                        <a:buFont typeface="Wingdings" panose="05000000000000000000" pitchFamily="2" charset="2"/>
                        <a:buChar char="l"/>
                      </a:pPr>
                      <a:r>
                        <a:rPr lang="zh-TW" sz="2400" b="0" kern="100" dirty="0">
                          <a:solidFill>
                            <a:schemeClr val="tx1"/>
                          </a:solidFill>
                          <a:effectLst/>
                        </a:rPr>
                        <a:t>工讀助學金</a:t>
                      </a:r>
                    </a:p>
                    <a:p>
                      <a:pPr marL="342900" indent="-342900" algn="l">
                        <a:buFont typeface="Wingdings" panose="05000000000000000000" pitchFamily="2" charset="2"/>
                        <a:buChar char="l"/>
                      </a:pPr>
                      <a:r>
                        <a:rPr lang="zh-TW" sz="2400" b="0" kern="100" dirty="0">
                          <a:solidFill>
                            <a:schemeClr val="tx1"/>
                          </a:solidFill>
                          <a:effectLst/>
                        </a:rPr>
                        <a:t>研究生獎助學金</a:t>
                      </a:r>
                      <a:endParaRPr lang="zh-TW" sz="2400" b="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 </a:t>
                      </a:r>
                      <a:endParaRPr lang="zh-TW" sz="1600" b="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n-US" sz="1600" b="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 </a:t>
                      </a:r>
                      <a:endParaRPr lang="zh-TW" sz="1600" b="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 </a:t>
                      </a:r>
                      <a:endParaRPr lang="zh-TW" sz="1600" b="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n-US" sz="1600" b="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 </a:t>
                      </a:r>
                      <a:endParaRPr lang="zh-TW" sz="1600" b="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 </a:t>
                      </a:r>
                      <a:endParaRPr lang="zh-TW" sz="1600" b="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n-US" sz="1600" b="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 </a:t>
                      </a:r>
                      <a:endParaRPr lang="zh-TW" sz="1600" b="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 </a:t>
                      </a:r>
                      <a:endParaRPr lang="zh-TW" sz="1600" b="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n-US" sz="1600" b="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 </a:t>
                      </a:r>
                      <a:endParaRPr lang="zh-TW" sz="1600" b="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1084103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957768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F3DE3825-FEEA-4F4D-B61C-6D5D93D288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表</a:t>
            </a:r>
            <a:r>
              <a:rPr lang="en-US" altLang="zh-TW" dirty="0"/>
              <a:t>8-6</a:t>
            </a:r>
            <a:r>
              <a:rPr lang="zh-TW" altLang="en-US" dirty="0"/>
              <a:t>學校設置太陽光電發電設備容量表</a:t>
            </a:r>
          </a:p>
        </p:txBody>
      </p:sp>
      <p:sp>
        <p:nvSpPr>
          <p:cNvPr id="3" name="投影片編號版面配置區 2">
            <a:extLst>
              <a:ext uri="{FF2B5EF4-FFF2-40B4-BE49-F238E27FC236}">
                <a16:creationId xmlns:a16="http://schemas.microsoft.com/office/drawing/2014/main" id="{05E62B03-F89C-463D-890C-60C96DA235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37BC5-01F3-4DA6-AE9F-6749599A3EE9}" type="slidenum">
              <a:rPr lang="zh-TW" altLang="en-US" smtClean="0"/>
              <a:t>36</a:t>
            </a:fld>
            <a:endParaRPr lang="zh-TW" altLang="en-US"/>
          </a:p>
        </p:txBody>
      </p:sp>
      <p:graphicFrame>
        <p:nvGraphicFramePr>
          <p:cNvPr id="7" name="內容版面配置區 6">
            <a:extLst>
              <a:ext uri="{FF2B5EF4-FFF2-40B4-BE49-F238E27FC236}">
                <a16:creationId xmlns:a16="http://schemas.microsoft.com/office/drawing/2014/main" id="{3DA6232A-EC6D-42CA-8609-B4538A8A36AB}"/>
              </a:ext>
            </a:extLst>
          </p:cNvPr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2239624254"/>
              </p:ext>
            </p:extLst>
          </p:nvPr>
        </p:nvGraphicFramePr>
        <p:xfrm>
          <a:off x="162563" y="956931"/>
          <a:ext cx="11846560" cy="185277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45799">
                  <a:extLst>
                    <a:ext uri="{9D8B030D-6E8A-4147-A177-3AD203B41FA5}">
                      <a16:colId xmlns:a16="http://schemas.microsoft.com/office/drawing/2014/main" val="2956933889"/>
                    </a:ext>
                  </a:extLst>
                </a:gridCol>
                <a:gridCol w="445799">
                  <a:extLst>
                    <a:ext uri="{9D8B030D-6E8A-4147-A177-3AD203B41FA5}">
                      <a16:colId xmlns:a16="http://schemas.microsoft.com/office/drawing/2014/main" val="636301135"/>
                    </a:ext>
                  </a:extLst>
                </a:gridCol>
                <a:gridCol w="445799">
                  <a:extLst>
                    <a:ext uri="{9D8B030D-6E8A-4147-A177-3AD203B41FA5}">
                      <a16:colId xmlns:a16="http://schemas.microsoft.com/office/drawing/2014/main" val="3397243767"/>
                    </a:ext>
                  </a:extLst>
                </a:gridCol>
                <a:gridCol w="445799">
                  <a:extLst>
                    <a:ext uri="{9D8B030D-6E8A-4147-A177-3AD203B41FA5}">
                      <a16:colId xmlns:a16="http://schemas.microsoft.com/office/drawing/2014/main" val="320072854"/>
                    </a:ext>
                  </a:extLst>
                </a:gridCol>
                <a:gridCol w="2437514">
                  <a:extLst>
                    <a:ext uri="{9D8B030D-6E8A-4147-A177-3AD203B41FA5}">
                      <a16:colId xmlns:a16="http://schemas.microsoft.com/office/drawing/2014/main" val="710483847"/>
                    </a:ext>
                  </a:extLst>
                </a:gridCol>
                <a:gridCol w="2028160">
                  <a:extLst>
                    <a:ext uri="{9D8B030D-6E8A-4147-A177-3AD203B41FA5}">
                      <a16:colId xmlns:a16="http://schemas.microsoft.com/office/drawing/2014/main" val="1669791118"/>
                    </a:ext>
                  </a:extLst>
                </a:gridCol>
                <a:gridCol w="2846868">
                  <a:extLst>
                    <a:ext uri="{9D8B030D-6E8A-4147-A177-3AD203B41FA5}">
                      <a16:colId xmlns:a16="http://schemas.microsoft.com/office/drawing/2014/main" val="3450220798"/>
                    </a:ext>
                  </a:extLst>
                </a:gridCol>
                <a:gridCol w="2331187">
                  <a:extLst>
                    <a:ext uri="{9D8B030D-6E8A-4147-A177-3AD203B41FA5}">
                      <a16:colId xmlns:a16="http://schemas.microsoft.com/office/drawing/2014/main" val="234268410"/>
                    </a:ext>
                  </a:extLst>
                </a:gridCol>
                <a:gridCol w="419635">
                  <a:extLst>
                    <a:ext uri="{9D8B030D-6E8A-4147-A177-3AD203B41FA5}">
                      <a16:colId xmlns:a16="http://schemas.microsoft.com/office/drawing/2014/main" val="2773990246"/>
                    </a:ext>
                  </a:extLst>
                </a:gridCol>
              </a:tblGrid>
              <a:tr h="238365">
                <a:tc rowSpan="3">
                  <a:txBody>
                    <a:bodyPr/>
                    <a:lstStyle/>
                    <a:p>
                      <a:pPr algn="ctr"/>
                      <a:r>
                        <a:rPr lang="zh-TW" sz="160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學年度</a:t>
                      </a:r>
                      <a:r>
                        <a:rPr lang="en-US" sz="160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/</a:t>
                      </a:r>
                      <a:r>
                        <a:rPr lang="zh-TW" sz="160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學期</a:t>
                      </a:r>
                      <a:endParaRPr lang="zh-TW" sz="160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vert="eaVert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ts val="2000"/>
                        </a:lnSpc>
                        <a:spcBef>
                          <a:spcPts val="900"/>
                        </a:spcBef>
                        <a:spcAft>
                          <a:spcPts val="900"/>
                        </a:spcAft>
                      </a:pPr>
                      <a:r>
                        <a:rPr lang="zh-TW" sz="160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校區名稱</a:t>
                      </a:r>
                      <a:endParaRPr lang="zh-TW" sz="160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vert="eaVert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ts val="2000"/>
                        </a:lnSpc>
                        <a:spcBef>
                          <a:spcPts val="900"/>
                        </a:spcBef>
                        <a:spcAft>
                          <a:spcPts val="900"/>
                        </a:spcAft>
                      </a:pPr>
                      <a:r>
                        <a:rPr lang="zh-TW" sz="160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校區別</a:t>
                      </a:r>
                      <a:endParaRPr lang="zh-TW" sz="160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vert="eaVert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ts val="2000"/>
                        </a:lnSpc>
                        <a:spcBef>
                          <a:spcPts val="900"/>
                        </a:spcBef>
                        <a:spcAft>
                          <a:spcPts val="900"/>
                        </a:spcAft>
                      </a:pPr>
                      <a:r>
                        <a:rPr lang="zh-TW" sz="160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縣市別</a:t>
                      </a:r>
                      <a:endParaRPr lang="zh-TW" sz="160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vert="eaVert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zh-TW" sz="2400" kern="100" dirty="0">
                          <a:solidFill>
                            <a:schemeClr val="tx1"/>
                          </a:solidFill>
                          <a:effectLst/>
                        </a:rPr>
                        <a:t>設置太陽光電發電設備總設置容量（</a:t>
                      </a:r>
                      <a:r>
                        <a:rPr lang="en-US" sz="2400" kern="100" dirty="0" err="1">
                          <a:solidFill>
                            <a:schemeClr val="tx1"/>
                          </a:solidFill>
                          <a:effectLst/>
                        </a:rPr>
                        <a:t>kWp</a:t>
                      </a:r>
                      <a:r>
                        <a:rPr lang="zh-TW" sz="2400" kern="100" dirty="0">
                          <a:solidFill>
                            <a:schemeClr val="tx1"/>
                          </a:solidFill>
                          <a:effectLst/>
                        </a:rPr>
                        <a:t>）</a:t>
                      </a:r>
                      <a:endParaRPr lang="zh-TW" sz="240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/>
                      <a:r>
                        <a:rPr lang="zh-TW" sz="160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補充說明</a:t>
                      </a:r>
                      <a:endParaRPr lang="zh-TW" sz="160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vert="eaVert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44200641"/>
                  </a:ext>
                </a:extLst>
              </a:tr>
              <a:tr h="872456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zh-TW" sz="2400" kern="100" dirty="0">
                          <a:solidFill>
                            <a:schemeClr val="tx1"/>
                          </a:solidFill>
                          <a:effectLst/>
                        </a:rPr>
                        <a:t>已運作，累積至今之總設置容量</a:t>
                      </a:r>
                      <a:endParaRPr lang="zh-TW" sz="240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zh-TW" sz="2400" kern="100" dirty="0">
                          <a:solidFill>
                            <a:schemeClr val="tx1"/>
                          </a:solidFill>
                          <a:effectLst/>
                        </a:rPr>
                        <a:t>尚未運作或未完成併聯發電者</a:t>
                      </a:r>
                      <a:br>
                        <a:rPr lang="en-US" altLang="zh-TW" sz="2400" kern="100" dirty="0">
                          <a:solidFill>
                            <a:schemeClr val="tx1"/>
                          </a:solidFill>
                          <a:effectLst/>
                        </a:rPr>
                      </a:br>
                      <a:r>
                        <a:rPr lang="zh-TW" sz="2400" kern="100" dirty="0">
                          <a:solidFill>
                            <a:schemeClr val="tx1"/>
                          </a:solidFill>
                          <a:effectLst/>
                        </a:rPr>
                        <a:t>之預計設置容量</a:t>
                      </a:r>
                      <a:endParaRPr lang="zh-TW" sz="240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95936061"/>
                  </a:ext>
                </a:extLst>
              </a:tr>
              <a:tr h="614561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2400" b="1" kern="100" dirty="0">
                          <a:solidFill>
                            <a:srgbClr val="FF0000"/>
                          </a:solidFill>
                          <a:effectLst/>
                        </a:rPr>
                        <a:t>標租設置容量</a:t>
                      </a:r>
                      <a:endParaRPr lang="zh-TW" sz="2400" b="1" kern="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2400" b="1" kern="100" dirty="0">
                          <a:solidFill>
                            <a:srgbClr val="FF0000"/>
                          </a:solidFill>
                          <a:effectLst/>
                        </a:rPr>
                        <a:t>自行設置容量</a:t>
                      </a:r>
                      <a:endParaRPr lang="zh-TW" sz="2400" b="1" kern="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2400" b="1" kern="100" dirty="0">
                          <a:solidFill>
                            <a:srgbClr val="FF0000"/>
                          </a:solidFill>
                          <a:effectLst/>
                        </a:rPr>
                        <a:t>標租設置容量</a:t>
                      </a:r>
                      <a:endParaRPr lang="zh-TW" sz="2400" b="1" kern="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2400" b="1" kern="100" dirty="0">
                          <a:solidFill>
                            <a:srgbClr val="FF0000"/>
                          </a:solidFill>
                          <a:effectLst/>
                        </a:rPr>
                        <a:t>自行設置容量</a:t>
                      </a:r>
                      <a:endParaRPr lang="zh-TW" sz="2400" b="1" kern="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66680545"/>
                  </a:ext>
                </a:extLst>
              </a:tr>
            </a:tbl>
          </a:graphicData>
        </a:graphic>
      </p:graphicFrame>
      <p:sp>
        <p:nvSpPr>
          <p:cNvPr id="6" name="文字版面配置區 5">
            <a:extLst>
              <a:ext uri="{FF2B5EF4-FFF2-40B4-BE49-F238E27FC236}">
                <a16:creationId xmlns:a16="http://schemas.microsoft.com/office/drawing/2014/main" id="{E099F91D-B8A2-474C-B449-F17CB1CF1C9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altLang="zh-TW" dirty="0"/>
              <a:t>12</a:t>
            </a:r>
            <a:endParaRPr lang="zh-TW" altLang="en-US" dirty="0"/>
          </a:p>
        </p:txBody>
      </p:sp>
      <p:sp>
        <p:nvSpPr>
          <p:cNvPr id="8" name="內容版面配置區 4">
            <a:extLst>
              <a:ext uri="{FF2B5EF4-FFF2-40B4-BE49-F238E27FC236}">
                <a16:creationId xmlns:a16="http://schemas.microsoft.com/office/drawing/2014/main" id="{0E62B3D0-AB63-43E3-841E-5B68397A73B6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161925" y="2963863"/>
            <a:ext cx="11847513" cy="3894137"/>
          </a:xfrm>
        </p:spPr>
        <p:txBody>
          <a:bodyPr>
            <a:normAutofit fontScale="85000" lnSpcReduction="10000"/>
          </a:bodyPr>
          <a:lstStyle/>
          <a:p>
            <a:pPr marL="0" indent="0">
              <a:lnSpc>
                <a:spcPct val="110000"/>
              </a:lnSpc>
              <a:spcBef>
                <a:spcPts val="600"/>
              </a:spcBef>
              <a:buNone/>
              <a:defRPr/>
            </a:pPr>
            <a:r>
              <a:rPr lang="en-US" altLang="zh-TW" b="1" kern="100" dirty="0">
                <a:latin typeface="微軟正黑體" panose="020B0604030504040204" pitchFamily="34" charset="-120"/>
              </a:rPr>
              <a:t>【</a:t>
            </a:r>
            <a:r>
              <a:rPr lang="zh-TW" altLang="en-US" b="1" kern="100" dirty="0">
                <a:latin typeface="微軟正黑體" panose="020B0604030504040204" pitchFamily="34" charset="-120"/>
              </a:rPr>
              <a:t>新增欄位</a:t>
            </a:r>
            <a:r>
              <a:rPr lang="en-US" altLang="zh-TW" b="1" kern="100" dirty="0">
                <a:latin typeface="微軟正黑體" panose="020B0604030504040204" pitchFamily="34" charset="-120"/>
              </a:rPr>
              <a:t>】</a:t>
            </a:r>
            <a:r>
              <a:rPr lang="zh-TW" altLang="en-US" b="1" kern="100" dirty="0">
                <a:latin typeface="微軟正黑體" panose="020B0604030504040204" pitchFamily="34" charset="-120"/>
              </a:rPr>
              <a:t>：</a:t>
            </a:r>
            <a:r>
              <a:rPr lang="zh-TW" altLang="en-US" b="1" kern="100" dirty="0">
                <a:solidFill>
                  <a:srgbClr val="FF0000"/>
                </a:solidFill>
                <a:latin typeface="微軟正黑體" panose="020B0604030504040204" pitchFamily="34" charset="-120"/>
              </a:rPr>
              <a:t>標租設置容量、自行設置容量</a:t>
            </a:r>
          </a:p>
          <a:p>
            <a:pPr marL="342874" indent="-342874">
              <a:lnSpc>
                <a:spcPct val="120000"/>
              </a:lnSpc>
              <a:spcBef>
                <a:spcPts val="600"/>
              </a:spcBef>
              <a:buFont typeface="Wingdings" panose="05000000000000000000" pitchFamily="2" charset="2"/>
              <a:buChar char=""/>
              <a:defRPr/>
            </a:pPr>
            <a:r>
              <a:rPr lang="zh-TW" altLang="en-US" sz="2400" kern="100" dirty="0">
                <a:latin typeface="微軟正黑體" panose="020B0604030504040204" pitchFamily="34" charset="-120"/>
              </a:rPr>
              <a:t>請填寫學校設置太陽光電發電設備</a:t>
            </a:r>
            <a:r>
              <a:rPr lang="en-US" altLang="zh-TW" sz="2400" kern="100" dirty="0">
                <a:latin typeface="微軟正黑體" panose="020B0604030504040204" pitchFamily="34" charset="-120"/>
              </a:rPr>
              <a:t>【</a:t>
            </a:r>
            <a:r>
              <a:rPr lang="zh-TW" altLang="en-US" sz="2400" kern="100" dirty="0">
                <a:latin typeface="微軟正黑體" panose="020B0604030504040204" pitchFamily="34" charset="-120"/>
              </a:rPr>
              <a:t>累計至今之總設置容量（單位：</a:t>
            </a:r>
            <a:r>
              <a:rPr lang="en-US" altLang="zh-TW" sz="2400" kern="100" dirty="0" err="1">
                <a:latin typeface="微軟正黑體" panose="020B0604030504040204" pitchFamily="34" charset="-120"/>
              </a:rPr>
              <a:t>kWp</a:t>
            </a:r>
            <a:r>
              <a:rPr lang="zh-TW" altLang="en-US" sz="2400" kern="100" dirty="0">
                <a:latin typeface="微軟正黑體" panose="020B0604030504040204" pitchFamily="34" charset="-120"/>
              </a:rPr>
              <a:t>峰瓩），並區分為標租設置或自行設置</a:t>
            </a:r>
            <a:r>
              <a:rPr lang="en-US" altLang="zh-TW" sz="2400" kern="100" dirty="0">
                <a:latin typeface="微軟正黑體" panose="020B0604030504040204" pitchFamily="34" charset="-120"/>
              </a:rPr>
              <a:t>】</a:t>
            </a:r>
            <a:r>
              <a:rPr lang="zh-TW" altLang="en-US" sz="2400" kern="100" dirty="0">
                <a:latin typeface="微軟正黑體" panose="020B0604030504040204" pitchFamily="34" charset="-120"/>
              </a:rPr>
              <a:t>，不包括太陽能熱水器及至資料填報基準日，已停止運用之設備；其總設置容量包括以</a:t>
            </a:r>
            <a:r>
              <a:rPr lang="en-US" altLang="zh-TW" sz="2400" kern="100" dirty="0">
                <a:latin typeface="微軟正黑體" panose="020B0604030504040204" pitchFamily="34" charset="-120"/>
              </a:rPr>
              <a:t>PV-ESCO(</a:t>
            </a:r>
            <a:r>
              <a:rPr lang="zh-TW" altLang="en-US" sz="2400" kern="100" dirty="0">
                <a:latin typeface="微軟正黑體" panose="020B0604030504040204" pitchFamily="34" charset="-120"/>
              </a:rPr>
              <a:t>太陽光電能源技術服務業，即太陽光電設備標租案</a:t>
            </a:r>
            <a:r>
              <a:rPr lang="en-US" altLang="zh-TW" sz="2400" kern="100" dirty="0">
                <a:latin typeface="微軟正黑體" panose="020B0604030504040204" pitchFamily="34" charset="-120"/>
              </a:rPr>
              <a:t>)</a:t>
            </a:r>
            <a:r>
              <a:rPr lang="zh-TW" altLang="en-US" sz="2400" kern="100" dirty="0">
                <a:latin typeface="微軟正黑體" panose="020B0604030504040204" pitchFamily="34" charset="-120"/>
              </a:rPr>
              <a:t>模式設置及學校自建等。</a:t>
            </a:r>
          </a:p>
          <a:p>
            <a:pPr marL="0" indent="0">
              <a:lnSpc>
                <a:spcPct val="120000"/>
              </a:lnSpc>
              <a:spcBef>
                <a:spcPts val="600"/>
              </a:spcBef>
              <a:buNone/>
              <a:defRPr/>
            </a:pPr>
            <a:r>
              <a:rPr lang="zh-TW" altLang="en-US" sz="2400" kern="100" dirty="0">
                <a:latin typeface="微軟正黑體" panose="020B0604030504040204" pitchFamily="34" charset="-120"/>
              </a:rPr>
              <a:t>例如：學校統計已運作累計至今</a:t>
            </a:r>
            <a:r>
              <a:rPr lang="en-US" altLang="zh-TW" sz="2400" kern="100" dirty="0">
                <a:latin typeface="微軟正黑體" panose="020B0604030504040204" pitchFamily="34" charset="-120"/>
              </a:rPr>
              <a:t>(</a:t>
            </a:r>
            <a:r>
              <a:rPr lang="zh-TW" altLang="en-US" sz="2400" kern="100" dirty="0">
                <a:latin typeface="微軟正黑體" panose="020B0604030504040204" pitchFamily="34" charset="-120"/>
              </a:rPr>
              <a:t>資料填報基準日</a:t>
            </a:r>
            <a:r>
              <a:rPr lang="en-US" altLang="zh-TW" sz="2400" kern="100" dirty="0">
                <a:latin typeface="微軟正黑體" panose="020B0604030504040204" pitchFamily="34" charset="-120"/>
              </a:rPr>
              <a:t>)</a:t>
            </a:r>
            <a:r>
              <a:rPr lang="zh-TW" altLang="en-US" sz="2400" kern="100" dirty="0">
                <a:latin typeface="微軟正黑體" panose="020B0604030504040204" pitchFamily="34" charset="-120"/>
              </a:rPr>
              <a:t>之總容量為於</a:t>
            </a:r>
            <a:r>
              <a:rPr lang="en-US" altLang="zh-TW" sz="2400" kern="100" dirty="0">
                <a:latin typeface="微軟正黑體" panose="020B0604030504040204" pitchFamily="34" charset="-120"/>
              </a:rPr>
              <a:t>99</a:t>
            </a:r>
            <a:r>
              <a:rPr lang="zh-TW" altLang="en-US" sz="2400" kern="100" dirty="0">
                <a:latin typeface="微軟正黑體" panose="020B0604030504040204" pitchFamily="34" charset="-120"/>
              </a:rPr>
              <a:t>年自行設置</a:t>
            </a:r>
            <a:r>
              <a:rPr lang="en-US" altLang="zh-TW" sz="2400" kern="100" dirty="0">
                <a:latin typeface="微軟正黑體" panose="020B0604030504040204" pitchFamily="34" charset="-120"/>
              </a:rPr>
              <a:t>200kWp</a:t>
            </a:r>
            <a:r>
              <a:rPr lang="zh-TW" altLang="en-US" sz="2400" kern="100" dirty="0">
                <a:latin typeface="微軟正黑體" panose="020B0604030504040204" pitchFamily="34" charset="-120"/>
              </a:rPr>
              <a:t>、</a:t>
            </a:r>
            <a:r>
              <a:rPr lang="en-US" altLang="zh-TW" sz="2400" kern="100" dirty="0">
                <a:latin typeface="微軟正黑體" panose="020B0604030504040204" pitchFamily="34" charset="-120"/>
              </a:rPr>
              <a:t>112</a:t>
            </a:r>
            <a:r>
              <a:rPr lang="zh-TW" altLang="en-US" sz="2400" kern="100" dirty="0">
                <a:latin typeface="微軟正黑體" panose="020B0604030504040204" pitchFamily="34" charset="-120"/>
              </a:rPr>
              <a:t>年以</a:t>
            </a:r>
            <a:r>
              <a:rPr lang="en-US" altLang="zh-TW" sz="2400" kern="100" dirty="0">
                <a:latin typeface="微軟正黑體" panose="020B0604030504040204" pitchFamily="34" charset="-120"/>
              </a:rPr>
              <a:t>PV-ESCO</a:t>
            </a:r>
            <a:r>
              <a:rPr lang="zh-TW" altLang="en-US" sz="2400" kern="100" dirty="0">
                <a:latin typeface="微軟正黑體" panose="020B0604030504040204" pitchFamily="34" charset="-120"/>
              </a:rPr>
              <a:t>模式設置</a:t>
            </a:r>
            <a:r>
              <a:rPr lang="en-US" altLang="zh-TW" sz="2400" kern="100" dirty="0">
                <a:latin typeface="微軟正黑體" panose="020B0604030504040204" pitchFamily="34" charset="-120"/>
              </a:rPr>
              <a:t>300kWp</a:t>
            </a:r>
            <a:r>
              <a:rPr lang="zh-TW" altLang="en-US" sz="2400" kern="100" dirty="0">
                <a:latin typeface="微軟正黑體" panose="020B0604030504040204" pitchFamily="34" charset="-120"/>
              </a:rPr>
              <a:t>；但</a:t>
            </a:r>
            <a:r>
              <a:rPr lang="en-US" altLang="zh-TW" sz="2400" kern="100" dirty="0">
                <a:latin typeface="微軟正黑體" panose="020B0604030504040204" pitchFamily="34" charset="-120"/>
              </a:rPr>
              <a:t>113</a:t>
            </a:r>
            <a:r>
              <a:rPr lang="zh-TW" altLang="en-US" sz="2400" kern="100" dirty="0">
                <a:latin typeface="微軟正黑體" panose="020B0604030504040204" pitchFamily="34" charset="-120"/>
              </a:rPr>
              <a:t>年惟刻正建置中，預計以</a:t>
            </a:r>
            <a:r>
              <a:rPr lang="en-US" altLang="zh-TW" sz="2400" kern="100" dirty="0">
                <a:latin typeface="微軟正黑體" panose="020B0604030504040204" pitchFamily="34" charset="-120"/>
              </a:rPr>
              <a:t>PV-ESCO</a:t>
            </a:r>
            <a:r>
              <a:rPr lang="zh-TW" altLang="en-US" sz="2400" kern="100" dirty="0">
                <a:latin typeface="微軟正黑體" panose="020B0604030504040204" pitchFamily="34" charset="-120"/>
              </a:rPr>
              <a:t>模式設置</a:t>
            </a:r>
            <a:r>
              <a:rPr lang="en-US" altLang="zh-TW" sz="2400" kern="100" dirty="0">
                <a:latin typeface="微軟正黑體" panose="020B0604030504040204" pitchFamily="34" charset="-120"/>
              </a:rPr>
              <a:t>400kWp</a:t>
            </a:r>
            <a:r>
              <a:rPr lang="zh-TW" altLang="en-US" sz="2400" kern="100" dirty="0">
                <a:latin typeface="微軟正黑體" panose="020B0604030504040204" pitchFamily="34" charset="-120"/>
              </a:rPr>
              <a:t>。 </a:t>
            </a:r>
          </a:p>
          <a:p>
            <a:pPr marL="0" indent="0">
              <a:lnSpc>
                <a:spcPct val="120000"/>
              </a:lnSpc>
              <a:spcBef>
                <a:spcPts val="600"/>
              </a:spcBef>
              <a:buNone/>
              <a:defRPr/>
            </a:pPr>
            <a:r>
              <a:rPr lang="zh-TW" altLang="en-US" sz="2400" kern="100" dirty="0">
                <a:latin typeface="微軟正黑體" panose="020B0604030504040204" pitchFamily="34" charset="-120"/>
              </a:rPr>
              <a:t>→學校應填報</a:t>
            </a:r>
            <a:r>
              <a:rPr lang="en-US" altLang="zh-TW" sz="2400" kern="100" dirty="0">
                <a:latin typeface="微軟正黑體" panose="020B0604030504040204" pitchFamily="34" charset="-120"/>
              </a:rPr>
              <a:t>【</a:t>
            </a:r>
            <a:r>
              <a:rPr lang="zh-TW" altLang="en-US" sz="2400" kern="100" dirty="0">
                <a:latin typeface="微軟正黑體" panose="020B0604030504040204" pitchFamily="34" charset="-120"/>
              </a:rPr>
              <a:t>已運作，累積至今之標租設置容量</a:t>
            </a:r>
            <a:r>
              <a:rPr lang="en-US" altLang="zh-TW" sz="2400" kern="100" dirty="0">
                <a:latin typeface="微軟正黑體" panose="020B0604030504040204" pitchFamily="34" charset="-120"/>
              </a:rPr>
              <a:t>300kWp</a:t>
            </a:r>
            <a:r>
              <a:rPr lang="zh-TW" altLang="en-US" sz="2400" kern="100" dirty="0">
                <a:latin typeface="微軟正黑體" panose="020B0604030504040204" pitchFamily="34" charset="-120"/>
              </a:rPr>
              <a:t>、自行設置容量</a:t>
            </a:r>
            <a:r>
              <a:rPr lang="en-US" altLang="zh-TW" sz="2400" kern="100" dirty="0">
                <a:latin typeface="微軟正黑體" panose="020B0604030504040204" pitchFamily="34" charset="-120"/>
              </a:rPr>
              <a:t>200kWp】</a:t>
            </a:r>
            <a:r>
              <a:rPr lang="zh-TW" altLang="en-US" sz="2400" kern="100" dirty="0">
                <a:latin typeface="微軟正黑體" panose="020B0604030504040204" pitchFamily="34" charset="-120"/>
              </a:rPr>
              <a:t>及</a:t>
            </a:r>
            <a:r>
              <a:rPr lang="en-US" altLang="zh-TW" sz="2400" kern="100" dirty="0">
                <a:latin typeface="微軟正黑體" panose="020B0604030504040204" pitchFamily="34" charset="-120"/>
              </a:rPr>
              <a:t>【</a:t>
            </a:r>
            <a:r>
              <a:rPr lang="zh-TW" altLang="en-US" sz="2400" kern="100" dirty="0">
                <a:latin typeface="微軟正黑體" panose="020B0604030504040204" pitchFamily="34" charset="-120"/>
              </a:rPr>
              <a:t>尚未運作或未完成併聯發電者之預計標租設置容量</a:t>
            </a:r>
            <a:r>
              <a:rPr lang="en-US" altLang="zh-TW" sz="2400" kern="100" dirty="0">
                <a:latin typeface="微軟正黑體" panose="020B0604030504040204" pitchFamily="34" charset="-120"/>
              </a:rPr>
              <a:t>400kWp</a:t>
            </a:r>
            <a:r>
              <a:rPr lang="zh-TW" altLang="en-US" sz="2400" kern="100" dirty="0">
                <a:latin typeface="微軟正黑體" panose="020B0604030504040204" pitchFamily="34" charset="-120"/>
              </a:rPr>
              <a:t>、預計自行設置容量</a:t>
            </a:r>
            <a:r>
              <a:rPr lang="en-US" altLang="zh-TW" sz="2400" kern="100" dirty="0">
                <a:latin typeface="微軟正黑體" panose="020B0604030504040204" pitchFamily="34" charset="-120"/>
              </a:rPr>
              <a:t>0kWp】</a:t>
            </a:r>
            <a:r>
              <a:rPr lang="zh-TW" altLang="en-US" sz="2400" kern="100" dirty="0">
                <a:latin typeface="微軟正黑體" panose="020B0604030504040204" pitchFamily="34" charset="-120"/>
              </a:rPr>
              <a:t>。</a:t>
            </a:r>
            <a:endParaRPr lang="en-US" altLang="zh-TW" sz="2400" kern="100" dirty="0">
              <a:latin typeface="微軟正黑體" panose="020B0604030504040204" pitchFamily="34" charset="-120"/>
            </a:endParaRPr>
          </a:p>
          <a:p>
            <a:pPr marL="342874" indent="-342874">
              <a:lnSpc>
                <a:spcPct val="120000"/>
              </a:lnSpc>
              <a:spcBef>
                <a:spcPts val="600"/>
              </a:spcBef>
              <a:buFont typeface="Wingdings" panose="05000000000000000000" pitchFamily="2" charset="2"/>
              <a:buChar char=""/>
              <a:defRPr/>
            </a:pPr>
            <a:endParaRPr lang="zh-TW" altLang="en-US" sz="2400" kern="100" dirty="0">
              <a:latin typeface="微軟正黑體" panose="020B0604030504040204" pitchFamily="34" charset="-120"/>
            </a:endParaRPr>
          </a:p>
          <a:p>
            <a:pPr marL="0" indent="0" algn="r">
              <a:lnSpc>
                <a:spcPct val="120000"/>
              </a:lnSpc>
              <a:spcBef>
                <a:spcPts val="600"/>
              </a:spcBef>
              <a:buNone/>
              <a:defRPr/>
            </a:pPr>
            <a:r>
              <a:rPr lang="en-US" altLang="zh-TW" sz="1600" kern="100" dirty="0">
                <a:latin typeface="微軟正黑體" panose="020B0604030504040204" pitchFamily="34" charset="-120"/>
              </a:rPr>
              <a:t>【113</a:t>
            </a:r>
            <a:r>
              <a:rPr lang="zh-TW" altLang="en-US" sz="1600" kern="100" dirty="0">
                <a:latin typeface="微軟正黑體" panose="020B0604030504040204" pitchFamily="34" charset="-120"/>
              </a:rPr>
              <a:t>年</a:t>
            </a:r>
            <a:r>
              <a:rPr lang="en-US" altLang="zh-TW" sz="1600" kern="100" dirty="0">
                <a:latin typeface="微軟正黑體" panose="020B0604030504040204" pitchFamily="34" charset="-120"/>
              </a:rPr>
              <a:t>10</a:t>
            </a:r>
            <a:r>
              <a:rPr lang="zh-TW" altLang="en-US" sz="1600" kern="100" dirty="0">
                <a:latin typeface="微軟正黑體" panose="020B0604030504040204" pitchFamily="34" charset="-120"/>
              </a:rPr>
              <a:t>月因應「資科司」需求新增欄位</a:t>
            </a:r>
            <a:r>
              <a:rPr lang="en-US" altLang="zh-TW" sz="1600" kern="100" dirty="0">
                <a:latin typeface="微軟正黑體" panose="020B0604030504040204" pitchFamily="34" charset="-120"/>
              </a:rPr>
              <a:t>】</a:t>
            </a:r>
            <a:endParaRPr lang="zh-TW" altLang="en-US" dirty="0"/>
          </a:p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60935852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23D16CA5-84C3-4A38-98AC-1A8959BD1D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表</a:t>
            </a:r>
            <a:r>
              <a:rPr lang="en-US" altLang="zh-TW" dirty="0"/>
              <a:t>9-3 </a:t>
            </a:r>
            <a:r>
              <a:rPr lang="zh-TW" altLang="en-US" dirty="0"/>
              <a:t>國立大專校院校務基金管理委員會資料統計表</a:t>
            </a:r>
          </a:p>
        </p:txBody>
      </p:sp>
      <p:sp>
        <p:nvSpPr>
          <p:cNvPr id="3" name="投影片編號版面配置區 2">
            <a:extLst>
              <a:ext uri="{FF2B5EF4-FFF2-40B4-BE49-F238E27FC236}">
                <a16:creationId xmlns:a16="http://schemas.microsoft.com/office/drawing/2014/main" id="{A271BEA9-2493-4353-83FD-F9F170FABB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37BC5-01F3-4DA6-AE9F-6749599A3EE9}" type="slidenum">
              <a:rPr lang="zh-TW" altLang="en-US" smtClean="0"/>
              <a:t>37</a:t>
            </a:fld>
            <a:endParaRPr lang="zh-TW" altLang="en-US"/>
          </a:p>
        </p:txBody>
      </p:sp>
      <p:graphicFrame>
        <p:nvGraphicFramePr>
          <p:cNvPr id="8" name="內容版面配置區 7">
            <a:extLst>
              <a:ext uri="{FF2B5EF4-FFF2-40B4-BE49-F238E27FC236}">
                <a16:creationId xmlns:a16="http://schemas.microsoft.com/office/drawing/2014/main" id="{7786ECB2-FA68-4D6F-8767-8594EDCD806C}"/>
              </a:ext>
            </a:extLst>
          </p:cNvPr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4182676659"/>
              </p:ext>
            </p:extLst>
          </p:nvPr>
        </p:nvGraphicFramePr>
        <p:xfrm>
          <a:off x="255181" y="935665"/>
          <a:ext cx="11753939" cy="25603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62877">
                  <a:extLst>
                    <a:ext uri="{9D8B030D-6E8A-4147-A177-3AD203B41FA5}">
                      <a16:colId xmlns:a16="http://schemas.microsoft.com/office/drawing/2014/main" val="869405145"/>
                    </a:ext>
                  </a:extLst>
                </a:gridCol>
                <a:gridCol w="1587416">
                  <a:extLst>
                    <a:ext uri="{9D8B030D-6E8A-4147-A177-3AD203B41FA5}">
                      <a16:colId xmlns:a16="http://schemas.microsoft.com/office/drawing/2014/main" val="52331632"/>
                    </a:ext>
                  </a:extLst>
                </a:gridCol>
                <a:gridCol w="2234142">
                  <a:extLst>
                    <a:ext uri="{9D8B030D-6E8A-4147-A177-3AD203B41FA5}">
                      <a16:colId xmlns:a16="http://schemas.microsoft.com/office/drawing/2014/main" val="3751669190"/>
                    </a:ext>
                  </a:extLst>
                </a:gridCol>
                <a:gridCol w="1720403">
                  <a:extLst>
                    <a:ext uri="{9D8B030D-6E8A-4147-A177-3AD203B41FA5}">
                      <a16:colId xmlns:a16="http://schemas.microsoft.com/office/drawing/2014/main" val="3459916525"/>
                    </a:ext>
                  </a:extLst>
                </a:gridCol>
                <a:gridCol w="1026042">
                  <a:extLst>
                    <a:ext uri="{9D8B030D-6E8A-4147-A177-3AD203B41FA5}">
                      <a16:colId xmlns:a16="http://schemas.microsoft.com/office/drawing/2014/main" val="3522908624"/>
                    </a:ext>
                  </a:extLst>
                </a:gridCol>
                <a:gridCol w="1026042">
                  <a:extLst>
                    <a:ext uri="{9D8B030D-6E8A-4147-A177-3AD203B41FA5}">
                      <a16:colId xmlns:a16="http://schemas.microsoft.com/office/drawing/2014/main" val="2279236044"/>
                    </a:ext>
                  </a:extLst>
                </a:gridCol>
                <a:gridCol w="2897017">
                  <a:extLst>
                    <a:ext uri="{9D8B030D-6E8A-4147-A177-3AD203B41FA5}">
                      <a16:colId xmlns:a16="http://schemas.microsoft.com/office/drawing/2014/main" val="709486728"/>
                    </a:ext>
                  </a:extLst>
                </a:gridCol>
              </a:tblGrid>
              <a:tr h="356191">
                <a:tc>
                  <a:txBody>
                    <a:bodyPr/>
                    <a:lstStyle/>
                    <a:p>
                      <a:pPr algn="ctr"/>
                      <a:r>
                        <a:rPr lang="zh-TW" sz="1600" b="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學年度</a:t>
                      </a:r>
                      <a:endParaRPr lang="zh-TW" sz="1600" b="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1600" b="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本屆屆數</a:t>
                      </a:r>
                      <a:endParaRPr lang="zh-TW" sz="1600" b="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1600" b="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本屆任期起日</a:t>
                      </a:r>
                      <a:endParaRPr lang="zh-TW" sz="1600" b="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1600" b="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本屆任期迄日</a:t>
                      </a:r>
                      <a:endParaRPr lang="zh-TW" sz="1600" b="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1600" b="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姓名</a:t>
                      </a:r>
                      <a:endParaRPr lang="zh-TW" sz="1600" b="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1600" b="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性別</a:t>
                      </a:r>
                      <a:endParaRPr lang="zh-TW" sz="1600" b="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2400" b="0" kern="100" dirty="0">
                          <a:solidFill>
                            <a:schemeClr val="tx1"/>
                          </a:solidFill>
                          <a:effectLst/>
                        </a:rPr>
                        <a:t>委員代表身分別</a:t>
                      </a:r>
                      <a:endParaRPr lang="zh-TW" sz="2400" b="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66876981"/>
                  </a:ext>
                </a:extLst>
              </a:tr>
              <a:tr h="2137144">
                <a:tc>
                  <a:txBody>
                    <a:bodyPr/>
                    <a:lstStyle/>
                    <a:p>
                      <a:r>
                        <a:rPr lang="en-US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 </a:t>
                      </a:r>
                      <a:endParaRPr lang="zh-TW" sz="1600" kern="1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 </a:t>
                      </a:r>
                      <a:endParaRPr lang="zh-TW" sz="1600" kern="1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 </a:t>
                      </a:r>
                      <a:endParaRPr lang="zh-TW" sz="160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 </a:t>
                      </a:r>
                      <a:endParaRPr lang="zh-TW" sz="1600" kern="1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kern="1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 </a:t>
                      </a:r>
                      <a:endParaRPr lang="zh-TW" sz="1600" kern="1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TW" sz="160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□男</a:t>
                      </a:r>
                    </a:p>
                    <a:p>
                      <a:r>
                        <a:rPr lang="zh-TW" sz="160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□女</a:t>
                      </a:r>
                      <a:endParaRPr lang="zh-TW" sz="160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TW" sz="2400" kern="100" dirty="0">
                          <a:solidFill>
                            <a:schemeClr val="tx1"/>
                          </a:solidFill>
                          <a:effectLst/>
                        </a:rPr>
                        <a:t>□ 校長</a:t>
                      </a:r>
                    </a:p>
                    <a:p>
                      <a:r>
                        <a:rPr lang="zh-TW" sz="2400" kern="100" dirty="0">
                          <a:solidFill>
                            <a:schemeClr val="tx1"/>
                          </a:solidFill>
                          <a:effectLst/>
                        </a:rPr>
                        <a:t>□ 校內專業人士</a:t>
                      </a:r>
                    </a:p>
                    <a:p>
                      <a:r>
                        <a:rPr lang="zh-TW" sz="2400" kern="100" dirty="0">
                          <a:solidFill>
                            <a:schemeClr val="tx1"/>
                          </a:solidFill>
                          <a:effectLst/>
                        </a:rPr>
                        <a:t>□ 校外專業人士</a:t>
                      </a:r>
                    </a:p>
                    <a:p>
                      <a:r>
                        <a:rPr lang="zh-TW" sz="2400" kern="100" dirty="0">
                          <a:solidFill>
                            <a:schemeClr val="tx1"/>
                          </a:solidFill>
                          <a:effectLst/>
                        </a:rPr>
                        <a:t>□ 校內教職員</a:t>
                      </a:r>
                    </a:p>
                    <a:p>
                      <a:r>
                        <a:rPr lang="zh-TW" sz="2400" b="1" kern="100" dirty="0">
                          <a:solidFill>
                            <a:srgbClr val="FF0000"/>
                          </a:solidFill>
                          <a:effectLst/>
                        </a:rPr>
                        <a:t>□ 學生代表</a:t>
                      </a:r>
                    </a:p>
                    <a:p>
                      <a:r>
                        <a:rPr lang="zh-TW" sz="2400" kern="100" dirty="0">
                          <a:solidFill>
                            <a:schemeClr val="tx1"/>
                          </a:solidFill>
                          <a:effectLst/>
                        </a:rPr>
                        <a:t>□ 其他</a:t>
                      </a:r>
                      <a:endParaRPr lang="zh-TW" sz="240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66654197"/>
                  </a:ext>
                </a:extLst>
              </a:tr>
            </a:tbl>
          </a:graphicData>
        </a:graphic>
      </p:graphicFrame>
      <p:sp>
        <p:nvSpPr>
          <p:cNvPr id="6" name="文字版面配置區 5">
            <a:extLst>
              <a:ext uri="{FF2B5EF4-FFF2-40B4-BE49-F238E27FC236}">
                <a16:creationId xmlns:a16="http://schemas.microsoft.com/office/drawing/2014/main" id="{9F7EAE57-C7FD-4A9A-936F-F8306779E4C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altLang="zh-TW" dirty="0"/>
              <a:t>13</a:t>
            </a:r>
            <a:endParaRPr lang="zh-TW" altLang="en-US" dirty="0"/>
          </a:p>
        </p:txBody>
      </p:sp>
      <p:sp>
        <p:nvSpPr>
          <p:cNvPr id="9" name="內容版面配置區 4">
            <a:extLst>
              <a:ext uri="{FF2B5EF4-FFF2-40B4-BE49-F238E27FC236}">
                <a16:creationId xmlns:a16="http://schemas.microsoft.com/office/drawing/2014/main" id="{4FB527D4-5256-492E-B325-332956E27FB9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161925" y="3527425"/>
            <a:ext cx="11847513" cy="3330575"/>
          </a:xfrm>
        </p:spPr>
        <p:txBody>
          <a:bodyPr>
            <a:normAutofit/>
          </a:bodyPr>
          <a:lstStyle/>
          <a:p>
            <a:pPr marL="0" indent="0">
              <a:lnSpc>
                <a:spcPct val="110000"/>
              </a:lnSpc>
              <a:spcBef>
                <a:spcPts val="600"/>
              </a:spcBef>
              <a:buNone/>
              <a:defRPr/>
            </a:pPr>
            <a:r>
              <a:rPr lang="en-US" altLang="zh-TW" b="1" kern="100" dirty="0">
                <a:latin typeface="微軟正黑體" panose="020B0604030504040204" pitchFamily="34" charset="-120"/>
              </a:rPr>
              <a:t>【</a:t>
            </a:r>
            <a:r>
              <a:rPr lang="zh-TW" altLang="en-US" b="1" kern="100" dirty="0">
                <a:latin typeface="微軟正黑體" panose="020B0604030504040204" pitchFamily="34" charset="-120"/>
              </a:rPr>
              <a:t>新增選項</a:t>
            </a:r>
            <a:r>
              <a:rPr lang="en-US" altLang="zh-TW" b="1" kern="100" dirty="0">
                <a:latin typeface="微軟正黑體" panose="020B0604030504040204" pitchFamily="34" charset="-120"/>
              </a:rPr>
              <a:t>】</a:t>
            </a:r>
            <a:r>
              <a:rPr lang="zh-TW" altLang="en-US" b="1" kern="100" dirty="0">
                <a:latin typeface="微軟正黑體" panose="020B0604030504040204" pitchFamily="34" charset="-120"/>
              </a:rPr>
              <a:t>：</a:t>
            </a:r>
            <a:r>
              <a:rPr lang="zh-TW" altLang="en-US" b="1" kern="100" dirty="0">
                <a:solidFill>
                  <a:srgbClr val="FF0000"/>
                </a:solidFill>
                <a:latin typeface="微軟正黑體" panose="020B0604030504040204" pitchFamily="34" charset="-120"/>
              </a:rPr>
              <a:t>委員代表身分別</a:t>
            </a:r>
          </a:p>
          <a:p>
            <a:pPr marL="342874" indent="-342874">
              <a:lnSpc>
                <a:spcPct val="120000"/>
              </a:lnSpc>
              <a:spcBef>
                <a:spcPts val="600"/>
              </a:spcBef>
              <a:buFont typeface="Wingdings" panose="05000000000000000000" pitchFamily="2" charset="2"/>
              <a:buChar char=""/>
              <a:defRPr/>
            </a:pPr>
            <a:r>
              <a:rPr lang="zh-TW" altLang="en-US" sz="2400" kern="100" dirty="0">
                <a:latin typeface="微軟正黑體" panose="020B0604030504040204" pitchFamily="34" charset="-120"/>
              </a:rPr>
              <a:t>請填報學校現任「校務基金管理委員會」委員身分別</a:t>
            </a:r>
            <a:r>
              <a:rPr lang="en-US" altLang="zh-TW" sz="2400" kern="100" dirty="0">
                <a:latin typeface="微軟正黑體" panose="020B0604030504040204" pitchFamily="34" charset="-120"/>
              </a:rPr>
              <a:t>【0</a:t>
            </a:r>
            <a:r>
              <a:rPr lang="zh-TW" altLang="en-US" sz="2400" kern="100" dirty="0">
                <a:latin typeface="微軟正黑體" panose="020B0604030504040204" pitchFamily="34" charset="-120"/>
              </a:rPr>
              <a:t>、校長</a:t>
            </a:r>
            <a:r>
              <a:rPr lang="en-US" altLang="zh-TW" sz="2400" kern="100" dirty="0">
                <a:latin typeface="微軟正黑體" panose="020B0604030504040204" pitchFamily="34" charset="-120"/>
              </a:rPr>
              <a:t>】</a:t>
            </a:r>
            <a:r>
              <a:rPr lang="zh-TW" altLang="en-US" sz="2400" kern="100" dirty="0">
                <a:latin typeface="微軟正黑體" panose="020B0604030504040204" pitchFamily="34" charset="-120"/>
              </a:rPr>
              <a:t>、</a:t>
            </a:r>
            <a:r>
              <a:rPr lang="en-US" altLang="zh-TW" sz="2400" kern="100" dirty="0">
                <a:latin typeface="微軟正黑體" panose="020B0604030504040204" pitchFamily="34" charset="-120"/>
              </a:rPr>
              <a:t>【1</a:t>
            </a:r>
            <a:r>
              <a:rPr lang="zh-TW" altLang="en-US" sz="2400" kern="100" dirty="0">
                <a:latin typeface="微軟正黑體" panose="020B0604030504040204" pitchFamily="34" charset="-120"/>
              </a:rPr>
              <a:t>、校內專業人士</a:t>
            </a:r>
            <a:r>
              <a:rPr lang="en-US" altLang="zh-TW" sz="2400" kern="100" dirty="0">
                <a:latin typeface="微軟正黑體" panose="020B0604030504040204" pitchFamily="34" charset="-120"/>
              </a:rPr>
              <a:t>】</a:t>
            </a:r>
            <a:r>
              <a:rPr lang="zh-TW" altLang="en-US" sz="2400" kern="100" dirty="0">
                <a:latin typeface="微軟正黑體" panose="020B0604030504040204" pitchFamily="34" charset="-120"/>
              </a:rPr>
              <a:t>、</a:t>
            </a:r>
            <a:r>
              <a:rPr lang="en-US" altLang="zh-TW" sz="2400" kern="100" dirty="0">
                <a:latin typeface="微軟正黑體" panose="020B0604030504040204" pitchFamily="34" charset="-120"/>
              </a:rPr>
              <a:t>【2</a:t>
            </a:r>
            <a:r>
              <a:rPr lang="zh-TW" altLang="en-US" sz="2400" kern="100" dirty="0">
                <a:latin typeface="微軟正黑體" panose="020B0604030504040204" pitchFamily="34" charset="-120"/>
              </a:rPr>
              <a:t>、校外專業人士</a:t>
            </a:r>
            <a:r>
              <a:rPr lang="en-US" altLang="zh-TW" sz="2400" kern="100" dirty="0">
                <a:latin typeface="微軟正黑體" panose="020B0604030504040204" pitchFamily="34" charset="-120"/>
              </a:rPr>
              <a:t>】</a:t>
            </a:r>
            <a:r>
              <a:rPr lang="zh-TW" altLang="en-US" sz="2400" kern="100" dirty="0">
                <a:latin typeface="微軟正黑體" panose="020B0604030504040204" pitchFamily="34" charset="-120"/>
              </a:rPr>
              <a:t>、</a:t>
            </a:r>
            <a:r>
              <a:rPr lang="en-US" altLang="zh-TW" sz="2400" kern="100" dirty="0">
                <a:latin typeface="微軟正黑體" panose="020B0604030504040204" pitchFamily="34" charset="-120"/>
              </a:rPr>
              <a:t>【3</a:t>
            </a:r>
            <a:r>
              <a:rPr lang="zh-TW" altLang="en-US" sz="2400" kern="100" dirty="0">
                <a:latin typeface="微軟正黑體" panose="020B0604030504040204" pitchFamily="34" charset="-120"/>
              </a:rPr>
              <a:t>、校內教職員</a:t>
            </a:r>
            <a:r>
              <a:rPr lang="en-US" altLang="zh-TW" sz="2400" kern="100" dirty="0">
                <a:latin typeface="微軟正黑體" panose="020B0604030504040204" pitchFamily="34" charset="-120"/>
              </a:rPr>
              <a:t>】</a:t>
            </a:r>
            <a:r>
              <a:rPr lang="zh-TW" altLang="en-US" sz="2400" kern="100" dirty="0">
                <a:latin typeface="微軟正黑體" panose="020B0604030504040204" pitchFamily="34" charset="-120"/>
              </a:rPr>
              <a:t>、</a:t>
            </a:r>
            <a:r>
              <a:rPr lang="en-US" altLang="zh-TW" sz="2400" b="1" kern="100" dirty="0">
                <a:solidFill>
                  <a:srgbClr val="FF0000"/>
                </a:solidFill>
                <a:latin typeface="微軟正黑體" panose="020B0604030504040204" pitchFamily="34" charset="-120"/>
              </a:rPr>
              <a:t>【4</a:t>
            </a:r>
            <a:r>
              <a:rPr lang="zh-TW" altLang="en-US" sz="2400" b="1" kern="100" dirty="0">
                <a:solidFill>
                  <a:srgbClr val="FF0000"/>
                </a:solidFill>
                <a:latin typeface="微軟正黑體" panose="020B0604030504040204" pitchFamily="34" charset="-120"/>
              </a:rPr>
              <a:t>、學生代表</a:t>
            </a:r>
            <a:r>
              <a:rPr lang="en-US" altLang="zh-TW" sz="2400" b="1" kern="100" dirty="0">
                <a:solidFill>
                  <a:srgbClr val="FF0000"/>
                </a:solidFill>
                <a:latin typeface="微軟正黑體" panose="020B0604030504040204" pitchFamily="34" charset="-120"/>
              </a:rPr>
              <a:t>】</a:t>
            </a:r>
            <a:r>
              <a:rPr lang="zh-TW" altLang="en-US" sz="2400" kern="100" dirty="0">
                <a:latin typeface="微軟正黑體" panose="020B0604030504040204" pitchFamily="34" charset="-120"/>
              </a:rPr>
              <a:t>、</a:t>
            </a:r>
            <a:r>
              <a:rPr lang="en-US" altLang="zh-TW" sz="2400" kern="100" dirty="0">
                <a:latin typeface="微軟正黑體" panose="020B0604030504040204" pitchFamily="34" charset="-120"/>
              </a:rPr>
              <a:t>【5</a:t>
            </a:r>
            <a:r>
              <a:rPr lang="zh-TW" altLang="en-US" sz="2400" kern="100" dirty="0">
                <a:latin typeface="微軟正黑體" panose="020B0604030504040204" pitchFamily="34" charset="-120"/>
              </a:rPr>
              <a:t>、其他</a:t>
            </a:r>
            <a:r>
              <a:rPr lang="en-US" altLang="zh-TW" sz="2400" kern="100" dirty="0">
                <a:latin typeface="微軟正黑體" panose="020B0604030504040204" pitchFamily="34" charset="-120"/>
              </a:rPr>
              <a:t>】</a:t>
            </a:r>
            <a:r>
              <a:rPr lang="zh-TW" altLang="en-US" sz="2400" kern="100" dirty="0">
                <a:latin typeface="微軟正黑體" panose="020B0604030504040204" pitchFamily="34" charset="-120"/>
              </a:rPr>
              <a:t>。</a:t>
            </a:r>
            <a:endParaRPr lang="en-US" altLang="zh-TW" sz="2400" kern="100" dirty="0">
              <a:latin typeface="微軟正黑體" panose="020B0604030504040204" pitchFamily="34" charset="-120"/>
            </a:endParaRPr>
          </a:p>
          <a:p>
            <a:pPr marL="342874" indent="-342874">
              <a:lnSpc>
                <a:spcPct val="120000"/>
              </a:lnSpc>
              <a:spcBef>
                <a:spcPts val="600"/>
              </a:spcBef>
              <a:buFont typeface="Wingdings" panose="05000000000000000000" pitchFamily="2" charset="2"/>
              <a:buChar char=""/>
              <a:defRPr/>
            </a:pPr>
            <a:r>
              <a:rPr lang="zh-TW" altLang="en-US" sz="2400" kern="100" dirty="0">
                <a:latin typeface="微軟正黑體" panose="020B0604030504040204" pitchFamily="34" charset="-120"/>
              </a:rPr>
              <a:t>新增</a:t>
            </a:r>
            <a:r>
              <a:rPr lang="en-US" altLang="zh-TW" kern="100" dirty="0">
                <a:latin typeface="微軟正黑體" panose="020B0604030504040204" pitchFamily="34" charset="-120"/>
              </a:rPr>
              <a:t>【</a:t>
            </a:r>
            <a:r>
              <a:rPr lang="zh-TW" altLang="en-US" kern="100" dirty="0">
                <a:latin typeface="微軟正黑體" panose="020B0604030504040204" pitchFamily="34" charset="-120"/>
              </a:rPr>
              <a:t>學生代表</a:t>
            </a:r>
            <a:r>
              <a:rPr lang="en-US" altLang="zh-TW" kern="100" dirty="0">
                <a:latin typeface="微軟正黑體" panose="020B0604030504040204" pitchFamily="34" charset="-120"/>
              </a:rPr>
              <a:t>】</a:t>
            </a:r>
            <a:r>
              <a:rPr lang="zh-TW" altLang="en-US" kern="100" dirty="0">
                <a:latin typeface="微軟正黑體" panose="020B0604030504040204" pitchFamily="34" charset="-120"/>
              </a:rPr>
              <a:t>選項。</a:t>
            </a:r>
            <a:endParaRPr lang="zh-TW" altLang="en-US" sz="2400" kern="100" dirty="0">
              <a:latin typeface="微軟正黑體" panose="020B0604030504040204" pitchFamily="34" charset="-120"/>
            </a:endParaRPr>
          </a:p>
          <a:p>
            <a:pPr marL="342874" indent="-342874">
              <a:lnSpc>
                <a:spcPct val="120000"/>
              </a:lnSpc>
              <a:spcBef>
                <a:spcPts val="600"/>
              </a:spcBef>
              <a:buFont typeface="Wingdings" panose="05000000000000000000" pitchFamily="2" charset="2"/>
              <a:buChar char=""/>
              <a:defRPr/>
            </a:pPr>
            <a:endParaRPr lang="zh-TW" altLang="en-US" sz="2400" kern="100" dirty="0">
              <a:latin typeface="微軟正黑體" panose="020B0604030504040204" pitchFamily="34" charset="-120"/>
            </a:endParaRPr>
          </a:p>
          <a:p>
            <a:pPr marL="0" indent="0" algn="r">
              <a:lnSpc>
                <a:spcPct val="120000"/>
              </a:lnSpc>
              <a:spcBef>
                <a:spcPts val="600"/>
              </a:spcBef>
              <a:buNone/>
              <a:defRPr/>
            </a:pPr>
            <a:r>
              <a:rPr lang="en-US" altLang="zh-TW" sz="1600" kern="100" dirty="0">
                <a:latin typeface="微軟正黑體" panose="020B0604030504040204" pitchFamily="34" charset="-120"/>
              </a:rPr>
              <a:t>【113</a:t>
            </a:r>
            <a:r>
              <a:rPr lang="zh-TW" altLang="en-US" sz="1600" kern="100" dirty="0">
                <a:latin typeface="微軟正黑體" panose="020B0604030504040204" pitchFamily="34" charset="-120"/>
              </a:rPr>
              <a:t>年</a:t>
            </a:r>
            <a:r>
              <a:rPr lang="en-US" altLang="zh-TW" sz="1600" kern="100" dirty="0">
                <a:latin typeface="微軟正黑體" panose="020B0604030504040204" pitchFamily="34" charset="-120"/>
              </a:rPr>
              <a:t>10</a:t>
            </a:r>
            <a:r>
              <a:rPr lang="zh-TW" altLang="en-US" sz="1600" kern="100" dirty="0">
                <a:latin typeface="微軟正黑體" panose="020B0604030504040204" pitchFamily="34" charset="-120"/>
              </a:rPr>
              <a:t>月因應「統計處」需求新增選項</a:t>
            </a:r>
            <a:r>
              <a:rPr lang="en-US" altLang="zh-TW" sz="1600" kern="100" dirty="0">
                <a:latin typeface="微軟正黑體" panose="020B0604030504040204" pitchFamily="34" charset="-120"/>
              </a:rPr>
              <a:t>】</a:t>
            </a:r>
            <a:endParaRPr lang="zh-TW" altLang="en-US" dirty="0"/>
          </a:p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96195606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37BC5-01F3-4DA6-AE9F-6749599A3EE9}" type="slidenum">
              <a:rPr lang="zh-TW" altLang="en-US" smtClean="0"/>
              <a:t>38</a:t>
            </a:fld>
            <a:endParaRPr lang="zh-TW" altLang="en-US"/>
          </a:p>
        </p:txBody>
      </p:sp>
      <p:grpSp>
        <p:nvGrpSpPr>
          <p:cNvPr id="16" name="群組 15">
            <a:extLst>
              <a:ext uri="{FF2B5EF4-FFF2-40B4-BE49-F238E27FC236}">
                <a16:creationId xmlns:a16="http://schemas.microsoft.com/office/drawing/2014/main" id="{88862037-E78C-4D38-A67E-8305D0E0B061}"/>
              </a:ext>
            </a:extLst>
          </p:cNvPr>
          <p:cNvGrpSpPr>
            <a:grpSpLocks/>
          </p:cNvGrpSpPr>
          <p:nvPr/>
        </p:nvGrpSpPr>
        <p:grpSpPr bwMode="auto">
          <a:xfrm>
            <a:off x="4755290" y="779462"/>
            <a:ext cx="6539259" cy="4183063"/>
            <a:chOff x="4691063" y="228601"/>
            <a:chExt cx="6539258" cy="4183063"/>
          </a:xfrm>
        </p:grpSpPr>
        <p:grpSp>
          <p:nvGrpSpPr>
            <p:cNvPr id="17" name="群組 11">
              <a:extLst>
                <a:ext uri="{FF2B5EF4-FFF2-40B4-BE49-F238E27FC236}">
                  <a16:creationId xmlns:a16="http://schemas.microsoft.com/office/drawing/2014/main" id="{945774EC-B666-4FF9-9E02-9D4E5274044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691063" y="228601"/>
              <a:ext cx="6539258" cy="911225"/>
              <a:chOff x="4917207" y="1782220"/>
              <a:chExt cx="5711392" cy="911293"/>
            </a:xfrm>
          </p:grpSpPr>
          <p:sp>
            <p:nvSpPr>
              <p:cNvPr id="42" name="圆角矩形 36">
                <a:extLst>
                  <a:ext uri="{FF2B5EF4-FFF2-40B4-BE49-F238E27FC236}">
                    <a16:creationId xmlns:a16="http://schemas.microsoft.com/office/drawing/2014/main" id="{9D8D27B7-DF02-4799-B3A5-ECFD1425DD48}"/>
                  </a:ext>
                </a:extLst>
              </p:cNvPr>
              <p:cNvSpPr/>
              <p:nvPr/>
            </p:nvSpPr>
            <p:spPr>
              <a:xfrm>
                <a:off x="6226660" y="1782220"/>
                <a:ext cx="4401939" cy="911293"/>
              </a:xfrm>
              <a:prstGeom prst="roundRect">
                <a:avLst>
                  <a:gd name="adj" fmla="val 50000"/>
                </a:avLst>
              </a:prstGeom>
              <a:solidFill>
                <a:schemeClr val="bg2"/>
              </a:solidFill>
              <a:ln w="38100">
                <a:noFill/>
              </a:ln>
              <a:effectLst>
                <a:outerShdw blurRad="203200" dist="88900" dir="8100000" sx="102000" sy="102000" algn="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TW" altLang="en-US" sz="4000" b="1" dirty="0">
                    <a:solidFill>
                      <a:prstClr val="white"/>
                    </a:solidFill>
                    <a:latin typeface="微軟正黑體" panose="020B0604030504040204" pitchFamily="34" charset="-120"/>
                    <a:ea typeface="微軟正黑體" panose="020B0604030504040204" pitchFamily="34" charset="-120"/>
                    <a:cs typeface="+mn-ea"/>
                    <a:sym typeface="+mn-lt"/>
                  </a:rPr>
                  <a:t>作業期程</a:t>
                </a:r>
                <a:endParaRPr lang="en-US" altLang="zh-CN" sz="4000" b="1" dirty="0">
                  <a:solidFill>
                    <a:prstClr val="white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+mn-ea"/>
                  <a:sym typeface="+mn-lt"/>
                </a:endParaRPr>
              </a:p>
            </p:txBody>
          </p:sp>
          <p:sp>
            <p:nvSpPr>
              <p:cNvPr id="43" name="圆角矩形 40">
                <a:extLst>
                  <a:ext uri="{FF2B5EF4-FFF2-40B4-BE49-F238E27FC236}">
                    <a16:creationId xmlns:a16="http://schemas.microsoft.com/office/drawing/2014/main" id="{16D97DBB-3661-4CE4-A69B-3CF517EB2515}"/>
                  </a:ext>
                </a:extLst>
              </p:cNvPr>
              <p:cNvSpPr/>
              <p:nvPr/>
            </p:nvSpPr>
            <p:spPr bwMode="auto">
              <a:xfrm>
                <a:off x="4917207" y="1782220"/>
                <a:ext cx="1010776" cy="911293"/>
              </a:xfrm>
              <a:prstGeom prst="roundRect">
                <a:avLst/>
              </a:prstGeom>
              <a:solidFill>
                <a:schemeClr val="bg2"/>
              </a:solidFill>
              <a:ln w="38100">
                <a:noFill/>
              </a:ln>
              <a:effectLst>
                <a:outerShdw blurRad="203200" dist="88900" dir="8100000" sx="102000" sy="102000" algn="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TW" altLang="en-US" sz="4000" b="1" dirty="0">
                    <a:solidFill>
                      <a:prstClr val="white"/>
                    </a:solidFill>
                    <a:latin typeface="微軟正黑體" panose="020B0604030504040204" pitchFamily="34" charset="-120"/>
                    <a:ea typeface="微軟正黑體" panose="020B0604030504040204" pitchFamily="34" charset="-120"/>
                    <a:cs typeface="+mn-ea"/>
                    <a:sym typeface="+mn-lt"/>
                  </a:rPr>
                  <a:t>壹</a:t>
                </a:r>
                <a:endParaRPr lang="zh-CN" altLang="en-US" sz="4000" b="1" dirty="0">
                  <a:solidFill>
                    <a:prstClr val="white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+mn-ea"/>
                  <a:sym typeface="+mn-lt"/>
                </a:endParaRPr>
              </a:p>
            </p:txBody>
          </p:sp>
        </p:grpSp>
        <p:sp>
          <p:nvSpPr>
            <p:cNvPr id="18" name="圆角矩形 40">
              <a:extLst>
                <a:ext uri="{FF2B5EF4-FFF2-40B4-BE49-F238E27FC236}">
                  <a16:creationId xmlns:a16="http://schemas.microsoft.com/office/drawing/2014/main" id="{9D4540AF-3982-452A-B2D5-3C8E21139045}"/>
                </a:ext>
              </a:extLst>
            </p:cNvPr>
            <p:cNvSpPr/>
            <p:nvPr/>
          </p:nvSpPr>
          <p:spPr bwMode="auto">
            <a:xfrm>
              <a:off x="4691063" y="1319214"/>
              <a:ext cx="1157288" cy="911225"/>
            </a:xfrm>
            <a:prstGeom prst="roundRect">
              <a:avLst/>
            </a:prstGeom>
            <a:solidFill>
              <a:schemeClr val="bg2"/>
            </a:solidFill>
            <a:ln w="38100">
              <a:noFill/>
            </a:ln>
            <a:effectLst>
              <a:outerShdw blurRad="203200" dist="88900" dir="8100000" sx="102000" sy="102000" algn="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TW" altLang="en-US" sz="4000" b="1" dirty="0">
                  <a:solidFill>
                    <a:prstClr val="white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+mn-ea"/>
                  <a:sym typeface="+mn-lt"/>
                </a:rPr>
                <a:t>貳</a:t>
              </a:r>
              <a:endParaRPr lang="zh-CN" altLang="en-US" sz="4000" b="1" dirty="0">
                <a:solidFill>
                  <a:prstClr val="white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ea"/>
                <a:sym typeface="+mn-lt"/>
              </a:endParaRPr>
            </a:p>
          </p:txBody>
        </p:sp>
        <p:grpSp>
          <p:nvGrpSpPr>
            <p:cNvPr id="19" name="群組 13">
              <a:extLst>
                <a:ext uri="{FF2B5EF4-FFF2-40B4-BE49-F238E27FC236}">
                  <a16:creationId xmlns:a16="http://schemas.microsoft.com/office/drawing/2014/main" id="{950C5DD0-7707-40A2-8F4C-2EF19705F4A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691063" y="1319214"/>
              <a:ext cx="6539257" cy="2001839"/>
              <a:chOff x="4917207" y="726454"/>
              <a:chExt cx="5711391" cy="2001988"/>
            </a:xfrm>
          </p:grpSpPr>
          <p:sp>
            <p:nvSpPr>
              <p:cNvPr id="34" name="圆角矩形 36">
                <a:extLst>
                  <a:ext uri="{FF2B5EF4-FFF2-40B4-BE49-F238E27FC236}">
                    <a16:creationId xmlns:a16="http://schemas.microsoft.com/office/drawing/2014/main" id="{E87EA352-ED33-475D-A155-64F47F0E86CD}"/>
                  </a:ext>
                </a:extLst>
              </p:cNvPr>
              <p:cNvSpPr/>
              <p:nvPr/>
            </p:nvSpPr>
            <p:spPr>
              <a:xfrm>
                <a:off x="6226659" y="726454"/>
                <a:ext cx="4401939" cy="911293"/>
              </a:xfrm>
              <a:prstGeom prst="roundRect">
                <a:avLst>
                  <a:gd name="adj" fmla="val 50000"/>
                </a:avLst>
              </a:prstGeom>
              <a:solidFill>
                <a:schemeClr val="bg2"/>
              </a:solidFill>
              <a:ln w="38100">
                <a:noFill/>
              </a:ln>
              <a:effectLst>
                <a:outerShdw blurRad="203200" dist="88900" dir="8100000" sx="102000" sy="102000" algn="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TW" altLang="en-US" sz="4000" b="1" dirty="0">
                    <a:solidFill>
                      <a:prstClr val="white"/>
                    </a:solidFill>
                    <a:latin typeface="微軟正黑體" panose="020B0604030504040204" pitchFamily="34" charset="-120"/>
                    <a:ea typeface="微軟正黑體" panose="020B0604030504040204" pitchFamily="34" charset="-120"/>
                    <a:cs typeface="+mn-ea"/>
                    <a:sym typeface="+mn-lt"/>
                  </a:rPr>
                  <a:t>表冊異動</a:t>
                </a:r>
                <a:endParaRPr lang="en-US" altLang="zh-CN" sz="4000" b="1" dirty="0">
                  <a:solidFill>
                    <a:prstClr val="white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+mn-ea"/>
                  <a:sym typeface="+mn-lt"/>
                </a:endParaRPr>
              </a:p>
            </p:txBody>
          </p:sp>
          <p:sp>
            <p:nvSpPr>
              <p:cNvPr id="35" name="圆角矩形 40">
                <a:extLst>
                  <a:ext uri="{FF2B5EF4-FFF2-40B4-BE49-F238E27FC236}">
                    <a16:creationId xmlns:a16="http://schemas.microsoft.com/office/drawing/2014/main" id="{A914139A-BD74-4C07-A9D0-4C61BA7499D2}"/>
                  </a:ext>
                </a:extLst>
              </p:cNvPr>
              <p:cNvSpPr/>
              <p:nvPr/>
            </p:nvSpPr>
            <p:spPr bwMode="auto">
              <a:xfrm>
                <a:off x="4917207" y="1817149"/>
                <a:ext cx="1010776" cy="911293"/>
              </a:xfrm>
              <a:prstGeom prst="roundRect">
                <a:avLst/>
              </a:prstGeom>
              <a:solidFill>
                <a:srgbClr val="339966"/>
              </a:solidFill>
              <a:ln w="38100">
                <a:noFill/>
              </a:ln>
              <a:effectLst>
                <a:outerShdw blurRad="203200" dist="88900" dir="8100000" sx="102000" sy="102000" algn="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r>
                  <a:rPr lang="zh-TW" altLang="en-US" sz="4000" b="1" dirty="0">
                    <a:solidFill>
                      <a:prstClr val="white"/>
                    </a:solidFill>
                    <a:latin typeface="微軟正黑體" panose="020B0604030504040204" pitchFamily="34" charset="-120"/>
                    <a:ea typeface="微軟正黑體" panose="020B0604030504040204" pitchFamily="34" charset="-120"/>
                    <a:cs typeface="+mn-ea"/>
                    <a:sym typeface="+mn-lt"/>
                  </a:rPr>
                  <a:t>參</a:t>
                </a:r>
                <a:endParaRPr lang="zh-CN" altLang="en-US" sz="4000" b="1" dirty="0">
                  <a:solidFill>
                    <a:prstClr val="white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+mn-ea"/>
                  <a:sym typeface="+mn-lt"/>
                </a:endParaRPr>
              </a:p>
            </p:txBody>
          </p:sp>
        </p:grpSp>
        <p:sp>
          <p:nvSpPr>
            <p:cNvPr id="32" name="圆角矩形 36">
              <a:extLst>
                <a:ext uri="{FF2B5EF4-FFF2-40B4-BE49-F238E27FC236}">
                  <a16:creationId xmlns:a16="http://schemas.microsoft.com/office/drawing/2014/main" id="{4BEB1D25-29E5-4D5B-BFD0-D8594CBAEF49}"/>
                </a:ext>
              </a:extLst>
            </p:cNvPr>
            <p:cNvSpPr/>
            <p:nvPr/>
          </p:nvSpPr>
          <p:spPr bwMode="auto">
            <a:xfrm>
              <a:off x="6190322" y="2409828"/>
              <a:ext cx="5039999" cy="911225"/>
            </a:xfrm>
            <a:prstGeom prst="roundRect">
              <a:avLst>
                <a:gd name="adj" fmla="val 50000"/>
              </a:avLst>
            </a:prstGeom>
            <a:solidFill>
              <a:srgbClr val="8CC94C"/>
            </a:solidFill>
            <a:ln w="38100">
              <a:noFill/>
            </a:ln>
            <a:effectLst>
              <a:outerShdw blurRad="203200" dist="88900" dir="8100000" sx="102000" sy="102000" algn="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TW" altLang="en-US" sz="4000" b="1" dirty="0">
                  <a:solidFill>
                    <a:prstClr val="white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+mn-ea"/>
                  <a:sym typeface="+mn-lt"/>
                </a:rPr>
                <a:t>重要事項宣導</a:t>
              </a:r>
              <a:endParaRPr lang="en-US" altLang="zh-CN" sz="4000" b="1" dirty="0">
                <a:solidFill>
                  <a:prstClr val="white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ea"/>
                <a:sym typeface="+mn-lt"/>
              </a:endParaRPr>
            </a:p>
          </p:txBody>
        </p:sp>
        <p:sp>
          <p:nvSpPr>
            <p:cNvPr id="21" name="圆角矩形 36">
              <a:extLst>
                <a:ext uri="{FF2B5EF4-FFF2-40B4-BE49-F238E27FC236}">
                  <a16:creationId xmlns:a16="http://schemas.microsoft.com/office/drawing/2014/main" id="{9E515D4A-FF8A-44B0-8998-D2FF3E1DE3CE}"/>
                </a:ext>
              </a:extLst>
            </p:cNvPr>
            <p:cNvSpPr/>
            <p:nvPr/>
          </p:nvSpPr>
          <p:spPr bwMode="auto">
            <a:xfrm>
              <a:off x="6190320" y="3500439"/>
              <a:ext cx="5040000" cy="911225"/>
            </a:xfrm>
            <a:prstGeom prst="roundRect">
              <a:avLst>
                <a:gd name="adj" fmla="val 50000"/>
              </a:avLst>
            </a:prstGeom>
            <a:solidFill>
              <a:schemeClr val="bg2"/>
            </a:solidFill>
            <a:ln w="38100">
              <a:noFill/>
            </a:ln>
            <a:effectLst>
              <a:outerShdw blurRad="203200" dist="88900" dir="8100000" sx="102000" sy="102000" algn="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TW" altLang="en-US" sz="4000" b="1" dirty="0">
                  <a:solidFill>
                    <a:prstClr val="white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+mn-ea"/>
                  <a:sym typeface="+mn-lt"/>
                </a:rPr>
                <a:t>聯絡資訊</a:t>
              </a:r>
              <a:endParaRPr lang="en-US" altLang="zh-CN" sz="4000" b="1" dirty="0">
                <a:solidFill>
                  <a:prstClr val="white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ea"/>
                <a:sym typeface="+mn-lt"/>
              </a:endParaRPr>
            </a:p>
          </p:txBody>
        </p:sp>
        <p:sp>
          <p:nvSpPr>
            <p:cNvPr id="28" name="圆角矩形 40">
              <a:extLst>
                <a:ext uri="{FF2B5EF4-FFF2-40B4-BE49-F238E27FC236}">
                  <a16:creationId xmlns:a16="http://schemas.microsoft.com/office/drawing/2014/main" id="{7E2366FD-0E48-400C-B418-FE34BDF0DE40}"/>
                </a:ext>
              </a:extLst>
            </p:cNvPr>
            <p:cNvSpPr/>
            <p:nvPr/>
          </p:nvSpPr>
          <p:spPr bwMode="auto">
            <a:xfrm>
              <a:off x="4691063" y="3500439"/>
              <a:ext cx="1157288" cy="911225"/>
            </a:xfrm>
            <a:prstGeom prst="roundRect">
              <a:avLst/>
            </a:prstGeom>
            <a:solidFill>
              <a:schemeClr val="bg2"/>
            </a:solidFill>
            <a:ln w="38100">
              <a:noFill/>
            </a:ln>
            <a:effectLst>
              <a:outerShdw blurRad="203200" dist="88900" dir="8100000" sx="102000" sy="102000" algn="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zh-TW" altLang="en-US" sz="4000" b="1">
                  <a:solidFill>
                    <a:prstClr val="white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+mn-ea"/>
                  <a:sym typeface="+mn-lt"/>
                </a:rPr>
                <a:t>肆</a:t>
              </a:r>
              <a:endParaRPr lang="zh-CN" altLang="en-US" sz="4000" b="1" dirty="0">
                <a:solidFill>
                  <a:prstClr val="white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7456373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群組 22"/>
          <p:cNvGrpSpPr>
            <a:grpSpLocks/>
          </p:cNvGrpSpPr>
          <p:nvPr/>
        </p:nvGrpSpPr>
        <p:grpSpPr bwMode="auto">
          <a:xfrm>
            <a:off x="4765341" y="253209"/>
            <a:ext cx="6539259" cy="911227"/>
            <a:chOff x="4691063" y="228600"/>
            <a:chExt cx="6539258" cy="911227"/>
          </a:xfrm>
        </p:grpSpPr>
        <p:grpSp>
          <p:nvGrpSpPr>
            <p:cNvPr id="24" name="群組 11"/>
            <p:cNvGrpSpPr>
              <a:grpSpLocks/>
            </p:cNvGrpSpPr>
            <p:nvPr/>
          </p:nvGrpSpPr>
          <p:grpSpPr bwMode="auto">
            <a:xfrm>
              <a:off x="4691063" y="228601"/>
              <a:ext cx="6539258" cy="911226"/>
              <a:chOff x="4917207" y="1782220"/>
              <a:chExt cx="5711392" cy="911294"/>
            </a:xfrm>
          </p:grpSpPr>
          <p:sp>
            <p:nvSpPr>
              <p:cNvPr id="40" name="圆角矩形 36"/>
              <p:cNvSpPr/>
              <p:nvPr/>
            </p:nvSpPr>
            <p:spPr>
              <a:xfrm>
                <a:off x="6226660" y="1782221"/>
                <a:ext cx="4401939" cy="911293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85000"/>
                </a:schemeClr>
              </a:solidFill>
              <a:ln w="38100">
                <a:noFill/>
              </a:ln>
              <a:effectLst>
                <a:outerShdw blurRad="203200" dist="88900" dir="8100000" sx="102000" sy="102000" algn="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>
                  <a:defRPr/>
                </a:pPr>
                <a:r>
                  <a:rPr lang="zh-TW" altLang="en-US" sz="4000" b="1" dirty="0">
                    <a:solidFill>
                      <a:prstClr val="white"/>
                    </a:solidFill>
                    <a:latin typeface="微軟正黑體" panose="020B0604030504040204" pitchFamily="34" charset="-120"/>
                    <a:ea typeface="微軟正黑體" panose="020B0604030504040204" pitchFamily="34" charset="-120"/>
                    <a:cs typeface="+mn-ea"/>
                    <a:sym typeface="+mn-lt"/>
                  </a:rPr>
                  <a:t>作業期程</a:t>
                </a:r>
                <a:endParaRPr lang="en-US" altLang="zh-CN" sz="4000" b="1" dirty="0">
                  <a:solidFill>
                    <a:prstClr val="white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+mn-ea"/>
                  <a:sym typeface="+mn-lt"/>
                </a:endParaRPr>
              </a:p>
            </p:txBody>
          </p:sp>
          <p:sp>
            <p:nvSpPr>
              <p:cNvPr id="41" name="圆角矩形 40"/>
              <p:cNvSpPr/>
              <p:nvPr/>
            </p:nvSpPr>
            <p:spPr bwMode="auto">
              <a:xfrm>
                <a:off x="4917207" y="1782220"/>
                <a:ext cx="1010776" cy="911293"/>
              </a:xfrm>
              <a:prstGeom prst="roundRect">
                <a:avLst/>
              </a:prstGeom>
              <a:solidFill>
                <a:schemeClr val="bg1">
                  <a:lumMod val="85000"/>
                </a:schemeClr>
              </a:solidFill>
              <a:ln w="38100">
                <a:noFill/>
              </a:ln>
              <a:effectLst>
                <a:outerShdw blurRad="203200" dist="88900" dir="8100000" sx="102000" sy="102000" algn="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zh-TW" altLang="en-US" sz="4000" b="1" dirty="0">
                    <a:solidFill>
                      <a:prstClr val="white"/>
                    </a:solidFill>
                    <a:latin typeface="微軟正黑體" panose="020B0604030504040204" pitchFamily="34" charset="-120"/>
                    <a:ea typeface="微軟正黑體" panose="020B0604030504040204" pitchFamily="34" charset="-120"/>
                    <a:cs typeface="+mn-ea"/>
                    <a:sym typeface="+mn-lt"/>
                  </a:rPr>
                  <a:t>壹</a:t>
                </a:r>
                <a:endParaRPr lang="zh-CN" altLang="en-US" sz="4000" b="1" dirty="0">
                  <a:solidFill>
                    <a:prstClr val="white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+mn-ea"/>
                  <a:sym typeface="+mn-lt"/>
                </a:endParaRPr>
              </a:p>
            </p:txBody>
          </p:sp>
        </p:grpSp>
        <p:grpSp>
          <p:nvGrpSpPr>
            <p:cNvPr id="27" name="群組 14"/>
            <p:cNvGrpSpPr>
              <a:grpSpLocks/>
            </p:cNvGrpSpPr>
            <p:nvPr/>
          </p:nvGrpSpPr>
          <p:grpSpPr bwMode="auto">
            <a:xfrm>
              <a:off x="4691063" y="228600"/>
              <a:ext cx="6539258" cy="911226"/>
              <a:chOff x="4917207" y="-2531206"/>
              <a:chExt cx="5711391" cy="911255"/>
            </a:xfrm>
          </p:grpSpPr>
          <p:sp>
            <p:nvSpPr>
              <p:cNvPr id="34" name="圆角矩形 36"/>
              <p:cNvSpPr/>
              <p:nvPr/>
            </p:nvSpPr>
            <p:spPr>
              <a:xfrm>
                <a:off x="6226660" y="-2531206"/>
                <a:ext cx="4401938" cy="911254"/>
              </a:xfrm>
              <a:prstGeom prst="roundRect">
                <a:avLst>
                  <a:gd name="adj" fmla="val 50000"/>
                </a:avLst>
              </a:prstGeom>
              <a:solidFill>
                <a:srgbClr val="8CC94C"/>
              </a:solidFill>
              <a:ln w="38100">
                <a:noFill/>
              </a:ln>
              <a:effectLst>
                <a:outerShdw blurRad="203200" dist="88900" dir="8100000" sx="102000" sy="102000" algn="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>
                  <a:defRPr/>
                </a:pPr>
                <a:r>
                  <a:rPr lang="zh-TW" altLang="en-US" sz="4000" b="1" dirty="0">
                    <a:solidFill>
                      <a:prstClr val="white"/>
                    </a:solidFill>
                    <a:latin typeface="微軟正黑體" panose="020B0604030504040204" pitchFamily="34" charset="-120"/>
                    <a:ea typeface="微軟正黑體" panose="020B0604030504040204" pitchFamily="34" charset="-120"/>
                    <a:cs typeface="+mn-ea"/>
                    <a:sym typeface="+mn-lt"/>
                  </a:rPr>
                  <a:t>重要事項宣導</a:t>
                </a:r>
                <a:endParaRPr lang="en-US" altLang="zh-CN" sz="4000" b="1" dirty="0">
                  <a:solidFill>
                    <a:prstClr val="white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+mn-ea"/>
                  <a:sym typeface="+mn-lt"/>
                </a:endParaRPr>
              </a:p>
            </p:txBody>
          </p:sp>
          <p:sp>
            <p:nvSpPr>
              <p:cNvPr id="35" name="圆角矩形 40"/>
              <p:cNvSpPr/>
              <p:nvPr/>
            </p:nvSpPr>
            <p:spPr bwMode="auto">
              <a:xfrm>
                <a:off x="4917207" y="-2531205"/>
                <a:ext cx="1010776" cy="911254"/>
              </a:xfrm>
              <a:prstGeom prst="roundRect">
                <a:avLst/>
              </a:prstGeom>
              <a:solidFill>
                <a:srgbClr val="339966"/>
              </a:solidFill>
              <a:ln w="38100">
                <a:noFill/>
              </a:ln>
              <a:effectLst>
                <a:outerShdw blurRad="203200" dist="88900" dir="8100000" sx="102000" sy="102000" algn="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zh-TW" altLang="en-US" sz="4000" b="1" dirty="0">
                    <a:solidFill>
                      <a:prstClr val="white"/>
                    </a:solidFill>
                    <a:latin typeface="微軟正黑體" panose="020B0604030504040204" pitchFamily="34" charset="-120"/>
                    <a:ea typeface="微軟正黑體" panose="020B0604030504040204" pitchFamily="34" charset="-120"/>
                    <a:cs typeface="+mn-ea"/>
                    <a:sym typeface="+mn-lt"/>
                  </a:rPr>
                  <a:t>肆</a:t>
                </a:r>
              </a:p>
            </p:txBody>
          </p:sp>
        </p:grpSp>
      </p:grpSp>
      <p:sp>
        <p:nvSpPr>
          <p:cNvPr id="21" name="Rectangle 8"/>
          <p:cNvSpPr>
            <a:spLocks noChangeArrowheads="1"/>
          </p:cNvSpPr>
          <p:nvPr/>
        </p:nvSpPr>
        <p:spPr bwMode="auto">
          <a:xfrm>
            <a:off x="4765341" y="1512907"/>
            <a:ext cx="6539259" cy="5144271"/>
          </a:xfrm>
          <a:prstGeom prst="rect">
            <a:avLst/>
          </a:prstGeom>
          <a:solidFill>
            <a:schemeClr val="bg1">
              <a:lumMod val="75000"/>
              <a:alpha val="41176"/>
            </a:schemeClr>
          </a:solidFill>
          <a:ln>
            <a:noFill/>
          </a:ln>
        </p:spPr>
        <p:txBody>
          <a:bodyPr lIns="96393" tIns="48196" rIns="96393" bIns="48196"/>
          <a:lstStyle/>
          <a:p>
            <a:pPr marL="285730" indent="-285730">
              <a:buFont typeface="Wingdings" panose="05000000000000000000" pitchFamily="2" charset="2"/>
              <a:buChar char="u"/>
              <a:defRPr/>
            </a:pPr>
            <a:r>
              <a:rPr lang="zh-TW" altLang="en-US" sz="24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技專校院校務資料庫原對於各類證照編有相對應之代碼，該代碼為流水號，僅屬系統填報資料功能性選單及學校內部填報使用，並</a:t>
            </a:r>
            <a:r>
              <a:rPr lang="zh-TW" altLang="en-US" sz="2400" b="1" u="sng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非「專業合格單位核發之證照代碼」</a:t>
            </a:r>
            <a:r>
              <a:rPr lang="zh-TW" altLang="en-US" sz="24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，並</a:t>
            </a:r>
            <a:r>
              <a:rPr lang="zh-TW" altLang="en-US" sz="2400" b="1" u="sng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自</a:t>
            </a:r>
            <a:r>
              <a:rPr lang="en-US" altLang="zh-TW" sz="2400" b="1" u="sng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105</a:t>
            </a:r>
            <a:r>
              <a:rPr lang="zh-TW" altLang="en-US" sz="2400" b="1" u="sng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學年度起已停止前開編碼列表之使用</a:t>
            </a:r>
            <a:r>
              <a:rPr lang="zh-TW" altLang="en-US" sz="24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，改為六大類別之證照張數填報，請各校勿再聽信坊間之不當宣傳，該編碼列表無法代表「專業合格單位核發之證照代碼」 。</a:t>
            </a:r>
            <a:endParaRPr lang="en-US" altLang="zh-TW" sz="2400" dirty="0">
              <a:solidFill>
                <a:prstClr val="black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285730" indent="-285730">
              <a:buFont typeface="Wingdings" panose="05000000000000000000" pitchFamily="2" charset="2"/>
              <a:buChar char="u"/>
              <a:defRPr/>
            </a:pPr>
            <a:endParaRPr lang="en-US" altLang="zh-TW" sz="2400" dirty="0">
              <a:solidFill>
                <a:prstClr val="black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285730" indent="-285730">
              <a:buFont typeface="Wingdings" panose="05000000000000000000" pitchFamily="2" charset="2"/>
              <a:buChar char="u"/>
              <a:defRPr/>
            </a:pPr>
            <a:r>
              <a:rPr lang="zh-TW" altLang="en-US" sz="24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為維護資料穩定性，自</a:t>
            </a:r>
            <a:r>
              <a:rPr lang="en-US" altLang="zh-TW" sz="24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109</a:t>
            </a:r>
            <a:r>
              <a:rPr lang="zh-TW" altLang="en-US" sz="24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年上半年起「當期及歷史資料」申請之修正範圍，</a:t>
            </a:r>
            <a:r>
              <a:rPr lang="zh-TW" altLang="en-US" sz="2400" b="1" u="sng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不得超過三年</a:t>
            </a:r>
            <a:r>
              <a:rPr lang="zh-TW" altLang="en-US" sz="24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</a:p>
          <a:p>
            <a:pPr marL="285730" indent="-285730">
              <a:buFont typeface="Wingdings" panose="05000000000000000000" pitchFamily="2" charset="2"/>
              <a:buChar char="u"/>
              <a:defRPr/>
            </a:pPr>
            <a:endParaRPr lang="en-US" altLang="zh-TW" sz="2400" dirty="0">
              <a:solidFill>
                <a:prstClr val="black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37BC5-01F3-4DA6-AE9F-6749599A3EE9}" type="slidenum">
              <a:rPr lang="zh-TW" altLang="en-US" smtClean="0"/>
              <a:t>39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7294274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37BC5-01F3-4DA6-AE9F-6749599A3EE9}" type="slidenum">
              <a:rPr lang="zh-TW" altLang="en-US" smtClean="0"/>
              <a:t>4</a:t>
            </a:fld>
            <a:endParaRPr lang="zh-TW" altLang="en-US"/>
          </a:p>
        </p:txBody>
      </p:sp>
      <p:grpSp>
        <p:nvGrpSpPr>
          <p:cNvPr id="16" name="群組 15">
            <a:extLst>
              <a:ext uri="{FF2B5EF4-FFF2-40B4-BE49-F238E27FC236}">
                <a16:creationId xmlns:a16="http://schemas.microsoft.com/office/drawing/2014/main" id="{5F296DBF-5941-4994-A5C1-6BD64C04D9B2}"/>
              </a:ext>
            </a:extLst>
          </p:cNvPr>
          <p:cNvGrpSpPr>
            <a:grpSpLocks/>
          </p:cNvGrpSpPr>
          <p:nvPr/>
        </p:nvGrpSpPr>
        <p:grpSpPr bwMode="auto">
          <a:xfrm>
            <a:off x="4797820" y="1337468"/>
            <a:ext cx="6539259" cy="4183063"/>
            <a:chOff x="4691063" y="228601"/>
            <a:chExt cx="6539258" cy="4183063"/>
          </a:xfrm>
        </p:grpSpPr>
        <p:grpSp>
          <p:nvGrpSpPr>
            <p:cNvPr id="17" name="群組 11">
              <a:extLst>
                <a:ext uri="{FF2B5EF4-FFF2-40B4-BE49-F238E27FC236}">
                  <a16:creationId xmlns:a16="http://schemas.microsoft.com/office/drawing/2014/main" id="{43AC2D88-A318-464E-AFA2-49CFAB791C0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691063" y="228601"/>
              <a:ext cx="6539258" cy="911225"/>
              <a:chOff x="4917207" y="1782220"/>
              <a:chExt cx="5711392" cy="911293"/>
            </a:xfrm>
          </p:grpSpPr>
          <p:sp>
            <p:nvSpPr>
              <p:cNvPr id="42" name="圆角矩形 36">
                <a:extLst>
                  <a:ext uri="{FF2B5EF4-FFF2-40B4-BE49-F238E27FC236}">
                    <a16:creationId xmlns:a16="http://schemas.microsoft.com/office/drawing/2014/main" id="{146FA74E-7AE9-4AFA-A0CC-AA83DEF3F8A9}"/>
                  </a:ext>
                </a:extLst>
              </p:cNvPr>
              <p:cNvSpPr/>
              <p:nvPr/>
            </p:nvSpPr>
            <p:spPr>
              <a:xfrm>
                <a:off x="6226660" y="1782220"/>
                <a:ext cx="4401939" cy="911293"/>
              </a:xfrm>
              <a:prstGeom prst="roundRect">
                <a:avLst>
                  <a:gd name="adj" fmla="val 50000"/>
                </a:avLst>
              </a:prstGeom>
              <a:solidFill>
                <a:srgbClr val="8CC94C"/>
              </a:solidFill>
              <a:ln w="38100">
                <a:noFill/>
              </a:ln>
              <a:effectLst>
                <a:outerShdw blurRad="203200" dist="88900" dir="8100000" sx="102000" sy="102000" algn="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TW" altLang="en-US" sz="4000" b="1" dirty="0">
                    <a:solidFill>
                      <a:prstClr val="white"/>
                    </a:solidFill>
                    <a:latin typeface="微軟正黑體" panose="020B0604030504040204" pitchFamily="34" charset="-120"/>
                    <a:ea typeface="微軟正黑體" panose="020B0604030504040204" pitchFamily="34" charset="-120"/>
                    <a:cs typeface="+mn-ea"/>
                    <a:sym typeface="+mn-lt"/>
                  </a:rPr>
                  <a:t>作業期程</a:t>
                </a:r>
                <a:endParaRPr lang="en-US" altLang="zh-CN" sz="4000" b="1" dirty="0">
                  <a:solidFill>
                    <a:prstClr val="white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+mn-ea"/>
                  <a:sym typeface="+mn-lt"/>
                </a:endParaRPr>
              </a:p>
            </p:txBody>
          </p:sp>
          <p:sp>
            <p:nvSpPr>
              <p:cNvPr id="43" name="圆角矩形 40">
                <a:extLst>
                  <a:ext uri="{FF2B5EF4-FFF2-40B4-BE49-F238E27FC236}">
                    <a16:creationId xmlns:a16="http://schemas.microsoft.com/office/drawing/2014/main" id="{FDCC9942-DBE6-45C5-A11E-B0E52FB2BDAF}"/>
                  </a:ext>
                </a:extLst>
              </p:cNvPr>
              <p:cNvSpPr/>
              <p:nvPr/>
            </p:nvSpPr>
            <p:spPr bwMode="auto">
              <a:xfrm>
                <a:off x="4917207" y="1782220"/>
                <a:ext cx="1010776" cy="911293"/>
              </a:xfrm>
              <a:prstGeom prst="roundRect">
                <a:avLst/>
              </a:prstGeom>
              <a:solidFill>
                <a:srgbClr val="339966"/>
              </a:solidFill>
              <a:ln w="38100">
                <a:noFill/>
              </a:ln>
              <a:effectLst>
                <a:outerShdw blurRad="203200" dist="88900" dir="8100000" sx="102000" sy="102000" algn="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TW" altLang="en-US" sz="4000" b="1" dirty="0">
                    <a:solidFill>
                      <a:prstClr val="white"/>
                    </a:solidFill>
                    <a:latin typeface="微軟正黑體" panose="020B0604030504040204" pitchFamily="34" charset="-120"/>
                    <a:ea typeface="微軟正黑體" panose="020B0604030504040204" pitchFamily="34" charset="-120"/>
                    <a:cs typeface="+mn-ea"/>
                    <a:sym typeface="+mn-lt"/>
                  </a:rPr>
                  <a:t>壹</a:t>
                </a:r>
                <a:endParaRPr lang="zh-CN" altLang="en-US" sz="4000" b="1" dirty="0">
                  <a:solidFill>
                    <a:prstClr val="white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+mn-ea"/>
                  <a:sym typeface="+mn-lt"/>
                </a:endParaRPr>
              </a:p>
            </p:txBody>
          </p:sp>
        </p:grpSp>
        <p:sp>
          <p:nvSpPr>
            <p:cNvPr id="18" name="圆角矩形 40">
              <a:extLst>
                <a:ext uri="{FF2B5EF4-FFF2-40B4-BE49-F238E27FC236}">
                  <a16:creationId xmlns:a16="http://schemas.microsoft.com/office/drawing/2014/main" id="{CCEE91EB-7CBB-455D-9C62-5B290FB21E96}"/>
                </a:ext>
              </a:extLst>
            </p:cNvPr>
            <p:cNvSpPr/>
            <p:nvPr/>
          </p:nvSpPr>
          <p:spPr bwMode="auto">
            <a:xfrm>
              <a:off x="4691063" y="1319214"/>
              <a:ext cx="1157288" cy="911225"/>
            </a:xfrm>
            <a:prstGeom prst="roundRect">
              <a:avLst/>
            </a:prstGeom>
            <a:solidFill>
              <a:schemeClr val="bg2"/>
            </a:solidFill>
            <a:ln w="38100">
              <a:noFill/>
            </a:ln>
            <a:effectLst>
              <a:outerShdw blurRad="203200" dist="88900" dir="8100000" sx="102000" sy="102000" algn="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TW" altLang="en-US" sz="4000" b="1" dirty="0">
                  <a:solidFill>
                    <a:prstClr val="white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+mn-ea"/>
                  <a:sym typeface="+mn-lt"/>
                </a:rPr>
                <a:t>貳</a:t>
              </a:r>
              <a:endParaRPr lang="zh-CN" altLang="en-US" sz="4000" b="1" dirty="0">
                <a:solidFill>
                  <a:prstClr val="white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ea"/>
                <a:sym typeface="+mn-lt"/>
              </a:endParaRPr>
            </a:p>
          </p:txBody>
        </p:sp>
        <p:grpSp>
          <p:nvGrpSpPr>
            <p:cNvPr id="19" name="群組 13">
              <a:extLst>
                <a:ext uri="{FF2B5EF4-FFF2-40B4-BE49-F238E27FC236}">
                  <a16:creationId xmlns:a16="http://schemas.microsoft.com/office/drawing/2014/main" id="{291A5D08-A30E-4F0D-89F3-0D52C54D73F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691063" y="1319214"/>
              <a:ext cx="6539257" cy="2001839"/>
              <a:chOff x="4917207" y="726454"/>
              <a:chExt cx="5711391" cy="2001988"/>
            </a:xfrm>
          </p:grpSpPr>
          <p:sp>
            <p:nvSpPr>
              <p:cNvPr id="34" name="圆角矩形 36">
                <a:extLst>
                  <a:ext uri="{FF2B5EF4-FFF2-40B4-BE49-F238E27FC236}">
                    <a16:creationId xmlns:a16="http://schemas.microsoft.com/office/drawing/2014/main" id="{79791FCE-ABBF-40DF-8D18-650F67FC1935}"/>
                  </a:ext>
                </a:extLst>
              </p:cNvPr>
              <p:cNvSpPr/>
              <p:nvPr/>
            </p:nvSpPr>
            <p:spPr>
              <a:xfrm>
                <a:off x="6226659" y="726454"/>
                <a:ext cx="4401939" cy="911293"/>
              </a:xfrm>
              <a:prstGeom prst="roundRect">
                <a:avLst>
                  <a:gd name="adj" fmla="val 50000"/>
                </a:avLst>
              </a:prstGeom>
              <a:solidFill>
                <a:schemeClr val="bg2"/>
              </a:solidFill>
              <a:ln w="38100">
                <a:noFill/>
              </a:ln>
              <a:effectLst>
                <a:outerShdw blurRad="203200" dist="88900" dir="8100000" sx="102000" sy="102000" algn="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TW" altLang="en-US" sz="4000" b="1" dirty="0">
                    <a:solidFill>
                      <a:prstClr val="white"/>
                    </a:solidFill>
                    <a:latin typeface="微軟正黑體" panose="020B0604030504040204" pitchFamily="34" charset="-120"/>
                    <a:ea typeface="微軟正黑體" panose="020B0604030504040204" pitchFamily="34" charset="-120"/>
                    <a:cs typeface="+mn-ea"/>
                    <a:sym typeface="+mn-lt"/>
                  </a:rPr>
                  <a:t>表冊異動</a:t>
                </a:r>
                <a:endParaRPr lang="en-US" altLang="zh-CN" sz="4000" b="1" dirty="0">
                  <a:solidFill>
                    <a:prstClr val="white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+mn-ea"/>
                  <a:sym typeface="+mn-lt"/>
                </a:endParaRPr>
              </a:p>
            </p:txBody>
          </p:sp>
          <p:sp>
            <p:nvSpPr>
              <p:cNvPr id="35" name="圆角矩形 40">
                <a:extLst>
                  <a:ext uri="{FF2B5EF4-FFF2-40B4-BE49-F238E27FC236}">
                    <a16:creationId xmlns:a16="http://schemas.microsoft.com/office/drawing/2014/main" id="{0BBECF05-5B77-4C7B-8C91-3414AAA6E142}"/>
                  </a:ext>
                </a:extLst>
              </p:cNvPr>
              <p:cNvSpPr/>
              <p:nvPr/>
            </p:nvSpPr>
            <p:spPr bwMode="auto">
              <a:xfrm>
                <a:off x="4917207" y="1817149"/>
                <a:ext cx="1010776" cy="911293"/>
              </a:xfrm>
              <a:prstGeom prst="roundRect">
                <a:avLst/>
              </a:prstGeom>
              <a:solidFill>
                <a:schemeClr val="bg2"/>
              </a:solidFill>
              <a:ln w="38100">
                <a:noFill/>
              </a:ln>
              <a:effectLst>
                <a:outerShdw blurRad="203200" dist="88900" dir="8100000" sx="102000" sy="102000" algn="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TW" altLang="en-US" sz="4000" b="1" dirty="0">
                    <a:solidFill>
                      <a:prstClr val="white"/>
                    </a:solidFill>
                    <a:latin typeface="微軟正黑體" panose="020B0604030504040204" pitchFamily="34" charset="-120"/>
                    <a:ea typeface="微軟正黑體" panose="020B0604030504040204" pitchFamily="34" charset="-120"/>
                    <a:cs typeface="+mn-ea"/>
                    <a:sym typeface="+mn-lt"/>
                  </a:rPr>
                  <a:t>參</a:t>
                </a:r>
                <a:endParaRPr lang="zh-CN" altLang="en-US" sz="4000" b="1" dirty="0">
                  <a:solidFill>
                    <a:prstClr val="white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+mn-ea"/>
                  <a:sym typeface="+mn-lt"/>
                </a:endParaRPr>
              </a:p>
            </p:txBody>
          </p:sp>
        </p:grpSp>
        <p:sp>
          <p:nvSpPr>
            <p:cNvPr id="32" name="圆角矩形 36">
              <a:extLst>
                <a:ext uri="{FF2B5EF4-FFF2-40B4-BE49-F238E27FC236}">
                  <a16:creationId xmlns:a16="http://schemas.microsoft.com/office/drawing/2014/main" id="{CB2B46E8-B3C5-4BE0-A7E0-48D84BA007FF}"/>
                </a:ext>
              </a:extLst>
            </p:cNvPr>
            <p:cNvSpPr/>
            <p:nvPr/>
          </p:nvSpPr>
          <p:spPr bwMode="auto">
            <a:xfrm>
              <a:off x="6190321" y="2409827"/>
              <a:ext cx="5039999" cy="911225"/>
            </a:xfrm>
            <a:prstGeom prst="roundRect">
              <a:avLst>
                <a:gd name="adj" fmla="val 50000"/>
              </a:avLst>
            </a:prstGeom>
            <a:solidFill>
              <a:schemeClr val="bg2"/>
            </a:solidFill>
            <a:ln w="38100">
              <a:noFill/>
            </a:ln>
            <a:effectLst>
              <a:outerShdw blurRad="203200" dist="88900" dir="8100000" sx="102000" sy="102000" algn="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TW" altLang="en-US" sz="4000" b="1" dirty="0">
                  <a:solidFill>
                    <a:prstClr val="white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+mn-ea"/>
                  <a:sym typeface="+mn-lt"/>
                </a:rPr>
                <a:t>重要事項宣導</a:t>
              </a:r>
              <a:endParaRPr lang="en-US" altLang="zh-CN" sz="4000" b="1" dirty="0">
                <a:solidFill>
                  <a:prstClr val="white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ea"/>
                <a:sym typeface="+mn-lt"/>
              </a:endParaRPr>
            </a:p>
          </p:txBody>
        </p:sp>
        <p:sp>
          <p:nvSpPr>
            <p:cNvPr id="21" name="圆角矩形 36">
              <a:extLst>
                <a:ext uri="{FF2B5EF4-FFF2-40B4-BE49-F238E27FC236}">
                  <a16:creationId xmlns:a16="http://schemas.microsoft.com/office/drawing/2014/main" id="{90A20C8B-787F-4134-A955-4DC5ED9E84E2}"/>
                </a:ext>
              </a:extLst>
            </p:cNvPr>
            <p:cNvSpPr/>
            <p:nvPr/>
          </p:nvSpPr>
          <p:spPr bwMode="auto">
            <a:xfrm>
              <a:off x="6190319" y="3500438"/>
              <a:ext cx="5040000" cy="911225"/>
            </a:xfrm>
            <a:prstGeom prst="roundRect">
              <a:avLst>
                <a:gd name="adj" fmla="val 50000"/>
              </a:avLst>
            </a:prstGeom>
            <a:solidFill>
              <a:schemeClr val="bg2"/>
            </a:solidFill>
            <a:ln w="38100">
              <a:noFill/>
            </a:ln>
            <a:effectLst>
              <a:outerShdw blurRad="203200" dist="88900" dir="8100000" sx="102000" sy="102000" algn="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TW" altLang="en-US" sz="4000" b="1" dirty="0">
                  <a:solidFill>
                    <a:prstClr val="white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+mn-ea"/>
                  <a:sym typeface="+mn-lt"/>
                </a:rPr>
                <a:t>聯絡資訊</a:t>
              </a:r>
              <a:endParaRPr lang="en-US" altLang="zh-CN" sz="4000" b="1" dirty="0">
                <a:solidFill>
                  <a:prstClr val="white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ea"/>
                <a:sym typeface="+mn-lt"/>
              </a:endParaRPr>
            </a:p>
          </p:txBody>
        </p:sp>
        <p:sp>
          <p:nvSpPr>
            <p:cNvPr id="28" name="圆角矩形 40">
              <a:extLst>
                <a:ext uri="{FF2B5EF4-FFF2-40B4-BE49-F238E27FC236}">
                  <a16:creationId xmlns:a16="http://schemas.microsoft.com/office/drawing/2014/main" id="{51E9D095-2F5B-43CD-9E24-CA2451CA6044}"/>
                </a:ext>
              </a:extLst>
            </p:cNvPr>
            <p:cNvSpPr/>
            <p:nvPr/>
          </p:nvSpPr>
          <p:spPr bwMode="auto">
            <a:xfrm>
              <a:off x="4691063" y="3500439"/>
              <a:ext cx="1157288" cy="911225"/>
            </a:xfrm>
            <a:prstGeom prst="roundRect">
              <a:avLst/>
            </a:prstGeom>
            <a:solidFill>
              <a:schemeClr val="bg2"/>
            </a:solidFill>
            <a:ln w="38100">
              <a:noFill/>
            </a:ln>
            <a:effectLst>
              <a:outerShdw blurRad="203200" dist="88900" dir="8100000" sx="102000" sy="102000" algn="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TW" altLang="en-US" sz="4000" b="1" dirty="0">
                  <a:solidFill>
                    <a:prstClr val="white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+mn-ea"/>
                  <a:sym typeface="+mn-lt"/>
                </a:rPr>
                <a:t>肆</a:t>
              </a:r>
              <a:endParaRPr lang="zh-CN" altLang="en-US" sz="4000" b="1" dirty="0">
                <a:solidFill>
                  <a:prstClr val="white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99108455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群組 22"/>
          <p:cNvGrpSpPr>
            <a:grpSpLocks/>
          </p:cNvGrpSpPr>
          <p:nvPr/>
        </p:nvGrpSpPr>
        <p:grpSpPr bwMode="auto">
          <a:xfrm>
            <a:off x="4765341" y="253209"/>
            <a:ext cx="6539259" cy="911227"/>
            <a:chOff x="4691063" y="228600"/>
            <a:chExt cx="6539258" cy="911227"/>
          </a:xfrm>
        </p:grpSpPr>
        <p:grpSp>
          <p:nvGrpSpPr>
            <p:cNvPr id="24" name="群組 11"/>
            <p:cNvGrpSpPr>
              <a:grpSpLocks/>
            </p:cNvGrpSpPr>
            <p:nvPr/>
          </p:nvGrpSpPr>
          <p:grpSpPr bwMode="auto">
            <a:xfrm>
              <a:off x="4691063" y="228601"/>
              <a:ext cx="6539258" cy="911226"/>
              <a:chOff x="4917207" y="1782220"/>
              <a:chExt cx="5711392" cy="911294"/>
            </a:xfrm>
          </p:grpSpPr>
          <p:sp>
            <p:nvSpPr>
              <p:cNvPr id="40" name="圆角矩形 36"/>
              <p:cNvSpPr/>
              <p:nvPr/>
            </p:nvSpPr>
            <p:spPr>
              <a:xfrm>
                <a:off x="6226660" y="1782221"/>
                <a:ext cx="4401939" cy="911293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85000"/>
                </a:schemeClr>
              </a:solidFill>
              <a:ln w="38100">
                <a:noFill/>
              </a:ln>
              <a:effectLst>
                <a:outerShdw blurRad="203200" dist="88900" dir="8100000" sx="102000" sy="102000" algn="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>
                  <a:defRPr/>
                </a:pPr>
                <a:r>
                  <a:rPr lang="zh-TW" altLang="en-US" sz="4000" b="1" dirty="0">
                    <a:solidFill>
                      <a:prstClr val="white"/>
                    </a:solidFill>
                    <a:latin typeface="微軟正黑體" panose="020B0604030504040204" pitchFamily="34" charset="-120"/>
                    <a:ea typeface="微軟正黑體" panose="020B0604030504040204" pitchFamily="34" charset="-120"/>
                    <a:cs typeface="+mn-ea"/>
                    <a:sym typeface="+mn-lt"/>
                  </a:rPr>
                  <a:t>作業期程</a:t>
                </a:r>
                <a:endParaRPr lang="en-US" altLang="zh-CN" sz="4000" b="1" dirty="0">
                  <a:solidFill>
                    <a:prstClr val="white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+mn-ea"/>
                  <a:sym typeface="+mn-lt"/>
                </a:endParaRPr>
              </a:p>
            </p:txBody>
          </p:sp>
          <p:sp>
            <p:nvSpPr>
              <p:cNvPr id="41" name="圆角矩形 40"/>
              <p:cNvSpPr/>
              <p:nvPr/>
            </p:nvSpPr>
            <p:spPr bwMode="auto">
              <a:xfrm>
                <a:off x="4917207" y="1782220"/>
                <a:ext cx="1010776" cy="911293"/>
              </a:xfrm>
              <a:prstGeom prst="roundRect">
                <a:avLst/>
              </a:prstGeom>
              <a:solidFill>
                <a:schemeClr val="bg1">
                  <a:lumMod val="85000"/>
                </a:schemeClr>
              </a:solidFill>
              <a:ln w="38100">
                <a:noFill/>
              </a:ln>
              <a:effectLst>
                <a:outerShdw blurRad="203200" dist="88900" dir="8100000" sx="102000" sy="102000" algn="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zh-TW" altLang="en-US" sz="4000" b="1" dirty="0">
                    <a:solidFill>
                      <a:prstClr val="white"/>
                    </a:solidFill>
                    <a:latin typeface="微軟正黑體" panose="020B0604030504040204" pitchFamily="34" charset="-120"/>
                    <a:ea typeface="微軟正黑體" panose="020B0604030504040204" pitchFamily="34" charset="-120"/>
                    <a:cs typeface="+mn-ea"/>
                    <a:sym typeface="+mn-lt"/>
                  </a:rPr>
                  <a:t>壹</a:t>
                </a:r>
                <a:endParaRPr lang="zh-CN" altLang="en-US" sz="4000" b="1" dirty="0">
                  <a:solidFill>
                    <a:prstClr val="white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+mn-ea"/>
                  <a:sym typeface="+mn-lt"/>
                </a:endParaRPr>
              </a:p>
            </p:txBody>
          </p:sp>
        </p:grpSp>
        <p:grpSp>
          <p:nvGrpSpPr>
            <p:cNvPr id="27" name="群組 14"/>
            <p:cNvGrpSpPr>
              <a:grpSpLocks/>
            </p:cNvGrpSpPr>
            <p:nvPr/>
          </p:nvGrpSpPr>
          <p:grpSpPr bwMode="auto">
            <a:xfrm>
              <a:off x="4691063" y="228600"/>
              <a:ext cx="6539258" cy="911226"/>
              <a:chOff x="4917207" y="-2531206"/>
              <a:chExt cx="5711391" cy="911255"/>
            </a:xfrm>
          </p:grpSpPr>
          <p:sp>
            <p:nvSpPr>
              <p:cNvPr id="34" name="圆角矩形 36"/>
              <p:cNvSpPr/>
              <p:nvPr/>
            </p:nvSpPr>
            <p:spPr>
              <a:xfrm>
                <a:off x="6226660" y="-2531206"/>
                <a:ext cx="4401938" cy="911254"/>
              </a:xfrm>
              <a:prstGeom prst="roundRect">
                <a:avLst>
                  <a:gd name="adj" fmla="val 50000"/>
                </a:avLst>
              </a:prstGeom>
              <a:solidFill>
                <a:srgbClr val="8CC94C"/>
              </a:solidFill>
              <a:ln w="38100">
                <a:noFill/>
              </a:ln>
              <a:effectLst>
                <a:outerShdw blurRad="203200" dist="88900" dir="8100000" sx="102000" sy="102000" algn="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>
                  <a:defRPr/>
                </a:pPr>
                <a:r>
                  <a:rPr lang="zh-TW" altLang="en-US" sz="4000" b="1" dirty="0">
                    <a:solidFill>
                      <a:prstClr val="white"/>
                    </a:solidFill>
                    <a:latin typeface="微軟正黑體" panose="020B0604030504040204" pitchFamily="34" charset="-120"/>
                    <a:ea typeface="微軟正黑體" panose="020B0604030504040204" pitchFamily="34" charset="-120"/>
                    <a:cs typeface="+mn-ea"/>
                    <a:sym typeface="+mn-lt"/>
                  </a:rPr>
                  <a:t>重要事項宣導</a:t>
                </a:r>
                <a:endParaRPr lang="en-US" altLang="zh-CN" sz="4000" b="1" dirty="0">
                  <a:solidFill>
                    <a:prstClr val="white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+mn-ea"/>
                  <a:sym typeface="+mn-lt"/>
                </a:endParaRPr>
              </a:p>
            </p:txBody>
          </p:sp>
          <p:sp>
            <p:nvSpPr>
              <p:cNvPr id="35" name="圆角矩形 40"/>
              <p:cNvSpPr/>
              <p:nvPr/>
            </p:nvSpPr>
            <p:spPr bwMode="auto">
              <a:xfrm>
                <a:off x="4917207" y="-2531205"/>
                <a:ext cx="1010776" cy="911254"/>
              </a:xfrm>
              <a:prstGeom prst="roundRect">
                <a:avLst/>
              </a:prstGeom>
              <a:solidFill>
                <a:srgbClr val="339966"/>
              </a:solidFill>
              <a:ln w="38100">
                <a:noFill/>
              </a:ln>
              <a:effectLst>
                <a:outerShdw blurRad="203200" dist="88900" dir="8100000" sx="102000" sy="102000" algn="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zh-TW" altLang="en-US" sz="4000" b="1" dirty="0">
                    <a:solidFill>
                      <a:prstClr val="white"/>
                    </a:solidFill>
                    <a:latin typeface="微軟正黑體" panose="020B0604030504040204" pitchFamily="34" charset="-120"/>
                    <a:ea typeface="微軟正黑體" panose="020B0604030504040204" pitchFamily="34" charset="-120"/>
                    <a:cs typeface="+mn-ea"/>
                    <a:sym typeface="+mn-lt"/>
                  </a:rPr>
                  <a:t>肆</a:t>
                </a:r>
              </a:p>
            </p:txBody>
          </p:sp>
        </p:grpSp>
      </p:grpSp>
      <p:sp>
        <p:nvSpPr>
          <p:cNvPr id="21" name="Rectangle 8"/>
          <p:cNvSpPr>
            <a:spLocks noChangeArrowheads="1"/>
          </p:cNvSpPr>
          <p:nvPr/>
        </p:nvSpPr>
        <p:spPr bwMode="auto">
          <a:xfrm>
            <a:off x="4765341" y="1512907"/>
            <a:ext cx="6539259" cy="5144271"/>
          </a:xfrm>
          <a:prstGeom prst="rect">
            <a:avLst/>
          </a:prstGeom>
          <a:solidFill>
            <a:schemeClr val="bg1">
              <a:lumMod val="75000"/>
              <a:alpha val="41176"/>
            </a:schemeClr>
          </a:solidFill>
          <a:ln>
            <a:noFill/>
          </a:ln>
        </p:spPr>
        <p:txBody>
          <a:bodyPr lIns="96393" tIns="48196" rIns="96393" bIns="48196"/>
          <a:lstStyle/>
          <a:p>
            <a:pPr marL="342900" indent="-342900">
              <a:buFont typeface="Wingdings" panose="05000000000000000000" pitchFamily="2" charset="2"/>
              <a:buChar char="u"/>
              <a:defRPr/>
            </a:pPr>
            <a:r>
              <a:rPr lang="zh-TW" altLang="en-US" sz="24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本次說明會之</a:t>
            </a:r>
            <a:r>
              <a:rPr lang="zh-TW" altLang="en-US" sz="24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問題提問單</a:t>
            </a:r>
            <a:r>
              <a:rPr lang="zh-TW" altLang="en-US" sz="24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請自行撕取簡報最末頁（如右圖）填寫，若對於本次會議有任何建議事項，請詳細填妥資料，並於會議休息時間繳交至</a:t>
            </a:r>
            <a:r>
              <a:rPr lang="zh-TW" altLang="en-US" sz="2400" b="1" dirty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問題提問回收處</a:t>
            </a:r>
            <a:r>
              <a:rPr lang="zh-TW" altLang="en-US" sz="2400" dirty="0">
                <a:latin typeface="微軟正黑體" pitchFamily="34" charset="-120"/>
                <a:ea typeface="微軟正黑體" pitchFamily="34" charset="-120"/>
              </a:rPr>
              <a:t>（即簽到處）或場邊工作人員。</a:t>
            </a:r>
            <a:endParaRPr lang="en-US" altLang="zh-TW" sz="2400" dirty="0">
              <a:latin typeface="微軟正黑體" pitchFamily="34" charset="-120"/>
              <a:ea typeface="微軟正黑體" pitchFamily="34" charset="-120"/>
            </a:endParaRPr>
          </a:p>
          <a:p>
            <a:pPr marL="285730" indent="-285730">
              <a:buFont typeface="Wingdings" panose="05000000000000000000" pitchFamily="2" charset="2"/>
              <a:buChar char="u"/>
              <a:defRPr/>
            </a:pPr>
            <a:endParaRPr lang="en-US" altLang="zh-TW" sz="2400" dirty="0">
              <a:solidFill>
                <a:prstClr val="black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37BC5-01F3-4DA6-AE9F-6749599A3EE9}" type="slidenum">
              <a:rPr lang="zh-TW" altLang="en-US" smtClean="0"/>
              <a:t>40</a:t>
            </a:fld>
            <a:endParaRPr lang="zh-TW" altLang="en-US"/>
          </a:p>
        </p:txBody>
      </p:sp>
      <p:pic>
        <p:nvPicPr>
          <p:cNvPr id="11" name="圖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35" y="1057510"/>
            <a:ext cx="4524619" cy="57215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63172523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37BC5-01F3-4DA6-AE9F-6749599A3EE9}" type="slidenum">
              <a:rPr lang="zh-TW" altLang="en-US" smtClean="0"/>
              <a:t>41</a:t>
            </a:fld>
            <a:endParaRPr lang="zh-TW" altLang="en-US"/>
          </a:p>
        </p:txBody>
      </p:sp>
      <p:grpSp>
        <p:nvGrpSpPr>
          <p:cNvPr id="16" name="群組 15">
            <a:extLst>
              <a:ext uri="{FF2B5EF4-FFF2-40B4-BE49-F238E27FC236}">
                <a16:creationId xmlns:a16="http://schemas.microsoft.com/office/drawing/2014/main" id="{88862037-E78C-4D38-A67E-8305D0E0B061}"/>
              </a:ext>
            </a:extLst>
          </p:cNvPr>
          <p:cNvGrpSpPr>
            <a:grpSpLocks/>
          </p:cNvGrpSpPr>
          <p:nvPr/>
        </p:nvGrpSpPr>
        <p:grpSpPr bwMode="auto">
          <a:xfrm>
            <a:off x="4755290" y="779462"/>
            <a:ext cx="6539259" cy="4183063"/>
            <a:chOff x="4691063" y="228601"/>
            <a:chExt cx="6539258" cy="4183063"/>
          </a:xfrm>
        </p:grpSpPr>
        <p:grpSp>
          <p:nvGrpSpPr>
            <p:cNvPr id="17" name="群組 11">
              <a:extLst>
                <a:ext uri="{FF2B5EF4-FFF2-40B4-BE49-F238E27FC236}">
                  <a16:creationId xmlns:a16="http://schemas.microsoft.com/office/drawing/2014/main" id="{945774EC-B666-4FF9-9E02-9D4E5274044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691063" y="228601"/>
              <a:ext cx="6539258" cy="911225"/>
              <a:chOff x="4917207" y="1782220"/>
              <a:chExt cx="5711392" cy="911293"/>
            </a:xfrm>
          </p:grpSpPr>
          <p:sp>
            <p:nvSpPr>
              <p:cNvPr id="42" name="圆角矩形 36">
                <a:extLst>
                  <a:ext uri="{FF2B5EF4-FFF2-40B4-BE49-F238E27FC236}">
                    <a16:creationId xmlns:a16="http://schemas.microsoft.com/office/drawing/2014/main" id="{9D8D27B7-DF02-4799-B3A5-ECFD1425DD48}"/>
                  </a:ext>
                </a:extLst>
              </p:cNvPr>
              <p:cNvSpPr/>
              <p:nvPr/>
            </p:nvSpPr>
            <p:spPr>
              <a:xfrm>
                <a:off x="6226660" y="1782220"/>
                <a:ext cx="4401939" cy="911293"/>
              </a:xfrm>
              <a:prstGeom prst="roundRect">
                <a:avLst>
                  <a:gd name="adj" fmla="val 50000"/>
                </a:avLst>
              </a:prstGeom>
              <a:solidFill>
                <a:schemeClr val="bg2"/>
              </a:solidFill>
              <a:ln w="38100">
                <a:noFill/>
              </a:ln>
              <a:effectLst>
                <a:outerShdw blurRad="203200" dist="88900" dir="8100000" sx="102000" sy="102000" algn="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TW" altLang="en-US" sz="4000" b="1" dirty="0">
                    <a:solidFill>
                      <a:prstClr val="white"/>
                    </a:solidFill>
                    <a:latin typeface="微軟正黑體" panose="020B0604030504040204" pitchFamily="34" charset="-120"/>
                    <a:ea typeface="微軟正黑體" panose="020B0604030504040204" pitchFamily="34" charset="-120"/>
                    <a:cs typeface="+mn-ea"/>
                    <a:sym typeface="+mn-lt"/>
                  </a:rPr>
                  <a:t>作業期程</a:t>
                </a:r>
                <a:endParaRPr lang="en-US" altLang="zh-CN" sz="4000" b="1" dirty="0">
                  <a:solidFill>
                    <a:prstClr val="white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+mn-ea"/>
                  <a:sym typeface="+mn-lt"/>
                </a:endParaRPr>
              </a:p>
            </p:txBody>
          </p:sp>
          <p:sp>
            <p:nvSpPr>
              <p:cNvPr id="43" name="圆角矩形 40">
                <a:extLst>
                  <a:ext uri="{FF2B5EF4-FFF2-40B4-BE49-F238E27FC236}">
                    <a16:creationId xmlns:a16="http://schemas.microsoft.com/office/drawing/2014/main" id="{16D97DBB-3661-4CE4-A69B-3CF517EB2515}"/>
                  </a:ext>
                </a:extLst>
              </p:cNvPr>
              <p:cNvSpPr/>
              <p:nvPr/>
            </p:nvSpPr>
            <p:spPr bwMode="auto">
              <a:xfrm>
                <a:off x="4917207" y="1782220"/>
                <a:ext cx="1010776" cy="911293"/>
              </a:xfrm>
              <a:prstGeom prst="roundRect">
                <a:avLst/>
              </a:prstGeom>
              <a:solidFill>
                <a:schemeClr val="bg2"/>
              </a:solidFill>
              <a:ln w="38100">
                <a:noFill/>
              </a:ln>
              <a:effectLst>
                <a:outerShdw blurRad="203200" dist="88900" dir="8100000" sx="102000" sy="102000" algn="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TW" altLang="en-US" sz="4000" b="1" dirty="0">
                    <a:solidFill>
                      <a:prstClr val="white"/>
                    </a:solidFill>
                    <a:latin typeface="微軟正黑體" panose="020B0604030504040204" pitchFamily="34" charset="-120"/>
                    <a:ea typeface="微軟正黑體" panose="020B0604030504040204" pitchFamily="34" charset="-120"/>
                    <a:cs typeface="+mn-ea"/>
                    <a:sym typeface="+mn-lt"/>
                  </a:rPr>
                  <a:t>壹</a:t>
                </a:r>
                <a:endParaRPr lang="zh-CN" altLang="en-US" sz="4000" b="1" dirty="0">
                  <a:solidFill>
                    <a:prstClr val="white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+mn-ea"/>
                  <a:sym typeface="+mn-lt"/>
                </a:endParaRPr>
              </a:p>
            </p:txBody>
          </p:sp>
        </p:grpSp>
        <p:sp>
          <p:nvSpPr>
            <p:cNvPr id="18" name="圆角矩形 40">
              <a:extLst>
                <a:ext uri="{FF2B5EF4-FFF2-40B4-BE49-F238E27FC236}">
                  <a16:creationId xmlns:a16="http://schemas.microsoft.com/office/drawing/2014/main" id="{9D4540AF-3982-452A-B2D5-3C8E21139045}"/>
                </a:ext>
              </a:extLst>
            </p:cNvPr>
            <p:cNvSpPr/>
            <p:nvPr/>
          </p:nvSpPr>
          <p:spPr bwMode="auto">
            <a:xfrm>
              <a:off x="4691063" y="1319214"/>
              <a:ext cx="1157288" cy="911225"/>
            </a:xfrm>
            <a:prstGeom prst="roundRect">
              <a:avLst/>
            </a:prstGeom>
            <a:solidFill>
              <a:schemeClr val="bg2"/>
            </a:solidFill>
            <a:ln w="38100">
              <a:noFill/>
            </a:ln>
            <a:effectLst>
              <a:outerShdw blurRad="203200" dist="88900" dir="8100000" sx="102000" sy="102000" algn="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TW" altLang="en-US" sz="4000" b="1" dirty="0">
                  <a:solidFill>
                    <a:prstClr val="white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+mn-ea"/>
                  <a:sym typeface="+mn-lt"/>
                </a:rPr>
                <a:t>貳</a:t>
              </a:r>
              <a:endParaRPr lang="zh-CN" altLang="en-US" sz="4000" b="1" dirty="0">
                <a:solidFill>
                  <a:prstClr val="white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ea"/>
                <a:sym typeface="+mn-lt"/>
              </a:endParaRPr>
            </a:p>
          </p:txBody>
        </p:sp>
        <p:grpSp>
          <p:nvGrpSpPr>
            <p:cNvPr id="19" name="群組 13">
              <a:extLst>
                <a:ext uri="{FF2B5EF4-FFF2-40B4-BE49-F238E27FC236}">
                  <a16:creationId xmlns:a16="http://schemas.microsoft.com/office/drawing/2014/main" id="{950C5DD0-7707-40A2-8F4C-2EF19705F4A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691063" y="1319214"/>
              <a:ext cx="6539257" cy="2001839"/>
              <a:chOff x="4917207" y="726454"/>
              <a:chExt cx="5711391" cy="2001988"/>
            </a:xfrm>
          </p:grpSpPr>
          <p:sp>
            <p:nvSpPr>
              <p:cNvPr id="34" name="圆角矩形 36">
                <a:extLst>
                  <a:ext uri="{FF2B5EF4-FFF2-40B4-BE49-F238E27FC236}">
                    <a16:creationId xmlns:a16="http://schemas.microsoft.com/office/drawing/2014/main" id="{E87EA352-ED33-475D-A155-64F47F0E86CD}"/>
                  </a:ext>
                </a:extLst>
              </p:cNvPr>
              <p:cNvSpPr/>
              <p:nvPr/>
            </p:nvSpPr>
            <p:spPr>
              <a:xfrm>
                <a:off x="6226659" y="726454"/>
                <a:ext cx="4401939" cy="911293"/>
              </a:xfrm>
              <a:prstGeom prst="roundRect">
                <a:avLst>
                  <a:gd name="adj" fmla="val 50000"/>
                </a:avLst>
              </a:prstGeom>
              <a:solidFill>
                <a:schemeClr val="bg2"/>
              </a:solidFill>
              <a:ln w="38100">
                <a:noFill/>
              </a:ln>
              <a:effectLst>
                <a:outerShdw blurRad="203200" dist="88900" dir="8100000" sx="102000" sy="102000" algn="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TW" altLang="en-US" sz="4000" b="1" dirty="0">
                    <a:solidFill>
                      <a:prstClr val="white"/>
                    </a:solidFill>
                    <a:latin typeface="微軟正黑體" panose="020B0604030504040204" pitchFamily="34" charset="-120"/>
                    <a:ea typeface="微軟正黑體" panose="020B0604030504040204" pitchFamily="34" charset="-120"/>
                    <a:cs typeface="+mn-ea"/>
                    <a:sym typeface="+mn-lt"/>
                  </a:rPr>
                  <a:t>表冊異動</a:t>
                </a:r>
                <a:endParaRPr lang="en-US" altLang="zh-CN" sz="4000" b="1" dirty="0">
                  <a:solidFill>
                    <a:prstClr val="white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+mn-ea"/>
                  <a:sym typeface="+mn-lt"/>
                </a:endParaRPr>
              </a:p>
            </p:txBody>
          </p:sp>
          <p:sp>
            <p:nvSpPr>
              <p:cNvPr id="35" name="圆角矩形 40">
                <a:extLst>
                  <a:ext uri="{FF2B5EF4-FFF2-40B4-BE49-F238E27FC236}">
                    <a16:creationId xmlns:a16="http://schemas.microsoft.com/office/drawing/2014/main" id="{A914139A-BD74-4C07-A9D0-4C61BA7499D2}"/>
                  </a:ext>
                </a:extLst>
              </p:cNvPr>
              <p:cNvSpPr/>
              <p:nvPr/>
            </p:nvSpPr>
            <p:spPr bwMode="auto">
              <a:xfrm>
                <a:off x="4917207" y="1817149"/>
                <a:ext cx="1010776" cy="911293"/>
              </a:xfrm>
              <a:prstGeom prst="roundRect">
                <a:avLst/>
              </a:prstGeom>
              <a:solidFill>
                <a:schemeClr val="bg2"/>
              </a:solidFill>
              <a:ln w="38100">
                <a:noFill/>
              </a:ln>
              <a:effectLst>
                <a:outerShdw blurRad="203200" dist="88900" dir="8100000" sx="102000" sy="102000" algn="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r>
                  <a:rPr lang="zh-TW" altLang="en-US" sz="4000" b="1" dirty="0">
                    <a:solidFill>
                      <a:prstClr val="white"/>
                    </a:solidFill>
                    <a:latin typeface="微軟正黑體" panose="020B0604030504040204" pitchFamily="34" charset="-120"/>
                    <a:ea typeface="微軟正黑體" panose="020B0604030504040204" pitchFamily="34" charset="-120"/>
                    <a:cs typeface="+mn-ea"/>
                    <a:sym typeface="+mn-lt"/>
                  </a:rPr>
                  <a:t>參</a:t>
                </a:r>
                <a:endParaRPr lang="zh-CN" altLang="en-US" sz="4000" b="1" dirty="0">
                  <a:solidFill>
                    <a:prstClr val="white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+mn-ea"/>
                  <a:sym typeface="+mn-lt"/>
                </a:endParaRPr>
              </a:p>
            </p:txBody>
          </p:sp>
        </p:grpSp>
        <p:sp>
          <p:nvSpPr>
            <p:cNvPr id="32" name="圆角矩形 36">
              <a:extLst>
                <a:ext uri="{FF2B5EF4-FFF2-40B4-BE49-F238E27FC236}">
                  <a16:creationId xmlns:a16="http://schemas.microsoft.com/office/drawing/2014/main" id="{4BEB1D25-29E5-4D5B-BFD0-D8594CBAEF49}"/>
                </a:ext>
              </a:extLst>
            </p:cNvPr>
            <p:cNvSpPr/>
            <p:nvPr/>
          </p:nvSpPr>
          <p:spPr bwMode="auto">
            <a:xfrm>
              <a:off x="6190322" y="2409828"/>
              <a:ext cx="5039999" cy="911225"/>
            </a:xfrm>
            <a:prstGeom prst="roundRect">
              <a:avLst>
                <a:gd name="adj" fmla="val 50000"/>
              </a:avLst>
            </a:prstGeom>
            <a:solidFill>
              <a:schemeClr val="bg2"/>
            </a:solidFill>
            <a:ln w="38100">
              <a:noFill/>
            </a:ln>
            <a:effectLst>
              <a:outerShdw blurRad="203200" dist="88900" dir="8100000" sx="102000" sy="102000" algn="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r>
                <a:rPr lang="zh-TW" altLang="en-US" sz="4000" b="1" dirty="0">
                  <a:solidFill>
                    <a:prstClr val="white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+mn-ea"/>
                  <a:sym typeface="+mn-lt"/>
                </a:rPr>
                <a:t>重要事項宣導</a:t>
              </a:r>
              <a:endParaRPr lang="en-US" altLang="zh-CN" sz="4000" b="1" dirty="0">
                <a:solidFill>
                  <a:prstClr val="white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ea"/>
                <a:sym typeface="+mn-lt"/>
              </a:endParaRPr>
            </a:p>
          </p:txBody>
        </p:sp>
        <p:sp>
          <p:nvSpPr>
            <p:cNvPr id="21" name="圆角矩形 36">
              <a:extLst>
                <a:ext uri="{FF2B5EF4-FFF2-40B4-BE49-F238E27FC236}">
                  <a16:creationId xmlns:a16="http://schemas.microsoft.com/office/drawing/2014/main" id="{9E515D4A-FF8A-44B0-8998-D2FF3E1DE3CE}"/>
                </a:ext>
              </a:extLst>
            </p:cNvPr>
            <p:cNvSpPr/>
            <p:nvPr/>
          </p:nvSpPr>
          <p:spPr bwMode="auto">
            <a:xfrm>
              <a:off x="6190320" y="3500439"/>
              <a:ext cx="5040000" cy="911225"/>
            </a:xfrm>
            <a:prstGeom prst="roundRect">
              <a:avLst>
                <a:gd name="adj" fmla="val 50000"/>
              </a:avLst>
            </a:prstGeom>
            <a:solidFill>
              <a:srgbClr val="8CC94C"/>
            </a:solidFill>
            <a:ln w="38100">
              <a:noFill/>
            </a:ln>
            <a:effectLst>
              <a:outerShdw blurRad="203200" dist="88900" dir="8100000" sx="102000" sy="102000" algn="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r>
                <a:rPr lang="zh-TW" altLang="en-US" sz="4000" b="1" dirty="0">
                  <a:solidFill>
                    <a:prstClr val="white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+mn-ea"/>
                  <a:sym typeface="+mn-lt"/>
                </a:rPr>
                <a:t>聯絡資訊</a:t>
              </a:r>
              <a:endParaRPr lang="en-US" altLang="zh-CN" sz="4000" b="1" dirty="0">
                <a:solidFill>
                  <a:prstClr val="white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ea"/>
                <a:sym typeface="+mn-lt"/>
              </a:endParaRPr>
            </a:p>
          </p:txBody>
        </p:sp>
        <p:sp>
          <p:nvSpPr>
            <p:cNvPr id="28" name="圆角矩形 40">
              <a:extLst>
                <a:ext uri="{FF2B5EF4-FFF2-40B4-BE49-F238E27FC236}">
                  <a16:creationId xmlns:a16="http://schemas.microsoft.com/office/drawing/2014/main" id="{7E2366FD-0E48-400C-B418-FE34BDF0DE40}"/>
                </a:ext>
              </a:extLst>
            </p:cNvPr>
            <p:cNvSpPr/>
            <p:nvPr/>
          </p:nvSpPr>
          <p:spPr bwMode="auto">
            <a:xfrm>
              <a:off x="4691063" y="3500439"/>
              <a:ext cx="1157288" cy="911225"/>
            </a:xfrm>
            <a:prstGeom prst="roundRect">
              <a:avLst/>
            </a:prstGeom>
            <a:solidFill>
              <a:srgbClr val="339966"/>
            </a:solidFill>
            <a:ln w="38100">
              <a:noFill/>
            </a:ln>
            <a:effectLst>
              <a:outerShdw blurRad="203200" dist="88900" dir="8100000" sx="102000" sy="102000" algn="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zh-TW" altLang="en-US" sz="4000" b="1">
                  <a:solidFill>
                    <a:prstClr val="white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+mn-ea"/>
                  <a:sym typeface="+mn-lt"/>
                </a:rPr>
                <a:t>肆</a:t>
              </a:r>
              <a:endParaRPr lang="zh-CN" altLang="en-US" sz="4000" b="1" dirty="0">
                <a:solidFill>
                  <a:prstClr val="white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05655684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2043984" y="1"/>
            <a:ext cx="9965136" cy="955674"/>
          </a:xfrm>
        </p:spPr>
        <p:txBody>
          <a:bodyPr>
            <a:normAutofit/>
          </a:bodyPr>
          <a:lstStyle/>
          <a:p>
            <a:r>
              <a:rPr lang="zh-TW" altLang="en-US" dirty="0"/>
              <a:t>聯絡資訊</a:t>
            </a:r>
            <a:r>
              <a:rPr lang="en-US" altLang="zh-TW" dirty="0"/>
              <a:t>-</a:t>
            </a:r>
            <a:r>
              <a:rPr lang="zh-TW" altLang="en-US" dirty="0"/>
              <a:t>電話號碼</a:t>
            </a:r>
          </a:p>
        </p:txBody>
      </p:sp>
      <p:sp>
        <p:nvSpPr>
          <p:cNvPr id="4" name="文字版面配置區 3"/>
          <p:cNvSpPr>
            <a:spLocks noGrp="1"/>
          </p:cNvSpPr>
          <p:nvPr>
            <p:ph type="body" sz="quarter" idx="4294967295"/>
          </p:nvPr>
        </p:nvSpPr>
        <p:spPr>
          <a:xfrm>
            <a:off x="6" y="3"/>
            <a:ext cx="1566863" cy="955675"/>
          </a:xfrm>
        </p:spPr>
        <p:txBody>
          <a:bodyPr/>
          <a:lstStyle/>
          <a:p>
            <a:r>
              <a:rPr lang="en-US" altLang="zh-TW" dirty="0"/>
              <a:t>01</a:t>
            </a:r>
            <a:endParaRPr lang="zh-TW" altLang="en-US" dirty="0"/>
          </a:p>
        </p:txBody>
      </p:sp>
      <p:grpSp>
        <p:nvGrpSpPr>
          <p:cNvPr id="5" name="群組 31"/>
          <p:cNvGrpSpPr>
            <a:grpSpLocks/>
          </p:cNvGrpSpPr>
          <p:nvPr/>
        </p:nvGrpSpPr>
        <p:grpSpPr bwMode="auto">
          <a:xfrm>
            <a:off x="1774511" y="1280166"/>
            <a:ext cx="9625013" cy="4186237"/>
            <a:chOff x="1914258" y="1538735"/>
            <a:chExt cx="9626026" cy="4185265"/>
          </a:xfrm>
        </p:grpSpPr>
        <p:sp>
          <p:nvSpPr>
            <p:cNvPr id="6" name="矩形 1"/>
            <p:cNvSpPr>
              <a:spLocks noChangeArrowheads="1"/>
            </p:cNvSpPr>
            <p:nvPr/>
          </p:nvSpPr>
          <p:spPr bwMode="auto">
            <a:xfrm>
              <a:off x="2991212" y="1694495"/>
              <a:ext cx="7339013" cy="1291464"/>
            </a:xfrm>
            <a:prstGeom prst="rect">
              <a:avLst/>
            </a:prstGeom>
            <a:solidFill>
              <a:srgbClr val="3399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ea typeface="等线"/>
                <a:cs typeface="等线"/>
              </a:endParaRPr>
            </a:p>
          </p:txBody>
        </p:sp>
        <p:sp>
          <p:nvSpPr>
            <p:cNvPr id="7" name="제목 44"/>
            <p:cNvSpPr txBox="1">
              <a:spLocks/>
            </p:cNvSpPr>
            <p:nvPr/>
          </p:nvSpPr>
          <p:spPr bwMode="auto">
            <a:xfrm>
              <a:off x="2987521" y="1538735"/>
              <a:ext cx="8552763" cy="15807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latinLnBrk="1">
                <a:defRPr/>
              </a:pPr>
              <a:r>
                <a:rPr lang="en-US" altLang="zh-TW" sz="9600" b="1" kern="0" dirty="0">
                  <a:solidFill>
                    <a:schemeClr val="bg1">
                      <a:lumMod val="95000"/>
                    </a:schemeClr>
                  </a:solidFill>
                  <a:latin typeface="微軟正黑體" pitchFamily="34" charset="-120"/>
                  <a:ea typeface="微軟正黑體" pitchFamily="34" charset="-120"/>
                  <a:cs typeface="+mj-cs"/>
                </a:rPr>
                <a:t>05-5342601</a:t>
              </a:r>
              <a:endParaRPr lang="en-US" altLang="ko-KR" sz="9600" b="1" kern="0" dirty="0">
                <a:solidFill>
                  <a:schemeClr val="bg1">
                    <a:lumMod val="95000"/>
                  </a:schemeClr>
                </a:solidFill>
                <a:latin typeface="微軟正黑體" pitchFamily="34" charset="-120"/>
                <a:ea typeface="微軟正黑體" pitchFamily="34" charset="-120"/>
                <a:cs typeface="+mj-cs"/>
              </a:endParaRPr>
            </a:p>
          </p:txBody>
        </p:sp>
        <p:sp>
          <p:nvSpPr>
            <p:cNvPr id="8" name="燕尾形 9"/>
            <p:cNvSpPr>
              <a:spLocks noChangeArrowheads="1"/>
            </p:cNvSpPr>
            <p:nvPr/>
          </p:nvSpPr>
          <p:spPr bwMode="auto">
            <a:xfrm>
              <a:off x="1914258" y="1694495"/>
              <a:ext cx="500558" cy="1291464"/>
            </a:xfrm>
            <a:prstGeom prst="chevron">
              <a:avLst>
                <a:gd name="adj" fmla="val 50000"/>
              </a:avLst>
            </a:prstGeom>
            <a:solidFill>
              <a:srgbClr val="8CC9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ea typeface="等线"/>
                <a:cs typeface="等线"/>
              </a:endParaRPr>
            </a:p>
          </p:txBody>
        </p:sp>
        <p:sp>
          <p:nvSpPr>
            <p:cNvPr id="9" name="燕尾形 9"/>
            <p:cNvSpPr>
              <a:spLocks noChangeArrowheads="1"/>
            </p:cNvSpPr>
            <p:nvPr/>
          </p:nvSpPr>
          <p:spPr bwMode="auto">
            <a:xfrm>
              <a:off x="2329437" y="1694495"/>
              <a:ext cx="500558" cy="1291464"/>
            </a:xfrm>
            <a:prstGeom prst="chevron">
              <a:avLst>
                <a:gd name="adj" fmla="val 50000"/>
              </a:avLst>
            </a:prstGeom>
            <a:solidFill>
              <a:srgbClr val="8CC9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ea typeface="等线"/>
                <a:cs typeface="等线"/>
              </a:endParaRPr>
            </a:p>
          </p:txBody>
        </p:sp>
        <p:sp>
          <p:nvSpPr>
            <p:cNvPr id="10" name="燕尾形 9"/>
            <p:cNvSpPr>
              <a:spLocks noChangeArrowheads="1"/>
            </p:cNvSpPr>
            <p:nvPr/>
          </p:nvSpPr>
          <p:spPr bwMode="auto">
            <a:xfrm rot="10800000">
              <a:off x="10491442" y="1694495"/>
              <a:ext cx="500558" cy="1291464"/>
            </a:xfrm>
            <a:prstGeom prst="chevron">
              <a:avLst>
                <a:gd name="adj" fmla="val 50000"/>
              </a:avLst>
            </a:prstGeom>
            <a:solidFill>
              <a:srgbClr val="3399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10800000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ea typeface="等线"/>
                <a:cs typeface="等线"/>
              </a:endParaRPr>
            </a:p>
          </p:txBody>
        </p:sp>
        <p:sp>
          <p:nvSpPr>
            <p:cNvPr id="11" name="燕尾形 9"/>
            <p:cNvSpPr>
              <a:spLocks noChangeArrowheads="1"/>
            </p:cNvSpPr>
            <p:nvPr/>
          </p:nvSpPr>
          <p:spPr bwMode="auto">
            <a:xfrm rot="10800000">
              <a:off x="10871465" y="1694495"/>
              <a:ext cx="500559" cy="1291464"/>
            </a:xfrm>
            <a:prstGeom prst="chevron">
              <a:avLst>
                <a:gd name="adj" fmla="val 50000"/>
              </a:avLst>
            </a:prstGeom>
            <a:solidFill>
              <a:srgbClr val="3399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10800000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ea typeface="等线"/>
                <a:cs typeface="等线"/>
              </a:endParaRPr>
            </a:p>
          </p:txBody>
        </p:sp>
        <p:grpSp>
          <p:nvGrpSpPr>
            <p:cNvPr id="12" name="组合 110"/>
            <p:cNvGrpSpPr>
              <a:grpSpLocks/>
            </p:cNvGrpSpPr>
            <p:nvPr/>
          </p:nvGrpSpPr>
          <p:grpSpPr bwMode="auto">
            <a:xfrm>
              <a:off x="2986834" y="3360611"/>
              <a:ext cx="1075030" cy="1075274"/>
              <a:chOff x="3832873" y="2297208"/>
              <a:chExt cx="1516550" cy="1516550"/>
            </a:xfrm>
          </p:grpSpPr>
          <p:grpSp>
            <p:nvGrpSpPr>
              <p:cNvPr id="24" name="组合 111"/>
              <p:cNvGrpSpPr/>
              <p:nvPr/>
            </p:nvGrpSpPr>
            <p:grpSpPr>
              <a:xfrm>
                <a:off x="3832873" y="2297208"/>
                <a:ext cx="1516550" cy="1516550"/>
                <a:chOff x="304800" y="673100"/>
                <a:chExt cx="4000500" cy="4000500"/>
              </a:xfrm>
              <a:effectLst>
                <a:outerShdw blurRad="444500" dist="254000" dir="8100000" algn="tr" rotWithShape="0">
                  <a:prstClr val="black">
                    <a:alpha val="50000"/>
                  </a:prstClr>
                </a:outerShdw>
              </a:effectLst>
            </p:grpSpPr>
            <p:sp>
              <p:nvSpPr>
                <p:cNvPr id="26" name="同心圆 113"/>
                <p:cNvSpPr/>
                <p:nvPr/>
              </p:nvSpPr>
              <p:spPr>
                <a:xfrm>
                  <a:off x="304800" y="673100"/>
                  <a:ext cx="4000500" cy="4000500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ysClr val="window" lastClr="FFFFFF"/>
                    </a:gs>
                    <a:gs pos="55000">
                      <a:sysClr val="window" lastClr="FFFFFF">
                        <a:lumMod val="95000"/>
                      </a:sysClr>
                    </a:gs>
                    <a:gs pos="100000">
                      <a:sysClr val="window" lastClr="FFFFFF">
                        <a:lumMod val="65000"/>
                      </a:sysClr>
                    </a:gs>
                  </a:gsLst>
                  <a:lin ang="8100000" scaled="0"/>
                </a:gradFill>
                <a:ln w="25400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/>
                <a:p>
                  <a:pPr defTabSz="1285351">
                    <a:defRPr/>
                  </a:pPr>
                  <a:endParaRPr lang="zh-CN" altLang="en-US" sz="2531" kern="0">
                    <a:solidFill>
                      <a:sysClr val="windowText" lastClr="000000"/>
                    </a:solidFill>
                    <a:latin typeface="Calibri"/>
                    <a:ea typeface="宋体"/>
                  </a:endParaRPr>
                </a:p>
              </p:txBody>
            </p:sp>
            <p:sp>
              <p:nvSpPr>
                <p:cNvPr id="27" name="椭圆 114"/>
                <p:cNvSpPr/>
                <p:nvPr/>
              </p:nvSpPr>
              <p:spPr>
                <a:xfrm>
                  <a:off x="392113" y="760413"/>
                  <a:ext cx="3825874" cy="3825874"/>
                </a:xfrm>
                <a:prstGeom prst="ellipse">
                  <a:avLst/>
                </a:prstGeom>
                <a:gradFill>
                  <a:gsLst>
                    <a:gs pos="0">
                      <a:sysClr val="window" lastClr="FFFFFF"/>
                    </a:gs>
                    <a:gs pos="51000">
                      <a:sysClr val="window" lastClr="FFFFFF">
                        <a:lumMod val="95000"/>
                      </a:sysClr>
                    </a:gs>
                    <a:gs pos="100000">
                      <a:sysClr val="window" lastClr="FFFFFF">
                        <a:lumMod val="75000"/>
                      </a:sysClr>
                    </a:gs>
                  </a:gsLst>
                  <a:lin ang="18900000" scaled="0"/>
                </a:gradFill>
                <a:ln w="25400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/>
                <a:p>
                  <a:pPr defTabSz="1285351">
                    <a:defRPr/>
                  </a:pPr>
                  <a:endParaRPr lang="zh-CN" altLang="en-US" sz="2531" kern="0">
                    <a:solidFill>
                      <a:sysClr val="window" lastClr="FFFFFF"/>
                    </a:solidFill>
                    <a:latin typeface="Calibri"/>
                    <a:ea typeface="宋体"/>
                  </a:endParaRPr>
                </a:p>
              </p:txBody>
            </p:sp>
          </p:grpSp>
          <p:sp>
            <p:nvSpPr>
              <p:cNvPr id="25" name="椭圆 112"/>
              <p:cNvSpPr/>
              <p:nvPr/>
            </p:nvSpPr>
            <p:spPr>
              <a:xfrm>
                <a:off x="3983905" y="2467544"/>
                <a:ext cx="1184816" cy="1184147"/>
              </a:xfrm>
              <a:prstGeom prst="ellipse">
                <a:avLst/>
              </a:prstGeom>
              <a:solidFill>
                <a:srgbClr val="8CC94C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</p:grpSp>
        <p:sp>
          <p:nvSpPr>
            <p:cNvPr id="13" name="Rectangle 3"/>
            <p:cNvSpPr txBox="1">
              <a:spLocks noChangeArrowheads="1"/>
            </p:cNvSpPr>
            <p:nvPr/>
          </p:nvSpPr>
          <p:spPr bwMode="auto">
            <a:xfrm>
              <a:off x="3233610" y="3698820"/>
              <a:ext cx="619190" cy="4840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latinLnBrk="1">
                <a:lnSpc>
                  <a:spcPts val="2800"/>
                </a:lnSpc>
                <a:defRPr/>
              </a:pPr>
              <a:r>
                <a:rPr lang="zh-TW" altLang="en-US" sz="2800" b="1" kern="0" dirty="0">
                  <a:latin typeface="微軟正黑體" pitchFamily="34" charset="-120"/>
                  <a:ea typeface="微軟正黑體" pitchFamily="34" charset="-120"/>
                  <a:cs typeface="+mj-cs"/>
                </a:rPr>
                <a:t>表</a:t>
              </a:r>
              <a:endParaRPr lang="en-US" altLang="zh-TW" sz="2800" b="1" kern="0" dirty="0">
                <a:latin typeface="微軟正黑體" pitchFamily="34" charset="-120"/>
                <a:ea typeface="微軟正黑體" pitchFamily="34" charset="-120"/>
                <a:cs typeface="+mj-cs"/>
              </a:endParaRPr>
            </a:p>
            <a:p>
              <a:pPr latinLnBrk="1">
                <a:lnSpc>
                  <a:spcPts val="2800"/>
                </a:lnSpc>
                <a:defRPr/>
              </a:pPr>
              <a:r>
                <a:rPr lang="zh-TW" altLang="en-US" sz="2800" b="1" kern="0" dirty="0">
                  <a:latin typeface="微軟正黑體" pitchFamily="34" charset="-120"/>
                  <a:ea typeface="微軟正黑體" pitchFamily="34" charset="-120"/>
                  <a:cs typeface="+mj-cs"/>
                </a:rPr>
                <a:t>冊</a:t>
              </a:r>
              <a:endParaRPr lang="en-US" altLang="ko-KR" sz="2800" b="1" kern="0" dirty="0">
                <a:latin typeface="微軟正黑體" pitchFamily="34" charset="-120"/>
                <a:ea typeface="微軟正黑體" pitchFamily="34" charset="-120"/>
                <a:cs typeface="+mj-cs"/>
              </a:endParaRPr>
            </a:p>
          </p:txBody>
        </p:sp>
        <p:grpSp>
          <p:nvGrpSpPr>
            <p:cNvPr id="14" name="组合 110"/>
            <p:cNvGrpSpPr>
              <a:grpSpLocks/>
            </p:cNvGrpSpPr>
            <p:nvPr/>
          </p:nvGrpSpPr>
          <p:grpSpPr bwMode="auto">
            <a:xfrm>
              <a:off x="2963371" y="4648726"/>
              <a:ext cx="1075030" cy="1075274"/>
              <a:chOff x="3832873" y="2297208"/>
              <a:chExt cx="1516550" cy="1516550"/>
            </a:xfrm>
          </p:grpSpPr>
          <p:grpSp>
            <p:nvGrpSpPr>
              <p:cNvPr id="20" name="组合 111"/>
              <p:cNvGrpSpPr/>
              <p:nvPr/>
            </p:nvGrpSpPr>
            <p:grpSpPr>
              <a:xfrm>
                <a:off x="3832873" y="2297208"/>
                <a:ext cx="1516550" cy="1516550"/>
                <a:chOff x="304800" y="673100"/>
                <a:chExt cx="4000500" cy="4000500"/>
              </a:xfrm>
              <a:effectLst>
                <a:outerShdw blurRad="444500" dist="254000" dir="8100000" algn="tr" rotWithShape="0">
                  <a:prstClr val="black">
                    <a:alpha val="50000"/>
                  </a:prstClr>
                </a:outerShdw>
              </a:effectLst>
            </p:grpSpPr>
            <p:sp>
              <p:nvSpPr>
                <p:cNvPr id="22" name="同心圆 113"/>
                <p:cNvSpPr/>
                <p:nvPr/>
              </p:nvSpPr>
              <p:spPr>
                <a:xfrm>
                  <a:off x="304800" y="673100"/>
                  <a:ext cx="4000500" cy="4000500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ysClr val="window" lastClr="FFFFFF"/>
                    </a:gs>
                    <a:gs pos="55000">
                      <a:sysClr val="window" lastClr="FFFFFF">
                        <a:lumMod val="95000"/>
                      </a:sysClr>
                    </a:gs>
                    <a:gs pos="100000">
                      <a:sysClr val="window" lastClr="FFFFFF">
                        <a:lumMod val="65000"/>
                      </a:sysClr>
                    </a:gs>
                  </a:gsLst>
                  <a:lin ang="8100000" scaled="0"/>
                </a:gradFill>
                <a:ln w="25400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/>
                <a:p>
                  <a:pPr defTabSz="1285351">
                    <a:defRPr/>
                  </a:pPr>
                  <a:endParaRPr lang="zh-CN" altLang="en-US" sz="2531" kern="0">
                    <a:solidFill>
                      <a:sysClr val="windowText" lastClr="000000"/>
                    </a:solidFill>
                    <a:latin typeface="Calibri"/>
                    <a:ea typeface="宋体"/>
                  </a:endParaRPr>
                </a:p>
              </p:txBody>
            </p:sp>
            <p:sp>
              <p:nvSpPr>
                <p:cNvPr id="23" name="椭圆 114"/>
                <p:cNvSpPr/>
                <p:nvPr/>
              </p:nvSpPr>
              <p:spPr>
                <a:xfrm>
                  <a:off x="392113" y="760413"/>
                  <a:ext cx="3825874" cy="3825874"/>
                </a:xfrm>
                <a:prstGeom prst="ellipse">
                  <a:avLst/>
                </a:prstGeom>
                <a:gradFill>
                  <a:gsLst>
                    <a:gs pos="0">
                      <a:sysClr val="window" lastClr="FFFFFF"/>
                    </a:gs>
                    <a:gs pos="51000">
                      <a:sysClr val="window" lastClr="FFFFFF">
                        <a:lumMod val="95000"/>
                      </a:sysClr>
                    </a:gs>
                    <a:gs pos="100000">
                      <a:sysClr val="window" lastClr="FFFFFF">
                        <a:lumMod val="75000"/>
                      </a:sysClr>
                    </a:gs>
                  </a:gsLst>
                  <a:lin ang="18900000" scaled="0"/>
                </a:gradFill>
                <a:ln w="25400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/>
                <a:p>
                  <a:pPr defTabSz="1285351">
                    <a:defRPr/>
                  </a:pPr>
                  <a:endParaRPr lang="zh-CN" altLang="en-US" sz="2531" kern="0">
                    <a:solidFill>
                      <a:sysClr val="window" lastClr="FFFFFF"/>
                    </a:solidFill>
                    <a:latin typeface="Calibri"/>
                    <a:ea typeface="宋体"/>
                  </a:endParaRPr>
                </a:p>
              </p:txBody>
            </p:sp>
          </p:grpSp>
          <p:sp>
            <p:nvSpPr>
              <p:cNvPr id="21" name="椭圆 112"/>
              <p:cNvSpPr/>
              <p:nvPr/>
            </p:nvSpPr>
            <p:spPr>
              <a:xfrm>
                <a:off x="3983407" y="2468441"/>
                <a:ext cx="1184818" cy="1184147"/>
              </a:xfrm>
              <a:prstGeom prst="ellipse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</p:grpSp>
        <p:sp>
          <p:nvSpPr>
            <p:cNvPr id="15" name="Rectangle 3"/>
            <p:cNvSpPr txBox="1">
              <a:spLocks noChangeArrowheads="1"/>
            </p:cNvSpPr>
            <p:nvPr/>
          </p:nvSpPr>
          <p:spPr bwMode="auto">
            <a:xfrm>
              <a:off x="3209794" y="4987571"/>
              <a:ext cx="619190" cy="4824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latinLnBrk="1">
                <a:lnSpc>
                  <a:spcPts val="2800"/>
                </a:lnSpc>
                <a:defRPr/>
              </a:pPr>
              <a:r>
                <a:rPr lang="zh-TW" altLang="en-US" sz="2800" b="1" kern="0" dirty="0">
                  <a:latin typeface="微軟正黑體" pitchFamily="34" charset="-120"/>
                  <a:ea typeface="微軟正黑體" pitchFamily="34" charset="-120"/>
                  <a:cs typeface="+mj-cs"/>
                </a:rPr>
                <a:t>系統</a:t>
              </a:r>
              <a:endParaRPr lang="en-US" altLang="ko-KR" sz="2800" b="1" kern="0" dirty="0">
                <a:latin typeface="微軟正黑體" pitchFamily="34" charset="-120"/>
                <a:ea typeface="微軟正黑體" pitchFamily="34" charset="-120"/>
                <a:cs typeface="+mj-cs"/>
              </a:endParaRPr>
            </a:p>
          </p:txBody>
        </p:sp>
        <p:sp>
          <p:nvSpPr>
            <p:cNvPr id="16" name="圆角矩形 41"/>
            <p:cNvSpPr/>
            <p:nvPr/>
          </p:nvSpPr>
          <p:spPr>
            <a:xfrm>
              <a:off x="4202329" y="3384079"/>
              <a:ext cx="6127896" cy="1051806"/>
            </a:xfrm>
            <a:prstGeom prst="round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844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7" name="圆角矩形 41"/>
            <p:cNvSpPr/>
            <p:nvPr/>
          </p:nvSpPr>
          <p:spPr>
            <a:xfrm>
              <a:off x="4199611" y="4672194"/>
              <a:ext cx="6127896" cy="1051806"/>
            </a:xfrm>
            <a:prstGeom prst="round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844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8" name="矩形 16"/>
            <p:cNvSpPr>
              <a:spLocks noChangeArrowheads="1"/>
            </p:cNvSpPr>
            <p:nvPr/>
          </p:nvSpPr>
          <p:spPr bwMode="auto">
            <a:xfrm>
              <a:off x="4286250" y="3413759"/>
              <a:ext cx="3943748" cy="9256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9pPr>
            </a:lstStyle>
            <a:p>
              <a:pPr latinLnBrk="1">
                <a:lnSpc>
                  <a:spcPts val="6500"/>
                </a:lnSpc>
              </a:pPr>
              <a:r>
                <a:rPr lang="zh-TW" altLang="en-US" sz="3500" b="1">
                  <a:latin typeface="微軟正黑體" panose="020B0604030504040204" pitchFamily="34" charset="-120"/>
                  <a:ea typeface="微軟正黑體" panose="020B0604030504040204" pitchFamily="34" charset="-120"/>
                  <a:cs typeface="HY얕은샘물M"/>
                </a:rPr>
                <a:t>分機 </a:t>
              </a:r>
              <a:r>
                <a:rPr lang="en-US" altLang="zh-TW" sz="3500" b="1">
                  <a:latin typeface="微軟正黑體" panose="020B0604030504040204" pitchFamily="34" charset="-120"/>
                  <a:ea typeface="微軟正黑體" panose="020B0604030504040204" pitchFamily="34" charset="-120"/>
                  <a:cs typeface="HY얕은샘물M"/>
                </a:rPr>
                <a:t>5360</a:t>
              </a:r>
              <a:r>
                <a:rPr lang="zh-TW" altLang="en-US" sz="3500" b="1">
                  <a:latin typeface="微軟正黑體" panose="020B0604030504040204" pitchFamily="34" charset="-120"/>
                  <a:ea typeface="微軟正黑體" panose="020B0604030504040204" pitchFamily="34" charset="-120"/>
                  <a:cs typeface="HY얕은샘물M"/>
                </a:rPr>
                <a:t>、</a:t>
              </a:r>
              <a:r>
                <a:rPr lang="en-US" altLang="zh-TW" sz="3500" b="1">
                  <a:latin typeface="微軟正黑體" panose="020B0604030504040204" pitchFamily="34" charset="-120"/>
                  <a:ea typeface="微軟正黑體" panose="020B0604030504040204" pitchFamily="34" charset="-120"/>
                  <a:cs typeface="HY얕은샘물M"/>
                </a:rPr>
                <a:t>5362</a:t>
              </a:r>
              <a:endParaRPr lang="zh-TW" altLang="en-US" sz="3500" b="1">
                <a:latin typeface="微軟正黑體" panose="020B0604030504040204" pitchFamily="34" charset="-120"/>
                <a:ea typeface="微軟正黑體" panose="020B0604030504040204" pitchFamily="34" charset="-120"/>
                <a:cs typeface="HY얕은샘물M"/>
              </a:endParaRPr>
            </a:p>
          </p:txBody>
        </p:sp>
        <p:sp>
          <p:nvSpPr>
            <p:cNvPr id="19" name="矩形 16"/>
            <p:cNvSpPr>
              <a:spLocks noChangeArrowheads="1"/>
            </p:cNvSpPr>
            <p:nvPr/>
          </p:nvSpPr>
          <p:spPr bwMode="auto">
            <a:xfrm>
              <a:off x="4286249" y="4682214"/>
              <a:ext cx="4077113" cy="9256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9pPr>
            </a:lstStyle>
            <a:p>
              <a:pPr latinLnBrk="1">
                <a:lnSpc>
                  <a:spcPts val="6500"/>
                </a:lnSpc>
              </a:pPr>
              <a:r>
                <a:rPr lang="zh-TW" altLang="en-US" sz="3500" b="1">
                  <a:latin typeface="微軟正黑體" panose="020B0604030504040204" pitchFamily="34" charset="-120"/>
                  <a:ea typeface="微軟正黑體" panose="020B0604030504040204" pitchFamily="34" charset="-120"/>
                  <a:cs typeface="HY얕은샘물M"/>
                </a:rPr>
                <a:t>分機 </a:t>
              </a:r>
              <a:r>
                <a:rPr lang="en-US" altLang="zh-TW" sz="3500" b="1">
                  <a:latin typeface="微軟正黑體" panose="020B0604030504040204" pitchFamily="34" charset="-120"/>
                  <a:ea typeface="微軟正黑體" panose="020B0604030504040204" pitchFamily="34" charset="-120"/>
                  <a:cs typeface="HY얕은샘물M"/>
                </a:rPr>
                <a:t>5361</a:t>
              </a:r>
              <a:r>
                <a:rPr lang="zh-TW" altLang="en-US" sz="3500" b="1">
                  <a:latin typeface="微軟正黑體" panose="020B0604030504040204" pitchFamily="34" charset="-120"/>
                  <a:ea typeface="微軟正黑體" panose="020B0604030504040204" pitchFamily="34" charset="-120"/>
                  <a:cs typeface="HY얕은샘물M"/>
                </a:rPr>
                <a:t>、</a:t>
              </a:r>
              <a:r>
                <a:rPr lang="en-US" altLang="zh-TW" sz="3500" b="1">
                  <a:latin typeface="微軟正黑體" panose="020B0604030504040204" pitchFamily="34" charset="-120"/>
                  <a:ea typeface="微軟正黑體" panose="020B0604030504040204" pitchFamily="34" charset="-120"/>
                  <a:cs typeface="HY얕은샘물M"/>
                </a:rPr>
                <a:t>5363</a:t>
              </a:r>
              <a:endParaRPr lang="zh-TW" altLang="en-US" sz="3500" b="1">
                <a:latin typeface="微軟正黑體" panose="020B0604030504040204" pitchFamily="34" charset="-120"/>
                <a:ea typeface="微軟正黑體" panose="020B0604030504040204" pitchFamily="34" charset="-120"/>
                <a:cs typeface="HY얕은샘물M"/>
              </a:endParaRPr>
            </a:p>
          </p:txBody>
        </p:sp>
      </p:grpSp>
      <p:sp>
        <p:nvSpPr>
          <p:cNvPr id="28" name="矩形 16"/>
          <p:cNvSpPr>
            <a:spLocks noChangeArrowheads="1"/>
          </p:cNvSpPr>
          <p:nvPr/>
        </p:nvSpPr>
        <p:spPr bwMode="auto">
          <a:xfrm>
            <a:off x="4038127" y="5171603"/>
            <a:ext cx="6236436" cy="9258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w Cen MT" pitchFamily="34" charset="0"/>
                <a:ea typeface="HY얕은샘물M"/>
                <a:cs typeface="HY얕은샘물M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w Cen MT" pitchFamily="34" charset="0"/>
                <a:ea typeface="HY얕은샘물M"/>
                <a:cs typeface="HY얕은샘물M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w Cen MT" pitchFamily="34" charset="0"/>
                <a:ea typeface="HY얕은샘물M"/>
                <a:cs typeface="HY얕은샘물M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w Cen MT" pitchFamily="34" charset="0"/>
                <a:ea typeface="HY얕은샘물M"/>
                <a:cs typeface="HY얕은샘물M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w Cen MT" pitchFamily="34" charset="0"/>
                <a:ea typeface="HY얕은샘물M"/>
                <a:cs typeface="HY얕은샘물M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w Cen MT" pitchFamily="34" charset="0"/>
                <a:ea typeface="HY얕은샘물M"/>
                <a:cs typeface="HY얕은샘물M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w Cen MT" pitchFamily="34" charset="0"/>
                <a:ea typeface="HY얕은샘물M"/>
                <a:cs typeface="HY얕은샘물M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w Cen MT" pitchFamily="34" charset="0"/>
                <a:ea typeface="HY얕은샘물M"/>
                <a:cs typeface="HY얕은샘물M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w Cen MT" pitchFamily="34" charset="0"/>
                <a:ea typeface="HY얕은샘물M"/>
                <a:cs typeface="HY얕은샘물M"/>
              </a:defRPr>
            </a:lvl9pPr>
          </a:lstStyle>
          <a:p>
            <a:pPr>
              <a:lnSpc>
                <a:spcPts val="6500"/>
              </a:lnSpc>
              <a:spcBef>
                <a:spcPct val="0"/>
              </a:spcBef>
              <a:buNone/>
              <a:defRPr/>
            </a:pPr>
            <a:r>
              <a:rPr kumimoji="0" lang="zh-TW" altLang="en-US" sz="2000" b="1" u="sng" dirty="0">
                <a:solidFill>
                  <a:schemeClr val="accent6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煩請確實依分機功能來電洽詢，可節省等待時間</a:t>
            </a:r>
            <a:r>
              <a:rPr kumimoji="0" lang="en-US" altLang="zh-TW" sz="2000" b="1" u="sng" dirty="0">
                <a:solidFill>
                  <a:schemeClr val="accent6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endParaRPr kumimoji="0" lang="zh-TW" altLang="en-US" sz="2000" b="1" u="sng" dirty="0">
              <a:solidFill>
                <a:schemeClr val="accent6">
                  <a:lumMod val="50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37BC5-01F3-4DA6-AE9F-6749599A3EE9}" type="slidenum">
              <a:rPr lang="zh-TW" altLang="en-US" smtClean="0"/>
              <a:t>42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721733441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2043984" y="1"/>
            <a:ext cx="9965136" cy="955674"/>
          </a:xfrm>
        </p:spPr>
        <p:txBody>
          <a:bodyPr>
            <a:normAutofit/>
          </a:bodyPr>
          <a:lstStyle/>
          <a:p>
            <a:r>
              <a:rPr lang="zh-TW" altLang="en-US" dirty="0"/>
              <a:t>聯絡資訊</a:t>
            </a:r>
            <a:r>
              <a:rPr lang="en-US" altLang="zh-TW" dirty="0"/>
              <a:t>-</a:t>
            </a:r>
            <a:r>
              <a:rPr lang="zh-TW" altLang="en-US" dirty="0"/>
              <a:t>信箱功能</a:t>
            </a:r>
          </a:p>
        </p:txBody>
      </p:sp>
      <p:sp>
        <p:nvSpPr>
          <p:cNvPr id="4" name="文字版面配置區 3"/>
          <p:cNvSpPr>
            <a:spLocks noGrp="1"/>
          </p:cNvSpPr>
          <p:nvPr>
            <p:ph type="body" sz="quarter" idx="4294967295"/>
          </p:nvPr>
        </p:nvSpPr>
        <p:spPr>
          <a:xfrm>
            <a:off x="6" y="3"/>
            <a:ext cx="1566863" cy="955675"/>
          </a:xfrm>
        </p:spPr>
        <p:txBody>
          <a:bodyPr/>
          <a:lstStyle/>
          <a:p>
            <a:r>
              <a:rPr lang="en-US" altLang="zh-TW" dirty="0"/>
              <a:t>02</a:t>
            </a:r>
            <a:endParaRPr lang="zh-TW" altLang="en-US" dirty="0"/>
          </a:p>
        </p:txBody>
      </p:sp>
      <p:sp>
        <p:nvSpPr>
          <p:cNvPr id="5" name="矩形 16"/>
          <p:cNvSpPr>
            <a:spLocks noChangeArrowheads="1"/>
          </p:cNvSpPr>
          <p:nvPr/>
        </p:nvSpPr>
        <p:spPr bwMode="auto">
          <a:xfrm>
            <a:off x="1952629" y="4470400"/>
            <a:ext cx="8728075" cy="9258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w Cen MT" pitchFamily="34" charset="0"/>
                <a:ea typeface="HY얕은샘물M"/>
                <a:cs typeface="HY얕은샘물M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w Cen MT" pitchFamily="34" charset="0"/>
                <a:ea typeface="HY얕은샘물M"/>
                <a:cs typeface="HY얕은샘물M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w Cen MT" pitchFamily="34" charset="0"/>
                <a:ea typeface="HY얕은샘물M"/>
                <a:cs typeface="HY얕은샘물M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w Cen MT" pitchFamily="34" charset="0"/>
                <a:ea typeface="HY얕은샘물M"/>
                <a:cs typeface="HY얕은샘물M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w Cen MT" pitchFamily="34" charset="0"/>
                <a:ea typeface="HY얕은샘물M"/>
                <a:cs typeface="HY얕은샘물M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w Cen MT" pitchFamily="34" charset="0"/>
                <a:ea typeface="HY얕은샘물M"/>
                <a:cs typeface="HY얕은샘물M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w Cen MT" pitchFamily="34" charset="0"/>
                <a:ea typeface="HY얕은샘물M"/>
                <a:cs typeface="HY얕은샘물M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w Cen MT" pitchFamily="34" charset="0"/>
                <a:ea typeface="HY얕은샘물M"/>
                <a:cs typeface="HY얕은샘물M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w Cen MT" pitchFamily="34" charset="0"/>
                <a:ea typeface="HY얕은샘물M"/>
                <a:cs typeface="HY얕은샘물M"/>
              </a:defRPr>
            </a:lvl9pPr>
          </a:lstStyle>
          <a:p>
            <a:pPr>
              <a:lnSpc>
                <a:spcPts val="6500"/>
              </a:lnSpc>
              <a:spcBef>
                <a:spcPct val="0"/>
              </a:spcBef>
              <a:buNone/>
              <a:defRPr/>
            </a:pPr>
            <a:r>
              <a:rPr kumimoji="0" lang="zh-TW" altLang="en-US" sz="2400" b="1" u="sng" dirty="0">
                <a:solidFill>
                  <a:schemeClr val="accent6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煩請確實依信箱功能分類</a:t>
            </a:r>
            <a:r>
              <a:rPr kumimoji="0" lang="en-US" altLang="zh-TW" sz="2400" b="1" u="sng" dirty="0">
                <a:solidFill>
                  <a:schemeClr val="accent6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Mail</a:t>
            </a:r>
            <a:r>
              <a:rPr kumimoji="0" lang="zh-TW" altLang="en-US" sz="2400" b="1" u="sng" dirty="0">
                <a:solidFill>
                  <a:schemeClr val="accent6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問題，可節省轉信時間</a:t>
            </a:r>
            <a:r>
              <a:rPr kumimoji="0" lang="en-US" altLang="zh-TW" sz="2400" b="1" u="sng" dirty="0">
                <a:solidFill>
                  <a:schemeClr val="accent6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endParaRPr kumimoji="0" lang="zh-TW" altLang="en-US" sz="2400" b="1" u="sng" dirty="0">
              <a:solidFill>
                <a:schemeClr val="accent6">
                  <a:lumMod val="50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pSp>
        <p:nvGrpSpPr>
          <p:cNvPr id="6" name="群組 5"/>
          <p:cNvGrpSpPr/>
          <p:nvPr/>
        </p:nvGrpSpPr>
        <p:grpSpPr>
          <a:xfrm>
            <a:off x="1828805" y="1490665"/>
            <a:ext cx="7610475" cy="2894013"/>
            <a:chOff x="1828800" y="1490663"/>
            <a:chExt cx="7610475" cy="2894012"/>
          </a:xfrm>
        </p:grpSpPr>
        <p:grpSp>
          <p:nvGrpSpPr>
            <p:cNvPr id="7" name="组合 110"/>
            <p:cNvGrpSpPr>
              <a:grpSpLocks/>
            </p:cNvGrpSpPr>
            <p:nvPr/>
          </p:nvGrpSpPr>
          <p:grpSpPr bwMode="auto">
            <a:xfrm>
              <a:off x="1828800" y="3125788"/>
              <a:ext cx="1260475" cy="1258887"/>
              <a:chOff x="3906054" y="2330748"/>
              <a:chExt cx="1516550" cy="1516550"/>
            </a:xfrm>
          </p:grpSpPr>
          <p:grpSp>
            <p:nvGrpSpPr>
              <p:cNvPr id="19" name="组合 111"/>
              <p:cNvGrpSpPr/>
              <p:nvPr/>
            </p:nvGrpSpPr>
            <p:grpSpPr>
              <a:xfrm>
                <a:off x="3906054" y="2330748"/>
                <a:ext cx="1516550" cy="1516550"/>
                <a:chOff x="304800" y="673100"/>
                <a:chExt cx="4000500" cy="4000500"/>
              </a:xfrm>
              <a:effectLst>
                <a:outerShdw blurRad="444500" dist="254000" dir="8100000" algn="tr" rotWithShape="0">
                  <a:prstClr val="black">
                    <a:alpha val="50000"/>
                  </a:prstClr>
                </a:outerShdw>
              </a:effectLst>
            </p:grpSpPr>
            <p:sp>
              <p:nvSpPr>
                <p:cNvPr id="21" name="同心圆 113"/>
                <p:cNvSpPr/>
                <p:nvPr/>
              </p:nvSpPr>
              <p:spPr>
                <a:xfrm>
                  <a:off x="304800" y="673100"/>
                  <a:ext cx="4000500" cy="4000500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ysClr val="window" lastClr="FFFFFF"/>
                    </a:gs>
                    <a:gs pos="55000">
                      <a:sysClr val="window" lastClr="FFFFFF">
                        <a:lumMod val="95000"/>
                      </a:sysClr>
                    </a:gs>
                    <a:gs pos="100000">
                      <a:sysClr val="window" lastClr="FFFFFF">
                        <a:lumMod val="65000"/>
                      </a:sysClr>
                    </a:gs>
                  </a:gsLst>
                  <a:lin ang="8100000" scaled="0"/>
                </a:gradFill>
                <a:ln w="25400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/>
                <a:p>
                  <a:pPr defTabSz="1285351">
                    <a:defRPr/>
                  </a:pPr>
                  <a:endParaRPr lang="zh-CN" altLang="en-US" sz="2531" kern="0">
                    <a:solidFill>
                      <a:sysClr val="windowText" lastClr="000000"/>
                    </a:solidFill>
                    <a:latin typeface="Calibri"/>
                    <a:ea typeface="宋体"/>
                  </a:endParaRPr>
                </a:p>
              </p:txBody>
            </p:sp>
            <p:sp>
              <p:nvSpPr>
                <p:cNvPr id="22" name="椭圆 114"/>
                <p:cNvSpPr/>
                <p:nvPr/>
              </p:nvSpPr>
              <p:spPr>
                <a:xfrm>
                  <a:off x="392113" y="760413"/>
                  <a:ext cx="3825874" cy="3825874"/>
                </a:xfrm>
                <a:prstGeom prst="ellipse">
                  <a:avLst/>
                </a:prstGeom>
                <a:gradFill>
                  <a:gsLst>
                    <a:gs pos="0">
                      <a:sysClr val="window" lastClr="FFFFFF"/>
                    </a:gs>
                    <a:gs pos="51000">
                      <a:sysClr val="window" lastClr="FFFFFF">
                        <a:lumMod val="95000"/>
                      </a:sysClr>
                    </a:gs>
                    <a:gs pos="100000">
                      <a:sysClr val="window" lastClr="FFFFFF">
                        <a:lumMod val="75000"/>
                      </a:sysClr>
                    </a:gs>
                  </a:gsLst>
                  <a:lin ang="18900000" scaled="0"/>
                </a:gradFill>
                <a:ln w="25400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/>
                <a:p>
                  <a:pPr defTabSz="1285351">
                    <a:defRPr/>
                  </a:pPr>
                  <a:endParaRPr lang="zh-CN" altLang="en-US" sz="2531" kern="0">
                    <a:solidFill>
                      <a:sysClr val="window" lastClr="FFFFFF"/>
                    </a:solidFill>
                    <a:latin typeface="Calibri"/>
                    <a:ea typeface="宋体"/>
                  </a:endParaRPr>
                </a:p>
              </p:txBody>
            </p:sp>
          </p:grpSp>
          <p:sp>
            <p:nvSpPr>
              <p:cNvPr id="20" name="椭圆 112"/>
              <p:cNvSpPr/>
              <p:nvPr/>
            </p:nvSpPr>
            <p:spPr>
              <a:xfrm>
                <a:off x="4056946" y="2500953"/>
                <a:ext cx="1184208" cy="1183790"/>
              </a:xfrm>
              <a:prstGeom prst="ellipse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</p:grpSp>
        <p:sp>
          <p:nvSpPr>
            <p:cNvPr id="8" name="Rectangle 3"/>
            <p:cNvSpPr txBox="1">
              <a:spLocks noChangeArrowheads="1"/>
            </p:cNvSpPr>
            <p:nvPr/>
          </p:nvSpPr>
          <p:spPr bwMode="auto">
            <a:xfrm>
              <a:off x="2160588" y="3587750"/>
              <a:ext cx="619125" cy="482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latinLnBrk="1">
                <a:lnSpc>
                  <a:spcPts val="2800"/>
                </a:lnSpc>
                <a:defRPr/>
              </a:pPr>
              <a:r>
                <a:rPr lang="zh-TW" altLang="en-US" sz="3200" b="1" kern="0" dirty="0">
                  <a:latin typeface="微軟正黑體" pitchFamily="34" charset="-120"/>
                  <a:ea typeface="微軟正黑體" pitchFamily="34" charset="-120"/>
                  <a:cs typeface="+mj-cs"/>
                </a:rPr>
                <a:t>系統</a:t>
              </a:r>
              <a:endParaRPr lang="en-US" altLang="ko-KR" sz="3200" b="1" kern="0" dirty="0">
                <a:latin typeface="微軟正黑體" pitchFamily="34" charset="-120"/>
                <a:ea typeface="微軟正黑體" pitchFamily="34" charset="-120"/>
                <a:cs typeface="+mj-cs"/>
              </a:endParaRPr>
            </a:p>
          </p:txBody>
        </p:sp>
        <p:sp>
          <p:nvSpPr>
            <p:cNvPr id="9" name="圆角矩形 41"/>
            <p:cNvSpPr/>
            <p:nvPr/>
          </p:nvSpPr>
          <p:spPr>
            <a:xfrm>
              <a:off x="3295354" y="3266483"/>
              <a:ext cx="6127896" cy="1051806"/>
            </a:xfrm>
            <a:prstGeom prst="round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844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10" name="组合 110"/>
            <p:cNvGrpSpPr>
              <a:grpSpLocks/>
            </p:cNvGrpSpPr>
            <p:nvPr/>
          </p:nvGrpSpPr>
          <p:grpSpPr bwMode="auto">
            <a:xfrm>
              <a:off x="1828800" y="1490663"/>
              <a:ext cx="1260475" cy="1260475"/>
              <a:chOff x="3832873" y="2297208"/>
              <a:chExt cx="1516550" cy="1516550"/>
            </a:xfrm>
          </p:grpSpPr>
          <p:grpSp>
            <p:nvGrpSpPr>
              <p:cNvPr id="15" name="组合 111"/>
              <p:cNvGrpSpPr/>
              <p:nvPr/>
            </p:nvGrpSpPr>
            <p:grpSpPr>
              <a:xfrm>
                <a:off x="3832873" y="2297208"/>
                <a:ext cx="1516550" cy="1516550"/>
                <a:chOff x="304800" y="673100"/>
                <a:chExt cx="4000500" cy="4000500"/>
              </a:xfrm>
              <a:effectLst>
                <a:outerShdw blurRad="444500" dist="254000" dir="8100000" algn="tr" rotWithShape="0">
                  <a:prstClr val="black">
                    <a:alpha val="50000"/>
                  </a:prstClr>
                </a:outerShdw>
              </a:effectLst>
            </p:grpSpPr>
            <p:sp>
              <p:nvSpPr>
                <p:cNvPr id="17" name="同心圆 113"/>
                <p:cNvSpPr/>
                <p:nvPr/>
              </p:nvSpPr>
              <p:spPr>
                <a:xfrm>
                  <a:off x="304800" y="673100"/>
                  <a:ext cx="4000500" cy="4000500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ysClr val="window" lastClr="FFFFFF"/>
                    </a:gs>
                    <a:gs pos="55000">
                      <a:sysClr val="window" lastClr="FFFFFF">
                        <a:lumMod val="95000"/>
                      </a:sysClr>
                    </a:gs>
                    <a:gs pos="100000">
                      <a:sysClr val="window" lastClr="FFFFFF">
                        <a:lumMod val="65000"/>
                      </a:sysClr>
                    </a:gs>
                  </a:gsLst>
                  <a:lin ang="8100000" scaled="0"/>
                </a:gradFill>
                <a:ln w="25400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/>
                <a:p>
                  <a:pPr defTabSz="1285351">
                    <a:defRPr/>
                  </a:pPr>
                  <a:endParaRPr lang="zh-CN" altLang="en-US" sz="2531" kern="0">
                    <a:solidFill>
                      <a:sysClr val="windowText" lastClr="000000"/>
                    </a:solidFill>
                    <a:latin typeface="Calibri"/>
                    <a:ea typeface="宋体"/>
                  </a:endParaRPr>
                </a:p>
              </p:txBody>
            </p:sp>
            <p:sp>
              <p:nvSpPr>
                <p:cNvPr id="18" name="椭圆 114"/>
                <p:cNvSpPr/>
                <p:nvPr/>
              </p:nvSpPr>
              <p:spPr>
                <a:xfrm>
                  <a:off x="392113" y="760413"/>
                  <a:ext cx="3825874" cy="3825874"/>
                </a:xfrm>
                <a:prstGeom prst="ellipse">
                  <a:avLst/>
                </a:prstGeom>
                <a:gradFill>
                  <a:gsLst>
                    <a:gs pos="0">
                      <a:sysClr val="window" lastClr="FFFFFF"/>
                    </a:gs>
                    <a:gs pos="51000">
                      <a:sysClr val="window" lastClr="FFFFFF">
                        <a:lumMod val="95000"/>
                      </a:sysClr>
                    </a:gs>
                    <a:gs pos="100000">
                      <a:sysClr val="window" lastClr="FFFFFF">
                        <a:lumMod val="75000"/>
                      </a:sysClr>
                    </a:gs>
                  </a:gsLst>
                  <a:lin ang="18900000" scaled="0"/>
                </a:gradFill>
                <a:ln w="25400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/>
                <a:p>
                  <a:pPr defTabSz="1285351">
                    <a:defRPr/>
                  </a:pPr>
                  <a:endParaRPr lang="zh-CN" altLang="en-US" sz="2531" kern="0">
                    <a:solidFill>
                      <a:sysClr val="window" lastClr="FFFFFF"/>
                    </a:solidFill>
                    <a:latin typeface="Calibri"/>
                    <a:ea typeface="宋体"/>
                  </a:endParaRPr>
                </a:p>
              </p:txBody>
            </p:sp>
          </p:grpSp>
          <p:sp>
            <p:nvSpPr>
              <p:cNvPr id="16" name="椭圆 112"/>
              <p:cNvSpPr/>
              <p:nvPr/>
            </p:nvSpPr>
            <p:spPr>
              <a:xfrm>
                <a:off x="3983765" y="2467199"/>
                <a:ext cx="1184208" cy="1186118"/>
              </a:xfrm>
              <a:prstGeom prst="ellipse">
                <a:avLst/>
              </a:prstGeom>
              <a:solidFill>
                <a:srgbClr val="00B050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</p:grpSp>
        <p:sp>
          <p:nvSpPr>
            <p:cNvPr id="11" name="Rectangle 3"/>
            <p:cNvSpPr txBox="1">
              <a:spLocks noChangeArrowheads="1"/>
            </p:cNvSpPr>
            <p:nvPr/>
          </p:nvSpPr>
          <p:spPr bwMode="auto">
            <a:xfrm>
              <a:off x="2178050" y="1695450"/>
              <a:ext cx="889000" cy="10191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latinLnBrk="1">
                <a:lnSpc>
                  <a:spcPts val="2800"/>
                </a:lnSpc>
                <a:defRPr/>
              </a:pPr>
              <a:r>
                <a:rPr lang="zh-TW" altLang="en-US" sz="3200" b="1" kern="0" dirty="0">
                  <a:latin typeface="微軟正黑體" pitchFamily="34" charset="-120"/>
                  <a:ea typeface="微軟正黑體" pitchFamily="34" charset="-120"/>
                  <a:cs typeface="+mj-cs"/>
                </a:rPr>
                <a:t>表</a:t>
              </a:r>
              <a:endParaRPr lang="en-US" altLang="zh-TW" sz="3200" b="1" kern="0" dirty="0">
                <a:latin typeface="微軟正黑體" pitchFamily="34" charset="-120"/>
                <a:ea typeface="微軟正黑體" pitchFamily="34" charset="-120"/>
                <a:cs typeface="+mj-cs"/>
              </a:endParaRPr>
            </a:p>
            <a:p>
              <a:pPr latinLnBrk="1">
                <a:lnSpc>
                  <a:spcPts val="2800"/>
                </a:lnSpc>
                <a:defRPr/>
              </a:pPr>
              <a:r>
                <a:rPr lang="zh-TW" altLang="en-US" sz="3200" b="1" kern="0" dirty="0">
                  <a:latin typeface="微軟正黑體" pitchFamily="34" charset="-120"/>
                  <a:ea typeface="微軟正黑體" pitchFamily="34" charset="-120"/>
                  <a:cs typeface="+mj-cs"/>
                </a:rPr>
                <a:t>冊</a:t>
              </a:r>
              <a:endParaRPr lang="en-US" altLang="ko-KR" sz="3200" b="1" kern="0" dirty="0">
                <a:latin typeface="微軟正黑體" pitchFamily="34" charset="-120"/>
                <a:ea typeface="微軟正黑體" pitchFamily="34" charset="-120"/>
                <a:cs typeface="+mj-cs"/>
              </a:endParaRPr>
            </a:p>
          </p:txBody>
        </p:sp>
        <p:sp>
          <p:nvSpPr>
            <p:cNvPr id="12" name="圆角矩形 41"/>
            <p:cNvSpPr/>
            <p:nvPr/>
          </p:nvSpPr>
          <p:spPr>
            <a:xfrm>
              <a:off x="3311260" y="1628430"/>
              <a:ext cx="6127896" cy="1051806"/>
            </a:xfrm>
            <a:prstGeom prst="round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844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3" name="矩形 16"/>
            <p:cNvSpPr>
              <a:spLocks noChangeArrowheads="1"/>
            </p:cNvSpPr>
            <p:nvPr/>
          </p:nvSpPr>
          <p:spPr bwMode="auto">
            <a:xfrm>
              <a:off x="3395663" y="1657350"/>
              <a:ext cx="6043612" cy="9258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latinLnBrk="1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w Cen MT" pitchFamily="34" charset="0"/>
                  <a:ea typeface="HY얕은샘물M"/>
                  <a:cs typeface="HY얕은샘물M"/>
                </a:defRPr>
              </a:lvl1pPr>
              <a:lvl2pPr marL="742950" indent="-285750" latinLnBrk="1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w Cen MT" pitchFamily="34" charset="0"/>
                  <a:ea typeface="HY얕은샘물M"/>
                  <a:cs typeface="HY얕은샘물M"/>
                </a:defRPr>
              </a:lvl2pPr>
              <a:lvl3pPr marL="1143000" indent="-228600" latinLnBrk="1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w Cen MT" pitchFamily="34" charset="0"/>
                  <a:ea typeface="HY얕은샘물M"/>
                  <a:cs typeface="HY얕은샘물M"/>
                </a:defRPr>
              </a:lvl3pPr>
              <a:lvl4pPr marL="1600200" indent="-228600" latinLnBrk="1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w Cen MT" pitchFamily="34" charset="0"/>
                  <a:ea typeface="HY얕은샘물M"/>
                  <a:cs typeface="HY얕은샘물M"/>
                </a:defRPr>
              </a:lvl4pPr>
              <a:lvl5pPr marL="2057400" indent="-228600" latinLnBrk="1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w Cen MT" pitchFamily="34" charset="0"/>
                  <a:ea typeface="HY얕은샘물M"/>
                  <a:cs typeface="HY얕은샘물M"/>
                </a:defRPr>
              </a:lvl5pPr>
              <a:lvl6pPr marL="25146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w Cen MT" pitchFamily="34" charset="0"/>
                  <a:ea typeface="HY얕은샘물M"/>
                  <a:cs typeface="HY얕은샘물M"/>
                </a:defRPr>
              </a:lvl6pPr>
              <a:lvl7pPr marL="29718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w Cen MT" pitchFamily="34" charset="0"/>
                  <a:ea typeface="HY얕은샘물M"/>
                  <a:cs typeface="HY얕은샘물M"/>
                </a:defRPr>
              </a:lvl7pPr>
              <a:lvl8pPr marL="34290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w Cen MT" pitchFamily="34" charset="0"/>
                  <a:ea typeface="HY얕은샘물M"/>
                  <a:cs typeface="HY얕은샘물M"/>
                </a:defRPr>
              </a:lvl8pPr>
              <a:lvl9pPr marL="38862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w Cen MT" pitchFamily="34" charset="0"/>
                  <a:ea typeface="HY얕은샘물M"/>
                  <a:cs typeface="HY얕은샘물M"/>
                </a:defRPr>
              </a:lvl9pPr>
            </a:lstStyle>
            <a:p>
              <a:pPr>
                <a:lnSpc>
                  <a:spcPts val="6500"/>
                </a:lnSpc>
                <a:buNone/>
                <a:defRPr/>
              </a:pPr>
              <a:r>
                <a:rPr kumimoji="0" lang="en-US" altLang="zh-TW" sz="3600" b="1" dirty="0">
                  <a:solidFill>
                    <a:schemeClr val="bg2">
                      <a:lumMod val="10000"/>
                    </a:schemeClr>
                  </a:solidFill>
                  <a:latin typeface="微軟正黑體" pitchFamily="34" charset="-120"/>
                  <a:ea typeface="微軟正黑體" pitchFamily="34" charset="-120"/>
                </a:rPr>
                <a:t>tvedb@yuntech.edu.tw</a:t>
              </a:r>
            </a:p>
          </p:txBody>
        </p:sp>
        <p:sp>
          <p:nvSpPr>
            <p:cNvPr id="14" name="矩形 16"/>
            <p:cNvSpPr>
              <a:spLocks noChangeArrowheads="1"/>
            </p:cNvSpPr>
            <p:nvPr/>
          </p:nvSpPr>
          <p:spPr bwMode="auto">
            <a:xfrm>
              <a:off x="3379788" y="3278188"/>
              <a:ext cx="6043612" cy="9258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latinLnBrk="1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w Cen MT" pitchFamily="34" charset="0"/>
                  <a:ea typeface="HY얕은샘물M"/>
                  <a:cs typeface="HY얕은샘물M"/>
                </a:defRPr>
              </a:lvl1pPr>
              <a:lvl2pPr marL="742950" indent="-285750" latinLnBrk="1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w Cen MT" pitchFamily="34" charset="0"/>
                  <a:ea typeface="HY얕은샘물M"/>
                  <a:cs typeface="HY얕은샘물M"/>
                </a:defRPr>
              </a:lvl2pPr>
              <a:lvl3pPr marL="1143000" indent="-228600" latinLnBrk="1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w Cen MT" pitchFamily="34" charset="0"/>
                  <a:ea typeface="HY얕은샘물M"/>
                  <a:cs typeface="HY얕은샘물M"/>
                </a:defRPr>
              </a:lvl3pPr>
              <a:lvl4pPr marL="1600200" indent="-228600" latinLnBrk="1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w Cen MT" pitchFamily="34" charset="0"/>
                  <a:ea typeface="HY얕은샘물M"/>
                  <a:cs typeface="HY얕은샘물M"/>
                </a:defRPr>
              </a:lvl4pPr>
              <a:lvl5pPr marL="2057400" indent="-228600" latinLnBrk="1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w Cen MT" pitchFamily="34" charset="0"/>
                  <a:ea typeface="HY얕은샘물M"/>
                  <a:cs typeface="HY얕은샘물M"/>
                </a:defRPr>
              </a:lvl5pPr>
              <a:lvl6pPr marL="25146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w Cen MT" pitchFamily="34" charset="0"/>
                  <a:ea typeface="HY얕은샘물M"/>
                  <a:cs typeface="HY얕은샘물M"/>
                </a:defRPr>
              </a:lvl6pPr>
              <a:lvl7pPr marL="29718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w Cen MT" pitchFamily="34" charset="0"/>
                  <a:ea typeface="HY얕은샘물M"/>
                  <a:cs typeface="HY얕은샘물M"/>
                </a:defRPr>
              </a:lvl7pPr>
              <a:lvl8pPr marL="34290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w Cen MT" pitchFamily="34" charset="0"/>
                  <a:ea typeface="HY얕은샘물M"/>
                  <a:cs typeface="HY얕은샘물M"/>
                </a:defRPr>
              </a:lvl8pPr>
              <a:lvl9pPr marL="38862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w Cen MT" pitchFamily="34" charset="0"/>
                  <a:ea typeface="HY얕은샘물M"/>
                  <a:cs typeface="HY얕은샘물M"/>
                </a:defRPr>
              </a:lvl9pPr>
            </a:lstStyle>
            <a:p>
              <a:pPr>
                <a:lnSpc>
                  <a:spcPts val="6500"/>
                </a:lnSpc>
                <a:buNone/>
                <a:defRPr/>
              </a:pPr>
              <a:r>
                <a:rPr kumimoji="0" lang="en-US" altLang="zh-TW" sz="3600" b="1" dirty="0">
                  <a:solidFill>
                    <a:schemeClr val="bg2">
                      <a:lumMod val="10000"/>
                    </a:schemeClr>
                  </a:solidFill>
                  <a:latin typeface="微軟正黑體" pitchFamily="34" charset="-120"/>
                  <a:ea typeface="微軟正黑體" pitchFamily="34" charset="-120"/>
                </a:rPr>
                <a:t>tvedb3@yuntech.edu.tw</a:t>
              </a:r>
            </a:p>
          </p:txBody>
        </p:sp>
      </p:grp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37BC5-01F3-4DA6-AE9F-6749599A3EE9}" type="slidenum">
              <a:rPr lang="zh-TW" altLang="en-US" smtClean="0"/>
              <a:t>43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585873186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2043984" y="1"/>
            <a:ext cx="9965136" cy="955674"/>
          </a:xfrm>
        </p:spPr>
        <p:txBody>
          <a:bodyPr>
            <a:normAutofit/>
          </a:bodyPr>
          <a:lstStyle/>
          <a:p>
            <a:r>
              <a:rPr lang="zh-TW" altLang="en-US" dirty="0"/>
              <a:t>表冊資訊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sz="quarter" idx="4294967295"/>
          </p:nvPr>
        </p:nvSpPr>
        <p:spPr>
          <a:xfrm>
            <a:off x="6" y="3"/>
            <a:ext cx="1566863" cy="955675"/>
          </a:xfrm>
        </p:spPr>
        <p:txBody>
          <a:bodyPr/>
          <a:lstStyle/>
          <a:p>
            <a:r>
              <a:rPr lang="en-US" altLang="zh-TW" dirty="0"/>
              <a:t>03</a:t>
            </a:r>
            <a:endParaRPr lang="zh-TW" altLang="en-US" dirty="0"/>
          </a:p>
        </p:txBody>
      </p:sp>
      <p:grpSp>
        <p:nvGrpSpPr>
          <p:cNvPr id="4" name="群組 3"/>
          <p:cNvGrpSpPr/>
          <p:nvPr/>
        </p:nvGrpSpPr>
        <p:grpSpPr>
          <a:xfrm>
            <a:off x="1566868" y="1260970"/>
            <a:ext cx="9774237" cy="5460795"/>
            <a:chOff x="1566863" y="1260969"/>
            <a:chExt cx="9774237" cy="5460793"/>
          </a:xfrm>
        </p:grpSpPr>
        <p:sp>
          <p:nvSpPr>
            <p:cNvPr id="5" name="Rectangle 1"/>
            <p:cNvSpPr>
              <a:spLocks noChangeArrowheads="1"/>
            </p:cNvSpPr>
            <p:nvPr/>
          </p:nvSpPr>
          <p:spPr bwMode="auto">
            <a:xfrm>
              <a:off x="3557588" y="3674775"/>
              <a:ext cx="7766050" cy="30469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9pPr>
            </a:lstStyle>
            <a:p>
              <a:pPr latinLnBrk="1"/>
              <a:r>
                <a:rPr lang="en-US" altLang="zh-TW" sz="3200" b="1" u="sng" dirty="0">
                  <a:solidFill>
                    <a:srgbClr val="FF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Times New Roman" panose="02020603050405020304" pitchFamily="18" charset="0"/>
                </a:rPr>
                <a:t>9</a:t>
              </a:r>
              <a:r>
                <a:rPr lang="zh-TW" altLang="en-US" sz="3200" b="1" u="sng" dirty="0">
                  <a:solidFill>
                    <a:srgbClr val="FF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Times New Roman" panose="02020603050405020304" pitchFamily="18" charset="0"/>
                </a:rPr>
                <a:t>月</a:t>
              </a:r>
              <a:r>
                <a:rPr lang="en-US" altLang="zh-TW" sz="3200" b="1" u="sng" dirty="0">
                  <a:solidFill>
                    <a:srgbClr val="FF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Times New Roman" panose="02020603050405020304" pitchFamily="18" charset="0"/>
                </a:rPr>
                <a:t>3</a:t>
              </a:r>
              <a:r>
                <a:rPr lang="zh-TW" altLang="en-US" sz="3200" b="1" u="sng" dirty="0">
                  <a:solidFill>
                    <a:srgbClr val="FF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Times New Roman" panose="02020603050405020304" pitchFamily="18" charset="0"/>
                </a:rPr>
                <a:t>日</a:t>
              </a:r>
              <a:r>
                <a:rPr lang="zh-TW" altLang="en-US" sz="3200" b="1" dirty="0">
                  <a:latin typeface="微軟正黑體" panose="020B0604030504040204" pitchFamily="34" charset="-120"/>
                  <a:ea typeface="微軟正黑體" panose="020B0604030504040204" pitchFamily="34" charset="-120"/>
                  <a:cs typeface="Times New Roman" panose="02020603050405020304" pitchFamily="18" charset="0"/>
                </a:rPr>
                <a:t>可至本小組系統網站下載：                                                                                     </a:t>
              </a:r>
            </a:p>
            <a:p>
              <a:pPr latinLnBrk="1"/>
              <a:r>
                <a:rPr lang="zh-TW" altLang="en-US" sz="3200" b="1" dirty="0">
                  <a:latin typeface="微軟正黑體" panose="020B0604030504040204" pitchFamily="34" charset="-120"/>
                  <a:ea typeface="微軟正黑體" panose="020B0604030504040204" pitchFamily="34" charset="-120"/>
                  <a:cs typeface="Times New Roman" panose="02020603050405020304" pitchFamily="18" charset="0"/>
                </a:rPr>
                <a:t>    </a:t>
              </a:r>
              <a:r>
                <a:rPr lang="en-US" altLang="zh-TW" sz="3200" b="1" dirty="0">
                  <a:latin typeface="微軟正黑體" panose="020B0604030504040204" pitchFamily="34" charset="-120"/>
                  <a:ea typeface="微軟正黑體" panose="020B0604030504040204" pitchFamily="34" charset="-120"/>
                  <a:cs typeface="Times New Roman" panose="02020603050405020304" pitchFamily="18" charset="0"/>
                </a:rPr>
                <a:t>1.</a:t>
              </a:r>
              <a:r>
                <a:rPr lang="zh-TW" altLang="en-US" sz="3200" b="1" u="sng" dirty="0">
                  <a:solidFill>
                    <a:srgbClr val="FF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Times New Roman" panose="02020603050405020304" pitchFamily="18" charset="0"/>
                </a:rPr>
                <a:t>說明會問答集</a:t>
              </a:r>
            </a:p>
            <a:p>
              <a:pPr latinLnBrk="1"/>
              <a:r>
                <a:rPr lang="zh-TW" altLang="en-US" sz="3200" b="1" dirty="0">
                  <a:latin typeface="微軟正黑體" panose="020B0604030504040204" pitchFamily="34" charset="-120"/>
                  <a:ea typeface="微軟正黑體" panose="020B0604030504040204" pitchFamily="34" charset="-120"/>
                  <a:cs typeface="Times New Roman" panose="02020603050405020304" pitchFamily="18" charset="0"/>
                </a:rPr>
                <a:t>    </a:t>
              </a:r>
              <a:r>
                <a:rPr lang="en-US" altLang="zh-TW" sz="3200" b="1" dirty="0">
                  <a:latin typeface="微軟正黑體" panose="020B0604030504040204" pitchFamily="34" charset="-120"/>
                  <a:ea typeface="微軟正黑體" panose="020B0604030504040204" pitchFamily="34" charset="-120"/>
                  <a:cs typeface="Times New Roman" panose="02020603050405020304" pitchFamily="18" charset="0"/>
                </a:rPr>
                <a:t>2.</a:t>
              </a:r>
              <a:r>
                <a:rPr lang="zh-TW" altLang="en-US" sz="3200" b="1" u="sng" dirty="0">
                  <a:solidFill>
                    <a:srgbClr val="FF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Times New Roman" panose="02020603050405020304" pitchFamily="18" charset="0"/>
                </a:rPr>
                <a:t>填表表冊勘誤版</a:t>
              </a:r>
            </a:p>
            <a:p>
              <a:pPr latinLnBrk="1"/>
              <a:r>
                <a:rPr lang="zh-TW" altLang="en-US" sz="3200" b="1" dirty="0">
                  <a:latin typeface="微軟正黑體" panose="020B0604030504040204" pitchFamily="34" charset="-120"/>
                  <a:ea typeface="微軟正黑體" panose="020B0604030504040204" pitchFamily="34" charset="-120"/>
                  <a:cs typeface="Times New Roman" panose="02020603050405020304" pitchFamily="18" charset="0"/>
                </a:rPr>
                <a:t>    </a:t>
              </a:r>
              <a:r>
                <a:rPr lang="en-US" altLang="zh-TW" sz="3200" b="1" dirty="0">
                  <a:latin typeface="微軟正黑體" panose="020B0604030504040204" pitchFamily="34" charset="-120"/>
                  <a:ea typeface="微軟正黑體" panose="020B0604030504040204" pitchFamily="34" charset="-120"/>
                  <a:cs typeface="Times New Roman" panose="02020603050405020304" pitchFamily="18" charset="0"/>
                </a:rPr>
                <a:t>3.</a:t>
              </a:r>
              <a:r>
                <a:rPr lang="zh-TW" altLang="en-US" sz="3200" b="1" u="sng" dirty="0">
                  <a:solidFill>
                    <a:srgbClr val="FF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Times New Roman" panose="02020603050405020304" pitchFamily="18" charset="0"/>
                </a:rPr>
                <a:t>說明會簡報勘誤版</a:t>
              </a:r>
            </a:p>
            <a:p>
              <a:pPr eaLnBrk="1" latinLnBrk="1" hangingPunct="1"/>
              <a:r>
                <a:rPr lang="zh-TW" altLang="en-US" sz="3200" b="1" dirty="0">
                  <a:latin typeface="微軟正黑體" panose="020B0604030504040204" pitchFamily="34" charset="-120"/>
                  <a:ea typeface="微軟正黑體" panose="020B0604030504040204" pitchFamily="34" charset="-120"/>
                  <a:cs typeface="Times New Roman" panose="02020603050405020304" pitchFamily="18" charset="0"/>
                </a:rPr>
                <a:t>因響應環保，表冊數量如不敷各校使用，煩請下載卓參</a:t>
              </a:r>
              <a:endParaRPr lang="en-US" altLang="zh-TW" sz="3200" b="1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endParaRPr>
            </a:p>
          </p:txBody>
        </p:sp>
        <p:pic>
          <p:nvPicPr>
            <p:cNvPr id="6" name="그림 45" descr="개체_185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66863" y="1510173"/>
              <a:ext cx="1912937" cy="1563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" name="Rectangle 1"/>
            <p:cNvSpPr>
              <a:spLocks noChangeArrowheads="1"/>
            </p:cNvSpPr>
            <p:nvPr/>
          </p:nvSpPr>
          <p:spPr bwMode="auto">
            <a:xfrm>
              <a:off x="3538538" y="1260969"/>
              <a:ext cx="7802562" cy="2062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/>
              <a:r>
                <a:rPr lang="zh-TW" altLang="en-US" sz="3200" b="1" dirty="0">
                  <a:latin typeface="微軟正黑體" panose="020B0604030504040204" pitchFamily="34" charset="-120"/>
                  <a:ea typeface="微軟正黑體" panose="020B0604030504040204" pitchFamily="34" charset="-120"/>
                  <a:cs typeface="Times New Roman" panose="02020603050405020304" pitchFamily="18" charset="0"/>
                </a:rPr>
                <a:t>為維護表冊正確性，煩請各校如發現表冊有誤植、錯別字等，懇請於</a:t>
              </a:r>
              <a:r>
                <a:rPr lang="en-US" altLang="zh-TW" sz="3200" b="1" u="sng" dirty="0">
                  <a:solidFill>
                    <a:srgbClr val="FF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Times New Roman" panose="02020603050405020304" pitchFamily="18" charset="0"/>
                </a:rPr>
                <a:t>9</a:t>
              </a:r>
              <a:r>
                <a:rPr lang="zh-TW" altLang="en-US" sz="3200" b="1" u="sng" dirty="0">
                  <a:solidFill>
                    <a:srgbClr val="FF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Times New Roman" panose="02020603050405020304" pitchFamily="18" charset="0"/>
                </a:rPr>
                <a:t>月</a:t>
              </a:r>
              <a:r>
                <a:rPr lang="en-US" altLang="zh-TW" sz="3200" b="1" u="sng" dirty="0">
                  <a:solidFill>
                    <a:srgbClr val="FF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Times New Roman" panose="02020603050405020304" pitchFamily="18" charset="0"/>
                </a:rPr>
                <a:t>3</a:t>
              </a:r>
              <a:r>
                <a:rPr lang="zh-TW" altLang="en-US" sz="3200" b="1" u="sng" dirty="0">
                  <a:solidFill>
                    <a:srgbClr val="FF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Times New Roman" panose="02020603050405020304" pitchFamily="18" charset="0"/>
                </a:rPr>
                <a:t>日前</a:t>
              </a:r>
              <a:r>
                <a:rPr lang="zh-TW" altLang="en-US" sz="3200" b="1" dirty="0">
                  <a:latin typeface="微軟正黑體" panose="020B0604030504040204" pitchFamily="34" charset="-120"/>
                  <a:ea typeface="微軟正黑體" panose="020B0604030504040204" pitchFamily="34" charset="-120"/>
                  <a:cs typeface="Times New Roman" panose="02020603050405020304" pitchFamily="18" charset="0"/>
                </a:rPr>
                <a:t>來電或來信指正，俾使表冊品質提昇，不勝感激。</a:t>
              </a:r>
            </a:p>
          </p:txBody>
        </p:sp>
        <p:pic>
          <p:nvPicPr>
            <p:cNvPr id="8" name="그림 50" descr="개체_190.pn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66863" y="4438650"/>
              <a:ext cx="1822450" cy="15192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矩形 8"/>
            <p:cNvSpPr/>
            <p:nvPr/>
          </p:nvSpPr>
          <p:spPr>
            <a:xfrm>
              <a:off x="1566863" y="3438986"/>
              <a:ext cx="9756775" cy="80962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/>
            </a:p>
          </p:txBody>
        </p:sp>
      </p:grpSp>
      <p:sp>
        <p:nvSpPr>
          <p:cNvPr id="10" name="投影片編號版面配置區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37BC5-01F3-4DA6-AE9F-6749599A3EE9}" type="slidenum">
              <a:rPr lang="zh-TW" altLang="en-US" smtClean="0"/>
              <a:t>44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357549328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/>
        <p:txBody>
          <a:bodyPr anchor="b">
            <a:noAutofit/>
          </a:bodyPr>
          <a:lstStyle/>
          <a:p>
            <a:pPr algn="l"/>
            <a:br>
              <a:rPr lang="en-US" altLang="zh-TW" sz="9600" dirty="0">
                <a:ln>
                  <a:noFill/>
                </a:ln>
              </a:rPr>
            </a:br>
            <a:r>
              <a:rPr lang="zh-TW" altLang="en-US" sz="9600" dirty="0">
                <a:ln>
                  <a:noFill/>
                </a:ln>
              </a:rPr>
              <a:t>敬祝填表順利</a:t>
            </a:r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6896103" y="6286503"/>
            <a:ext cx="5295900" cy="571500"/>
          </a:xfrm>
        </p:spPr>
        <p:txBody>
          <a:bodyPr/>
          <a:lstStyle/>
          <a:p>
            <a:pPr algn="r"/>
            <a:r>
              <a:rPr lang="zh-TW" altLang="en-US" sz="3600" b="1" spc="51" dirty="0">
                <a:ln w="11430">
                  <a:noFill/>
                </a:ln>
                <a:solidFill>
                  <a:srgbClr val="004529"/>
                </a:solidFill>
                <a:latin typeface="微軟正黑體" pitchFamily="34" charset="-120"/>
              </a:rPr>
              <a:t>校務資料庫維運小組</a:t>
            </a:r>
          </a:p>
          <a:p>
            <a:endParaRPr lang="zh-TW" altLang="en-US" sz="4400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37BC5-01F3-4DA6-AE9F-6749599A3EE9}" type="slidenum">
              <a:rPr lang="zh-TW" altLang="en-US" smtClean="0"/>
              <a:t>45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731131118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標題 5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TW" sz="23900" kern="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Black" pitchFamily="34" charset="0"/>
              </a:rPr>
              <a:t>Q</a:t>
            </a:r>
            <a:r>
              <a:rPr lang="en-US" altLang="zh-TW" sz="8000" kern="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Black" pitchFamily="34" charset="0"/>
                <a:ea typeface="GungsuhChe" pitchFamily="49" charset="-127"/>
              </a:rPr>
              <a:t> &amp; </a:t>
            </a:r>
            <a:r>
              <a:rPr lang="en-US" altLang="zh-TW" sz="23900" kern="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Black" pitchFamily="34" charset="0"/>
              </a:rPr>
              <a:t>A</a:t>
            </a:r>
            <a:endParaRPr lang="zh-TW" altLang="en-US" sz="8000" dirty="0"/>
          </a:p>
        </p:txBody>
      </p:sp>
      <p:sp>
        <p:nvSpPr>
          <p:cNvPr id="7" name="文字版面配置區 6"/>
          <p:cNvSpPr>
            <a:spLocks noGrp="1"/>
          </p:cNvSpPr>
          <p:nvPr>
            <p:ph type="body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zh-TW" altLang="en-US" b="1" dirty="0">
                <a:solidFill>
                  <a:schemeClr val="accent2">
                    <a:lumMod val="75000"/>
                  </a:schemeClr>
                </a:solidFill>
                <a:latin typeface="微軟正黑體" panose="020B0604030504040204" pitchFamily="34" charset="-120"/>
              </a:rPr>
              <a:t>問題提問單</a:t>
            </a:r>
            <a:r>
              <a:rPr lang="zh-TW" altLang="en-US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軟正黑體" panose="020B0604030504040204" pitchFamily="34" charset="-120"/>
              </a:rPr>
              <a:t>請自行撕取簡報最末頁</a:t>
            </a:r>
            <a:endParaRPr lang="en-US" altLang="zh-TW" b="1" dirty="0">
              <a:solidFill>
                <a:schemeClr val="tx1">
                  <a:lumMod val="50000"/>
                  <a:lumOff val="50000"/>
                </a:schemeClr>
              </a:solidFill>
              <a:latin typeface="微軟正黑體" panose="020B0604030504040204" pitchFamily="34" charset="-120"/>
            </a:endParaRPr>
          </a:p>
          <a:p>
            <a:r>
              <a:rPr lang="zh-TW" altLang="en-US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軟正黑體" panose="020B0604030504040204" pitchFamily="34" charset="-120"/>
              </a:rPr>
              <a:t>煩請於休息時間繳交至問題提問至</a:t>
            </a:r>
            <a:r>
              <a:rPr lang="zh-TW" altLang="en-US" b="1" dirty="0">
                <a:solidFill>
                  <a:schemeClr val="accent2">
                    <a:lumMod val="75000"/>
                  </a:schemeClr>
                </a:solidFill>
                <a:latin typeface="微軟正黑體" panose="020B0604030504040204" pitchFamily="34" charset="-120"/>
              </a:rPr>
              <a:t>簽到處</a:t>
            </a:r>
            <a:r>
              <a:rPr lang="zh-TW" altLang="en-US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軟正黑體" panose="020B0604030504040204" pitchFamily="34" charset="-120"/>
              </a:rPr>
              <a:t>。</a:t>
            </a:r>
          </a:p>
          <a:p>
            <a:r>
              <a:rPr lang="zh-TW" altLang="en-US" b="1" dirty="0">
                <a:solidFill>
                  <a:schemeClr val="bg1"/>
                </a:solidFill>
                <a:latin typeface="微軟正黑體" panose="020B0604030504040204" pitchFamily="34" charset="-120"/>
              </a:rPr>
              <a:t>可至簽到處領取免費停車券（磁扣）</a:t>
            </a:r>
          </a:p>
          <a:p>
            <a:r>
              <a:rPr lang="zh-TW" altLang="en-US" b="1" dirty="0">
                <a:solidFill>
                  <a:schemeClr val="bg1"/>
                </a:solidFill>
                <a:latin typeface="微軟正黑體" panose="020B0604030504040204" pitchFamily="34" charset="-120"/>
              </a:rPr>
              <a:t>（數量有限，領完為止）</a:t>
            </a:r>
          </a:p>
          <a:p>
            <a:endParaRPr lang="zh-TW" altLang="en-US" dirty="0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37BC5-01F3-4DA6-AE9F-6749599A3EE9}" type="slidenum">
              <a:rPr lang="zh-TW" altLang="en-US" smtClean="0"/>
              <a:t>46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0107844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A70F9644-A876-4771-9AE7-1A9A051D13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37BC5-01F3-4DA6-AE9F-6749599A3EE9}" type="slidenum">
              <a:rPr lang="zh-TW" altLang="en-US" smtClean="0"/>
              <a:t>5</a:t>
            </a:fld>
            <a:endParaRPr lang="zh-TW" altLang="en-US"/>
          </a:p>
        </p:txBody>
      </p:sp>
      <p:sp>
        <p:nvSpPr>
          <p:cNvPr id="4" name="標題 3">
            <a:extLst>
              <a:ext uri="{FF2B5EF4-FFF2-40B4-BE49-F238E27FC236}">
                <a16:creationId xmlns:a16="http://schemas.microsoft.com/office/drawing/2014/main" id="{5CC1367B-DC9F-4496-9766-930862E4EE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作業時程</a:t>
            </a:r>
            <a:r>
              <a:rPr lang="en-US" altLang="zh-TW" dirty="0"/>
              <a:t>-</a:t>
            </a:r>
            <a:r>
              <a:rPr lang="zh-TW" altLang="en-US" dirty="0"/>
              <a:t>本期表冊</a:t>
            </a:r>
          </a:p>
        </p:txBody>
      </p:sp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65F083CA-6F52-40AD-B382-1F2911D3240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altLang="zh-TW" dirty="0"/>
              <a:t>01</a:t>
            </a:r>
            <a:endParaRPr lang="zh-TW" altLang="en-US" dirty="0"/>
          </a:p>
        </p:txBody>
      </p:sp>
      <p:pic>
        <p:nvPicPr>
          <p:cNvPr id="8" name="Picture 8" descr="http://www.iconpng.com/png/phuzion/fav%20(star).png">
            <a:extLst>
              <a:ext uri="{FF2B5EF4-FFF2-40B4-BE49-F238E27FC236}">
                <a16:creationId xmlns:a16="http://schemas.microsoft.com/office/drawing/2014/main" id="{64015CFF-80B6-4467-BCB2-52FDA5A035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9698" y="1003929"/>
            <a:ext cx="339102" cy="337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8" descr="http://www.iconpng.com/png/phuzion/fav%20(star).png">
            <a:extLst>
              <a:ext uri="{FF2B5EF4-FFF2-40B4-BE49-F238E27FC236}">
                <a16:creationId xmlns:a16="http://schemas.microsoft.com/office/drawing/2014/main" id="{B4B4ACC0-D484-45DA-B29B-AC85BFF197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9698" y="1474514"/>
            <a:ext cx="339102" cy="337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id="{59D0C718-6244-4E11-9135-D99E3ED86E08}"/>
              </a:ext>
            </a:extLst>
          </p:cNvPr>
          <p:cNvSpPr/>
          <p:nvPr/>
        </p:nvSpPr>
        <p:spPr>
          <a:xfrm>
            <a:off x="1828800" y="995575"/>
            <a:ext cx="878205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1">
              <a:defRPr/>
            </a:pPr>
            <a:r>
              <a:rPr lang="zh-TW" altLang="en-US" sz="2800" b="1" dirty="0">
                <a:solidFill>
                  <a:schemeClr val="bg2">
                    <a:lumMod val="10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填表期間：</a:t>
            </a:r>
            <a:r>
              <a:rPr lang="en-US" altLang="zh-TW" sz="2800" b="1" dirty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09/02</a:t>
            </a:r>
            <a:r>
              <a:rPr lang="zh-TW" altLang="en-US" sz="2800" b="1" dirty="0">
                <a:solidFill>
                  <a:schemeClr val="bg2">
                    <a:lumMod val="10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上午</a:t>
            </a:r>
            <a:r>
              <a:rPr lang="en-US" altLang="zh-TW" sz="2800" b="1" dirty="0">
                <a:solidFill>
                  <a:schemeClr val="bg2">
                    <a:lumMod val="10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9:00~</a:t>
            </a:r>
            <a:r>
              <a:rPr lang="en-US" altLang="zh-TW" sz="2800" b="1" dirty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10/31</a:t>
            </a:r>
            <a:r>
              <a:rPr lang="zh-TW" altLang="en-US" sz="2800" b="1" dirty="0">
                <a:solidFill>
                  <a:schemeClr val="bg2">
                    <a:lumMod val="10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下午</a:t>
            </a:r>
            <a:r>
              <a:rPr lang="en-US" altLang="zh-TW" sz="2800" b="1" dirty="0">
                <a:solidFill>
                  <a:schemeClr val="bg2">
                    <a:lumMod val="10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5:00</a:t>
            </a:r>
          </a:p>
          <a:p>
            <a:pPr latinLnBrk="1">
              <a:defRPr/>
            </a:pPr>
            <a:r>
              <a:rPr lang="zh-TW" altLang="en-US" sz="2800" b="1" dirty="0">
                <a:latin typeface="微軟正黑體" pitchFamily="34" charset="-120"/>
                <a:ea typeface="微軟正黑體" pitchFamily="34" charset="-120"/>
              </a:rPr>
              <a:t>同步開放</a:t>
            </a:r>
            <a:r>
              <a:rPr lang="zh-TW" altLang="en-US" sz="2800" b="1" dirty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受評學校</a:t>
            </a:r>
            <a:r>
              <a:rPr lang="zh-TW" altLang="en-US" sz="2800" b="1" dirty="0">
                <a:latin typeface="微軟正黑體" pitchFamily="34" charset="-120"/>
                <a:ea typeface="微軟正黑體" pitchFamily="34" charset="-120"/>
              </a:rPr>
              <a:t>瀏覽及下載</a:t>
            </a:r>
            <a:r>
              <a:rPr lang="zh-TW" altLang="en-US" sz="2800" b="1" dirty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評鑑表冊</a:t>
            </a:r>
            <a:endParaRPr lang="en-US" altLang="zh-TW" sz="2800" b="1" dirty="0">
              <a:solidFill>
                <a:srgbClr val="FF0000"/>
              </a:solidFill>
              <a:latin typeface="微軟正黑體" pitchFamily="34" charset="-120"/>
              <a:ea typeface="微軟正黑體" pitchFamily="34" charset="-120"/>
            </a:endParaRPr>
          </a:p>
          <a:p>
            <a:pPr latinLnBrk="1">
              <a:defRPr/>
            </a:pPr>
            <a:endParaRPr lang="en-US" altLang="zh-TW" sz="2800" b="1" dirty="0">
              <a:solidFill>
                <a:schemeClr val="bg2">
                  <a:lumMod val="10000"/>
                </a:schemeClr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B1405826-EBB2-48B5-8EE7-A6B837D0228D}"/>
              </a:ext>
            </a:extLst>
          </p:cNvPr>
          <p:cNvSpPr/>
          <p:nvPr/>
        </p:nvSpPr>
        <p:spPr>
          <a:xfrm>
            <a:off x="3287709" y="1872607"/>
            <a:ext cx="7532691" cy="13817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1">
              <a:lnSpc>
                <a:spcPct val="120000"/>
              </a:lnSpc>
            </a:pPr>
            <a:r>
              <a:rPr lang="zh-TW" altLang="en-US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評鑑類別：</a:t>
            </a:r>
            <a:r>
              <a:rPr lang="en-US" altLang="zh-TW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113</a:t>
            </a:r>
            <a:r>
              <a:rPr lang="zh-TW" altLang="en-US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學年度例行評鑑受評學校</a:t>
            </a:r>
          </a:p>
          <a:p>
            <a:pPr latinLnBrk="1">
              <a:lnSpc>
                <a:spcPct val="120000"/>
              </a:lnSpc>
            </a:pPr>
            <a:r>
              <a:rPr lang="en-US" altLang="zh-TW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                    113</a:t>
            </a:r>
            <a:r>
              <a:rPr lang="zh-TW" altLang="en-US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學年度追蹤評鑑受評學校</a:t>
            </a:r>
            <a:endParaRPr lang="en-US" altLang="zh-TW" sz="24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latinLnBrk="1">
              <a:lnSpc>
                <a:spcPct val="120000"/>
              </a:lnSpc>
            </a:pPr>
            <a:r>
              <a:rPr lang="en-US" altLang="zh-TW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                    113</a:t>
            </a:r>
            <a:r>
              <a:rPr lang="zh-TW" altLang="en-US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學年度再評鑑受評學校</a:t>
            </a:r>
            <a:endParaRPr lang="en-US" altLang="zh-TW" sz="24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aphicFrame>
        <p:nvGraphicFramePr>
          <p:cNvPr id="12" name="表格 11">
            <a:extLst>
              <a:ext uri="{FF2B5EF4-FFF2-40B4-BE49-F238E27FC236}">
                <a16:creationId xmlns:a16="http://schemas.microsoft.com/office/drawing/2014/main" id="{F9FABA43-0145-4F14-AABE-FE41A09DF02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2307805"/>
              </p:ext>
            </p:extLst>
          </p:nvPr>
        </p:nvGraphicFramePr>
        <p:xfrm>
          <a:off x="2220819" y="3429000"/>
          <a:ext cx="3600002" cy="300228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14286">
                  <a:extLst>
                    <a:ext uri="{9D8B030D-6E8A-4147-A177-3AD203B41FA5}">
                      <a16:colId xmlns:a16="http://schemas.microsoft.com/office/drawing/2014/main" val="2472018076"/>
                    </a:ext>
                  </a:extLst>
                </a:gridCol>
                <a:gridCol w="514286">
                  <a:extLst>
                    <a:ext uri="{9D8B030D-6E8A-4147-A177-3AD203B41FA5}">
                      <a16:colId xmlns:a16="http://schemas.microsoft.com/office/drawing/2014/main" val="3672517135"/>
                    </a:ext>
                  </a:extLst>
                </a:gridCol>
                <a:gridCol w="514286">
                  <a:extLst>
                    <a:ext uri="{9D8B030D-6E8A-4147-A177-3AD203B41FA5}">
                      <a16:colId xmlns:a16="http://schemas.microsoft.com/office/drawing/2014/main" val="3203938980"/>
                    </a:ext>
                  </a:extLst>
                </a:gridCol>
                <a:gridCol w="514286">
                  <a:extLst>
                    <a:ext uri="{9D8B030D-6E8A-4147-A177-3AD203B41FA5}">
                      <a16:colId xmlns:a16="http://schemas.microsoft.com/office/drawing/2014/main" val="455712159"/>
                    </a:ext>
                  </a:extLst>
                </a:gridCol>
                <a:gridCol w="514286">
                  <a:extLst>
                    <a:ext uri="{9D8B030D-6E8A-4147-A177-3AD203B41FA5}">
                      <a16:colId xmlns:a16="http://schemas.microsoft.com/office/drawing/2014/main" val="1127437771"/>
                    </a:ext>
                  </a:extLst>
                </a:gridCol>
                <a:gridCol w="514286">
                  <a:extLst>
                    <a:ext uri="{9D8B030D-6E8A-4147-A177-3AD203B41FA5}">
                      <a16:colId xmlns:a16="http://schemas.microsoft.com/office/drawing/2014/main" val="2815228356"/>
                    </a:ext>
                  </a:extLst>
                </a:gridCol>
                <a:gridCol w="514286">
                  <a:extLst>
                    <a:ext uri="{9D8B030D-6E8A-4147-A177-3AD203B41FA5}">
                      <a16:colId xmlns:a16="http://schemas.microsoft.com/office/drawing/2014/main" val="1392124103"/>
                    </a:ext>
                  </a:extLst>
                </a:gridCol>
              </a:tblGrid>
              <a:tr h="358932">
                <a:tc gridSpan="7"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2400" u="none" strike="noStrike" dirty="0">
                          <a:effectLst/>
                        </a:rPr>
                        <a:t>9</a:t>
                      </a:r>
                      <a:r>
                        <a:rPr lang="zh-TW" altLang="en-US" sz="2400" u="none" strike="noStrike" dirty="0">
                          <a:effectLst/>
                        </a:rPr>
                        <a:t>月份</a:t>
                      </a:r>
                      <a:endParaRPr lang="zh-TW" alt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DDD8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6635709"/>
                  </a:ext>
                </a:extLst>
              </a:tr>
              <a:tr h="367478">
                <a:tc>
                  <a:txBody>
                    <a:bodyPr/>
                    <a:lstStyle/>
                    <a:p>
                      <a:pPr algn="ctr" rtl="0" fontAlgn="ctr"/>
                      <a:r>
                        <a:rPr lang="zh-TW" altLang="en-US" sz="2400" u="none" strike="noStrike" dirty="0">
                          <a:effectLst/>
                        </a:rPr>
                        <a:t>一</a:t>
                      </a:r>
                      <a:endParaRPr lang="zh-TW" alt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F0A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TW" altLang="en-US" sz="2400" u="none" strike="noStrike" dirty="0">
                          <a:effectLst/>
                        </a:rPr>
                        <a:t>二</a:t>
                      </a:r>
                      <a:endParaRPr lang="zh-TW" alt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F0A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TW" altLang="en-US" sz="2400" u="none" strike="noStrike">
                          <a:effectLst/>
                        </a:rPr>
                        <a:t>三</a:t>
                      </a:r>
                      <a:endParaRPr lang="zh-TW" altLang="en-US" sz="2400" b="0" i="0" u="none" strike="noStrike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F0A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TW" altLang="en-US" sz="2400" u="none" strike="noStrike" dirty="0">
                          <a:effectLst/>
                        </a:rPr>
                        <a:t>四</a:t>
                      </a:r>
                      <a:endParaRPr lang="zh-TW" alt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F0A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TW" altLang="en-US" sz="2400" u="none" strike="noStrike">
                          <a:effectLst/>
                        </a:rPr>
                        <a:t>五</a:t>
                      </a:r>
                      <a:endParaRPr lang="zh-TW" altLang="en-US" sz="2400" b="0" i="0" u="none" strike="noStrike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F0A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TW" altLang="en-US" sz="2400" u="none" strike="noStrike" dirty="0">
                          <a:effectLst/>
                        </a:rPr>
                        <a:t>六</a:t>
                      </a:r>
                      <a:endParaRPr lang="zh-TW" alt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F0A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TW" altLang="en-US" sz="2400" u="none" strike="noStrike" dirty="0">
                          <a:effectLst/>
                        </a:rPr>
                        <a:t>日</a:t>
                      </a:r>
                      <a:endParaRPr lang="zh-TW" alt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F0A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44558348"/>
                  </a:ext>
                </a:extLst>
              </a:tr>
              <a:tr h="358932">
                <a:tc>
                  <a:txBody>
                    <a:bodyPr/>
                    <a:lstStyle/>
                    <a:p>
                      <a:pPr algn="ctr" rtl="0" fontAlgn="ctr"/>
                      <a:r>
                        <a:rPr lang="zh-TW" altLang="en-US" sz="2400" u="none" strike="noStrike">
                          <a:effectLst/>
                        </a:rPr>
                        <a:t>　</a:t>
                      </a:r>
                      <a:endParaRPr lang="zh-TW" altLang="en-US" sz="2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TW" altLang="en-US" sz="2400" u="none" strike="noStrike">
                          <a:effectLst/>
                        </a:rPr>
                        <a:t>　</a:t>
                      </a:r>
                      <a:endParaRPr lang="zh-TW" altLang="en-US" sz="2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TW" altLang="en-US" sz="2400" u="none" strike="noStrike">
                          <a:effectLst/>
                        </a:rPr>
                        <a:t>　</a:t>
                      </a:r>
                      <a:endParaRPr lang="zh-TW" altLang="en-US" sz="2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TW" altLang="en-US" sz="2400" u="none" strike="noStrike">
                          <a:effectLst/>
                        </a:rPr>
                        <a:t>　</a:t>
                      </a:r>
                      <a:endParaRPr lang="zh-TW" altLang="en-US" sz="2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TW" altLang="en-US" sz="2400" u="none" strike="noStrike">
                          <a:effectLst/>
                        </a:rPr>
                        <a:t>　</a:t>
                      </a:r>
                      <a:endParaRPr lang="zh-TW" altLang="en-US" sz="2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TW" altLang="en-US" sz="2400" u="none" strike="noStrike">
                          <a:effectLst/>
                        </a:rPr>
                        <a:t>　</a:t>
                      </a:r>
                      <a:endParaRPr lang="zh-TW" altLang="en-US" sz="2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2400" u="none" strike="noStrike" dirty="0">
                          <a:effectLst/>
                        </a:rPr>
                        <a:t>1</a:t>
                      </a:r>
                      <a:endParaRPr lang="en-US" altLang="zh-TW" sz="2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7192713"/>
                  </a:ext>
                </a:extLst>
              </a:tr>
              <a:tr h="358932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2400" u="none" strike="noStrike" dirty="0">
                          <a:effectLst/>
                        </a:rPr>
                        <a:t>2</a:t>
                      </a:r>
                      <a:endParaRPr lang="en-US" altLang="zh-TW" sz="2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2400" u="none" strike="noStrike" dirty="0">
                          <a:effectLst/>
                        </a:rPr>
                        <a:t>3</a:t>
                      </a:r>
                      <a:endParaRPr lang="en-US" altLang="zh-TW" sz="2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2400" u="none" strike="noStrike" dirty="0">
                          <a:effectLst/>
                        </a:rPr>
                        <a:t>4</a:t>
                      </a:r>
                      <a:endParaRPr lang="en-US" altLang="zh-TW" sz="2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2400" u="none" strike="noStrike" dirty="0">
                          <a:effectLst/>
                        </a:rPr>
                        <a:t>5</a:t>
                      </a:r>
                      <a:endParaRPr lang="en-US" altLang="zh-TW" sz="2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2400" u="none" strike="noStrike">
                          <a:effectLst/>
                        </a:rPr>
                        <a:t>6</a:t>
                      </a:r>
                      <a:endParaRPr lang="en-US" altLang="zh-TW" sz="2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2400" u="none" strike="noStrike">
                          <a:effectLst/>
                        </a:rPr>
                        <a:t>7</a:t>
                      </a:r>
                      <a:endParaRPr lang="en-US" altLang="zh-TW" sz="2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2400" u="none" strike="noStrike" dirty="0">
                          <a:effectLst/>
                        </a:rPr>
                        <a:t>8</a:t>
                      </a:r>
                      <a:endParaRPr lang="en-US" altLang="zh-TW" sz="2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31268248"/>
                  </a:ext>
                </a:extLst>
              </a:tr>
              <a:tr h="358932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2400" u="none" strike="noStrike" dirty="0">
                          <a:effectLst/>
                        </a:rPr>
                        <a:t>9</a:t>
                      </a:r>
                      <a:endParaRPr lang="en-US" altLang="zh-TW" sz="2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2400" u="none" strike="noStrike" dirty="0">
                          <a:effectLst/>
                        </a:rPr>
                        <a:t>10</a:t>
                      </a:r>
                      <a:endParaRPr lang="en-US" altLang="zh-TW" sz="2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2400" u="none" strike="noStrike">
                          <a:effectLst/>
                        </a:rPr>
                        <a:t>11</a:t>
                      </a:r>
                      <a:endParaRPr lang="en-US" altLang="zh-TW" sz="2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2400" u="none" strike="noStrike">
                          <a:effectLst/>
                        </a:rPr>
                        <a:t>12</a:t>
                      </a:r>
                      <a:endParaRPr lang="en-US" altLang="zh-TW" sz="2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2400" u="none" strike="noStrike" dirty="0">
                          <a:effectLst/>
                        </a:rPr>
                        <a:t>13</a:t>
                      </a:r>
                      <a:endParaRPr lang="en-US" altLang="zh-TW" sz="2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2400" u="none" strike="noStrike">
                          <a:effectLst/>
                        </a:rPr>
                        <a:t>14</a:t>
                      </a:r>
                      <a:endParaRPr lang="en-US" altLang="zh-TW" sz="2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2400" u="none" strike="noStrike" dirty="0">
                          <a:effectLst/>
                        </a:rPr>
                        <a:t>15</a:t>
                      </a:r>
                      <a:endParaRPr lang="en-US" altLang="zh-TW" sz="2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44309356"/>
                  </a:ext>
                </a:extLst>
              </a:tr>
              <a:tr h="358932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2400" u="none" strike="noStrike" dirty="0">
                          <a:effectLst/>
                        </a:rPr>
                        <a:t>16</a:t>
                      </a:r>
                      <a:endParaRPr lang="en-US" altLang="zh-TW" sz="2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2400" u="none" strike="noStrike">
                          <a:effectLst/>
                        </a:rPr>
                        <a:t>17</a:t>
                      </a:r>
                      <a:endParaRPr lang="en-US" altLang="zh-TW" sz="2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2400" u="none" strike="noStrike" dirty="0">
                          <a:effectLst/>
                        </a:rPr>
                        <a:t>18</a:t>
                      </a:r>
                      <a:endParaRPr lang="en-US" altLang="zh-TW" sz="2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2400" u="none" strike="noStrike">
                          <a:effectLst/>
                        </a:rPr>
                        <a:t>19</a:t>
                      </a:r>
                      <a:endParaRPr lang="en-US" altLang="zh-TW" sz="2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2400" u="none" strike="noStrike" dirty="0">
                          <a:effectLst/>
                        </a:rPr>
                        <a:t>20</a:t>
                      </a:r>
                      <a:endParaRPr lang="en-US" altLang="zh-TW" sz="2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2400" u="none" strike="noStrike" dirty="0">
                          <a:effectLst/>
                        </a:rPr>
                        <a:t>21</a:t>
                      </a:r>
                      <a:endParaRPr lang="en-US" altLang="zh-TW" sz="2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2400" u="none" strike="noStrike" dirty="0">
                          <a:effectLst/>
                        </a:rPr>
                        <a:t>22</a:t>
                      </a:r>
                      <a:endParaRPr lang="en-US" altLang="zh-TW" sz="2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88547495"/>
                  </a:ext>
                </a:extLst>
              </a:tr>
              <a:tr h="358932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2400" u="none" strike="noStrike" dirty="0">
                          <a:effectLst/>
                        </a:rPr>
                        <a:t>23</a:t>
                      </a:r>
                      <a:endParaRPr lang="en-US" altLang="zh-TW" sz="2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2400" u="none" strike="noStrike">
                          <a:effectLst/>
                        </a:rPr>
                        <a:t>24</a:t>
                      </a:r>
                      <a:endParaRPr lang="en-US" altLang="zh-TW" sz="2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2400" u="none" strike="noStrike">
                          <a:effectLst/>
                        </a:rPr>
                        <a:t>25</a:t>
                      </a:r>
                      <a:endParaRPr lang="en-US" altLang="zh-TW" sz="2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2400" u="none" strike="noStrike">
                          <a:effectLst/>
                        </a:rPr>
                        <a:t>26</a:t>
                      </a:r>
                      <a:endParaRPr lang="en-US" altLang="zh-TW" sz="2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2400" u="none" strike="noStrike" dirty="0">
                          <a:effectLst/>
                        </a:rPr>
                        <a:t>27</a:t>
                      </a:r>
                      <a:endParaRPr lang="en-US" altLang="zh-TW" sz="2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2400" u="none" strike="noStrike" dirty="0">
                          <a:effectLst/>
                        </a:rPr>
                        <a:t>28</a:t>
                      </a:r>
                      <a:endParaRPr lang="en-US" altLang="zh-TW" sz="2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2400" u="none" strike="noStrike" dirty="0">
                          <a:effectLst/>
                        </a:rPr>
                        <a:t>29</a:t>
                      </a:r>
                      <a:endParaRPr lang="en-US" altLang="zh-TW" sz="2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35064668"/>
                  </a:ext>
                </a:extLst>
              </a:tr>
              <a:tr h="358932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2400" u="none" strike="noStrike" dirty="0">
                          <a:effectLst/>
                        </a:rPr>
                        <a:t>30</a:t>
                      </a:r>
                      <a:endParaRPr lang="en-US" altLang="zh-TW" sz="2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TW" altLang="en-US" sz="2400" u="none" strike="noStrike">
                          <a:effectLst/>
                        </a:rPr>
                        <a:t>　</a:t>
                      </a:r>
                      <a:endParaRPr lang="zh-TW" altLang="en-US" sz="2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TW" altLang="en-US" sz="2400" u="none" strike="noStrike">
                          <a:effectLst/>
                        </a:rPr>
                        <a:t>　</a:t>
                      </a:r>
                      <a:endParaRPr lang="zh-TW" altLang="en-US" sz="2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TW" altLang="en-US" sz="2400" u="none" strike="noStrike">
                          <a:effectLst/>
                        </a:rPr>
                        <a:t>　</a:t>
                      </a:r>
                      <a:endParaRPr lang="zh-TW" altLang="en-US" sz="2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TW" altLang="en-US" sz="2400" u="none" strike="noStrike">
                          <a:effectLst/>
                        </a:rPr>
                        <a:t>　</a:t>
                      </a:r>
                      <a:endParaRPr lang="zh-TW" altLang="en-US" sz="2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TW" altLang="en-US" sz="2400" u="none" strike="noStrike">
                          <a:effectLst/>
                        </a:rPr>
                        <a:t>　</a:t>
                      </a:r>
                      <a:endParaRPr lang="zh-TW" altLang="en-US" sz="2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TW" altLang="en-US" sz="2400" u="none" strike="noStrike" dirty="0">
                          <a:effectLst/>
                        </a:rPr>
                        <a:t>　</a:t>
                      </a:r>
                      <a:endParaRPr lang="zh-TW" alt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96007165"/>
                  </a:ext>
                </a:extLst>
              </a:tr>
            </a:tbl>
          </a:graphicData>
        </a:graphic>
      </p:graphicFrame>
      <p:graphicFrame>
        <p:nvGraphicFramePr>
          <p:cNvPr id="13" name="表格 12">
            <a:extLst>
              <a:ext uri="{FF2B5EF4-FFF2-40B4-BE49-F238E27FC236}">
                <a16:creationId xmlns:a16="http://schemas.microsoft.com/office/drawing/2014/main" id="{D160AAE1-A295-4A21-B0E6-00E2602C27C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5941132"/>
              </p:ext>
            </p:extLst>
          </p:nvPr>
        </p:nvGraphicFramePr>
        <p:xfrm>
          <a:off x="6046071" y="3429000"/>
          <a:ext cx="3600002" cy="300227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14286">
                  <a:extLst>
                    <a:ext uri="{9D8B030D-6E8A-4147-A177-3AD203B41FA5}">
                      <a16:colId xmlns:a16="http://schemas.microsoft.com/office/drawing/2014/main" val="2108063156"/>
                    </a:ext>
                  </a:extLst>
                </a:gridCol>
                <a:gridCol w="514286">
                  <a:extLst>
                    <a:ext uri="{9D8B030D-6E8A-4147-A177-3AD203B41FA5}">
                      <a16:colId xmlns:a16="http://schemas.microsoft.com/office/drawing/2014/main" val="4015345535"/>
                    </a:ext>
                  </a:extLst>
                </a:gridCol>
                <a:gridCol w="514286">
                  <a:extLst>
                    <a:ext uri="{9D8B030D-6E8A-4147-A177-3AD203B41FA5}">
                      <a16:colId xmlns:a16="http://schemas.microsoft.com/office/drawing/2014/main" val="1068560908"/>
                    </a:ext>
                  </a:extLst>
                </a:gridCol>
                <a:gridCol w="514286">
                  <a:extLst>
                    <a:ext uri="{9D8B030D-6E8A-4147-A177-3AD203B41FA5}">
                      <a16:colId xmlns:a16="http://schemas.microsoft.com/office/drawing/2014/main" val="3182630667"/>
                    </a:ext>
                  </a:extLst>
                </a:gridCol>
                <a:gridCol w="514286">
                  <a:extLst>
                    <a:ext uri="{9D8B030D-6E8A-4147-A177-3AD203B41FA5}">
                      <a16:colId xmlns:a16="http://schemas.microsoft.com/office/drawing/2014/main" val="2096757721"/>
                    </a:ext>
                  </a:extLst>
                </a:gridCol>
                <a:gridCol w="514286">
                  <a:extLst>
                    <a:ext uri="{9D8B030D-6E8A-4147-A177-3AD203B41FA5}">
                      <a16:colId xmlns:a16="http://schemas.microsoft.com/office/drawing/2014/main" val="3626027349"/>
                    </a:ext>
                  </a:extLst>
                </a:gridCol>
                <a:gridCol w="514286">
                  <a:extLst>
                    <a:ext uri="{9D8B030D-6E8A-4147-A177-3AD203B41FA5}">
                      <a16:colId xmlns:a16="http://schemas.microsoft.com/office/drawing/2014/main" val="1831162903"/>
                    </a:ext>
                  </a:extLst>
                </a:gridCol>
              </a:tblGrid>
              <a:tr h="427443">
                <a:tc gridSpan="7"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2400" u="none" strike="noStrike" dirty="0">
                          <a:effectLst/>
                        </a:rPr>
                        <a:t>10</a:t>
                      </a:r>
                      <a:r>
                        <a:rPr lang="zh-TW" altLang="en-US" sz="2400" u="none" strike="noStrike" dirty="0">
                          <a:effectLst/>
                        </a:rPr>
                        <a:t>月份</a:t>
                      </a:r>
                      <a:endParaRPr lang="zh-TW" alt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DDD8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1505276"/>
                  </a:ext>
                </a:extLst>
              </a:tr>
              <a:tr h="437621">
                <a:tc>
                  <a:txBody>
                    <a:bodyPr/>
                    <a:lstStyle/>
                    <a:p>
                      <a:pPr algn="ctr" rtl="0" fontAlgn="ctr"/>
                      <a:r>
                        <a:rPr lang="zh-TW" altLang="en-US" sz="2400" u="none" strike="noStrike" dirty="0">
                          <a:effectLst/>
                        </a:rPr>
                        <a:t>一</a:t>
                      </a:r>
                      <a:endParaRPr lang="zh-TW" alt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F0A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TW" altLang="en-US" sz="2400" u="none" strike="noStrike" dirty="0">
                          <a:effectLst/>
                        </a:rPr>
                        <a:t>二</a:t>
                      </a:r>
                      <a:endParaRPr lang="zh-TW" alt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F0A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TW" altLang="en-US" sz="2400" u="none" strike="noStrike" dirty="0">
                          <a:effectLst/>
                        </a:rPr>
                        <a:t>三</a:t>
                      </a:r>
                      <a:endParaRPr lang="zh-TW" alt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F0A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TW" altLang="en-US" sz="2400" u="none" strike="noStrike">
                          <a:effectLst/>
                        </a:rPr>
                        <a:t>四</a:t>
                      </a:r>
                      <a:endParaRPr lang="zh-TW" altLang="en-US" sz="2400" b="0" i="0" u="none" strike="noStrike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F0A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TW" altLang="en-US" sz="2400" u="none" strike="noStrike" dirty="0">
                          <a:effectLst/>
                        </a:rPr>
                        <a:t>五</a:t>
                      </a:r>
                      <a:endParaRPr lang="zh-TW" alt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F0A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TW" altLang="en-US" sz="2400" u="none" strike="noStrike" dirty="0">
                          <a:effectLst/>
                        </a:rPr>
                        <a:t>六</a:t>
                      </a:r>
                      <a:endParaRPr lang="zh-TW" alt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F0A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TW" altLang="en-US" sz="2400" u="none" strike="noStrike" dirty="0">
                          <a:effectLst/>
                        </a:rPr>
                        <a:t>日</a:t>
                      </a:r>
                      <a:endParaRPr lang="zh-TW" alt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F0A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22837616"/>
                  </a:ext>
                </a:extLst>
              </a:tr>
              <a:tr h="427443">
                <a:tc>
                  <a:txBody>
                    <a:bodyPr/>
                    <a:lstStyle/>
                    <a:p>
                      <a:pPr algn="ctr" rtl="0" fontAlgn="ctr"/>
                      <a:r>
                        <a:rPr lang="zh-TW" altLang="en-US" sz="2400" u="none" strike="noStrike">
                          <a:effectLst/>
                        </a:rPr>
                        <a:t>　</a:t>
                      </a:r>
                      <a:endParaRPr lang="zh-TW" altLang="en-US" sz="2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2400" u="none" strike="noStrike" dirty="0">
                          <a:effectLst/>
                        </a:rPr>
                        <a:t>1</a:t>
                      </a:r>
                      <a:endParaRPr lang="en-US" altLang="zh-TW" sz="2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2400" u="none" strike="noStrike" dirty="0">
                          <a:effectLst/>
                        </a:rPr>
                        <a:t>2</a:t>
                      </a:r>
                      <a:endParaRPr lang="en-US" altLang="zh-TW" sz="2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2400" u="none" strike="noStrike">
                          <a:effectLst/>
                        </a:rPr>
                        <a:t>3</a:t>
                      </a:r>
                      <a:endParaRPr lang="en-US" altLang="zh-TW" sz="2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2400" u="none" strike="noStrike">
                          <a:effectLst/>
                        </a:rPr>
                        <a:t>4</a:t>
                      </a:r>
                      <a:endParaRPr lang="en-US" altLang="zh-TW" sz="2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2400" u="none" strike="noStrike">
                          <a:effectLst/>
                        </a:rPr>
                        <a:t>5</a:t>
                      </a:r>
                      <a:endParaRPr lang="en-US" altLang="zh-TW" sz="2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2400" u="none" strike="noStrike">
                          <a:effectLst/>
                        </a:rPr>
                        <a:t>6</a:t>
                      </a:r>
                      <a:endParaRPr lang="en-US" altLang="zh-TW" sz="2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90033778"/>
                  </a:ext>
                </a:extLst>
              </a:tr>
              <a:tr h="427443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2400" u="none" strike="noStrike" dirty="0">
                          <a:effectLst/>
                        </a:rPr>
                        <a:t>7</a:t>
                      </a:r>
                      <a:endParaRPr lang="en-US" altLang="zh-TW" sz="2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2400" u="none" strike="noStrike">
                          <a:effectLst/>
                        </a:rPr>
                        <a:t>8</a:t>
                      </a:r>
                      <a:endParaRPr lang="en-US" altLang="zh-TW" sz="2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2400" u="none" strike="noStrike">
                          <a:effectLst/>
                        </a:rPr>
                        <a:t>9</a:t>
                      </a:r>
                      <a:endParaRPr lang="en-US" altLang="zh-TW" sz="2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2400" u="none" strike="noStrike" dirty="0">
                          <a:effectLst/>
                        </a:rPr>
                        <a:t>10</a:t>
                      </a:r>
                      <a:endParaRPr lang="en-US" altLang="zh-TW" sz="2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2400" u="none" strike="noStrike" dirty="0">
                          <a:effectLst/>
                        </a:rPr>
                        <a:t>11</a:t>
                      </a:r>
                      <a:endParaRPr lang="en-US" altLang="zh-TW" sz="2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2400" u="none" strike="noStrike">
                          <a:effectLst/>
                        </a:rPr>
                        <a:t>12</a:t>
                      </a:r>
                      <a:endParaRPr lang="en-US" altLang="zh-TW" sz="2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2400" u="none" strike="noStrike">
                          <a:effectLst/>
                        </a:rPr>
                        <a:t>13</a:t>
                      </a:r>
                      <a:endParaRPr lang="en-US" altLang="zh-TW" sz="2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71489125"/>
                  </a:ext>
                </a:extLst>
              </a:tr>
              <a:tr h="427443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2400" u="none" strike="noStrike" dirty="0">
                          <a:effectLst/>
                        </a:rPr>
                        <a:t>14</a:t>
                      </a:r>
                      <a:endParaRPr lang="en-US" altLang="zh-TW" sz="2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2400" u="none" strike="noStrike">
                          <a:effectLst/>
                        </a:rPr>
                        <a:t>15</a:t>
                      </a:r>
                      <a:endParaRPr lang="en-US" altLang="zh-TW" sz="2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2400" u="none" strike="noStrike">
                          <a:effectLst/>
                        </a:rPr>
                        <a:t>16</a:t>
                      </a:r>
                      <a:endParaRPr lang="en-US" altLang="zh-TW" sz="2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2400" u="none" strike="noStrike">
                          <a:effectLst/>
                        </a:rPr>
                        <a:t>17</a:t>
                      </a:r>
                      <a:endParaRPr lang="en-US" altLang="zh-TW" sz="2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2400" u="none" strike="noStrike">
                          <a:effectLst/>
                        </a:rPr>
                        <a:t>18</a:t>
                      </a:r>
                      <a:endParaRPr lang="en-US" altLang="zh-TW" sz="2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2400" u="none" strike="noStrike" dirty="0">
                          <a:effectLst/>
                        </a:rPr>
                        <a:t>19</a:t>
                      </a:r>
                      <a:endParaRPr lang="en-US" altLang="zh-TW" sz="2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2400" u="none" strike="noStrike">
                          <a:effectLst/>
                        </a:rPr>
                        <a:t>20</a:t>
                      </a:r>
                      <a:endParaRPr lang="en-US" altLang="zh-TW" sz="2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2140412"/>
                  </a:ext>
                </a:extLst>
              </a:tr>
              <a:tr h="427443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2400" u="none" strike="noStrike">
                          <a:effectLst/>
                        </a:rPr>
                        <a:t>21</a:t>
                      </a:r>
                      <a:endParaRPr lang="en-US" altLang="zh-TW" sz="2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2400" u="none" strike="noStrike" dirty="0">
                          <a:effectLst/>
                        </a:rPr>
                        <a:t>22</a:t>
                      </a:r>
                      <a:endParaRPr lang="en-US" altLang="zh-TW" sz="2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2400" u="none" strike="noStrike">
                          <a:effectLst/>
                        </a:rPr>
                        <a:t>23</a:t>
                      </a:r>
                      <a:endParaRPr lang="en-US" altLang="zh-TW" sz="2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2400" u="none" strike="noStrike">
                          <a:effectLst/>
                        </a:rPr>
                        <a:t>24</a:t>
                      </a:r>
                      <a:endParaRPr lang="en-US" altLang="zh-TW" sz="2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2400" u="none" strike="noStrike">
                          <a:effectLst/>
                        </a:rPr>
                        <a:t>25</a:t>
                      </a:r>
                      <a:endParaRPr lang="en-US" altLang="zh-TW" sz="2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2400" u="none" strike="noStrike" dirty="0">
                          <a:effectLst/>
                        </a:rPr>
                        <a:t>26</a:t>
                      </a:r>
                      <a:endParaRPr lang="en-US" altLang="zh-TW" sz="2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2400" u="none" strike="noStrike" dirty="0">
                          <a:effectLst/>
                        </a:rPr>
                        <a:t>27</a:t>
                      </a:r>
                      <a:endParaRPr lang="en-US" altLang="zh-TW" sz="2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14629556"/>
                  </a:ext>
                </a:extLst>
              </a:tr>
              <a:tr h="427443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2400" u="none" strike="noStrike">
                          <a:effectLst/>
                        </a:rPr>
                        <a:t>28</a:t>
                      </a:r>
                      <a:endParaRPr lang="en-US" altLang="zh-TW" sz="2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2400" u="none" strike="noStrike">
                          <a:effectLst/>
                        </a:rPr>
                        <a:t>29</a:t>
                      </a:r>
                      <a:endParaRPr lang="en-US" altLang="zh-TW" sz="2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2400" u="none" strike="noStrike" dirty="0">
                          <a:effectLst/>
                        </a:rPr>
                        <a:t>30</a:t>
                      </a:r>
                      <a:endParaRPr lang="en-US" altLang="zh-TW" sz="2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2400" u="none" strike="noStrike" dirty="0">
                          <a:effectLst/>
                        </a:rPr>
                        <a:t>31</a:t>
                      </a:r>
                      <a:endParaRPr lang="en-US" altLang="zh-TW" sz="2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TW" altLang="en-US" sz="2400" u="none" strike="noStrike" dirty="0">
                          <a:effectLst/>
                        </a:rPr>
                        <a:t>　</a:t>
                      </a:r>
                      <a:endParaRPr lang="zh-TW" alt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TW" altLang="en-US" sz="2400" u="none" strike="noStrike">
                          <a:effectLst/>
                        </a:rPr>
                        <a:t>　</a:t>
                      </a:r>
                      <a:endParaRPr lang="zh-TW" altLang="en-US" sz="2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TW" altLang="en-US" sz="2400" u="none" strike="noStrike" dirty="0">
                          <a:effectLst/>
                        </a:rPr>
                        <a:t>　</a:t>
                      </a:r>
                      <a:endParaRPr lang="zh-TW" alt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9474921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512681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4CBC8F8E-801C-4EBD-9236-889C7DAAEC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37BC5-01F3-4DA6-AE9F-6749599A3EE9}" type="slidenum">
              <a:rPr lang="zh-TW" altLang="en-US" smtClean="0"/>
              <a:t>6</a:t>
            </a:fld>
            <a:endParaRPr lang="zh-TW" altLang="en-US"/>
          </a:p>
        </p:txBody>
      </p:sp>
      <p:sp>
        <p:nvSpPr>
          <p:cNvPr id="4" name="標題 3">
            <a:extLst>
              <a:ext uri="{FF2B5EF4-FFF2-40B4-BE49-F238E27FC236}">
                <a16:creationId xmlns:a16="http://schemas.microsoft.com/office/drawing/2014/main" id="{19094D98-D5F6-42B7-87FD-3C12981545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作業時程</a:t>
            </a:r>
            <a:r>
              <a:rPr lang="en-US" altLang="zh-TW" dirty="0"/>
              <a:t>-</a:t>
            </a:r>
            <a:r>
              <a:rPr lang="zh-TW" altLang="en-US" dirty="0"/>
              <a:t>資料匯出</a:t>
            </a:r>
          </a:p>
        </p:txBody>
      </p:sp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61D57161-FFEA-459C-B266-4869C07012B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altLang="zh-TW" dirty="0"/>
              <a:t>02</a:t>
            </a:r>
            <a:endParaRPr lang="zh-TW" altLang="en-US" dirty="0"/>
          </a:p>
        </p:txBody>
      </p:sp>
      <p:sp>
        <p:nvSpPr>
          <p:cNvPr id="6" name="矩形 19">
            <a:extLst>
              <a:ext uri="{FF2B5EF4-FFF2-40B4-BE49-F238E27FC236}">
                <a16:creationId xmlns:a16="http://schemas.microsoft.com/office/drawing/2014/main" id="{9D419519-FB11-47D2-933A-C7B3459BCEF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28800" y="914400"/>
            <a:ext cx="1003141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 eaLnBrk="1" latinLnBrk="1" hangingPunct="1"/>
            <a:r>
              <a:rPr lang="en-US" altLang="zh-TW" sz="28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11/01</a:t>
            </a:r>
            <a:r>
              <a:rPr lang="en-US" altLang="zh-TW" sz="28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~</a:t>
            </a:r>
            <a:r>
              <a:rPr lang="en-US" altLang="zh-TW" sz="28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11/05</a:t>
            </a:r>
            <a:r>
              <a:rPr lang="zh-TW" altLang="en-US" sz="28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校庫提供資料予應用單位</a:t>
            </a:r>
            <a:endParaRPr lang="en-US" altLang="zh-TW" sz="28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8" name="Picture 8" descr="http://www.iconpng.com/png/phuzion/fav%20(star).png">
            <a:extLst>
              <a:ext uri="{FF2B5EF4-FFF2-40B4-BE49-F238E27FC236}">
                <a16:creationId xmlns:a16="http://schemas.microsoft.com/office/drawing/2014/main" id="{8AE58E88-926A-41B7-B2F8-3B3D721FA9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9698" y="1017314"/>
            <a:ext cx="339102" cy="337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矩形 19">
            <a:extLst>
              <a:ext uri="{FF2B5EF4-FFF2-40B4-BE49-F238E27FC236}">
                <a16:creationId xmlns:a16="http://schemas.microsoft.com/office/drawing/2014/main" id="{CB7A4C9B-EC0B-406C-9C07-F4426B6905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46084" y="2090172"/>
            <a:ext cx="4652196" cy="3108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 eaLnBrk="1" latinLnBrk="1" hangingPunct="1"/>
            <a:r>
              <a:rPr lang="zh-TW" altLang="en-US" sz="2800" b="1" dirty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第一次資料匯出：</a:t>
            </a:r>
            <a:endParaRPr lang="en-US" altLang="zh-TW" sz="2800" b="1" dirty="0">
              <a:solidFill>
                <a:srgbClr val="0000FF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2241550" indent="-2241550" eaLnBrk="1" latinLnBrk="1" hangingPunct="1"/>
            <a:r>
              <a:rPr lang="zh-TW" altLang="en-US" sz="28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統計處</a:t>
            </a:r>
            <a:endParaRPr lang="en-US" altLang="zh-TW" sz="28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2241550" indent="-2241550" eaLnBrk="1" latinLnBrk="1" hangingPunct="1"/>
            <a:r>
              <a:rPr lang="zh-TW" altLang="en-US" sz="28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總量管制小組</a:t>
            </a:r>
            <a:endParaRPr lang="en-US" altLang="zh-TW" sz="28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2241550" indent="-2241550" latinLnBrk="1"/>
            <a:r>
              <a:rPr lang="zh-TW" altLang="en-US" sz="28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大專校院一覽表</a:t>
            </a:r>
            <a:endParaRPr lang="en-US" altLang="zh-TW" sz="28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2241550" indent="-2241550" eaLnBrk="1" latinLnBrk="1" hangingPunct="1"/>
            <a:r>
              <a:rPr lang="zh-TW" altLang="en-US" sz="28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獎勵補助工作小組</a:t>
            </a:r>
            <a:endParaRPr lang="en-US" altLang="zh-TW" sz="28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2241550" indent="-2241550" eaLnBrk="1" latinLnBrk="1" hangingPunct="1"/>
            <a:r>
              <a:rPr lang="zh-TW" altLang="en-US" sz="28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大專校院學生基本資料庫</a:t>
            </a:r>
          </a:p>
          <a:p>
            <a:pPr marL="2241550" indent="-2241550" eaLnBrk="1" latinLnBrk="1" hangingPunct="1"/>
            <a:r>
              <a:rPr lang="zh-TW" altLang="en-US" sz="28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大專校院校務資訊公開平臺</a:t>
            </a:r>
          </a:p>
        </p:txBody>
      </p:sp>
      <p:graphicFrame>
        <p:nvGraphicFramePr>
          <p:cNvPr id="10" name="表格 9">
            <a:extLst>
              <a:ext uri="{FF2B5EF4-FFF2-40B4-BE49-F238E27FC236}">
                <a16:creationId xmlns:a16="http://schemas.microsoft.com/office/drawing/2014/main" id="{C93D58EA-9F6F-4BAF-9347-53BFCD1B74C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6856764"/>
              </p:ext>
            </p:extLst>
          </p:nvPr>
        </p:nvGraphicFramePr>
        <p:xfrm>
          <a:off x="1828800" y="2207657"/>
          <a:ext cx="3600002" cy="288000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14286">
                  <a:extLst>
                    <a:ext uri="{9D8B030D-6E8A-4147-A177-3AD203B41FA5}">
                      <a16:colId xmlns:a16="http://schemas.microsoft.com/office/drawing/2014/main" val="2536036205"/>
                    </a:ext>
                  </a:extLst>
                </a:gridCol>
                <a:gridCol w="514286">
                  <a:extLst>
                    <a:ext uri="{9D8B030D-6E8A-4147-A177-3AD203B41FA5}">
                      <a16:colId xmlns:a16="http://schemas.microsoft.com/office/drawing/2014/main" val="1722983397"/>
                    </a:ext>
                  </a:extLst>
                </a:gridCol>
                <a:gridCol w="514286">
                  <a:extLst>
                    <a:ext uri="{9D8B030D-6E8A-4147-A177-3AD203B41FA5}">
                      <a16:colId xmlns:a16="http://schemas.microsoft.com/office/drawing/2014/main" val="4143092094"/>
                    </a:ext>
                  </a:extLst>
                </a:gridCol>
                <a:gridCol w="514286">
                  <a:extLst>
                    <a:ext uri="{9D8B030D-6E8A-4147-A177-3AD203B41FA5}">
                      <a16:colId xmlns:a16="http://schemas.microsoft.com/office/drawing/2014/main" val="632453715"/>
                    </a:ext>
                  </a:extLst>
                </a:gridCol>
                <a:gridCol w="514286">
                  <a:extLst>
                    <a:ext uri="{9D8B030D-6E8A-4147-A177-3AD203B41FA5}">
                      <a16:colId xmlns:a16="http://schemas.microsoft.com/office/drawing/2014/main" val="2749295158"/>
                    </a:ext>
                  </a:extLst>
                </a:gridCol>
                <a:gridCol w="514286">
                  <a:extLst>
                    <a:ext uri="{9D8B030D-6E8A-4147-A177-3AD203B41FA5}">
                      <a16:colId xmlns:a16="http://schemas.microsoft.com/office/drawing/2014/main" val="2554174482"/>
                    </a:ext>
                  </a:extLst>
                </a:gridCol>
                <a:gridCol w="514286">
                  <a:extLst>
                    <a:ext uri="{9D8B030D-6E8A-4147-A177-3AD203B41FA5}">
                      <a16:colId xmlns:a16="http://schemas.microsoft.com/office/drawing/2014/main" val="3726789324"/>
                    </a:ext>
                  </a:extLst>
                </a:gridCol>
              </a:tblGrid>
              <a:tr h="410034">
                <a:tc gridSpan="7"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2400" u="none" strike="noStrike" dirty="0">
                          <a:effectLst/>
                        </a:rPr>
                        <a:t>11</a:t>
                      </a:r>
                      <a:r>
                        <a:rPr lang="zh-TW" altLang="en-US" sz="2400" u="none" strike="noStrike" dirty="0">
                          <a:effectLst/>
                        </a:rPr>
                        <a:t>月份</a:t>
                      </a:r>
                      <a:endParaRPr lang="zh-TW" alt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DDD8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49749544"/>
                  </a:ext>
                </a:extLst>
              </a:tr>
              <a:tr h="419797">
                <a:tc>
                  <a:txBody>
                    <a:bodyPr/>
                    <a:lstStyle/>
                    <a:p>
                      <a:pPr algn="ctr" rtl="0" fontAlgn="ctr"/>
                      <a:r>
                        <a:rPr lang="zh-TW" altLang="en-US" sz="2400" u="none" strike="noStrike" dirty="0">
                          <a:effectLst/>
                        </a:rPr>
                        <a:t>一</a:t>
                      </a:r>
                      <a:endParaRPr lang="zh-TW" alt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F0A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TW" altLang="en-US" sz="2400" u="none" strike="noStrike" dirty="0">
                          <a:effectLst/>
                        </a:rPr>
                        <a:t>二</a:t>
                      </a:r>
                      <a:endParaRPr lang="zh-TW" alt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F0A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TW" altLang="en-US" sz="2400" u="none" strike="noStrike">
                          <a:effectLst/>
                        </a:rPr>
                        <a:t>三</a:t>
                      </a:r>
                      <a:endParaRPr lang="zh-TW" altLang="en-US" sz="2400" b="0" i="0" u="none" strike="noStrike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F0A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TW" altLang="en-US" sz="2400" u="none" strike="noStrike" dirty="0">
                          <a:effectLst/>
                        </a:rPr>
                        <a:t>四</a:t>
                      </a:r>
                      <a:endParaRPr lang="zh-TW" alt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F0A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TW" altLang="en-US" sz="2400" u="none" strike="noStrike" dirty="0">
                          <a:effectLst/>
                        </a:rPr>
                        <a:t>五</a:t>
                      </a:r>
                      <a:endParaRPr lang="zh-TW" alt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F0A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TW" altLang="en-US" sz="2400" u="none" strike="noStrike" dirty="0">
                          <a:effectLst/>
                        </a:rPr>
                        <a:t>六</a:t>
                      </a:r>
                      <a:endParaRPr lang="zh-TW" alt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F0A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TW" altLang="en-US" sz="2400" u="none" strike="noStrike" dirty="0">
                          <a:effectLst/>
                        </a:rPr>
                        <a:t>日</a:t>
                      </a:r>
                      <a:endParaRPr lang="zh-TW" alt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F0A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04672438"/>
                  </a:ext>
                </a:extLst>
              </a:tr>
              <a:tr h="410034">
                <a:tc>
                  <a:txBody>
                    <a:bodyPr/>
                    <a:lstStyle/>
                    <a:p>
                      <a:pPr algn="ctr" rtl="0" fontAlgn="ctr"/>
                      <a:r>
                        <a:rPr lang="zh-TW" altLang="en-US" sz="2400" u="none" strike="noStrike">
                          <a:effectLst/>
                        </a:rPr>
                        <a:t>　</a:t>
                      </a:r>
                      <a:endParaRPr lang="zh-TW" altLang="en-US" sz="2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TW" altLang="en-US" sz="2400" u="none" strike="noStrike">
                          <a:effectLst/>
                        </a:rPr>
                        <a:t>　</a:t>
                      </a:r>
                      <a:endParaRPr lang="zh-TW" altLang="en-US" sz="2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TW" altLang="en-US" sz="2400" u="none" strike="noStrike">
                          <a:effectLst/>
                        </a:rPr>
                        <a:t>　</a:t>
                      </a:r>
                      <a:endParaRPr lang="zh-TW" altLang="en-US" sz="2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TW" altLang="en-US" sz="2400" u="none" strike="noStrike">
                          <a:effectLst/>
                        </a:rPr>
                        <a:t>　</a:t>
                      </a:r>
                      <a:endParaRPr lang="zh-TW" altLang="en-US" sz="2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2400" u="none" strike="noStrike" dirty="0">
                          <a:effectLst/>
                        </a:rPr>
                        <a:t>1</a:t>
                      </a:r>
                      <a:endParaRPr lang="en-US" altLang="zh-TW" sz="2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2400" u="none" strike="noStrike" dirty="0">
                          <a:effectLst/>
                        </a:rPr>
                        <a:t>2</a:t>
                      </a:r>
                      <a:endParaRPr lang="en-US" altLang="zh-TW" sz="2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2400" u="none" strike="noStrike" dirty="0">
                          <a:effectLst/>
                        </a:rPr>
                        <a:t>3</a:t>
                      </a:r>
                      <a:endParaRPr lang="en-US" altLang="zh-TW" sz="2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90481352"/>
                  </a:ext>
                </a:extLst>
              </a:tr>
              <a:tr h="410034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2400" u="none" strike="noStrike" dirty="0">
                          <a:effectLst/>
                        </a:rPr>
                        <a:t>4</a:t>
                      </a:r>
                      <a:endParaRPr lang="en-US" altLang="zh-TW" sz="2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2400" u="none" strike="noStrike" dirty="0">
                          <a:effectLst/>
                        </a:rPr>
                        <a:t>5</a:t>
                      </a:r>
                      <a:endParaRPr lang="en-US" altLang="zh-TW" sz="2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2400" u="none" strike="noStrike">
                          <a:effectLst/>
                        </a:rPr>
                        <a:t>6</a:t>
                      </a:r>
                      <a:endParaRPr lang="en-US" altLang="zh-TW" sz="2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2400" u="none" strike="noStrike">
                          <a:effectLst/>
                        </a:rPr>
                        <a:t>7</a:t>
                      </a:r>
                      <a:endParaRPr lang="en-US" altLang="zh-TW" sz="2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2400" u="none" strike="noStrike">
                          <a:effectLst/>
                        </a:rPr>
                        <a:t>8</a:t>
                      </a:r>
                      <a:endParaRPr lang="en-US" altLang="zh-TW" sz="2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2400" u="none" strike="noStrike">
                          <a:effectLst/>
                        </a:rPr>
                        <a:t>9</a:t>
                      </a:r>
                      <a:endParaRPr lang="en-US" altLang="zh-TW" sz="2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2400" u="none" strike="noStrike">
                          <a:effectLst/>
                        </a:rPr>
                        <a:t>10</a:t>
                      </a:r>
                      <a:endParaRPr lang="en-US" altLang="zh-TW" sz="2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6048999"/>
                  </a:ext>
                </a:extLst>
              </a:tr>
              <a:tr h="410034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2400" u="none" strike="noStrike">
                          <a:effectLst/>
                        </a:rPr>
                        <a:t>11</a:t>
                      </a:r>
                      <a:endParaRPr lang="en-US" altLang="zh-TW" sz="2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2400" u="none" strike="noStrike">
                          <a:effectLst/>
                        </a:rPr>
                        <a:t>12</a:t>
                      </a:r>
                      <a:endParaRPr lang="en-US" altLang="zh-TW" sz="2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2400" u="none" strike="noStrike">
                          <a:effectLst/>
                        </a:rPr>
                        <a:t>13</a:t>
                      </a:r>
                      <a:endParaRPr lang="en-US" altLang="zh-TW" sz="2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2400" u="none" strike="noStrike">
                          <a:effectLst/>
                        </a:rPr>
                        <a:t>14</a:t>
                      </a:r>
                      <a:endParaRPr lang="en-US" altLang="zh-TW" sz="2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2400" u="none" strike="noStrike">
                          <a:effectLst/>
                        </a:rPr>
                        <a:t>15</a:t>
                      </a:r>
                      <a:endParaRPr lang="en-US" altLang="zh-TW" sz="2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2400" u="none" strike="noStrike">
                          <a:effectLst/>
                        </a:rPr>
                        <a:t>16</a:t>
                      </a:r>
                      <a:endParaRPr lang="en-US" altLang="zh-TW" sz="2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2400" u="none" strike="noStrike">
                          <a:effectLst/>
                        </a:rPr>
                        <a:t>17</a:t>
                      </a:r>
                      <a:endParaRPr lang="en-US" altLang="zh-TW" sz="2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53494702"/>
                  </a:ext>
                </a:extLst>
              </a:tr>
              <a:tr h="410034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2400" u="none" strike="noStrike">
                          <a:effectLst/>
                        </a:rPr>
                        <a:t>18</a:t>
                      </a:r>
                      <a:endParaRPr lang="en-US" altLang="zh-TW" sz="2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2400" u="none" strike="noStrike">
                          <a:effectLst/>
                        </a:rPr>
                        <a:t>19</a:t>
                      </a:r>
                      <a:endParaRPr lang="en-US" altLang="zh-TW" sz="2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2400" u="none" strike="noStrike">
                          <a:effectLst/>
                        </a:rPr>
                        <a:t>20</a:t>
                      </a:r>
                      <a:endParaRPr lang="en-US" altLang="zh-TW" sz="2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2400" u="none" strike="noStrike">
                          <a:effectLst/>
                        </a:rPr>
                        <a:t>21</a:t>
                      </a:r>
                      <a:endParaRPr lang="en-US" altLang="zh-TW" sz="2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2400" u="none" strike="noStrike">
                          <a:effectLst/>
                        </a:rPr>
                        <a:t>22</a:t>
                      </a:r>
                      <a:endParaRPr lang="en-US" altLang="zh-TW" sz="2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2400" u="none" strike="noStrike">
                          <a:effectLst/>
                        </a:rPr>
                        <a:t>23</a:t>
                      </a:r>
                      <a:endParaRPr lang="en-US" altLang="zh-TW" sz="2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2400" u="none" strike="noStrike">
                          <a:effectLst/>
                        </a:rPr>
                        <a:t>24</a:t>
                      </a:r>
                      <a:endParaRPr lang="en-US" altLang="zh-TW" sz="2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66363444"/>
                  </a:ext>
                </a:extLst>
              </a:tr>
              <a:tr h="410034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2400" u="none" strike="noStrike">
                          <a:effectLst/>
                        </a:rPr>
                        <a:t>25</a:t>
                      </a:r>
                      <a:endParaRPr lang="en-US" altLang="zh-TW" sz="2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2400" u="none" strike="noStrike">
                          <a:effectLst/>
                        </a:rPr>
                        <a:t>26</a:t>
                      </a:r>
                      <a:endParaRPr lang="en-US" altLang="zh-TW" sz="2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2400" u="none" strike="noStrike">
                          <a:effectLst/>
                        </a:rPr>
                        <a:t>27</a:t>
                      </a:r>
                      <a:endParaRPr lang="en-US" altLang="zh-TW" sz="2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2400" u="none" strike="noStrike" dirty="0">
                          <a:effectLst/>
                        </a:rPr>
                        <a:t>28</a:t>
                      </a:r>
                      <a:endParaRPr lang="en-US" altLang="zh-TW" sz="2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2400" u="none" strike="noStrike">
                          <a:effectLst/>
                        </a:rPr>
                        <a:t>29</a:t>
                      </a:r>
                      <a:endParaRPr lang="en-US" altLang="zh-TW" sz="2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2400" u="none" strike="noStrike">
                          <a:effectLst/>
                        </a:rPr>
                        <a:t>30</a:t>
                      </a:r>
                      <a:endParaRPr lang="en-US" altLang="zh-TW" sz="2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TW" altLang="en-US" sz="2400" u="none" strike="noStrike" dirty="0">
                          <a:effectLst/>
                        </a:rPr>
                        <a:t>　</a:t>
                      </a:r>
                      <a:endParaRPr lang="zh-TW" alt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5990529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3075604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791AECAE-2726-4EE6-B7FD-D8499BD7AB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37BC5-01F3-4DA6-AE9F-6749599A3EE9}" type="slidenum">
              <a:rPr lang="zh-TW" altLang="en-US" smtClean="0"/>
              <a:t>7</a:t>
            </a:fld>
            <a:endParaRPr lang="zh-TW" altLang="en-US"/>
          </a:p>
        </p:txBody>
      </p:sp>
      <p:sp>
        <p:nvSpPr>
          <p:cNvPr id="4" name="標題 3">
            <a:extLst>
              <a:ext uri="{FF2B5EF4-FFF2-40B4-BE49-F238E27FC236}">
                <a16:creationId xmlns:a16="http://schemas.microsoft.com/office/drawing/2014/main" id="{E7CB80ED-D3B6-4420-BCB7-4D89728611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作業時程</a:t>
            </a:r>
            <a:r>
              <a:rPr lang="en-US" altLang="zh-TW" dirty="0"/>
              <a:t>-</a:t>
            </a:r>
            <a:r>
              <a:rPr lang="zh-TW" altLang="en-US" dirty="0"/>
              <a:t>統一資料修正</a:t>
            </a:r>
          </a:p>
        </p:txBody>
      </p:sp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3D0B5406-DE51-4BBA-B652-2E4509403FF4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altLang="zh-TW" dirty="0"/>
              <a:t>03</a:t>
            </a:r>
            <a:endParaRPr lang="zh-TW" altLang="en-US" dirty="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1D284058-6678-44D4-8474-BDD31CDA4682}"/>
              </a:ext>
            </a:extLst>
          </p:cNvPr>
          <p:cNvSpPr/>
          <p:nvPr/>
        </p:nvSpPr>
        <p:spPr>
          <a:xfrm>
            <a:off x="1828800" y="991871"/>
            <a:ext cx="1018032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1">
              <a:defRPr/>
            </a:pPr>
            <a:r>
              <a:rPr lang="en-US" altLang="zh-TW" sz="2800" b="1" dirty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11/06</a:t>
            </a:r>
            <a:r>
              <a:rPr lang="zh-TW" altLang="en-US" sz="2800" b="1" dirty="0">
                <a:solidFill>
                  <a:schemeClr val="bg2">
                    <a:lumMod val="10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上午</a:t>
            </a:r>
            <a:r>
              <a:rPr lang="en-US" altLang="zh-TW" sz="2800" b="1" dirty="0">
                <a:solidFill>
                  <a:schemeClr val="bg2">
                    <a:lumMod val="10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9:00~</a:t>
            </a:r>
            <a:r>
              <a:rPr lang="en-US" altLang="zh-TW" sz="2800" b="1" dirty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11/19</a:t>
            </a:r>
            <a:r>
              <a:rPr lang="zh-TW" altLang="en-US" sz="2800" b="1" dirty="0">
                <a:solidFill>
                  <a:schemeClr val="bg2">
                    <a:lumMod val="10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下午</a:t>
            </a:r>
            <a:r>
              <a:rPr lang="en-US" altLang="zh-TW" sz="2800" b="1" dirty="0">
                <a:solidFill>
                  <a:schemeClr val="bg2">
                    <a:lumMod val="10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5:00</a:t>
            </a:r>
            <a:endParaRPr lang="zh-TW" altLang="en-US" sz="2800" dirty="0">
              <a:solidFill>
                <a:schemeClr val="bg2">
                  <a:lumMod val="10000"/>
                </a:schemeClr>
              </a:solidFill>
            </a:endParaRPr>
          </a:p>
          <a:p>
            <a:pPr eaLnBrk="1" latinLnBrk="1" hangingPunct="1">
              <a:defRPr/>
            </a:pPr>
            <a:r>
              <a:rPr lang="zh-TW" altLang="en-US" sz="2800" b="1" dirty="0">
                <a:solidFill>
                  <a:srgbClr val="0D0D0D"/>
                </a:solidFill>
                <a:latin typeface="微軟正黑體" pitchFamily="34" charset="-120"/>
                <a:ea typeface="微軟正黑體" pitchFamily="34" charset="-120"/>
              </a:rPr>
              <a:t>開放</a:t>
            </a:r>
            <a:r>
              <a:rPr lang="zh-TW" altLang="en-US" sz="2800" b="1" dirty="0">
                <a:latin typeface="微軟正黑體" pitchFamily="34" charset="-120"/>
                <a:ea typeface="微軟正黑體" pitchFamily="34" charset="-120"/>
              </a:rPr>
              <a:t>學校申請暨</a:t>
            </a:r>
            <a:r>
              <a:rPr lang="zh-TW" altLang="en-US" sz="2800" b="1" dirty="0">
                <a:solidFill>
                  <a:srgbClr val="0D0D0D"/>
                </a:solidFill>
                <a:latin typeface="微軟正黑體" pitchFamily="34" charset="-120"/>
                <a:ea typeface="微軟正黑體" pitchFamily="34" charset="-120"/>
              </a:rPr>
              <a:t>修正</a:t>
            </a:r>
            <a:r>
              <a:rPr lang="zh-TW" altLang="en-US" sz="2800" b="1" dirty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「當期及歷史資料」</a:t>
            </a:r>
            <a:endParaRPr lang="en-US" altLang="zh-TW" sz="2800" b="1" dirty="0">
              <a:solidFill>
                <a:srgbClr val="FF0000"/>
              </a:solidFill>
              <a:latin typeface="微軟正黑體" pitchFamily="34" charset="-120"/>
              <a:ea typeface="微軟正黑體" pitchFamily="34" charset="-120"/>
            </a:endParaRPr>
          </a:p>
          <a:p>
            <a:pPr latinLnBrk="1">
              <a:defRPr/>
            </a:pPr>
            <a:r>
              <a:rPr lang="zh-TW" altLang="en-US" sz="2800" b="1" dirty="0">
                <a:latin typeface="微軟正黑體" pitchFamily="34" charset="-120"/>
                <a:ea typeface="微軟正黑體" pitchFamily="34" charset="-120"/>
              </a:rPr>
              <a:t>同步開放受評學校</a:t>
            </a:r>
            <a:r>
              <a:rPr lang="zh-TW" altLang="en-US" sz="2800" b="1" dirty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申請暨修正「歷史資料」</a:t>
            </a:r>
            <a:endParaRPr lang="en-US" altLang="zh-TW" sz="2800" b="1" dirty="0">
              <a:solidFill>
                <a:srgbClr val="FF0000"/>
              </a:solidFill>
              <a:latin typeface="微軟正黑體" pitchFamily="34" charset="-120"/>
              <a:ea typeface="微軟正黑體" pitchFamily="34" charset="-120"/>
            </a:endParaRPr>
          </a:p>
          <a:p>
            <a:pPr latinLnBrk="1">
              <a:defRPr/>
            </a:pPr>
            <a:r>
              <a:rPr lang="zh-TW" altLang="en-US" sz="2800" b="1" dirty="0">
                <a:latin typeface="微軟正黑體" pitchFamily="34" charset="-120"/>
                <a:ea typeface="微軟正黑體" pitchFamily="34" charset="-120"/>
              </a:rPr>
              <a:t>應用單位</a:t>
            </a:r>
            <a:r>
              <a:rPr lang="zh-TW" altLang="en-US" sz="2800" b="1" dirty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檢誤</a:t>
            </a:r>
            <a:r>
              <a:rPr lang="zh-TW" altLang="en-US" sz="2800" b="1" dirty="0">
                <a:latin typeface="微軟正黑體" pitchFamily="34" charset="-120"/>
                <a:ea typeface="微軟正黑體" pitchFamily="34" charset="-120"/>
              </a:rPr>
              <a:t>相關表冊，校庫及應用單位</a:t>
            </a:r>
            <a:r>
              <a:rPr lang="zh-TW" altLang="en-US" sz="2800" b="1" dirty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通知</a:t>
            </a:r>
            <a:r>
              <a:rPr lang="zh-TW" altLang="en-US" sz="2800" b="1" dirty="0">
                <a:latin typeface="微軟正黑體" pitchFamily="34" charset="-120"/>
                <a:ea typeface="微軟正黑體" pitchFamily="34" charset="-120"/>
              </a:rPr>
              <a:t>學校</a:t>
            </a:r>
            <a:r>
              <a:rPr lang="zh-TW" altLang="en-US" sz="2800" b="1" dirty="0">
                <a:solidFill>
                  <a:srgbClr val="0D0D0D"/>
                </a:solidFill>
                <a:latin typeface="微軟正黑體" pitchFamily="34" charset="-120"/>
                <a:ea typeface="微軟正黑體" pitchFamily="34" charset="-120"/>
              </a:rPr>
              <a:t>修正資料</a:t>
            </a:r>
            <a:endParaRPr lang="en-US" altLang="zh-TW" sz="2800" b="1" dirty="0">
              <a:solidFill>
                <a:srgbClr val="0D0D0D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pic>
        <p:nvPicPr>
          <p:cNvPr id="9" name="Picture 8" descr="http://www.iconpng.com/png/phuzion/fav%20(star).png">
            <a:extLst>
              <a:ext uri="{FF2B5EF4-FFF2-40B4-BE49-F238E27FC236}">
                <a16:creationId xmlns:a16="http://schemas.microsoft.com/office/drawing/2014/main" id="{66943898-27BD-4F0E-8AE1-38DE4E50CF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9698" y="1474514"/>
            <a:ext cx="339102" cy="337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8" descr="http://www.iconpng.com/png/phuzion/fav%20(star).png">
            <a:extLst>
              <a:ext uri="{FF2B5EF4-FFF2-40B4-BE49-F238E27FC236}">
                <a16:creationId xmlns:a16="http://schemas.microsoft.com/office/drawing/2014/main" id="{E8681E1A-05DE-494C-8ED6-0D03F0A2CC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9698" y="1899812"/>
            <a:ext cx="339102" cy="337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8" descr="http://www.iconpng.com/png/phuzion/fav%20(star).png">
            <a:extLst>
              <a:ext uri="{FF2B5EF4-FFF2-40B4-BE49-F238E27FC236}">
                <a16:creationId xmlns:a16="http://schemas.microsoft.com/office/drawing/2014/main" id="{91BB646B-C153-4BC7-969B-F0670B0736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9698" y="2338807"/>
            <a:ext cx="339102" cy="337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2" name="表格 11">
            <a:extLst>
              <a:ext uri="{FF2B5EF4-FFF2-40B4-BE49-F238E27FC236}">
                <a16:creationId xmlns:a16="http://schemas.microsoft.com/office/drawing/2014/main" id="{914D16AC-645E-4E86-9BF8-82839C5AD77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4819592"/>
              </p:ext>
            </p:extLst>
          </p:nvPr>
        </p:nvGraphicFramePr>
        <p:xfrm>
          <a:off x="4156287" y="3210317"/>
          <a:ext cx="3600002" cy="288000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14286">
                  <a:extLst>
                    <a:ext uri="{9D8B030D-6E8A-4147-A177-3AD203B41FA5}">
                      <a16:colId xmlns:a16="http://schemas.microsoft.com/office/drawing/2014/main" val="2536036205"/>
                    </a:ext>
                  </a:extLst>
                </a:gridCol>
                <a:gridCol w="514286">
                  <a:extLst>
                    <a:ext uri="{9D8B030D-6E8A-4147-A177-3AD203B41FA5}">
                      <a16:colId xmlns:a16="http://schemas.microsoft.com/office/drawing/2014/main" val="1722983397"/>
                    </a:ext>
                  </a:extLst>
                </a:gridCol>
                <a:gridCol w="514286">
                  <a:extLst>
                    <a:ext uri="{9D8B030D-6E8A-4147-A177-3AD203B41FA5}">
                      <a16:colId xmlns:a16="http://schemas.microsoft.com/office/drawing/2014/main" val="4143092094"/>
                    </a:ext>
                  </a:extLst>
                </a:gridCol>
                <a:gridCol w="514286">
                  <a:extLst>
                    <a:ext uri="{9D8B030D-6E8A-4147-A177-3AD203B41FA5}">
                      <a16:colId xmlns:a16="http://schemas.microsoft.com/office/drawing/2014/main" val="632453715"/>
                    </a:ext>
                  </a:extLst>
                </a:gridCol>
                <a:gridCol w="514286">
                  <a:extLst>
                    <a:ext uri="{9D8B030D-6E8A-4147-A177-3AD203B41FA5}">
                      <a16:colId xmlns:a16="http://schemas.microsoft.com/office/drawing/2014/main" val="2749295158"/>
                    </a:ext>
                  </a:extLst>
                </a:gridCol>
                <a:gridCol w="514286">
                  <a:extLst>
                    <a:ext uri="{9D8B030D-6E8A-4147-A177-3AD203B41FA5}">
                      <a16:colId xmlns:a16="http://schemas.microsoft.com/office/drawing/2014/main" val="2554174482"/>
                    </a:ext>
                  </a:extLst>
                </a:gridCol>
                <a:gridCol w="514286">
                  <a:extLst>
                    <a:ext uri="{9D8B030D-6E8A-4147-A177-3AD203B41FA5}">
                      <a16:colId xmlns:a16="http://schemas.microsoft.com/office/drawing/2014/main" val="3726789324"/>
                    </a:ext>
                  </a:extLst>
                </a:gridCol>
              </a:tblGrid>
              <a:tr h="410034">
                <a:tc gridSpan="7"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2400" u="none" strike="noStrike" dirty="0">
                          <a:effectLst/>
                        </a:rPr>
                        <a:t>11</a:t>
                      </a:r>
                      <a:r>
                        <a:rPr lang="zh-TW" altLang="en-US" sz="2400" u="none" strike="noStrike" dirty="0">
                          <a:effectLst/>
                        </a:rPr>
                        <a:t>月份</a:t>
                      </a:r>
                      <a:endParaRPr lang="zh-TW" alt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DDD8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49749544"/>
                  </a:ext>
                </a:extLst>
              </a:tr>
              <a:tr h="419797">
                <a:tc>
                  <a:txBody>
                    <a:bodyPr/>
                    <a:lstStyle/>
                    <a:p>
                      <a:pPr algn="ctr" rtl="0" fontAlgn="ctr"/>
                      <a:r>
                        <a:rPr lang="zh-TW" altLang="en-US" sz="2400" u="none" strike="noStrike" dirty="0">
                          <a:effectLst/>
                        </a:rPr>
                        <a:t>一</a:t>
                      </a:r>
                      <a:endParaRPr lang="zh-TW" alt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F0A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TW" altLang="en-US" sz="2400" u="none" strike="noStrike" dirty="0">
                          <a:effectLst/>
                        </a:rPr>
                        <a:t>二</a:t>
                      </a:r>
                      <a:endParaRPr lang="zh-TW" alt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F0A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TW" altLang="en-US" sz="2400" u="none" strike="noStrike">
                          <a:effectLst/>
                        </a:rPr>
                        <a:t>三</a:t>
                      </a:r>
                      <a:endParaRPr lang="zh-TW" altLang="en-US" sz="2400" b="0" i="0" u="none" strike="noStrike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F0A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TW" altLang="en-US" sz="2400" u="none" strike="noStrike" dirty="0">
                          <a:effectLst/>
                        </a:rPr>
                        <a:t>四</a:t>
                      </a:r>
                      <a:endParaRPr lang="zh-TW" alt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F0A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TW" altLang="en-US" sz="2400" u="none" strike="noStrike" dirty="0">
                          <a:effectLst/>
                        </a:rPr>
                        <a:t>五</a:t>
                      </a:r>
                      <a:endParaRPr lang="zh-TW" alt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F0A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TW" altLang="en-US" sz="2400" u="none" strike="noStrike" dirty="0">
                          <a:effectLst/>
                        </a:rPr>
                        <a:t>六</a:t>
                      </a:r>
                      <a:endParaRPr lang="zh-TW" alt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F0A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TW" altLang="en-US" sz="2400" u="none" strike="noStrike" dirty="0">
                          <a:effectLst/>
                        </a:rPr>
                        <a:t>日</a:t>
                      </a:r>
                      <a:endParaRPr lang="zh-TW" alt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F0A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04672438"/>
                  </a:ext>
                </a:extLst>
              </a:tr>
              <a:tr h="410034">
                <a:tc>
                  <a:txBody>
                    <a:bodyPr/>
                    <a:lstStyle/>
                    <a:p>
                      <a:pPr algn="ctr" rtl="0" fontAlgn="ctr"/>
                      <a:r>
                        <a:rPr lang="zh-TW" altLang="en-US" sz="2400" u="none" strike="noStrike">
                          <a:effectLst/>
                        </a:rPr>
                        <a:t>　</a:t>
                      </a:r>
                      <a:endParaRPr lang="zh-TW" altLang="en-US" sz="2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TW" altLang="en-US" sz="2400" u="none" strike="noStrike">
                          <a:effectLst/>
                        </a:rPr>
                        <a:t>　</a:t>
                      </a:r>
                      <a:endParaRPr lang="zh-TW" altLang="en-US" sz="2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TW" altLang="en-US" sz="2400" u="none" strike="noStrike">
                          <a:effectLst/>
                        </a:rPr>
                        <a:t>　</a:t>
                      </a:r>
                      <a:endParaRPr lang="zh-TW" altLang="en-US" sz="2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TW" altLang="en-US" sz="2400" u="none" strike="noStrike">
                          <a:effectLst/>
                        </a:rPr>
                        <a:t>　</a:t>
                      </a:r>
                      <a:endParaRPr lang="zh-TW" altLang="en-US" sz="2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2400" u="none" strike="noStrike">
                          <a:effectLst/>
                        </a:rPr>
                        <a:t>1</a:t>
                      </a:r>
                      <a:endParaRPr lang="en-US" altLang="zh-TW" sz="2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2400" u="none" strike="noStrike">
                          <a:effectLst/>
                        </a:rPr>
                        <a:t>2</a:t>
                      </a:r>
                      <a:endParaRPr lang="en-US" altLang="zh-TW" sz="2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2400" u="none" strike="noStrike">
                          <a:effectLst/>
                        </a:rPr>
                        <a:t>3</a:t>
                      </a:r>
                      <a:endParaRPr lang="en-US" altLang="zh-TW" sz="2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90481352"/>
                  </a:ext>
                </a:extLst>
              </a:tr>
              <a:tr h="410034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2400" u="none" strike="noStrike">
                          <a:effectLst/>
                        </a:rPr>
                        <a:t>4</a:t>
                      </a:r>
                      <a:endParaRPr lang="en-US" altLang="zh-TW" sz="2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2400" u="none" strike="noStrike">
                          <a:effectLst/>
                        </a:rPr>
                        <a:t>5</a:t>
                      </a:r>
                      <a:endParaRPr lang="en-US" altLang="zh-TW" sz="2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2400" u="none" strike="noStrike" dirty="0">
                          <a:effectLst/>
                        </a:rPr>
                        <a:t>6</a:t>
                      </a:r>
                      <a:endParaRPr lang="en-US" altLang="zh-TW" sz="2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2400" u="none" strike="noStrike">
                          <a:effectLst/>
                        </a:rPr>
                        <a:t>7</a:t>
                      </a:r>
                      <a:endParaRPr lang="en-US" altLang="zh-TW" sz="2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2400" u="none" strike="noStrike">
                          <a:effectLst/>
                        </a:rPr>
                        <a:t>8</a:t>
                      </a:r>
                      <a:endParaRPr lang="en-US" altLang="zh-TW" sz="2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2400" u="none" strike="noStrike">
                          <a:effectLst/>
                        </a:rPr>
                        <a:t>9</a:t>
                      </a:r>
                      <a:endParaRPr lang="en-US" altLang="zh-TW" sz="2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2400" u="none" strike="noStrike">
                          <a:effectLst/>
                        </a:rPr>
                        <a:t>10</a:t>
                      </a:r>
                      <a:endParaRPr lang="en-US" altLang="zh-TW" sz="2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6048999"/>
                  </a:ext>
                </a:extLst>
              </a:tr>
              <a:tr h="410034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2400" u="none" strike="noStrike" dirty="0">
                          <a:effectLst/>
                        </a:rPr>
                        <a:t>11</a:t>
                      </a:r>
                      <a:endParaRPr lang="en-US" altLang="zh-TW" sz="2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2400" u="none" strike="noStrike">
                          <a:effectLst/>
                        </a:rPr>
                        <a:t>12</a:t>
                      </a:r>
                      <a:endParaRPr lang="en-US" altLang="zh-TW" sz="2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2400" u="none" strike="noStrike" dirty="0">
                          <a:effectLst/>
                        </a:rPr>
                        <a:t>13</a:t>
                      </a:r>
                      <a:endParaRPr lang="en-US" altLang="zh-TW" sz="2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2400" u="none" strike="noStrike" dirty="0">
                          <a:effectLst/>
                        </a:rPr>
                        <a:t>14</a:t>
                      </a:r>
                      <a:endParaRPr lang="en-US" altLang="zh-TW" sz="2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2400" u="none" strike="noStrike" dirty="0">
                          <a:effectLst/>
                        </a:rPr>
                        <a:t>15</a:t>
                      </a:r>
                      <a:endParaRPr lang="en-US" altLang="zh-TW" sz="2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2400" u="none" strike="noStrike" dirty="0">
                          <a:effectLst/>
                        </a:rPr>
                        <a:t>16</a:t>
                      </a:r>
                      <a:endParaRPr lang="en-US" altLang="zh-TW" sz="2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2400" u="none" strike="noStrike" dirty="0">
                          <a:effectLst/>
                        </a:rPr>
                        <a:t>17</a:t>
                      </a:r>
                      <a:endParaRPr lang="en-US" altLang="zh-TW" sz="2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3494702"/>
                  </a:ext>
                </a:extLst>
              </a:tr>
              <a:tr h="410034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2400" u="none" strike="noStrike" dirty="0">
                          <a:effectLst/>
                        </a:rPr>
                        <a:t>18</a:t>
                      </a:r>
                      <a:endParaRPr lang="en-US" altLang="zh-TW" sz="2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2400" u="none" strike="noStrike" dirty="0">
                          <a:effectLst/>
                        </a:rPr>
                        <a:t>19</a:t>
                      </a:r>
                      <a:endParaRPr lang="en-US" altLang="zh-TW" sz="2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2400" u="none" strike="noStrike">
                          <a:effectLst/>
                        </a:rPr>
                        <a:t>20</a:t>
                      </a:r>
                      <a:endParaRPr lang="en-US" altLang="zh-TW" sz="2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2400" u="none" strike="noStrike">
                          <a:effectLst/>
                        </a:rPr>
                        <a:t>21</a:t>
                      </a:r>
                      <a:endParaRPr lang="en-US" altLang="zh-TW" sz="2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2400" u="none" strike="noStrike">
                          <a:effectLst/>
                        </a:rPr>
                        <a:t>22</a:t>
                      </a:r>
                      <a:endParaRPr lang="en-US" altLang="zh-TW" sz="2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2400" u="none" strike="noStrike">
                          <a:effectLst/>
                        </a:rPr>
                        <a:t>23</a:t>
                      </a:r>
                      <a:endParaRPr lang="en-US" altLang="zh-TW" sz="2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2400" u="none" strike="noStrike">
                          <a:effectLst/>
                        </a:rPr>
                        <a:t>24</a:t>
                      </a:r>
                      <a:endParaRPr lang="en-US" altLang="zh-TW" sz="2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66363444"/>
                  </a:ext>
                </a:extLst>
              </a:tr>
              <a:tr h="410034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2400" u="none" strike="noStrike">
                          <a:effectLst/>
                        </a:rPr>
                        <a:t>25</a:t>
                      </a:r>
                      <a:endParaRPr lang="en-US" altLang="zh-TW" sz="2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2400" u="none" strike="noStrike">
                          <a:effectLst/>
                        </a:rPr>
                        <a:t>26</a:t>
                      </a:r>
                      <a:endParaRPr lang="en-US" altLang="zh-TW" sz="2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2400" u="none" strike="noStrike">
                          <a:effectLst/>
                        </a:rPr>
                        <a:t>27</a:t>
                      </a:r>
                      <a:endParaRPr lang="en-US" altLang="zh-TW" sz="2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2400" u="none" strike="noStrike" dirty="0">
                          <a:effectLst/>
                        </a:rPr>
                        <a:t>28</a:t>
                      </a:r>
                      <a:endParaRPr lang="en-US" altLang="zh-TW" sz="2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2400" u="none" strike="noStrike">
                          <a:effectLst/>
                        </a:rPr>
                        <a:t>29</a:t>
                      </a:r>
                      <a:endParaRPr lang="en-US" altLang="zh-TW" sz="2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2400" u="none" strike="noStrike">
                          <a:effectLst/>
                        </a:rPr>
                        <a:t>30</a:t>
                      </a:r>
                      <a:endParaRPr lang="en-US" altLang="zh-TW" sz="2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TW" altLang="en-US" sz="2400" u="none" strike="noStrike" dirty="0">
                          <a:effectLst/>
                        </a:rPr>
                        <a:t>　</a:t>
                      </a:r>
                      <a:endParaRPr lang="zh-TW" alt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5990529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2253761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791AECAE-2726-4EE6-B7FD-D8499BD7AB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37BC5-01F3-4DA6-AE9F-6749599A3EE9}" type="slidenum">
              <a:rPr lang="zh-TW" altLang="en-US" smtClean="0"/>
              <a:t>8</a:t>
            </a:fld>
            <a:endParaRPr lang="zh-TW" altLang="en-US"/>
          </a:p>
        </p:txBody>
      </p:sp>
      <p:sp>
        <p:nvSpPr>
          <p:cNvPr id="4" name="標題 3">
            <a:extLst>
              <a:ext uri="{FF2B5EF4-FFF2-40B4-BE49-F238E27FC236}">
                <a16:creationId xmlns:a16="http://schemas.microsoft.com/office/drawing/2014/main" id="{E7CB80ED-D3B6-4420-BCB7-4D89728611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各應用單位聯絡資訊</a:t>
            </a:r>
          </a:p>
        </p:txBody>
      </p:sp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3D0B5406-DE51-4BBA-B652-2E4509403FF4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altLang="zh-TW" dirty="0"/>
              <a:t>04</a:t>
            </a:r>
            <a:endParaRPr lang="zh-TW" altLang="en-US" dirty="0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5F2C65B4-3828-4245-A6F5-7E60A97D8FBE}"/>
              </a:ext>
            </a:extLst>
          </p:cNvPr>
          <p:cNvSpPr/>
          <p:nvPr/>
        </p:nvSpPr>
        <p:spPr>
          <a:xfrm>
            <a:off x="793820" y="968259"/>
            <a:ext cx="1034109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2800" b="1" dirty="0">
                <a:solidFill>
                  <a:srgbClr val="000000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Arial" panose="020B0604020202020204" pitchFamily="34" charset="0"/>
              </a:rPr>
              <a:t>本期統一修正期間，</a:t>
            </a:r>
            <a:r>
              <a:rPr lang="zh-TW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Arial" panose="020B0604020202020204" pitchFamily="34" charset="0"/>
              </a:rPr>
              <a:t>各應用單位</a:t>
            </a:r>
            <a:r>
              <a:rPr lang="en-US" altLang="zh-TW" sz="2800" b="1" dirty="0">
                <a:solidFill>
                  <a:srgbClr val="000000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Arial" panose="020B0604020202020204" pitchFamily="34" charset="0"/>
              </a:rPr>
              <a:t>(</a:t>
            </a:r>
            <a:r>
              <a:rPr lang="zh-TW" altLang="en-US" sz="2800" b="1" dirty="0">
                <a:solidFill>
                  <a:srgbClr val="000000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Arial" panose="020B0604020202020204" pitchFamily="34" charset="0"/>
              </a:rPr>
              <a:t>聯絡資訊如下</a:t>
            </a:r>
            <a:r>
              <a:rPr lang="en-US" altLang="zh-TW" sz="2800" b="1" dirty="0">
                <a:solidFill>
                  <a:srgbClr val="000000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Arial" panose="020B0604020202020204" pitchFamily="34" charset="0"/>
              </a:rPr>
              <a:t>)</a:t>
            </a:r>
            <a:r>
              <a:rPr lang="zh-TW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Arial" panose="020B0604020202020204" pitchFamily="34" charset="0"/>
              </a:rPr>
              <a:t>將陸續通知經該單位檢核</a:t>
            </a:r>
            <a:r>
              <a:rPr lang="zh-TW" altLang="en-US" sz="28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後資料有疑義之</a:t>
            </a:r>
            <a:r>
              <a:rPr lang="zh-TW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Arial" panose="020B0604020202020204" pitchFamily="34" charset="0"/>
              </a:rPr>
              <a:t>學校</a:t>
            </a:r>
            <a:r>
              <a:rPr lang="zh-TW" altLang="en-US" sz="2800" b="1" dirty="0">
                <a:solidFill>
                  <a:srgbClr val="000000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Arial" panose="020B0604020202020204" pitchFamily="34" charset="0"/>
              </a:rPr>
              <a:t>，屆時，</a:t>
            </a:r>
            <a:r>
              <a:rPr lang="zh-TW" altLang="en-US" sz="2800" b="1" u="heavy" dirty="0">
                <a:solidFill>
                  <a:srgbClr val="0000FF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Arial" panose="020B0604020202020204" pitchFamily="34" charset="0"/>
              </a:rPr>
              <a:t>煩請各校總承辦人留意</a:t>
            </a:r>
            <a:r>
              <a:rPr lang="en-US" altLang="zh-TW" sz="2800" b="1" u="heavy" dirty="0">
                <a:solidFill>
                  <a:srgbClr val="0000FF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Arial" panose="020B0604020202020204" pitchFamily="34" charset="0"/>
              </a:rPr>
              <a:t>mail</a:t>
            </a:r>
            <a:r>
              <a:rPr lang="zh-TW" altLang="en-US" sz="2800" b="1" dirty="0">
                <a:solidFill>
                  <a:srgbClr val="000000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Arial" panose="020B0604020202020204" pitchFamily="34" charset="0"/>
              </a:rPr>
              <a:t>相關訊息；若無接獲通知者，則表示貴校所填報資料符合檢核條件之合理性。</a:t>
            </a:r>
            <a:endParaRPr lang="zh-TW" altLang="en-US" sz="2800" dirty="0"/>
          </a:p>
        </p:txBody>
      </p:sp>
      <p:graphicFrame>
        <p:nvGraphicFramePr>
          <p:cNvPr id="3" name="表格 11">
            <a:extLst>
              <a:ext uri="{FF2B5EF4-FFF2-40B4-BE49-F238E27FC236}">
                <a16:creationId xmlns:a16="http://schemas.microsoft.com/office/drawing/2014/main" id="{FE0A2B25-C13A-46E1-8898-D83B537C36D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5847350"/>
              </p:ext>
            </p:extLst>
          </p:nvPr>
        </p:nvGraphicFramePr>
        <p:xfrm>
          <a:off x="1832456" y="2949966"/>
          <a:ext cx="8527088" cy="30589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63544">
                  <a:extLst>
                    <a:ext uri="{9D8B030D-6E8A-4147-A177-3AD203B41FA5}">
                      <a16:colId xmlns:a16="http://schemas.microsoft.com/office/drawing/2014/main" val="2228698510"/>
                    </a:ext>
                  </a:extLst>
                </a:gridCol>
                <a:gridCol w="4263544">
                  <a:extLst>
                    <a:ext uri="{9D8B030D-6E8A-4147-A177-3AD203B41FA5}">
                      <a16:colId xmlns:a16="http://schemas.microsoft.com/office/drawing/2014/main" val="3755579993"/>
                    </a:ext>
                  </a:extLst>
                </a:gridCol>
              </a:tblGrid>
              <a:tr h="611790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400" dirty="0"/>
                        <a:t>單位名稱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400" dirty="0"/>
                        <a:t>聯絡資訊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284682647"/>
                  </a:ext>
                </a:extLst>
              </a:tr>
              <a:tr h="611790">
                <a:tc>
                  <a:txBody>
                    <a:bodyPr/>
                    <a:lstStyle/>
                    <a:p>
                      <a:r>
                        <a:rPr lang="zh-TW" altLang="en-US" sz="2400" dirty="0"/>
                        <a:t>統計處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zh-TW" altLang="en-US" sz="2400" dirty="0"/>
                        <a:t>主要以電話方式聯絡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474726668"/>
                  </a:ext>
                </a:extLst>
              </a:tr>
              <a:tr h="611790">
                <a:tc>
                  <a:txBody>
                    <a:bodyPr/>
                    <a:lstStyle/>
                    <a:p>
                      <a:r>
                        <a:rPr lang="zh-TW" altLang="en-US" sz="2400" dirty="0"/>
                        <a:t>大專校院一覽表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altLang="zh-TW" sz="2400" dirty="0"/>
                        <a:t>heipuser@yuntech.edu.tw</a:t>
                      </a:r>
                      <a:endParaRPr lang="zh-TW" altLang="en-US" sz="2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108961765"/>
                  </a:ext>
                </a:extLst>
              </a:tr>
              <a:tr h="611790">
                <a:tc>
                  <a:txBody>
                    <a:bodyPr/>
                    <a:lstStyle/>
                    <a:p>
                      <a:r>
                        <a:rPr lang="zh-TW" altLang="en-US" sz="2400" b="0" u="none" strike="noStrike" kern="1200" baseline="0" dirty="0">
                          <a:solidFill>
                            <a:schemeClr val="dk1"/>
                          </a:solidFill>
                        </a:rPr>
                        <a:t>大專校院學生基本資料庫</a:t>
                      </a:r>
                      <a:endParaRPr lang="en-US" altLang="zh-TW" sz="2400" b="0" i="0" u="none" strike="noStrike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altLang="zh-TW" sz="2400" b="0" u="none" strike="noStrike" kern="1200" baseline="0" dirty="0">
                          <a:solidFill>
                            <a:schemeClr val="dk1"/>
                          </a:solidFill>
                        </a:rPr>
                        <a:t>studb@yuntech.edu.tw</a:t>
                      </a:r>
                      <a:endParaRPr lang="zh-TW" altLang="en-US" sz="2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86516767"/>
                  </a:ext>
                </a:extLst>
              </a:tr>
              <a:tr h="611790">
                <a:tc>
                  <a:txBody>
                    <a:bodyPr/>
                    <a:lstStyle/>
                    <a:p>
                      <a:r>
                        <a:rPr lang="zh-TW" altLang="en-US" sz="2400" b="0" u="none" strike="noStrike" kern="1200" baseline="0" dirty="0">
                          <a:solidFill>
                            <a:schemeClr val="dk1"/>
                          </a:solidFill>
                        </a:rPr>
                        <a:t>大專校院校務資訊公開平臺</a:t>
                      </a:r>
                      <a:endParaRPr lang="zh-TW" alt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altLang="zh-TW" sz="2400" dirty="0"/>
                        <a:t>opendata@yuntech.edu.tw</a:t>
                      </a:r>
                      <a:endParaRPr lang="zh-TW" altLang="en-US" sz="2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6536746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1791099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145BD84B-E35D-4EE6-8ACA-79C4351C7A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37BC5-01F3-4DA6-AE9F-6749599A3EE9}" type="slidenum">
              <a:rPr lang="zh-TW" altLang="en-US" smtClean="0"/>
              <a:t>9</a:t>
            </a:fld>
            <a:endParaRPr lang="zh-TW" altLang="en-US"/>
          </a:p>
        </p:txBody>
      </p:sp>
      <p:sp>
        <p:nvSpPr>
          <p:cNvPr id="4" name="標題 3">
            <a:extLst>
              <a:ext uri="{FF2B5EF4-FFF2-40B4-BE49-F238E27FC236}">
                <a16:creationId xmlns:a16="http://schemas.microsoft.com/office/drawing/2014/main" id="{CB242C88-3083-4830-96AE-A1E809FB2F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作業時程</a:t>
            </a:r>
            <a:r>
              <a:rPr lang="en-US" altLang="zh-TW" dirty="0"/>
              <a:t>-</a:t>
            </a:r>
            <a:r>
              <a:rPr lang="zh-TW" altLang="en-US" dirty="0"/>
              <a:t>資料匯出</a:t>
            </a:r>
          </a:p>
        </p:txBody>
      </p:sp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E4DF2D1A-E08C-4582-8554-C869EF6DD18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altLang="zh-TW" dirty="0"/>
              <a:t>05</a:t>
            </a:r>
            <a:endParaRPr lang="zh-TW" altLang="en-US" dirty="0"/>
          </a:p>
        </p:txBody>
      </p:sp>
      <p:pic>
        <p:nvPicPr>
          <p:cNvPr id="6" name="Picture 8" descr="http://www.iconpng.com/png/phuzion/fav%20(star).png">
            <a:extLst>
              <a:ext uri="{FF2B5EF4-FFF2-40B4-BE49-F238E27FC236}">
                <a16:creationId xmlns:a16="http://schemas.microsoft.com/office/drawing/2014/main" id="{201AD678-DF4A-4992-85CC-A3EC2B17904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9698" y="1017314"/>
            <a:ext cx="339102" cy="337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矩形 19">
            <a:extLst>
              <a:ext uri="{FF2B5EF4-FFF2-40B4-BE49-F238E27FC236}">
                <a16:creationId xmlns:a16="http://schemas.microsoft.com/office/drawing/2014/main" id="{91911EA1-5734-4F2F-87A4-4337E0A2EE8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28800" y="1009650"/>
            <a:ext cx="1003141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 eaLnBrk="1" latinLnBrk="1" hangingPunct="1"/>
            <a:r>
              <a:rPr lang="en-US" altLang="zh-TW" sz="28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11/20</a:t>
            </a:r>
            <a:r>
              <a:rPr lang="en-US" altLang="zh-TW" sz="28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~</a:t>
            </a:r>
            <a:r>
              <a:rPr lang="en-US" altLang="zh-TW" sz="28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11/22</a:t>
            </a:r>
            <a:r>
              <a:rPr lang="zh-TW" altLang="en-US" sz="28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校庫提供資料予應用單位</a:t>
            </a:r>
            <a:endParaRPr lang="en-US" altLang="zh-TW" sz="28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9" name="矩形 19">
            <a:extLst>
              <a:ext uri="{FF2B5EF4-FFF2-40B4-BE49-F238E27FC236}">
                <a16:creationId xmlns:a16="http://schemas.microsoft.com/office/drawing/2014/main" id="{B473C98D-ACC4-4179-AF0E-61CFE263E0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68204" y="1970799"/>
            <a:ext cx="4652196" cy="2677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 eaLnBrk="1" latinLnBrk="1" hangingPunct="1"/>
            <a:r>
              <a:rPr lang="zh-TW" altLang="en-US" sz="2800" b="1" dirty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第二次資料匯出：</a:t>
            </a:r>
            <a:endParaRPr lang="en-US" altLang="zh-TW" sz="2800" b="1" dirty="0">
              <a:solidFill>
                <a:srgbClr val="0000FF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2241550" indent="-2241550" eaLnBrk="1" latinLnBrk="1" hangingPunct="1"/>
            <a:r>
              <a:rPr lang="zh-TW" altLang="en-US" sz="28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統計處</a:t>
            </a:r>
            <a:endParaRPr lang="en-US" altLang="zh-TW" sz="28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2241550" indent="-2241550" eaLnBrk="1" latinLnBrk="1" hangingPunct="1"/>
            <a:r>
              <a:rPr lang="zh-TW" altLang="en-US" sz="28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總量管制小組</a:t>
            </a:r>
            <a:endParaRPr lang="en-US" altLang="zh-TW" sz="28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2241550" indent="-2241550" latinLnBrk="1"/>
            <a:r>
              <a:rPr lang="zh-TW" altLang="en-US" sz="28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大專校院一覽表</a:t>
            </a:r>
            <a:endParaRPr lang="en-US" altLang="zh-TW" sz="28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2241550" indent="-2241550" eaLnBrk="1" latinLnBrk="1" hangingPunct="1"/>
            <a:r>
              <a:rPr lang="zh-TW" altLang="en-US" sz="28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大專校院學生基本資料庫</a:t>
            </a:r>
          </a:p>
          <a:p>
            <a:pPr marL="2241550" indent="-2241550" eaLnBrk="1" latinLnBrk="1" hangingPunct="1"/>
            <a:r>
              <a:rPr lang="zh-TW" altLang="en-US" sz="28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大專校院校務資訊公開平臺</a:t>
            </a:r>
          </a:p>
        </p:txBody>
      </p:sp>
      <p:graphicFrame>
        <p:nvGraphicFramePr>
          <p:cNvPr id="10" name="表格 9">
            <a:extLst>
              <a:ext uri="{FF2B5EF4-FFF2-40B4-BE49-F238E27FC236}">
                <a16:creationId xmlns:a16="http://schemas.microsoft.com/office/drawing/2014/main" id="{40857154-2FE5-4D4D-9D93-22D888008CF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7412388"/>
              </p:ext>
            </p:extLst>
          </p:nvPr>
        </p:nvGraphicFramePr>
        <p:xfrm>
          <a:off x="1828800" y="1970799"/>
          <a:ext cx="3600002" cy="288000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14286">
                  <a:extLst>
                    <a:ext uri="{9D8B030D-6E8A-4147-A177-3AD203B41FA5}">
                      <a16:colId xmlns:a16="http://schemas.microsoft.com/office/drawing/2014/main" val="2536036205"/>
                    </a:ext>
                  </a:extLst>
                </a:gridCol>
                <a:gridCol w="514286">
                  <a:extLst>
                    <a:ext uri="{9D8B030D-6E8A-4147-A177-3AD203B41FA5}">
                      <a16:colId xmlns:a16="http://schemas.microsoft.com/office/drawing/2014/main" val="1722983397"/>
                    </a:ext>
                  </a:extLst>
                </a:gridCol>
                <a:gridCol w="514286">
                  <a:extLst>
                    <a:ext uri="{9D8B030D-6E8A-4147-A177-3AD203B41FA5}">
                      <a16:colId xmlns:a16="http://schemas.microsoft.com/office/drawing/2014/main" val="4143092094"/>
                    </a:ext>
                  </a:extLst>
                </a:gridCol>
                <a:gridCol w="514286">
                  <a:extLst>
                    <a:ext uri="{9D8B030D-6E8A-4147-A177-3AD203B41FA5}">
                      <a16:colId xmlns:a16="http://schemas.microsoft.com/office/drawing/2014/main" val="632453715"/>
                    </a:ext>
                  </a:extLst>
                </a:gridCol>
                <a:gridCol w="514286">
                  <a:extLst>
                    <a:ext uri="{9D8B030D-6E8A-4147-A177-3AD203B41FA5}">
                      <a16:colId xmlns:a16="http://schemas.microsoft.com/office/drawing/2014/main" val="2749295158"/>
                    </a:ext>
                  </a:extLst>
                </a:gridCol>
                <a:gridCol w="514286">
                  <a:extLst>
                    <a:ext uri="{9D8B030D-6E8A-4147-A177-3AD203B41FA5}">
                      <a16:colId xmlns:a16="http://schemas.microsoft.com/office/drawing/2014/main" val="2554174482"/>
                    </a:ext>
                  </a:extLst>
                </a:gridCol>
                <a:gridCol w="514286">
                  <a:extLst>
                    <a:ext uri="{9D8B030D-6E8A-4147-A177-3AD203B41FA5}">
                      <a16:colId xmlns:a16="http://schemas.microsoft.com/office/drawing/2014/main" val="3726789324"/>
                    </a:ext>
                  </a:extLst>
                </a:gridCol>
              </a:tblGrid>
              <a:tr h="410034">
                <a:tc gridSpan="7"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2400" u="none" strike="noStrike" dirty="0">
                          <a:effectLst/>
                        </a:rPr>
                        <a:t>11</a:t>
                      </a:r>
                      <a:r>
                        <a:rPr lang="zh-TW" altLang="en-US" sz="2400" u="none" strike="noStrike" dirty="0">
                          <a:effectLst/>
                        </a:rPr>
                        <a:t>月份</a:t>
                      </a:r>
                      <a:endParaRPr lang="zh-TW" alt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DDD8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49749544"/>
                  </a:ext>
                </a:extLst>
              </a:tr>
              <a:tr h="419797">
                <a:tc>
                  <a:txBody>
                    <a:bodyPr/>
                    <a:lstStyle/>
                    <a:p>
                      <a:pPr algn="ctr" rtl="0" fontAlgn="ctr"/>
                      <a:r>
                        <a:rPr lang="zh-TW" altLang="en-US" sz="2400" u="none" strike="noStrike" dirty="0">
                          <a:effectLst/>
                        </a:rPr>
                        <a:t>一</a:t>
                      </a:r>
                      <a:endParaRPr lang="zh-TW" alt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F0A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TW" altLang="en-US" sz="2400" u="none" strike="noStrike" dirty="0">
                          <a:effectLst/>
                        </a:rPr>
                        <a:t>二</a:t>
                      </a:r>
                      <a:endParaRPr lang="zh-TW" alt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F0A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TW" altLang="en-US" sz="2400" u="none" strike="noStrike">
                          <a:effectLst/>
                        </a:rPr>
                        <a:t>三</a:t>
                      </a:r>
                      <a:endParaRPr lang="zh-TW" altLang="en-US" sz="2400" b="0" i="0" u="none" strike="noStrike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F0A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TW" altLang="en-US" sz="2400" u="none" strike="noStrike" dirty="0">
                          <a:effectLst/>
                        </a:rPr>
                        <a:t>四</a:t>
                      </a:r>
                      <a:endParaRPr lang="zh-TW" alt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F0A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TW" altLang="en-US" sz="2400" u="none" strike="noStrike" dirty="0">
                          <a:effectLst/>
                        </a:rPr>
                        <a:t>五</a:t>
                      </a:r>
                      <a:endParaRPr lang="zh-TW" alt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F0A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TW" altLang="en-US" sz="2400" u="none" strike="noStrike" dirty="0">
                          <a:effectLst/>
                        </a:rPr>
                        <a:t>六</a:t>
                      </a:r>
                      <a:endParaRPr lang="zh-TW" alt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F0A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TW" altLang="en-US" sz="2400" u="none" strike="noStrike" dirty="0">
                          <a:effectLst/>
                        </a:rPr>
                        <a:t>日</a:t>
                      </a:r>
                      <a:endParaRPr lang="zh-TW" alt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F0A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04672438"/>
                  </a:ext>
                </a:extLst>
              </a:tr>
              <a:tr h="410034">
                <a:tc>
                  <a:txBody>
                    <a:bodyPr/>
                    <a:lstStyle/>
                    <a:p>
                      <a:pPr algn="ctr" rtl="0" fontAlgn="ctr"/>
                      <a:r>
                        <a:rPr lang="zh-TW" altLang="en-US" sz="2400" u="none" strike="noStrike">
                          <a:effectLst/>
                        </a:rPr>
                        <a:t>　</a:t>
                      </a:r>
                      <a:endParaRPr lang="zh-TW" altLang="en-US" sz="2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TW" altLang="en-US" sz="2400" u="none" strike="noStrike">
                          <a:effectLst/>
                        </a:rPr>
                        <a:t>　</a:t>
                      </a:r>
                      <a:endParaRPr lang="zh-TW" altLang="en-US" sz="2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TW" altLang="en-US" sz="2400" u="none" strike="noStrike">
                          <a:effectLst/>
                        </a:rPr>
                        <a:t>　</a:t>
                      </a:r>
                      <a:endParaRPr lang="zh-TW" altLang="en-US" sz="2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TW" altLang="en-US" sz="2400" u="none" strike="noStrike">
                          <a:effectLst/>
                        </a:rPr>
                        <a:t>　</a:t>
                      </a:r>
                      <a:endParaRPr lang="zh-TW" altLang="en-US" sz="2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2400" u="none" strike="noStrike">
                          <a:effectLst/>
                        </a:rPr>
                        <a:t>1</a:t>
                      </a:r>
                      <a:endParaRPr lang="en-US" altLang="zh-TW" sz="2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2400" u="none" strike="noStrike">
                          <a:effectLst/>
                        </a:rPr>
                        <a:t>2</a:t>
                      </a:r>
                      <a:endParaRPr lang="en-US" altLang="zh-TW" sz="2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2400" u="none" strike="noStrike">
                          <a:effectLst/>
                        </a:rPr>
                        <a:t>3</a:t>
                      </a:r>
                      <a:endParaRPr lang="en-US" altLang="zh-TW" sz="2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90481352"/>
                  </a:ext>
                </a:extLst>
              </a:tr>
              <a:tr h="410034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2400" u="none" strike="noStrike">
                          <a:effectLst/>
                        </a:rPr>
                        <a:t>4</a:t>
                      </a:r>
                      <a:endParaRPr lang="en-US" altLang="zh-TW" sz="2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2400" u="none" strike="noStrike">
                          <a:effectLst/>
                        </a:rPr>
                        <a:t>5</a:t>
                      </a:r>
                      <a:endParaRPr lang="en-US" altLang="zh-TW" sz="2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2400" u="none" strike="noStrike">
                          <a:effectLst/>
                        </a:rPr>
                        <a:t>6</a:t>
                      </a:r>
                      <a:endParaRPr lang="en-US" altLang="zh-TW" sz="2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2400" u="none" strike="noStrike">
                          <a:effectLst/>
                        </a:rPr>
                        <a:t>7</a:t>
                      </a:r>
                      <a:endParaRPr lang="en-US" altLang="zh-TW" sz="2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2400" u="none" strike="noStrike">
                          <a:effectLst/>
                        </a:rPr>
                        <a:t>8</a:t>
                      </a:r>
                      <a:endParaRPr lang="en-US" altLang="zh-TW" sz="2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2400" u="none" strike="noStrike">
                          <a:effectLst/>
                        </a:rPr>
                        <a:t>9</a:t>
                      </a:r>
                      <a:endParaRPr lang="en-US" altLang="zh-TW" sz="2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2400" u="none" strike="noStrike">
                          <a:effectLst/>
                        </a:rPr>
                        <a:t>10</a:t>
                      </a:r>
                      <a:endParaRPr lang="en-US" altLang="zh-TW" sz="2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6048999"/>
                  </a:ext>
                </a:extLst>
              </a:tr>
              <a:tr h="410034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2400" u="none" strike="noStrike">
                          <a:effectLst/>
                        </a:rPr>
                        <a:t>11</a:t>
                      </a:r>
                      <a:endParaRPr lang="en-US" altLang="zh-TW" sz="2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2400" u="none" strike="noStrike">
                          <a:effectLst/>
                        </a:rPr>
                        <a:t>12</a:t>
                      </a:r>
                      <a:endParaRPr lang="en-US" altLang="zh-TW" sz="2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2400" u="none" strike="noStrike">
                          <a:effectLst/>
                        </a:rPr>
                        <a:t>13</a:t>
                      </a:r>
                      <a:endParaRPr lang="en-US" altLang="zh-TW" sz="2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2400" u="none" strike="noStrike">
                          <a:effectLst/>
                        </a:rPr>
                        <a:t>14</a:t>
                      </a:r>
                      <a:endParaRPr lang="en-US" altLang="zh-TW" sz="2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2400" u="none" strike="noStrike">
                          <a:effectLst/>
                        </a:rPr>
                        <a:t>15</a:t>
                      </a:r>
                      <a:endParaRPr lang="en-US" altLang="zh-TW" sz="2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2400" u="none" strike="noStrike">
                          <a:effectLst/>
                        </a:rPr>
                        <a:t>16</a:t>
                      </a:r>
                      <a:endParaRPr lang="en-US" altLang="zh-TW" sz="2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2400" u="none" strike="noStrike">
                          <a:effectLst/>
                        </a:rPr>
                        <a:t>17</a:t>
                      </a:r>
                      <a:endParaRPr lang="en-US" altLang="zh-TW" sz="2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53494702"/>
                  </a:ext>
                </a:extLst>
              </a:tr>
              <a:tr h="410034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2400" u="none" strike="noStrike">
                          <a:effectLst/>
                        </a:rPr>
                        <a:t>18</a:t>
                      </a:r>
                      <a:endParaRPr lang="en-US" altLang="zh-TW" sz="2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2400" u="none" strike="noStrike">
                          <a:effectLst/>
                        </a:rPr>
                        <a:t>19</a:t>
                      </a:r>
                      <a:endParaRPr lang="en-US" altLang="zh-TW" sz="2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2400" u="none" strike="noStrike" dirty="0">
                          <a:effectLst/>
                        </a:rPr>
                        <a:t>20</a:t>
                      </a:r>
                      <a:endParaRPr lang="en-US" altLang="zh-TW" sz="2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2400" u="none" strike="noStrike" dirty="0">
                          <a:effectLst/>
                        </a:rPr>
                        <a:t>21</a:t>
                      </a:r>
                      <a:endParaRPr lang="en-US" altLang="zh-TW" sz="2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2400" u="none" strike="noStrike" dirty="0">
                          <a:effectLst/>
                        </a:rPr>
                        <a:t>22</a:t>
                      </a:r>
                      <a:endParaRPr lang="en-US" altLang="zh-TW" sz="2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2400" u="none" strike="noStrike" dirty="0">
                          <a:effectLst/>
                        </a:rPr>
                        <a:t>23</a:t>
                      </a:r>
                      <a:endParaRPr lang="en-US" altLang="zh-TW" sz="2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2400" u="none" strike="noStrike">
                          <a:effectLst/>
                        </a:rPr>
                        <a:t>24</a:t>
                      </a:r>
                      <a:endParaRPr lang="en-US" altLang="zh-TW" sz="2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66363444"/>
                  </a:ext>
                </a:extLst>
              </a:tr>
              <a:tr h="410034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2400" u="none" strike="noStrike">
                          <a:effectLst/>
                        </a:rPr>
                        <a:t>25</a:t>
                      </a:r>
                      <a:endParaRPr lang="en-US" altLang="zh-TW" sz="2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2400" u="none" strike="noStrike">
                          <a:effectLst/>
                        </a:rPr>
                        <a:t>26</a:t>
                      </a:r>
                      <a:endParaRPr lang="en-US" altLang="zh-TW" sz="2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2400" u="none" strike="noStrike">
                          <a:effectLst/>
                        </a:rPr>
                        <a:t>27</a:t>
                      </a:r>
                      <a:endParaRPr lang="en-US" altLang="zh-TW" sz="2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2400" u="none" strike="noStrike" dirty="0">
                          <a:effectLst/>
                        </a:rPr>
                        <a:t>28</a:t>
                      </a:r>
                      <a:endParaRPr lang="en-US" altLang="zh-TW" sz="2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2400" u="none" strike="noStrike">
                          <a:effectLst/>
                        </a:rPr>
                        <a:t>29</a:t>
                      </a:r>
                      <a:endParaRPr lang="en-US" altLang="zh-TW" sz="2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2400" u="none" strike="noStrike" dirty="0">
                          <a:effectLst/>
                        </a:rPr>
                        <a:t>30</a:t>
                      </a:r>
                      <a:endParaRPr lang="en-US" altLang="zh-TW" sz="2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TW" altLang="en-US" sz="2400" u="none" strike="noStrike" dirty="0">
                          <a:effectLst/>
                        </a:rPr>
                        <a:t>　</a:t>
                      </a:r>
                      <a:endParaRPr lang="zh-TW" alt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5990529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5357194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64040</TotalTime>
  <Words>6351</Words>
  <Application>Microsoft Office PowerPoint</Application>
  <PresentationFormat>寬螢幕</PresentationFormat>
  <Paragraphs>1261</Paragraphs>
  <Slides>46</Slides>
  <Notes>2</Notes>
  <HiddenSlides>0</HiddenSlides>
  <MMClips>0</MMClips>
  <ScaleCrop>false</ScaleCrop>
  <HeadingPairs>
    <vt:vector size="6" baseType="variant">
      <vt:variant>
        <vt:lpstr>使用字型</vt:lpstr>
      </vt:variant>
      <vt:variant>
        <vt:i4>8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46</vt:i4>
      </vt:variant>
    </vt:vector>
  </HeadingPairs>
  <TitlesOfParts>
    <vt:vector size="55" baseType="lpstr">
      <vt:lpstr>微软雅黑</vt:lpstr>
      <vt:lpstr>Roboto Bold</vt:lpstr>
      <vt:lpstr>微軟正黑體</vt:lpstr>
      <vt:lpstr>Arial</vt:lpstr>
      <vt:lpstr>Arial Black</vt:lpstr>
      <vt:lpstr>Calibri</vt:lpstr>
      <vt:lpstr>Times New Roman</vt:lpstr>
      <vt:lpstr>Wingdings</vt:lpstr>
      <vt:lpstr>Office 佈景主題</vt:lpstr>
      <vt:lpstr>PowerPoint 簡報</vt:lpstr>
      <vt:lpstr>技專校院校務資料庫</vt:lpstr>
      <vt:lpstr>PowerPoint 簡報</vt:lpstr>
      <vt:lpstr>PowerPoint 簡報</vt:lpstr>
      <vt:lpstr>作業時程-本期表冊</vt:lpstr>
      <vt:lpstr>作業時程-資料匯出</vt:lpstr>
      <vt:lpstr>作業時程-統一資料修正</vt:lpstr>
      <vt:lpstr>各應用單位聯絡資訊</vt:lpstr>
      <vt:lpstr>作業時程-資料匯出</vt:lpstr>
      <vt:lpstr>作業時程-通知修正</vt:lpstr>
      <vt:lpstr>作業時程-資料匯出</vt:lpstr>
      <vt:lpstr>作業時程-資料寄送</vt:lpstr>
      <vt:lpstr>作業時程-資料檢核</vt:lpstr>
      <vt:lpstr>PowerPoint 簡報</vt:lpstr>
      <vt:lpstr>表2-1-2各種招生管道外加名額資料表</vt:lpstr>
      <vt:lpstr>報表2-1-3-1技專校院系、所、學位學程核定招生名額總量內新生統計表 報表2-1-3-2技專校院各學制核定招生名額總量內新生註冊率統計表B 報表2-1-3-3技專校院招生名額總量內新生註冊率統計表</vt:lpstr>
      <vt:lpstr>新表 表2-1-5國家重點領域研究學院碩博士(含碩士在職)班核定招生情形</vt:lpstr>
      <vt:lpstr>新表 表2-1-5國家重點領域研究學院碩博士(含碩士在職)班核定招生情形</vt:lpstr>
      <vt:lpstr>新表 表2-1-5國家重點領域研究學院碩博士(含碩士在職)班核定招生情形</vt:lpstr>
      <vt:lpstr>新表 表2-1-5國家重點領域研究學院碩博士(含碩士在職)班核定招生情形</vt:lpstr>
      <vt:lpstr>新表 表2-9採入學大學同等學力認定標準第7條資格入學招生情形表</vt:lpstr>
      <vt:lpstr>新表 表2-9採入學大學同等學力認定標準第7條資格入學招生情形表</vt:lpstr>
      <vt:lpstr>新表 表2-9採入學大學同等學力認定標準第7條資格入學招生情形表</vt:lpstr>
      <vt:lpstr>新表 表2-9採入學大學同等學力認定標準第7條資格入學招生情形表</vt:lpstr>
      <vt:lpstr>新表 表2-9採入學大學同等學力認定標準第7條資格入學招生情形表</vt:lpstr>
      <vt:lpstr>表3-5-1 校定專任教師基本授課時數資料表</vt:lpstr>
      <vt:lpstr>表3-5-2 專任教師實際授課時數大於規定職級之基本授課時數調查表 表3-5-3 專任教師減授時數調查表</vt:lpstr>
      <vt:lpstr>表4-2-3 外國學生、僑生、港澳生、陸生資料統計表</vt:lpstr>
      <vt:lpstr>表4-2-3 外國學生、僑生、港澳生、陸生資料統計表</vt:lpstr>
      <vt:lpstr>表4-2-9校本部以外縣市學生人數資料統計表</vt:lpstr>
      <vt:lpstr>表5-1學校各類圖書資料分布資料表</vt:lpstr>
      <vt:lpstr>表5-1學校各類圖書資料分布資料表</vt:lpstr>
      <vt:lpstr>表5-1學校各類圖書資料分布資料表</vt:lpstr>
      <vt:lpstr>表7-12學生懷孕(含育有子女者)輔導協助情形統計表</vt:lpstr>
      <vt:lpstr>表7-5助學措施統計表</vt:lpstr>
      <vt:lpstr>表8-6學校設置太陽光電發電設備容量表</vt:lpstr>
      <vt:lpstr>表9-3 國立大專校院校務基金管理委員會資料統計表</vt:lpstr>
      <vt:lpstr>PowerPoint 簡報</vt:lpstr>
      <vt:lpstr>PowerPoint 簡報</vt:lpstr>
      <vt:lpstr>PowerPoint 簡報</vt:lpstr>
      <vt:lpstr>PowerPoint 簡報</vt:lpstr>
      <vt:lpstr>聯絡資訊-電話號碼</vt:lpstr>
      <vt:lpstr>聯絡資訊-信箱功能</vt:lpstr>
      <vt:lpstr>表冊資訊</vt:lpstr>
      <vt:lpstr> 敬祝填表順利</vt:lpstr>
      <vt:lpstr>Q &amp; A</vt:lpstr>
    </vt:vector>
  </TitlesOfParts>
  <Company>Hewlett-Packard 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宛諭 李</dc:creator>
  <cp:lastModifiedBy>宸妤 廖</cp:lastModifiedBy>
  <cp:revision>840</cp:revision>
  <cp:lastPrinted>2023-08-16T01:48:49Z</cp:lastPrinted>
  <dcterms:created xsi:type="dcterms:W3CDTF">2021-01-12T02:33:10Z</dcterms:created>
  <dcterms:modified xsi:type="dcterms:W3CDTF">2024-08-08T02:23:07Z</dcterms:modified>
</cp:coreProperties>
</file>