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handoutMasterIdLst>
    <p:handoutMasterId r:id="rId55"/>
  </p:handoutMasterIdLst>
  <p:sldIdLst>
    <p:sldId id="727" r:id="rId2"/>
    <p:sldId id="260" r:id="rId3"/>
    <p:sldId id="262" r:id="rId4"/>
    <p:sldId id="560" r:id="rId5"/>
    <p:sldId id="793" r:id="rId6"/>
    <p:sldId id="794" r:id="rId7"/>
    <p:sldId id="716" r:id="rId8"/>
    <p:sldId id="717" r:id="rId9"/>
    <p:sldId id="718" r:id="rId10"/>
    <p:sldId id="728" r:id="rId11"/>
    <p:sldId id="719" r:id="rId12"/>
    <p:sldId id="720" r:id="rId13"/>
    <p:sldId id="721" r:id="rId14"/>
    <p:sldId id="722" r:id="rId15"/>
    <p:sldId id="729" r:id="rId16"/>
    <p:sldId id="551" r:id="rId17"/>
    <p:sldId id="784" r:id="rId18"/>
    <p:sldId id="733" r:id="rId19"/>
    <p:sldId id="695" r:id="rId20"/>
    <p:sldId id="757" r:id="rId21"/>
    <p:sldId id="758" r:id="rId22"/>
    <p:sldId id="761" r:id="rId23"/>
    <p:sldId id="762" r:id="rId24"/>
    <p:sldId id="785" r:id="rId25"/>
    <p:sldId id="763" r:id="rId26"/>
    <p:sldId id="764" r:id="rId27"/>
    <p:sldId id="765" r:id="rId28"/>
    <p:sldId id="766" r:id="rId29"/>
    <p:sldId id="767" r:id="rId30"/>
    <p:sldId id="769" r:id="rId31"/>
    <p:sldId id="771" r:id="rId32"/>
    <p:sldId id="773" r:id="rId33"/>
    <p:sldId id="772" r:id="rId34"/>
    <p:sldId id="795" r:id="rId35"/>
    <p:sldId id="796" r:id="rId36"/>
    <p:sldId id="787" r:id="rId37"/>
    <p:sldId id="788" r:id="rId38"/>
    <p:sldId id="790" r:id="rId39"/>
    <p:sldId id="792" r:id="rId40"/>
    <p:sldId id="791" r:id="rId41"/>
    <p:sldId id="777" r:id="rId42"/>
    <p:sldId id="778" r:id="rId43"/>
    <p:sldId id="779" r:id="rId44"/>
    <p:sldId id="553" r:id="rId45"/>
    <p:sldId id="323" r:id="rId46"/>
    <p:sldId id="486" r:id="rId47"/>
    <p:sldId id="782" r:id="rId48"/>
    <p:sldId id="325" r:id="rId49"/>
    <p:sldId id="326" r:id="rId50"/>
    <p:sldId id="327" r:id="rId51"/>
    <p:sldId id="328" r:id="rId52"/>
    <p:sldId id="487" r:id="rId53"/>
  </p:sldIdLst>
  <p:sldSz cx="12192000" cy="6858000"/>
  <p:notesSz cx="10234613" cy="70993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0開場" id="{91613D0E-2F60-45C3-9180-559C580422DE}">
          <p14:sldIdLst>
            <p14:sldId id="727"/>
            <p14:sldId id="260"/>
            <p14:sldId id="262"/>
          </p14:sldIdLst>
        </p14:section>
        <p14:section name="1作業時程" id="{9F25C41B-BACA-4E15-BA33-D7A049D1BFCA}">
          <p14:sldIdLst>
            <p14:sldId id="560"/>
            <p14:sldId id="793"/>
            <p14:sldId id="794"/>
            <p14:sldId id="716"/>
            <p14:sldId id="717"/>
            <p14:sldId id="718"/>
            <p14:sldId id="728"/>
            <p14:sldId id="719"/>
            <p14:sldId id="720"/>
            <p14:sldId id="721"/>
            <p14:sldId id="722"/>
            <p14:sldId id="729"/>
          </p14:sldIdLst>
        </p14:section>
        <p14:section name="表冊異動" id="{2A5194C1-3B1F-4D27-9CEC-A83F38451B80}">
          <p14:sldIdLst>
            <p14:sldId id="551"/>
            <p14:sldId id="784"/>
            <p14:sldId id="733"/>
            <p14:sldId id="695"/>
            <p14:sldId id="757"/>
            <p14:sldId id="758"/>
            <p14:sldId id="761"/>
            <p14:sldId id="762"/>
            <p14:sldId id="785"/>
            <p14:sldId id="763"/>
            <p14:sldId id="764"/>
            <p14:sldId id="765"/>
            <p14:sldId id="766"/>
            <p14:sldId id="767"/>
            <p14:sldId id="769"/>
            <p14:sldId id="771"/>
            <p14:sldId id="773"/>
            <p14:sldId id="772"/>
            <p14:sldId id="795"/>
            <p14:sldId id="796"/>
            <p14:sldId id="787"/>
            <p14:sldId id="788"/>
            <p14:sldId id="790"/>
            <p14:sldId id="792"/>
            <p14:sldId id="791"/>
            <p14:sldId id="777"/>
            <p14:sldId id="778"/>
            <p14:sldId id="779"/>
          </p14:sldIdLst>
        </p14:section>
        <p14:section name="下期表冊異動預告" id="{AF471FA9-3427-4C95-8871-985177DE0966}">
          <p14:sldIdLst/>
        </p14:section>
        <p14:section name="5重要事項宣導" id="{6C72D986-65EC-4EB9-87BC-B383F83F81B6}">
          <p14:sldIdLst>
            <p14:sldId id="553"/>
            <p14:sldId id="323"/>
            <p14:sldId id="486"/>
          </p14:sldIdLst>
        </p14:section>
        <p14:section name="6聯絡資訊" id="{5B106FA2-640C-48B6-B986-73FB24A943E9}">
          <p14:sldIdLst>
            <p14:sldId id="782"/>
            <p14:sldId id="325"/>
            <p14:sldId id="326"/>
            <p14:sldId id="327"/>
            <p14:sldId id="328"/>
            <p14:sldId id="48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966"/>
    <a:srgbClr val="D9F0A3"/>
    <a:srgbClr val="ADDD8E"/>
    <a:srgbClr val="E5E5E5"/>
    <a:srgbClr val="0000FF"/>
    <a:srgbClr val="41AB5D"/>
    <a:srgbClr val="FFFFE5"/>
    <a:srgbClr val="FFE7FF"/>
    <a:srgbClr val="FFCCFF"/>
    <a:srgbClr val="F7FC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中等深淺樣式 1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D7AC3CCA-C797-4891-BE02-D94E43425B78}" styleName="中等深淺樣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等深淺樣式 4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DA37D80-6434-44D0-A028-1B22A696006F}" styleName="淺色樣式 3 - 輔色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2838BEF-8BB2-4498-84A7-C5851F593DF1}" styleName="中等深淺樣式 4 - 輔色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1" autoAdjust="0"/>
    <p:restoredTop sz="86992" autoAdjust="0"/>
  </p:normalViewPr>
  <p:slideViewPr>
    <p:cSldViewPr snapToGrid="0">
      <p:cViewPr varScale="1">
        <p:scale>
          <a:sx n="94" d="100"/>
          <a:sy n="94" d="100"/>
        </p:scale>
        <p:origin x="115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2" y="0"/>
            <a:ext cx="4434998" cy="356198"/>
          </a:xfrm>
          <a:prstGeom prst="rect">
            <a:avLst/>
          </a:prstGeom>
        </p:spPr>
        <p:txBody>
          <a:bodyPr vert="horz" lIns="94752" tIns="47376" rIns="94752" bIns="47376" rtlCol="0"/>
          <a:lstStyle>
            <a:lvl1pPr algn="l">
              <a:defRPr sz="1200"/>
            </a:lvl1pPr>
          </a:lstStyle>
          <a:p>
            <a:endParaRPr lang="zh-TW" altLang="en-US"/>
          </a:p>
        </p:txBody>
      </p:sp>
      <p:sp>
        <p:nvSpPr>
          <p:cNvPr id="3" name="日期版面配置區 2"/>
          <p:cNvSpPr>
            <a:spLocks noGrp="1"/>
          </p:cNvSpPr>
          <p:nvPr>
            <p:ph type="dt" sz="quarter" idx="1"/>
          </p:nvPr>
        </p:nvSpPr>
        <p:spPr>
          <a:xfrm>
            <a:off x="5797248" y="0"/>
            <a:ext cx="4434998" cy="356198"/>
          </a:xfrm>
          <a:prstGeom prst="rect">
            <a:avLst/>
          </a:prstGeom>
        </p:spPr>
        <p:txBody>
          <a:bodyPr vert="horz" lIns="94752" tIns="47376" rIns="94752" bIns="47376" rtlCol="0"/>
          <a:lstStyle>
            <a:lvl1pPr algn="r">
              <a:defRPr sz="1200"/>
            </a:lvl1pPr>
          </a:lstStyle>
          <a:p>
            <a:fld id="{5EF67E66-3F5C-4904-B5C5-18C97F4E1829}" type="datetimeFigureOut">
              <a:rPr lang="zh-TW" altLang="en-US" smtClean="0"/>
              <a:t>2024/8/28</a:t>
            </a:fld>
            <a:endParaRPr lang="zh-TW" altLang="en-US"/>
          </a:p>
        </p:txBody>
      </p:sp>
      <p:sp>
        <p:nvSpPr>
          <p:cNvPr id="4" name="頁尾版面配置區 3"/>
          <p:cNvSpPr>
            <a:spLocks noGrp="1"/>
          </p:cNvSpPr>
          <p:nvPr>
            <p:ph type="ftr" sz="quarter" idx="2"/>
          </p:nvPr>
        </p:nvSpPr>
        <p:spPr>
          <a:xfrm>
            <a:off x="2" y="6743106"/>
            <a:ext cx="4434998" cy="356197"/>
          </a:xfrm>
          <a:prstGeom prst="rect">
            <a:avLst/>
          </a:prstGeom>
        </p:spPr>
        <p:txBody>
          <a:bodyPr vert="horz" lIns="94752" tIns="47376" rIns="94752" bIns="47376"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5797248" y="6743106"/>
            <a:ext cx="4434998" cy="356197"/>
          </a:xfrm>
          <a:prstGeom prst="rect">
            <a:avLst/>
          </a:prstGeom>
        </p:spPr>
        <p:txBody>
          <a:bodyPr vert="horz" lIns="94752" tIns="47376" rIns="94752" bIns="47376" rtlCol="0" anchor="b"/>
          <a:lstStyle>
            <a:lvl1pPr algn="r">
              <a:defRPr sz="1200"/>
            </a:lvl1pPr>
          </a:lstStyle>
          <a:p>
            <a:fld id="{29110EBA-6524-432F-B1B7-97555015D0C7}" type="slidenum">
              <a:rPr lang="zh-TW" altLang="en-US" smtClean="0"/>
              <a:t>‹#›</a:t>
            </a:fld>
            <a:endParaRPr lang="zh-TW" altLang="en-US"/>
          </a:p>
        </p:txBody>
      </p:sp>
    </p:spTree>
    <p:extLst>
      <p:ext uri="{BB962C8B-B14F-4D97-AF65-F5344CB8AC3E}">
        <p14:creationId xmlns:p14="http://schemas.microsoft.com/office/powerpoint/2010/main" val="23552655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2" y="0"/>
            <a:ext cx="4434998" cy="356198"/>
          </a:xfrm>
          <a:prstGeom prst="rect">
            <a:avLst/>
          </a:prstGeom>
        </p:spPr>
        <p:txBody>
          <a:bodyPr vert="horz" lIns="94752" tIns="47376" rIns="94752" bIns="47376" rtlCol="0"/>
          <a:lstStyle>
            <a:lvl1pPr algn="l">
              <a:defRPr sz="1200"/>
            </a:lvl1pPr>
          </a:lstStyle>
          <a:p>
            <a:endParaRPr lang="zh-TW" altLang="en-US"/>
          </a:p>
        </p:txBody>
      </p:sp>
      <p:sp>
        <p:nvSpPr>
          <p:cNvPr id="3" name="日期版面配置區 2"/>
          <p:cNvSpPr>
            <a:spLocks noGrp="1"/>
          </p:cNvSpPr>
          <p:nvPr>
            <p:ph type="dt" idx="1"/>
          </p:nvPr>
        </p:nvSpPr>
        <p:spPr>
          <a:xfrm>
            <a:off x="5797248" y="0"/>
            <a:ext cx="4434998" cy="356198"/>
          </a:xfrm>
          <a:prstGeom prst="rect">
            <a:avLst/>
          </a:prstGeom>
        </p:spPr>
        <p:txBody>
          <a:bodyPr vert="horz" lIns="94752" tIns="47376" rIns="94752" bIns="47376" rtlCol="0"/>
          <a:lstStyle>
            <a:lvl1pPr algn="r">
              <a:defRPr sz="1200"/>
            </a:lvl1pPr>
          </a:lstStyle>
          <a:p>
            <a:fld id="{816F1A50-C26C-4C2E-8537-C722BC8C7E78}" type="datetimeFigureOut">
              <a:rPr lang="zh-TW" altLang="en-US" smtClean="0"/>
              <a:t>2024/8/28</a:t>
            </a:fld>
            <a:endParaRPr lang="zh-TW" altLang="en-US"/>
          </a:p>
        </p:txBody>
      </p:sp>
      <p:sp>
        <p:nvSpPr>
          <p:cNvPr id="4" name="投影片圖像版面配置區 3"/>
          <p:cNvSpPr>
            <a:spLocks noGrp="1" noRot="1" noChangeAspect="1"/>
          </p:cNvSpPr>
          <p:nvPr>
            <p:ph type="sldImg" idx="2"/>
          </p:nvPr>
        </p:nvSpPr>
        <p:spPr>
          <a:xfrm>
            <a:off x="2989263" y="887413"/>
            <a:ext cx="4256087" cy="2395537"/>
          </a:xfrm>
          <a:prstGeom prst="rect">
            <a:avLst/>
          </a:prstGeom>
          <a:noFill/>
          <a:ln w="12700">
            <a:solidFill>
              <a:prstClr val="black"/>
            </a:solidFill>
          </a:ln>
        </p:spPr>
        <p:txBody>
          <a:bodyPr vert="horz" lIns="94752" tIns="47376" rIns="94752" bIns="47376" rtlCol="0" anchor="ctr"/>
          <a:lstStyle/>
          <a:p>
            <a:endParaRPr lang="zh-TW" altLang="en-US"/>
          </a:p>
        </p:txBody>
      </p:sp>
      <p:sp>
        <p:nvSpPr>
          <p:cNvPr id="5" name="備忘稿版面配置區 4"/>
          <p:cNvSpPr>
            <a:spLocks noGrp="1"/>
          </p:cNvSpPr>
          <p:nvPr>
            <p:ph type="body" sz="quarter" idx="3"/>
          </p:nvPr>
        </p:nvSpPr>
        <p:spPr>
          <a:xfrm>
            <a:off x="1023463" y="3416539"/>
            <a:ext cx="8187690" cy="2795349"/>
          </a:xfrm>
          <a:prstGeom prst="rect">
            <a:avLst/>
          </a:prstGeom>
        </p:spPr>
        <p:txBody>
          <a:bodyPr vert="horz" lIns="94752" tIns="47376" rIns="94752" bIns="47376" rtlCol="0"/>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2" y="6743106"/>
            <a:ext cx="4434998" cy="356197"/>
          </a:xfrm>
          <a:prstGeom prst="rect">
            <a:avLst/>
          </a:prstGeom>
        </p:spPr>
        <p:txBody>
          <a:bodyPr vert="horz" lIns="94752" tIns="47376" rIns="94752" bIns="47376"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5797248" y="6743106"/>
            <a:ext cx="4434998" cy="356197"/>
          </a:xfrm>
          <a:prstGeom prst="rect">
            <a:avLst/>
          </a:prstGeom>
        </p:spPr>
        <p:txBody>
          <a:bodyPr vert="horz" lIns="94752" tIns="47376" rIns="94752" bIns="47376" rtlCol="0" anchor="b"/>
          <a:lstStyle>
            <a:lvl1pPr algn="r">
              <a:defRPr sz="1200"/>
            </a:lvl1pPr>
          </a:lstStyle>
          <a:p>
            <a:fld id="{4B562836-289B-4A25-A8F6-F44FECB1834A}" type="slidenum">
              <a:rPr lang="zh-TW" altLang="en-US" smtClean="0"/>
              <a:t>‹#›</a:t>
            </a:fld>
            <a:endParaRPr lang="zh-TW" altLang="en-US"/>
          </a:p>
        </p:txBody>
      </p:sp>
    </p:spTree>
    <p:extLst>
      <p:ext uri="{BB962C8B-B14F-4D97-AF65-F5344CB8AC3E}">
        <p14:creationId xmlns:p14="http://schemas.microsoft.com/office/powerpoint/2010/main" val="33378953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defTabSz="914326">
              <a:defRPr/>
            </a:pPr>
            <a:r>
              <a:rPr lang="zh-TW" altLang="en-US" dirty="0"/>
              <a:t>高雄場（蓮潭會館）：</a:t>
            </a:r>
            <a:r>
              <a:rPr lang="en-US" altLang="zh-TW" dirty="0" err="1"/>
              <a:t>wifi</a:t>
            </a:r>
            <a:r>
              <a:rPr lang="zh-TW" altLang="en-US" dirty="0"/>
              <a:t>無需密碼，點選飯店名稱即可連線使用</a:t>
            </a:r>
            <a:r>
              <a:rPr lang="en-US" altLang="zh-TW" dirty="0"/>
              <a:t>/WIFI</a:t>
            </a:r>
            <a:r>
              <a:rPr lang="zh-TW" altLang="en-US" dirty="0"/>
              <a:t>帳號：</a:t>
            </a:r>
            <a:r>
              <a:rPr lang="en-US" altLang="zh-TW" dirty="0"/>
              <a:t>Garden Villa    WIFI</a:t>
            </a:r>
            <a:r>
              <a:rPr lang="zh-TW" altLang="en-US" dirty="0"/>
              <a:t>密碼：無</a:t>
            </a:r>
            <a:br>
              <a:rPr lang="zh-TW" altLang="en-US" dirty="0"/>
            </a:br>
            <a:r>
              <a:rPr lang="zh-TW" altLang="en-US" dirty="0"/>
              <a:t>台北場（台大醫院國際會議中心）：</a:t>
            </a:r>
            <a:r>
              <a:rPr lang="en-US" altLang="zh-TW" b="1" kern="0" dirty="0">
                <a:solidFill>
                  <a:srgbClr val="FFC000"/>
                </a:solidFill>
                <a:latin typeface="微軟正黑體" panose="020B0604030504040204" pitchFamily="34" charset="-120"/>
                <a:ea typeface="微軟正黑體" panose="020B0604030504040204" pitchFamily="34" charset="-120"/>
              </a:rPr>
              <a:t>WIFI</a:t>
            </a:r>
            <a:r>
              <a:rPr lang="zh-TW" altLang="en-US" b="1" kern="0" dirty="0">
                <a:solidFill>
                  <a:srgbClr val="FFC000"/>
                </a:solidFill>
                <a:latin typeface="微軟正黑體" panose="020B0604030504040204" pitchFamily="34" charset="-120"/>
                <a:ea typeface="微軟正黑體" panose="020B0604030504040204" pitchFamily="34" charset="-120"/>
              </a:rPr>
              <a:t>帳號：</a:t>
            </a:r>
            <a:r>
              <a:rPr lang="en-US" altLang="zh-TW" b="1" kern="0" dirty="0">
                <a:solidFill>
                  <a:srgbClr val="FFC000"/>
                </a:solidFill>
                <a:latin typeface="微軟正黑體" panose="020B0604030504040204" pitchFamily="34" charset="-120"/>
                <a:ea typeface="微軟正黑體" panose="020B0604030504040204" pitchFamily="34" charset="-120"/>
              </a:rPr>
              <a:t>THCC-</a:t>
            </a:r>
            <a:r>
              <a:rPr lang="en-US" altLang="zh-TW" b="1" kern="0" dirty="0" err="1">
                <a:solidFill>
                  <a:srgbClr val="FFC000"/>
                </a:solidFill>
                <a:latin typeface="微軟正黑體" panose="020B0604030504040204" pitchFamily="34" charset="-120"/>
                <a:ea typeface="微軟正黑體" panose="020B0604030504040204" pitchFamily="34" charset="-120"/>
              </a:rPr>
              <a:t>freewifi</a:t>
            </a:r>
            <a:r>
              <a:rPr lang="en-US" altLang="zh-TW" b="1" kern="0" dirty="0">
                <a:solidFill>
                  <a:srgbClr val="FFC000"/>
                </a:solidFill>
                <a:latin typeface="微軟正黑體" panose="020B0604030504040204" pitchFamily="34" charset="-120"/>
                <a:ea typeface="微軟正黑體" panose="020B0604030504040204" pitchFamily="34" charset="-120"/>
              </a:rPr>
              <a:t> </a:t>
            </a:r>
            <a:r>
              <a:rPr lang="en-US" altLang="zh-TW" dirty="0"/>
              <a:t>   </a:t>
            </a:r>
            <a:r>
              <a:rPr lang="en-US" altLang="zh-TW" b="1" kern="0" dirty="0">
                <a:solidFill>
                  <a:srgbClr val="FFC000"/>
                </a:solidFill>
                <a:latin typeface="微軟正黑體" panose="020B0604030504040204" pitchFamily="34" charset="-120"/>
                <a:ea typeface="微軟正黑體" panose="020B0604030504040204" pitchFamily="34" charset="-120"/>
              </a:rPr>
              <a:t>WIFI</a:t>
            </a:r>
            <a:r>
              <a:rPr lang="zh-TW" altLang="en-US" b="1" kern="0" dirty="0">
                <a:solidFill>
                  <a:srgbClr val="FFC000"/>
                </a:solidFill>
                <a:latin typeface="微軟正黑體" panose="020B0604030504040204" pitchFamily="34" charset="-120"/>
                <a:ea typeface="微軟正黑體" panose="020B0604030504040204" pitchFamily="34" charset="-120"/>
              </a:rPr>
              <a:t>密碼：</a:t>
            </a:r>
            <a:r>
              <a:rPr lang="en-US" altLang="zh-TW" sz="1200" b="1" kern="0" dirty="0">
                <a:solidFill>
                  <a:srgbClr val="FFC000"/>
                </a:solidFill>
                <a:latin typeface="微軟正黑體" panose="020B0604030504040204" pitchFamily="34" charset="-120"/>
                <a:ea typeface="微軟正黑體" panose="020B0604030504040204" pitchFamily="34" charset="-120"/>
              </a:rPr>
              <a:t>77240109</a:t>
            </a:r>
            <a:r>
              <a:rPr lang="en-US" altLang="zh-TW" dirty="0"/>
              <a:t>  </a:t>
            </a:r>
            <a:r>
              <a:rPr lang="zh-TW" altLang="en-US" dirty="0"/>
              <a:t>（字體大小</a:t>
            </a:r>
            <a:r>
              <a:rPr lang="en-US" altLang="zh-TW" dirty="0"/>
              <a:t>20</a:t>
            </a:r>
            <a:r>
              <a:rPr lang="zh-TW" altLang="en-US" dirty="0"/>
              <a:t>）</a:t>
            </a:r>
          </a:p>
        </p:txBody>
      </p:sp>
      <p:sp>
        <p:nvSpPr>
          <p:cNvPr id="4" name="投影片編號版面配置區 3"/>
          <p:cNvSpPr>
            <a:spLocks noGrp="1"/>
          </p:cNvSpPr>
          <p:nvPr>
            <p:ph type="sldNum" sz="quarter" idx="10"/>
          </p:nvPr>
        </p:nvSpPr>
        <p:spPr/>
        <p:txBody>
          <a:bodyPr/>
          <a:lstStyle/>
          <a:p>
            <a:fld id="{4B562836-289B-4A25-A8F6-F44FECB1834A}" type="slidenum">
              <a:rPr lang="zh-TW" altLang="en-US" smtClean="0"/>
              <a:t>1</a:t>
            </a:fld>
            <a:endParaRPr lang="zh-TW" altLang="en-US"/>
          </a:p>
        </p:txBody>
      </p:sp>
    </p:spTree>
    <p:extLst>
      <p:ext uri="{BB962C8B-B14F-4D97-AF65-F5344CB8AC3E}">
        <p14:creationId xmlns:p14="http://schemas.microsoft.com/office/powerpoint/2010/main" val="991065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台北場無停車券</a:t>
            </a:r>
          </a:p>
        </p:txBody>
      </p:sp>
      <p:sp>
        <p:nvSpPr>
          <p:cNvPr id="4" name="投影片編號版面配置區 3"/>
          <p:cNvSpPr>
            <a:spLocks noGrp="1"/>
          </p:cNvSpPr>
          <p:nvPr>
            <p:ph type="sldNum" sz="quarter" idx="10"/>
          </p:nvPr>
        </p:nvSpPr>
        <p:spPr/>
        <p:txBody>
          <a:bodyPr/>
          <a:lstStyle/>
          <a:p>
            <a:fld id="{4B562836-289B-4A25-A8F6-F44FECB1834A}" type="slidenum">
              <a:rPr lang="zh-TW" altLang="en-US" smtClean="0"/>
              <a:t>52</a:t>
            </a:fld>
            <a:endParaRPr lang="zh-TW" altLang="en-US"/>
          </a:p>
        </p:txBody>
      </p:sp>
    </p:spTree>
    <p:extLst>
      <p:ext uri="{BB962C8B-B14F-4D97-AF65-F5344CB8AC3E}">
        <p14:creationId xmlns:p14="http://schemas.microsoft.com/office/powerpoint/2010/main" val="2833983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grpSp>
        <p:nvGrpSpPr>
          <p:cNvPr id="7" name="群組 1"/>
          <p:cNvGrpSpPr>
            <a:grpSpLocks/>
          </p:cNvGrpSpPr>
          <p:nvPr userDrawn="1"/>
        </p:nvGrpSpPr>
        <p:grpSpPr bwMode="auto">
          <a:xfrm>
            <a:off x="3" y="0"/>
            <a:ext cx="11696700" cy="6858000"/>
            <a:chOff x="0" y="-4087"/>
            <a:chExt cx="11696700" cy="6283320"/>
          </a:xfrm>
        </p:grpSpPr>
        <p:sp>
          <p:nvSpPr>
            <p:cNvPr id="8" name="Freeform 6"/>
            <p:cNvSpPr>
              <a:spLocks/>
            </p:cNvSpPr>
            <p:nvPr userDrawn="1"/>
          </p:nvSpPr>
          <p:spPr bwMode="auto">
            <a:xfrm>
              <a:off x="0" y="476440"/>
              <a:ext cx="11696700" cy="5343455"/>
            </a:xfrm>
            <a:custGeom>
              <a:avLst/>
              <a:gdLst>
                <a:gd name="T0" fmla="*/ 0 w 4756"/>
                <a:gd name="T1" fmla="*/ 0 h 2239"/>
                <a:gd name="T2" fmla="*/ 2147483646 w 4756"/>
                <a:gd name="T3" fmla="*/ 0 h 2239"/>
                <a:gd name="T4" fmla="*/ 2147483646 w 4756"/>
                <a:gd name="T5" fmla="*/ 2147483646 h 2239"/>
                <a:gd name="T6" fmla="*/ 2147483646 w 4756"/>
                <a:gd name="T7" fmla="*/ 2147483646 h 2239"/>
                <a:gd name="T8" fmla="*/ 0 w 4756"/>
                <a:gd name="T9" fmla="*/ 2147483646 h 2239"/>
                <a:gd name="T10" fmla="*/ 0 w 4756"/>
                <a:gd name="T11" fmla="*/ 0 h 22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56" h="2239">
                  <a:moveTo>
                    <a:pt x="0" y="0"/>
                  </a:moveTo>
                  <a:lnTo>
                    <a:pt x="3897" y="0"/>
                  </a:lnTo>
                  <a:lnTo>
                    <a:pt x="4756" y="1121"/>
                  </a:lnTo>
                  <a:lnTo>
                    <a:pt x="3897" y="2239"/>
                  </a:lnTo>
                  <a:lnTo>
                    <a:pt x="0" y="2239"/>
                  </a:lnTo>
                  <a:lnTo>
                    <a:pt x="0" y="0"/>
                  </a:lnTo>
                  <a:close/>
                </a:path>
              </a:pathLst>
            </a:custGeom>
            <a:solidFill>
              <a:srgbClr val="238443"/>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28580" tIns="64290" rIns="128580" bIns="64290"/>
            <a:lstStyle/>
            <a:p>
              <a:endParaRPr lang="zh-TW" altLang="en-US" sz="1800">
                <a:ln>
                  <a:solidFill>
                    <a:srgbClr val="004529"/>
                  </a:solidFill>
                </a:ln>
              </a:endParaRPr>
            </a:p>
          </p:txBody>
        </p:sp>
        <p:sp>
          <p:nvSpPr>
            <p:cNvPr id="9" name="Freeform 7"/>
            <p:cNvSpPr>
              <a:spLocks/>
            </p:cNvSpPr>
            <p:nvPr userDrawn="1"/>
          </p:nvSpPr>
          <p:spPr bwMode="auto">
            <a:xfrm>
              <a:off x="5942716" y="-4087"/>
              <a:ext cx="4620789" cy="6283320"/>
            </a:xfrm>
            <a:custGeom>
              <a:avLst/>
              <a:gdLst>
                <a:gd name="T0" fmla="*/ 0 w 1940"/>
                <a:gd name="T1" fmla="*/ 0 h 3040"/>
                <a:gd name="T2" fmla="*/ 2147483646 w 1940"/>
                <a:gd name="T3" fmla="*/ 0 h 3040"/>
                <a:gd name="T4" fmla="*/ 2147483646 w 1940"/>
                <a:gd name="T5" fmla="*/ 2147483646 h 3040"/>
                <a:gd name="T6" fmla="*/ 2147483646 w 1940"/>
                <a:gd name="T7" fmla="*/ 2147483646 h 3040"/>
                <a:gd name="T8" fmla="*/ 2147483646 w 1940"/>
                <a:gd name="T9" fmla="*/ 2147483646 h 3040"/>
                <a:gd name="T10" fmla="*/ 0 w 1940"/>
                <a:gd name="T11" fmla="*/ 2147483646 h 3040"/>
                <a:gd name="T12" fmla="*/ 2147483646 w 1940"/>
                <a:gd name="T13" fmla="*/ 2147483646 h 3040"/>
                <a:gd name="T14" fmla="*/ 0 w 1940"/>
                <a:gd name="T15" fmla="*/ 0 h 30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40" h="3040">
                  <a:moveTo>
                    <a:pt x="0" y="0"/>
                  </a:moveTo>
                  <a:lnTo>
                    <a:pt x="774" y="0"/>
                  </a:lnTo>
                  <a:lnTo>
                    <a:pt x="1938" y="1537"/>
                  </a:lnTo>
                  <a:lnTo>
                    <a:pt x="1940" y="1537"/>
                  </a:lnTo>
                  <a:lnTo>
                    <a:pt x="774" y="3040"/>
                  </a:lnTo>
                  <a:lnTo>
                    <a:pt x="0" y="3040"/>
                  </a:lnTo>
                  <a:lnTo>
                    <a:pt x="1167" y="1537"/>
                  </a:lnTo>
                  <a:lnTo>
                    <a:pt x="0" y="0"/>
                  </a:lnTo>
                  <a:close/>
                </a:path>
              </a:pathLst>
            </a:custGeom>
            <a:solidFill>
              <a:srgbClr val="ADDD8E"/>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lIns="128580" tIns="64290" rIns="128580" bIns="64290"/>
            <a:lstStyle/>
            <a:p>
              <a:endParaRPr lang="zh-TW" altLang="en-US" sz="1800">
                <a:ln>
                  <a:solidFill>
                    <a:srgbClr val="004529"/>
                  </a:solidFill>
                </a:ln>
              </a:endParaRPr>
            </a:p>
          </p:txBody>
        </p:sp>
      </p:grpSp>
      <p:sp>
        <p:nvSpPr>
          <p:cNvPr id="2" name="標題 1"/>
          <p:cNvSpPr>
            <a:spLocks noGrp="1"/>
          </p:cNvSpPr>
          <p:nvPr>
            <p:ph type="ctrTitle"/>
          </p:nvPr>
        </p:nvSpPr>
        <p:spPr>
          <a:xfrm>
            <a:off x="190062" y="2235200"/>
            <a:ext cx="7612823" cy="2387600"/>
          </a:xfrm>
        </p:spPr>
        <p:txBody>
          <a:bodyPr anchor="t">
            <a:normAutofit/>
          </a:bodyPr>
          <a:lstStyle>
            <a:lvl1pPr algn="ctr">
              <a:defRPr sz="6500">
                <a:ln>
                  <a:solidFill>
                    <a:srgbClr val="004529"/>
                  </a:solidFill>
                </a:ln>
                <a:solidFill>
                  <a:srgbClr val="FFFFE5"/>
                </a:solidFill>
              </a:defRPr>
            </a:lvl1pPr>
          </a:lstStyle>
          <a:p>
            <a:r>
              <a:rPr lang="zh-TW" altLang="en-US" dirty="0"/>
              <a:t>按一下以編輯母片標題樣式</a:t>
            </a:r>
          </a:p>
        </p:txBody>
      </p:sp>
      <p:sp>
        <p:nvSpPr>
          <p:cNvPr id="3" name="副標題 2"/>
          <p:cNvSpPr>
            <a:spLocks noGrp="1"/>
          </p:cNvSpPr>
          <p:nvPr>
            <p:ph type="subTitle" idx="1"/>
          </p:nvPr>
        </p:nvSpPr>
        <p:spPr>
          <a:xfrm>
            <a:off x="237521" y="3429000"/>
            <a:ext cx="9144000" cy="462280"/>
          </a:xfrm>
        </p:spPr>
        <p:txBody>
          <a:bodyPr>
            <a:noAutofit/>
          </a:bodyPr>
          <a:lstStyle>
            <a:lvl1pPr marL="0" indent="0" algn="ctr">
              <a:buNone/>
              <a:defRPr sz="5400">
                <a:ln>
                  <a:solidFill>
                    <a:srgbClr val="004529"/>
                  </a:solidFill>
                </a:ln>
                <a:solidFill>
                  <a:srgbClr val="FFFFE5"/>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zh-TW" altLang="en-US" dirty="0"/>
              <a:t>按一下以編輯母片副標題樣式</a:t>
            </a:r>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1850156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內容版面配置區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zh-TW" altLang="en-US"/>
              <a:t>編輯母片文字樣式</a:t>
            </a:r>
          </a:p>
        </p:txBody>
      </p:sp>
      <p:sp>
        <p:nvSpPr>
          <p:cNvPr id="5" name="日期版面配置區 4"/>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6" name="頁尾版面配置區 5"/>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7" name="投影片編號版面配置區 6"/>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1488782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p>
        </p:txBody>
      </p:sp>
      <p:sp>
        <p:nvSpPr>
          <p:cNvPr id="3" name="圖片版面配置區 2"/>
          <p:cNvSpPr>
            <a:spLocks noGrp="1"/>
          </p:cNvSpPr>
          <p:nvPr>
            <p:ph type="pic" idx="1"/>
          </p:nvPr>
        </p:nvSpPr>
        <p:spPr>
          <a:xfrm>
            <a:off x="5183188" y="987433"/>
            <a:ext cx="6172200" cy="4873625"/>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endParaRPr lang="zh-TW" alt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r>
              <a:rPr lang="zh-TW" altLang="en-US"/>
              <a:t>編輯母片文字樣式</a:t>
            </a:r>
          </a:p>
        </p:txBody>
      </p:sp>
      <p:sp>
        <p:nvSpPr>
          <p:cNvPr id="5" name="日期版面配置區 4"/>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6" name="頁尾版面配置區 5"/>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7" name="投影片編號版面配置區 6"/>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2005871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5" name="頁尾版面配置區 4"/>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8344487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2" y="365125"/>
            <a:ext cx="2628900" cy="5811838"/>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838203" y="365125"/>
            <a:ext cx="7734300" cy="5811838"/>
          </a:xfrm>
        </p:spPr>
        <p:txBody>
          <a:bodyPr vert="eaVert"/>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5" name="頁尾版面配置區 4"/>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3330052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標題及直排文字">
    <p:spTree>
      <p:nvGrpSpPr>
        <p:cNvPr id="1" name=""/>
        <p:cNvGrpSpPr/>
        <p:nvPr/>
      </p:nvGrpSpPr>
      <p:grpSpPr>
        <a:xfrm>
          <a:off x="0" y="0"/>
          <a:ext cx="0" cy="0"/>
          <a:chOff x="0" y="0"/>
          <a:chExt cx="0" cy="0"/>
        </a:xfrm>
      </p:grpSpPr>
      <p:sp>
        <p:nvSpPr>
          <p:cNvPr id="4" name="投影片編號版面配置區 5"/>
          <p:cNvSpPr>
            <a:spLocks noGrp="1"/>
          </p:cNvSpPr>
          <p:nvPr>
            <p:ph type="sldNum" sz="quarter" idx="10"/>
          </p:nvPr>
        </p:nvSpPr>
        <p:spPr>
          <a:xfrm>
            <a:off x="9334500" y="6362708"/>
            <a:ext cx="2743200" cy="365125"/>
          </a:xfrm>
          <a:prstGeom prst="rect">
            <a:avLst/>
          </a:prstGeom>
        </p:spPr>
        <p:txBody>
          <a:bodyPr/>
          <a:lstStyle>
            <a:lvl1pPr algn="r" eaLnBrk="1" fontAlgn="auto" hangingPunct="1">
              <a:spcBef>
                <a:spcPts val="0"/>
              </a:spcBef>
              <a:spcAft>
                <a:spcPts val="0"/>
              </a:spcAft>
              <a:defRPr>
                <a:latin typeface="+mn-lt"/>
                <a:ea typeface="+mn-ea"/>
              </a:defRPr>
            </a:lvl1pPr>
          </a:lstStyle>
          <a:p>
            <a:pPr defTabSz="914332">
              <a:defRPr/>
            </a:pPr>
            <a:fld id="{96369EF2-77D1-43E4-85C1-AA3A565F65CF}" type="slidenum">
              <a:rPr lang="zh-TW" altLang="en-US" sz="1800" smtClean="0">
                <a:solidFill>
                  <a:prstClr val="black"/>
                </a:solidFill>
              </a:rPr>
              <a:pPr defTabSz="914332">
                <a:defRPr/>
              </a:pPr>
              <a:t>‹#›</a:t>
            </a:fld>
            <a:endParaRPr lang="zh-TW" altLang="en-US" sz="1800">
              <a:solidFill>
                <a:prstClr val="black"/>
              </a:solidFill>
            </a:endParaRPr>
          </a:p>
        </p:txBody>
      </p:sp>
      <p:grpSp>
        <p:nvGrpSpPr>
          <p:cNvPr id="8" name="群組 7">
            <a:extLst>
              <a:ext uri="{FF2B5EF4-FFF2-40B4-BE49-F238E27FC236}">
                <a16:creationId xmlns:a16="http://schemas.microsoft.com/office/drawing/2014/main" id="{2771A0DE-4905-4317-8222-AD778319557C}"/>
              </a:ext>
            </a:extLst>
          </p:cNvPr>
          <p:cNvGrpSpPr/>
          <p:nvPr userDrawn="1"/>
        </p:nvGrpSpPr>
        <p:grpSpPr>
          <a:xfrm>
            <a:off x="0" y="0"/>
            <a:ext cx="12203113" cy="802433"/>
            <a:chOff x="0" y="1137955"/>
            <a:chExt cx="12203113" cy="802433"/>
          </a:xfrm>
        </p:grpSpPr>
        <p:sp>
          <p:nvSpPr>
            <p:cNvPr id="9" name="矩形 8">
              <a:extLst>
                <a:ext uri="{FF2B5EF4-FFF2-40B4-BE49-F238E27FC236}">
                  <a16:creationId xmlns:a16="http://schemas.microsoft.com/office/drawing/2014/main" id="{CFCB4032-7C84-45F2-974C-A712843D08C6}"/>
                </a:ext>
              </a:extLst>
            </p:cNvPr>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0" name="矩形 9">
              <a:extLst>
                <a:ext uri="{FF2B5EF4-FFF2-40B4-BE49-F238E27FC236}">
                  <a16:creationId xmlns:a16="http://schemas.microsoft.com/office/drawing/2014/main" id="{8552AC7A-17BA-418A-B86C-2A029288C751}"/>
                </a:ext>
              </a:extLst>
            </p:cNvPr>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11" name="標題 1">
            <a:extLst>
              <a:ext uri="{FF2B5EF4-FFF2-40B4-BE49-F238E27FC236}">
                <a16:creationId xmlns:a16="http://schemas.microsoft.com/office/drawing/2014/main" id="{F228AC9D-D33B-4B44-8CA0-E4E6C0EBF993}"/>
              </a:ext>
            </a:extLst>
          </p:cNvPr>
          <p:cNvSpPr>
            <a:spLocks noGrp="1"/>
          </p:cNvSpPr>
          <p:nvPr>
            <p:ph type="title"/>
          </p:nvPr>
        </p:nvSpPr>
        <p:spPr>
          <a:xfrm>
            <a:off x="1383455"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17" name="文字版面配置區 17">
            <a:extLst>
              <a:ext uri="{FF2B5EF4-FFF2-40B4-BE49-F238E27FC236}">
                <a16:creationId xmlns:a16="http://schemas.microsoft.com/office/drawing/2014/main" id="{BF4B774F-02E4-456B-A752-956B7103F8A5}"/>
              </a:ext>
            </a:extLst>
          </p:cNvPr>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3886404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投影片編號版面配置區 2"/>
          <p:cNvSpPr>
            <a:spLocks noGrp="1"/>
          </p:cNvSpPr>
          <p:nvPr>
            <p:ph type="sldNum" sz="quarter" idx="10"/>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3998060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14" name="矩形 13"/>
          <p:cNvSpPr/>
          <p:nvPr userDrawn="1"/>
        </p:nvSpPr>
        <p:spPr>
          <a:xfrm>
            <a:off x="0" y="6754813"/>
            <a:ext cx="12192000" cy="114300"/>
          </a:xfrm>
          <a:prstGeom prst="rect">
            <a:avLst/>
          </a:prstGeom>
          <a:solidFill>
            <a:srgbClr val="41AB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
        <p:nvSpPr>
          <p:cNvPr id="13" name="內容版面配置區 12"/>
          <p:cNvSpPr>
            <a:spLocks noGrp="1"/>
          </p:cNvSpPr>
          <p:nvPr>
            <p:ph sz="quarter" idx="13"/>
          </p:nvPr>
        </p:nvSpPr>
        <p:spPr>
          <a:xfrm>
            <a:off x="401802" y="955678"/>
            <a:ext cx="11607318" cy="4957449"/>
          </a:xfrm>
        </p:spPr>
        <p:txBody>
          <a:bodyPr/>
          <a:lstStyle>
            <a:lvl1pPr marL="0" indent="0">
              <a:buNone/>
              <a:defRPr sz="2800"/>
            </a:lvl1p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grpSp>
        <p:nvGrpSpPr>
          <p:cNvPr id="12" name="群組 11">
            <a:extLst>
              <a:ext uri="{FF2B5EF4-FFF2-40B4-BE49-F238E27FC236}">
                <a16:creationId xmlns:a16="http://schemas.microsoft.com/office/drawing/2014/main" id="{AAFBD933-0F49-4247-9278-3B3BF7A943A0}"/>
              </a:ext>
            </a:extLst>
          </p:cNvPr>
          <p:cNvGrpSpPr/>
          <p:nvPr userDrawn="1"/>
        </p:nvGrpSpPr>
        <p:grpSpPr>
          <a:xfrm>
            <a:off x="0" y="0"/>
            <a:ext cx="12203113" cy="802433"/>
            <a:chOff x="0" y="1137955"/>
            <a:chExt cx="12203113" cy="802433"/>
          </a:xfrm>
        </p:grpSpPr>
        <p:sp>
          <p:nvSpPr>
            <p:cNvPr id="15" name="矩形 14">
              <a:extLst>
                <a:ext uri="{FF2B5EF4-FFF2-40B4-BE49-F238E27FC236}">
                  <a16:creationId xmlns:a16="http://schemas.microsoft.com/office/drawing/2014/main" id="{14F07868-AB0A-490A-912E-1FACA7E7794D}"/>
                </a:ext>
              </a:extLst>
            </p:cNvPr>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6" name="矩形 15">
              <a:extLst>
                <a:ext uri="{FF2B5EF4-FFF2-40B4-BE49-F238E27FC236}">
                  <a16:creationId xmlns:a16="http://schemas.microsoft.com/office/drawing/2014/main" id="{D88A1521-DDB6-47DE-A5F3-15DA890C5CD5}"/>
                </a:ext>
              </a:extLst>
            </p:cNvPr>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17" name="標題 1">
            <a:extLst>
              <a:ext uri="{FF2B5EF4-FFF2-40B4-BE49-F238E27FC236}">
                <a16:creationId xmlns:a16="http://schemas.microsoft.com/office/drawing/2014/main" id="{B6EFD8E9-FEAC-46B5-92CB-DFE25A592ED7}"/>
              </a:ext>
            </a:extLst>
          </p:cNvPr>
          <p:cNvSpPr>
            <a:spLocks noGrp="1"/>
          </p:cNvSpPr>
          <p:nvPr>
            <p:ph type="title"/>
          </p:nvPr>
        </p:nvSpPr>
        <p:spPr>
          <a:xfrm>
            <a:off x="1383454"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18" name="文字版面配置區 17">
            <a:extLst>
              <a:ext uri="{FF2B5EF4-FFF2-40B4-BE49-F238E27FC236}">
                <a16:creationId xmlns:a16="http://schemas.microsoft.com/office/drawing/2014/main" id="{110FC308-A126-4934-B90B-237AB4397921}"/>
              </a:ext>
            </a:extLst>
          </p:cNvPr>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3139459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標題及物件">
    <p:spTree>
      <p:nvGrpSpPr>
        <p:cNvPr id="1" name=""/>
        <p:cNvGrpSpPr/>
        <p:nvPr/>
      </p:nvGrpSpPr>
      <p:grpSpPr>
        <a:xfrm>
          <a:off x="0" y="0"/>
          <a:ext cx="0" cy="0"/>
          <a:chOff x="0" y="0"/>
          <a:chExt cx="0" cy="0"/>
        </a:xfrm>
      </p:grpSpPr>
      <p:sp>
        <p:nvSpPr>
          <p:cNvPr id="14" name="矩形 13"/>
          <p:cNvSpPr/>
          <p:nvPr userDrawn="1"/>
        </p:nvSpPr>
        <p:spPr>
          <a:xfrm>
            <a:off x="0" y="6754813"/>
            <a:ext cx="12192000" cy="114300"/>
          </a:xfrm>
          <a:prstGeom prst="rect">
            <a:avLst/>
          </a:prstGeom>
          <a:solidFill>
            <a:srgbClr val="41AB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grpSp>
        <p:nvGrpSpPr>
          <p:cNvPr id="11" name="群組 10">
            <a:extLst>
              <a:ext uri="{FF2B5EF4-FFF2-40B4-BE49-F238E27FC236}">
                <a16:creationId xmlns:a16="http://schemas.microsoft.com/office/drawing/2014/main" id="{16C6CDC8-470E-4252-934C-4FC8705BE4CA}"/>
              </a:ext>
            </a:extLst>
          </p:cNvPr>
          <p:cNvGrpSpPr/>
          <p:nvPr userDrawn="1"/>
        </p:nvGrpSpPr>
        <p:grpSpPr>
          <a:xfrm>
            <a:off x="0" y="0"/>
            <a:ext cx="12203113" cy="802433"/>
            <a:chOff x="0" y="1137955"/>
            <a:chExt cx="12203113" cy="802433"/>
          </a:xfrm>
        </p:grpSpPr>
        <p:sp>
          <p:nvSpPr>
            <p:cNvPr id="12" name="矩形 11">
              <a:extLst>
                <a:ext uri="{FF2B5EF4-FFF2-40B4-BE49-F238E27FC236}">
                  <a16:creationId xmlns:a16="http://schemas.microsoft.com/office/drawing/2014/main" id="{5BBE1BDE-E60B-4F39-AA67-8EC100122412}"/>
                </a:ext>
              </a:extLst>
            </p:cNvPr>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3" name="矩形 12">
              <a:extLst>
                <a:ext uri="{FF2B5EF4-FFF2-40B4-BE49-F238E27FC236}">
                  <a16:creationId xmlns:a16="http://schemas.microsoft.com/office/drawing/2014/main" id="{B263CF78-9D27-412D-8E0F-9F68B40E366B}"/>
                </a:ext>
              </a:extLst>
            </p:cNvPr>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15" name="標題 1">
            <a:extLst>
              <a:ext uri="{FF2B5EF4-FFF2-40B4-BE49-F238E27FC236}">
                <a16:creationId xmlns:a16="http://schemas.microsoft.com/office/drawing/2014/main" id="{EFFBF99A-931E-48BC-8F18-1B191931648E}"/>
              </a:ext>
            </a:extLst>
          </p:cNvPr>
          <p:cNvSpPr>
            <a:spLocks noGrp="1"/>
          </p:cNvSpPr>
          <p:nvPr>
            <p:ph type="title"/>
          </p:nvPr>
        </p:nvSpPr>
        <p:spPr>
          <a:xfrm>
            <a:off x="1383454"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16" name="文字版面配置區 17">
            <a:extLst>
              <a:ext uri="{FF2B5EF4-FFF2-40B4-BE49-F238E27FC236}">
                <a16:creationId xmlns:a16="http://schemas.microsoft.com/office/drawing/2014/main" id="{A57A7CB5-81B6-4212-81EC-04B4C2D1A85A}"/>
              </a:ext>
            </a:extLst>
          </p:cNvPr>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2040231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標題及物件">
    <p:spTree>
      <p:nvGrpSpPr>
        <p:cNvPr id="1" name=""/>
        <p:cNvGrpSpPr/>
        <p:nvPr/>
      </p:nvGrpSpPr>
      <p:grpSpPr>
        <a:xfrm>
          <a:off x="0" y="0"/>
          <a:ext cx="0" cy="0"/>
          <a:chOff x="0" y="0"/>
          <a:chExt cx="0" cy="0"/>
        </a:xfrm>
      </p:grpSpPr>
      <p:sp>
        <p:nvSpPr>
          <p:cNvPr id="15" name="矩形 14"/>
          <p:cNvSpPr/>
          <p:nvPr userDrawn="1"/>
        </p:nvSpPr>
        <p:spPr>
          <a:xfrm>
            <a:off x="0" y="6754813"/>
            <a:ext cx="12192000" cy="114300"/>
          </a:xfrm>
          <a:prstGeom prst="rect">
            <a:avLst/>
          </a:prstGeom>
          <a:solidFill>
            <a:srgbClr val="41AB5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p>
        </p:txBody>
      </p:sp>
      <p:grpSp>
        <p:nvGrpSpPr>
          <p:cNvPr id="7" name="群組 6"/>
          <p:cNvGrpSpPr/>
          <p:nvPr userDrawn="1"/>
        </p:nvGrpSpPr>
        <p:grpSpPr>
          <a:xfrm>
            <a:off x="0" y="0"/>
            <a:ext cx="12203113" cy="802433"/>
            <a:chOff x="0" y="1137955"/>
            <a:chExt cx="12203113" cy="802433"/>
          </a:xfrm>
        </p:grpSpPr>
        <p:sp>
          <p:nvSpPr>
            <p:cNvPr id="8" name="矩形 7"/>
            <p:cNvSpPr/>
            <p:nvPr userDrawn="1"/>
          </p:nvSpPr>
          <p:spPr>
            <a:xfrm>
              <a:off x="0" y="1137955"/>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sp>
          <p:nvSpPr>
            <p:cNvPr id="11" name="矩形 10"/>
            <p:cNvSpPr/>
            <p:nvPr userDrawn="1"/>
          </p:nvSpPr>
          <p:spPr>
            <a:xfrm>
              <a:off x="1383454" y="1137955"/>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800"/>
            </a:p>
          </p:txBody>
        </p:sp>
      </p:grpSp>
      <p:sp>
        <p:nvSpPr>
          <p:cNvPr id="2" name="標題 1"/>
          <p:cNvSpPr>
            <a:spLocks noGrp="1"/>
          </p:cNvSpPr>
          <p:nvPr>
            <p:ph type="title"/>
          </p:nvPr>
        </p:nvSpPr>
        <p:spPr>
          <a:xfrm>
            <a:off x="1383455" y="1"/>
            <a:ext cx="10625666" cy="802432"/>
          </a:xfrm>
        </p:spPr>
        <p:txBody>
          <a:bodyPr>
            <a:normAutofit/>
          </a:bodyPr>
          <a:lstStyle>
            <a:lvl1pPr algn="l">
              <a:defRPr sz="3200">
                <a:solidFill>
                  <a:srgbClr val="FFFFE5"/>
                </a:solidFill>
              </a:defRPr>
            </a:lvl1pPr>
          </a:lstStyle>
          <a:p>
            <a:r>
              <a:rPr lang="zh-TW" altLang="en-US" dirty="0"/>
              <a:t>按一下以編輯母片標題樣式</a:t>
            </a:r>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
        <p:nvSpPr>
          <p:cNvPr id="13" name="內容版面配置區 12"/>
          <p:cNvSpPr>
            <a:spLocks noGrp="1"/>
          </p:cNvSpPr>
          <p:nvPr>
            <p:ph sz="quarter" idx="13"/>
          </p:nvPr>
        </p:nvSpPr>
        <p:spPr>
          <a:xfrm>
            <a:off x="162566" y="877079"/>
            <a:ext cx="11846559" cy="2576326"/>
          </a:xfrm>
        </p:spPr>
        <p:txBody>
          <a:body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5" name="內容版面配置區 4"/>
          <p:cNvSpPr>
            <a:spLocks noGrp="1"/>
          </p:cNvSpPr>
          <p:nvPr>
            <p:ph sz="quarter" idx="14"/>
          </p:nvPr>
        </p:nvSpPr>
        <p:spPr>
          <a:xfrm>
            <a:off x="162566" y="3528052"/>
            <a:ext cx="11846559" cy="3329956"/>
          </a:xfrm>
        </p:spPr>
        <p:txBody>
          <a:bodyPr/>
          <a:lstStyle>
            <a:lvl1pPr marL="228584" indent="-228584">
              <a:buFont typeface="Wingdings" panose="05000000000000000000" pitchFamily="2" charset="2"/>
              <a:buChar char="u"/>
              <a:defRPr sz="2400"/>
            </a:lvl1p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18" name="文字版面配置區 17"/>
          <p:cNvSpPr>
            <a:spLocks noGrp="1"/>
          </p:cNvSpPr>
          <p:nvPr>
            <p:ph type="body" sz="quarter" idx="15"/>
          </p:nvPr>
        </p:nvSpPr>
        <p:spPr>
          <a:xfrm>
            <a:off x="0" y="-1"/>
            <a:ext cx="1383454" cy="800691"/>
          </a:xfrm>
        </p:spPr>
        <p:txBody>
          <a:bodyPr anchor="ctr">
            <a:noAutofit/>
          </a:bodyPr>
          <a:lstStyle>
            <a:lvl1pPr marL="0" indent="0" algn="ctr">
              <a:buNone/>
              <a:defRPr sz="3600" b="1">
                <a:solidFill>
                  <a:srgbClr val="004529"/>
                </a:solidFill>
              </a:defRPr>
            </a:lvl1pPr>
          </a:lstStyle>
          <a:p>
            <a:pPr lvl="0"/>
            <a:r>
              <a:rPr lang="zh-TW" altLang="en-US" dirty="0"/>
              <a:t>編輯母片文字樣式</a:t>
            </a:r>
          </a:p>
        </p:txBody>
      </p:sp>
    </p:spTree>
    <p:extLst>
      <p:ext uri="{BB962C8B-B14F-4D97-AF65-F5344CB8AC3E}">
        <p14:creationId xmlns:p14="http://schemas.microsoft.com/office/powerpoint/2010/main" val="3925379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3713169" y="1709746"/>
            <a:ext cx="7634287" cy="2852737"/>
          </a:xfrm>
        </p:spPr>
        <p:txBody>
          <a:bodyPr anchor="b"/>
          <a:lstStyle>
            <a:lvl1pPr>
              <a:defRPr sz="6000"/>
            </a:lvl1pPr>
          </a:lstStyle>
          <a:p>
            <a:r>
              <a:rPr lang="zh-TW" altLang="en-US" dirty="0"/>
              <a:t>按一下以編輯母片標題樣式</a:t>
            </a:r>
          </a:p>
        </p:txBody>
      </p:sp>
      <p:sp>
        <p:nvSpPr>
          <p:cNvPr id="3" name="文字版面配置區 2"/>
          <p:cNvSpPr>
            <a:spLocks noGrp="1"/>
          </p:cNvSpPr>
          <p:nvPr>
            <p:ph type="body" idx="1"/>
          </p:nvPr>
        </p:nvSpPr>
        <p:spPr>
          <a:xfrm>
            <a:off x="3713167" y="4589471"/>
            <a:ext cx="7634287" cy="1500187"/>
          </a:xfrm>
        </p:spPr>
        <p:txBody>
          <a:bodyPr/>
          <a:lstStyle>
            <a:lvl1pPr marL="0" indent="0">
              <a:buNone/>
              <a:defRPr sz="2400">
                <a:solidFill>
                  <a:schemeClr val="tx1">
                    <a:tint val="75000"/>
                  </a:schemeClr>
                </a:solidFill>
              </a:defRPr>
            </a:lvl1pPr>
            <a:lvl2pPr marL="457167" indent="0">
              <a:buNone/>
              <a:defRPr sz="2000">
                <a:solidFill>
                  <a:schemeClr val="tx1">
                    <a:tint val="75000"/>
                  </a:schemeClr>
                </a:solidFill>
              </a:defRPr>
            </a:lvl2pPr>
            <a:lvl3pPr marL="914332" indent="0">
              <a:buNone/>
              <a:defRPr sz="1800">
                <a:solidFill>
                  <a:schemeClr val="tx1">
                    <a:tint val="75000"/>
                  </a:schemeClr>
                </a:solidFill>
              </a:defRPr>
            </a:lvl3pPr>
            <a:lvl4pPr marL="1371498" indent="0">
              <a:buNone/>
              <a:defRPr sz="1600">
                <a:solidFill>
                  <a:schemeClr val="tx1">
                    <a:tint val="75000"/>
                  </a:schemeClr>
                </a:solidFill>
              </a:defRPr>
            </a:lvl4pPr>
            <a:lvl5pPr marL="1828664" indent="0">
              <a:buNone/>
              <a:defRPr sz="1600">
                <a:solidFill>
                  <a:schemeClr val="tx1">
                    <a:tint val="75000"/>
                  </a:schemeClr>
                </a:solidFill>
              </a:defRPr>
            </a:lvl5pPr>
            <a:lvl6pPr marL="2285830" indent="0">
              <a:buNone/>
              <a:defRPr sz="1600">
                <a:solidFill>
                  <a:schemeClr val="tx1">
                    <a:tint val="75000"/>
                  </a:schemeClr>
                </a:solidFill>
              </a:defRPr>
            </a:lvl6pPr>
            <a:lvl7pPr marL="2742994" indent="0">
              <a:buNone/>
              <a:defRPr sz="1600">
                <a:solidFill>
                  <a:schemeClr val="tx1">
                    <a:tint val="75000"/>
                  </a:schemeClr>
                </a:solidFill>
              </a:defRPr>
            </a:lvl7pPr>
            <a:lvl8pPr marL="3200160" indent="0">
              <a:buNone/>
              <a:defRPr sz="1600">
                <a:solidFill>
                  <a:schemeClr val="tx1">
                    <a:tint val="75000"/>
                  </a:schemeClr>
                </a:solidFill>
              </a:defRPr>
            </a:lvl8pPr>
            <a:lvl9pPr marL="3657327" indent="0">
              <a:buNone/>
              <a:defRPr sz="1600">
                <a:solidFill>
                  <a:schemeClr val="tx1">
                    <a:tint val="75000"/>
                  </a:schemeClr>
                </a:solidFill>
              </a:defRPr>
            </a:lvl9pPr>
          </a:lstStyle>
          <a:p>
            <a:pPr lvl="0"/>
            <a:r>
              <a:rPr lang="zh-TW" altLang="en-US"/>
              <a:t>編輯母片文字樣式</a:t>
            </a:r>
          </a:p>
        </p:txBody>
      </p:sp>
      <p:sp>
        <p:nvSpPr>
          <p:cNvPr id="6" name="投影片編號版面配置區 5"/>
          <p:cNvSpPr>
            <a:spLocks noGrp="1"/>
          </p:cNvSpPr>
          <p:nvPr>
            <p:ph type="sldNum" sz="quarter" idx="12"/>
          </p:nvPr>
        </p:nvSpPr>
        <p:spPr/>
        <p:txBody>
          <a:bodyPr/>
          <a:lstStyle/>
          <a:p>
            <a:fld id="{D4B37BC5-01F3-4DA6-AE9F-6749599A3EE9}" type="slidenum">
              <a:rPr lang="zh-TW" altLang="en-US" smtClean="0"/>
              <a:t>‹#›</a:t>
            </a:fld>
            <a:endParaRPr lang="zh-TW" altLang="en-US"/>
          </a:p>
        </p:txBody>
      </p:sp>
      <p:sp>
        <p:nvSpPr>
          <p:cNvPr id="7" name="Freeform 7"/>
          <p:cNvSpPr>
            <a:spLocks/>
          </p:cNvSpPr>
          <p:nvPr userDrawn="1"/>
        </p:nvSpPr>
        <p:spPr bwMode="auto">
          <a:xfrm>
            <a:off x="693740" y="2713038"/>
            <a:ext cx="935037" cy="912812"/>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chemeClr val="accent6">
              <a:lumMod val="20000"/>
              <a:lumOff val="8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1547" kern="0" dirty="0">
              <a:solidFill>
                <a:prstClr val="white"/>
              </a:solidFill>
              <a:latin typeface="Roboto Bold" charset="0"/>
            </a:endParaRPr>
          </a:p>
        </p:txBody>
      </p:sp>
      <p:sp>
        <p:nvSpPr>
          <p:cNvPr id="8" name="Freeform 8"/>
          <p:cNvSpPr>
            <a:spLocks/>
          </p:cNvSpPr>
          <p:nvPr userDrawn="1"/>
        </p:nvSpPr>
        <p:spPr bwMode="auto">
          <a:xfrm>
            <a:off x="6" y="3513138"/>
            <a:ext cx="1628775" cy="15859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6">
              <a:lumMod val="60000"/>
              <a:lumOff val="4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3093" kern="0" dirty="0">
              <a:solidFill>
                <a:prstClr val="white"/>
              </a:solidFill>
              <a:latin typeface="Roboto Bold" charset="0"/>
            </a:endParaRPr>
          </a:p>
        </p:txBody>
      </p:sp>
      <p:sp>
        <p:nvSpPr>
          <p:cNvPr id="9" name="Freeform 9"/>
          <p:cNvSpPr>
            <a:spLocks/>
          </p:cNvSpPr>
          <p:nvPr userDrawn="1"/>
        </p:nvSpPr>
        <p:spPr bwMode="auto">
          <a:xfrm>
            <a:off x="6" y="4857750"/>
            <a:ext cx="1628775" cy="1587500"/>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6">
              <a:lumMod val="75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3656" kern="0" dirty="0">
              <a:solidFill>
                <a:prstClr val="white"/>
              </a:solidFill>
              <a:latin typeface="Roboto Bold" charset="0"/>
            </a:endParaRPr>
          </a:p>
        </p:txBody>
      </p:sp>
      <p:sp>
        <p:nvSpPr>
          <p:cNvPr id="10" name="Freeform 10"/>
          <p:cNvSpPr>
            <a:spLocks/>
          </p:cNvSpPr>
          <p:nvPr userDrawn="1"/>
        </p:nvSpPr>
        <p:spPr bwMode="auto">
          <a:xfrm>
            <a:off x="1660530" y="4860933"/>
            <a:ext cx="2052639" cy="1997075"/>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chemeClr val="accent6">
              <a:lumMod val="75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4219" kern="0" dirty="0">
              <a:solidFill>
                <a:prstClr val="white"/>
              </a:solidFill>
              <a:latin typeface="Roboto Bold" charset="0"/>
            </a:endParaRPr>
          </a:p>
        </p:txBody>
      </p:sp>
      <p:sp>
        <p:nvSpPr>
          <p:cNvPr id="11" name="Freeform 6"/>
          <p:cNvSpPr>
            <a:spLocks/>
          </p:cNvSpPr>
          <p:nvPr userDrawn="1"/>
        </p:nvSpPr>
        <p:spPr bwMode="auto">
          <a:xfrm>
            <a:off x="1660530" y="2371725"/>
            <a:ext cx="1363663" cy="1328738"/>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chemeClr val="accent6">
              <a:lumMod val="20000"/>
              <a:lumOff val="8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2109" kern="0" dirty="0">
              <a:solidFill>
                <a:prstClr val="white"/>
              </a:solidFill>
              <a:latin typeface="Roboto Bold" charset="0"/>
            </a:endParaRPr>
          </a:p>
        </p:txBody>
      </p:sp>
      <p:sp>
        <p:nvSpPr>
          <p:cNvPr id="12" name="Freeform 5"/>
          <p:cNvSpPr>
            <a:spLocks/>
          </p:cNvSpPr>
          <p:nvPr userDrawn="1"/>
        </p:nvSpPr>
        <p:spPr bwMode="auto">
          <a:xfrm>
            <a:off x="1660530" y="3513138"/>
            <a:ext cx="1631951" cy="15859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chemeClr val="accent6">
              <a:lumMod val="60000"/>
              <a:lumOff val="40000"/>
            </a:schemeClr>
          </a:solidFill>
          <a:ln>
            <a:noFill/>
          </a:ln>
          <a:effectLst/>
        </p:spPr>
        <p:txBody>
          <a:bodyPr lIns="96417" tIns="48208" rIns="96417" bIns="48208" anchor="ctr"/>
          <a:lstStyle/>
          <a:p>
            <a:pPr algn="ctr" defTabSz="1285513" eaLnBrk="1" fontAlgn="auto" hangingPunct="1">
              <a:spcBef>
                <a:spcPts val="0"/>
              </a:spcBef>
              <a:spcAft>
                <a:spcPts val="0"/>
              </a:spcAft>
              <a:defRPr/>
            </a:pPr>
            <a:endParaRPr lang="en-AU" sz="3093" kern="0" dirty="0">
              <a:solidFill>
                <a:prstClr val="white"/>
              </a:solidFill>
              <a:latin typeface="Roboto Bold" charset="0"/>
            </a:endParaRPr>
          </a:p>
        </p:txBody>
      </p:sp>
    </p:spTree>
    <p:extLst>
      <p:ext uri="{BB962C8B-B14F-4D97-AF65-F5344CB8AC3E}">
        <p14:creationId xmlns:p14="http://schemas.microsoft.com/office/powerpoint/2010/main" val="2589657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838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6172200" y="1825625"/>
            <a:ext cx="5181600" cy="435133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6" name="頁尾版面配置區 5"/>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7" name="投影片編號版面配置區 6"/>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14274941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9"/>
            <a:ext cx="10515600" cy="1325563"/>
          </a:xfrm>
        </p:spPr>
        <p:txBody>
          <a:bodyPr/>
          <a:lstStyle/>
          <a:p>
            <a:r>
              <a:rPr lang="zh-TW" altLang="en-US"/>
              <a:t>按一下以編輯母片標題樣式</a:t>
            </a:r>
          </a:p>
        </p:txBody>
      </p:sp>
      <p:sp>
        <p:nvSpPr>
          <p:cNvPr id="3" name="文字版面配置區 2"/>
          <p:cNvSpPr>
            <a:spLocks noGrp="1"/>
          </p:cNvSpPr>
          <p:nvPr>
            <p:ph type="body" idx="1"/>
          </p:nvPr>
        </p:nvSpPr>
        <p:spPr>
          <a:xfrm>
            <a:off x="839789" y="1681163"/>
            <a:ext cx="5157787" cy="823912"/>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zh-TW" altLang="en-US"/>
              <a:t>編輯母片文字樣式</a:t>
            </a:r>
          </a:p>
        </p:txBody>
      </p:sp>
      <p:sp>
        <p:nvSpPr>
          <p:cNvPr id="4" name="內容版面配置區 3"/>
          <p:cNvSpPr>
            <a:spLocks noGrp="1"/>
          </p:cNvSpPr>
          <p:nvPr>
            <p:ph sz="half" idx="2"/>
          </p:nvPr>
        </p:nvSpPr>
        <p:spPr>
          <a:xfrm>
            <a:off x="839789" y="2505075"/>
            <a:ext cx="5157787"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6172203" y="1681163"/>
            <a:ext cx="5183188" cy="823912"/>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r>
              <a:rPr lang="zh-TW" altLang="en-US"/>
              <a:t>編輯母片文字樣式</a:t>
            </a:r>
          </a:p>
        </p:txBody>
      </p:sp>
      <p:sp>
        <p:nvSpPr>
          <p:cNvPr id="6" name="內容版面配置區 5"/>
          <p:cNvSpPr>
            <a:spLocks noGrp="1"/>
          </p:cNvSpPr>
          <p:nvPr>
            <p:ph sz="quarter" idx="4"/>
          </p:nvPr>
        </p:nvSpPr>
        <p:spPr>
          <a:xfrm>
            <a:off x="6172203" y="2505075"/>
            <a:ext cx="5183188" cy="3684588"/>
          </a:xfrm>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8" name="頁尾版面配置區 7"/>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9" name="投影片編號版面配置區 8"/>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3231722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4" name="頁尾版面配置區 3"/>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5" name="投影片編號版面配置區 4"/>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435759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a:xfrm>
            <a:off x="838200" y="6356358"/>
            <a:ext cx="2743200" cy="365125"/>
          </a:xfrm>
          <a:prstGeom prst="rect">
            <a:avLst/>
          </a:prstGeom>
        </p:spPr>
        <p:txBody>
          <a:bodyPr/>
          <a:lstStyle/>
          <a:p>
            <a:endParaRPr lang="zh-TW" altLang="en-US"/>
          </a:p>
        </p:txBody>
      </p:sp>
      <p:sp>
        <p:nvSpPr>
          <p:cNvPr id="3" name="頁尾版面配置區 2"/>
          <p:cNvSpPr>
            <a:spLocks noGrp="1"/>
          </p:cNvSpPr>
          <p:nvPr>
            <p:ph type="ftr" sz="quarter" idx="11"/>
          </p:nvPr>
        </p:nvSpPr>
        <p:spPr>
          <a:xfrm>
            <a:off x="4038600" y="6356358"/>
            <a:ext cx="4114800" cy="365125"/>
          </a:xfrm>
          <a:prstGeom prst="rect">
            <a:avLst/>
          </a:prstGeom>
        </p:spPr>
        <p:txBody>
          <a:bodyPr/>
          <a:lstStyle/>
          <a:p>
            <a:endParaRPr lang="zh-TW" altLang="en-US"/>
          </a:p>
        </p:txBody>
      </p:sp>
      <p:sp>
        <p:nvSpPr>
          <p:cNvPr id="4" name="投影片編號版面配置區 3"/>
          <p:cNvSpPr>
            <a:spLocks noGrp="1"/>
          </p:cNvSpPr>
          <p:nvPr>
            <p:ph type="sldNum" sz="quarter" idx="12"/>
          </p:nvPr>
        </p:nvSpPr>
        <p:spPr/>
        <p:txBody>
          <a:body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584075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TW" altLang="en-US" dirty="0"/>
              <a:t>按一下以編輯母片標題樣式</a:t>
            </a:r>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投影片編號版面配置區 5"/>
          <p:cNvSpPr>
            <a:spLocks noGrp="1"/>
          </p:cNvSpPr>
          <p:nvPr>
            <p:ph type="sldNum" sz="quarter" idx="4"/>
          </p:nvPr>
        </p:nvSpPr>
        <p:spPr>
          <a:xfrm>
            <a:off x="9448800" y="649288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B37BC5-01F3-4DA6-AE9F-6749599A3EE9}" type="slidenum">
              <a:rPr lang="zh-TW" altLang="en-US" smtClean="0"/>
              <a:t>‹#›</a:t>
            </a:fld>
            <a:endParaRPr lang="zh-TW" altLang="en-US"/>
          </a:p>
        </p:txBody>
      </p:sp>
    </p:spTree>
    <p:extLst>
      <p:ext uri="{BB962C8B-B14F-4D97-AF65-F5344CB8AC3E}">
        <p14:creationId xmlns:p14="http://schemas.microsoft.com/office/powerpoint/2010/main" val="23669140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2"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8" r:id="rId14"/>
    <p:sldLayoutId id="2147483671" r:id="rId15"/>
  </p:sldLayoutIdLst>
  <p:hf hdr="0" ftr="0" dt="0"/>
  <p:txStyles>
    <p:titleStyle>
      <a:lvl1pPr algn="l" defTabSz="914332" rtl="0" eaLnBrk="1" latinLnBrk="0" hangingPunct="1">
        <a:lnSpc>
          <a:spcPct val="90000"/>
        </a:lnSpc>
        <a:spcBef>
          <a:spcPct val="0"/>
        </a:spcBef>
        <a:buNone/>
        <a:defRPr sz="4400" b="1" kern="1200" baseline="0">
          <a:solidFill>
            <a:srgbClr val="004529"/>
          </a:solidFill>
          <a:latin typeface="Arial" panose="020B0604020202020204" pitchFamily="34" charset="0"/>
          <a:ea typeface="微軟正黑體" panose="020B0604030504040204" pitchFamily="34" charset="-120"/>
          <a:cs typeface="+mj-cs"/>
        </a:defRPr>
      </a:lvl1pPr>
    </p:titleStyle>
    <p:bodyStyle>
      <a:lvl1pPr marL="228584" indent="-228584" algn="l" defTabSz="914332" rtl="0" eaLnBrk="1" latinLnBrk="0" hangingPunct="1">
        <a:lnSpc>
          <a:spcPct val="100000"/>
        </a:lnSpc>
        <a:spcBef>
          <a:spcPts val="1000"/>
        </a:spcBef>
        <a:buFont typeface="Arial" panose="020B0604020202020204" pitchFamily="34" charset="0"/>
        <a:buChar char="•"/>
        <a:defRPr sz="28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D4B37BC5-01F3-4DA6-AE9F-6749599A3EE9}" type="slidenum">
              <a:rPr lang="zh-TW" altLang="en-US" smtClean="0"/>
              <a:t>1</a:t>
            </a:fld>
            <a:endParaRPr lang="zh-TW" altLang="en-US"/>
          </a:p>
        </p:txBody>
      </p:sp>
      <p:graphicFrame>
        <p:nvGraphicFramePr>
          <p:cNvPr id="8" name="表格 7"/>
          <p:cNvGraphicFramePr>
            <a:graphicFrameLocks noGrp="1"/>
          </p:cNvGraphicFramePr>
          <p:nvPr>
            <p:extLst>
              <p:ext uri="{D42A27DB-BD31-4B8C-83A1-F6EECF244321}">
                <p14:modId xmlns:p14="http://schemas.microsoft.com/office/powerpoint/2010/main" val="1493620944"/>
              </p:ext>
            </p:extLst>
          </p:nvPr>
        </p:nvGraphicFramePr>
        <p:xfrm>
          <a:off x="3883025" y="242894"/>
          <a:ext cx="8207376" cy="5834065"/>
        </p:xfrm>
        <a:graphic>
          <a:graphicData uri="http://schemas.openxmlformats.org/drawingml/2006/table">
            <a:tbl>
              <a:tblPr firstRow="1" firstCol="1" lastRow="1" lastCol="1" bandRow="1" bandCol="1">
                <a:tableStyleId>{10A1B5D5-9B99-4C35-A422-299274C87663}</a:tableStyleId>
              </a:tblPr>
              <a:tblGrid>
                <a:gridCol w="1661016">
                  <a:extLst>
                    <a:ext uri="{9D8B030D-6E8A-4147-A177-3AD203B41FA5}">
                      <a16:colId xmlns:a16="http://schemas.microsoft.com/office/drawing/2014/main" val="1303929840"/>
                    </a:ext>
                  </a:extLst>
                </a:gridCol>
                <a:gridCol w="2109487">
                  <a:extLst>
                    <a:ext uri="{9D8B030D-6E8A-4147-A177-3AD203B41FA5}">
                      <a16:colId xmlns:a16="http://schemas.microsoft.com/office/drawing/2014/main" val="3657129440"/>
                    </a:ext>
                  </a:extLst>
                </a:gridCol>
                <a:gridCol w="1527048">
                  <a:extLst>
                    <a:ext uri="{9D8B030D-6E8A-4147-A177-3AD203B41FA5}">
                      <a16:colId xmlns:a16="http://schemas.microsoft.com/office/drawing/2014/main" val="2097036459"/>
                    </a:ext>
                  </a:extLst>
                </a:gridCol>
                <a:gridCol w="2909825">
                  <a:extLst>
                    <a:ext uri="{9D8B030D-6E8A-4147-A177-3AD203B41FA5}">
                      <a16:colId xmlns:a16="http://schemas.microsoft.com/office/drawing/2014/main" val="2692183593"/>
                    </a:ext>
                  </a:extLst>
                </a:gridCol>
              </a:tblGrid>
              <a:tr h="724881">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時間</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議程</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會議場地</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tc>
                  <a:txBody>
                    <a:bodyPr/>
                    <a:lstStyle/>
                    <a:p>
                      <a:pPr algn="ctr">
                        <a:spcAft>
                          <a:spcPts val="0"/>
                        </a:spcAft>
                      </a:pPr>
                      <a:r>
                        <a:rPr lang="zh-TW" sz="2400" b="0" kern="100" dirty="0">
                          <a:effectLst/>
                          <a:latin typeface="微軟正黑體" panose="020B0604030504040204" pitchFamily="34" charset="-120"/>
                          <a:ea typeface="微軟正黑體" panose="020B0604030504040204" pitchFamily="34" charset="-120"/>
                        </a:rPr>
                        <a:t>主持人</a:t>
                      </a:r>
                      <a:r>
                        <a:rPr lang="en-US" sz="2400" b="0" kern="100" dirty="0">
                          <a:effectLst/>
                          <a:latin typeface="微軟正黑體" panose="020B0604030504040204" pitchFamily="34" charset="-120"/>
                          <a:ea typeface="微軟正黑體" panose="020B0604030504040204" pitchFamily="34" charset="-120"/>
                        </a:rPr>
                        <a:t>/</a:t>
                      </a:r>
                      <a:r>
                        <a:rPr lang="zh-TW" sz="2400" b="0" kern="100" dirty="0">
                          <a:effectLst/>
                          <a:latin typeface="微軟正黑體" panose="020B0604030504040204" pitchFamily="34" charset="-120"/>
                          <a:ea typeface="微軟正黑體" panose="020B0604030504040204" pitchFamily="34" charset="-120"/>
                        </a:rPr>
                        <a:t>主講人</a:t>
                      </a:r>
                      <a:endParaRPr lang="zh-TW" sz="24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381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rgbClr val="339966"/>
                    </a:solidFill>
                  </a:tcPr>
                </a:tc>
                <a:extLst>
                  <a:ext uri="{0D108BD9-81ED-4DB2-BD59-A6C34878D82A}">
                    <a16:rowId xmlns:a16="http://schemas.microsoft.com/office/drawing/2014/main" val="1873932028"/>
                  </a:ext>
                </a:extLst>
              </a:tr>
              <a:tr h="492325">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09:30~10:00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報到</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簽到處</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en-US" sz="2000" kern="100" dirty="0">
                          <a:effectLst/>
                          <a:latin typeface="微軟正黑體" panose="020B0604030504040204" pitchFamily="34" charset="-120"/>
                          <a:ea typeface="微軟正黑體" panose="020B0604030504040204" pitchFamily="34" charset="-120"/>
                        </a:rPr>
                        <a:t> </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483435909"/>
                  </a:ext>
                </a:extLst>
              </a:tr>
              <a:tr h="494311">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10:00~10:10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長官致詞</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會議廳</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tc>
                  <a:txBody>
                    <a:bodyPr/>
                    <a:lstStyle/>
                    <a:p>
                      <a:pPr algn="just">
                        <a:spcAft>
                          <a:spcPts val="0"/>
                        </a:spcAft>
                      </a:pPr>
                      <a:r>
                        <a:rPr lang="zh-TW" sz="2000" b="0" kern="100" dirty="0">
                          <a:effectLst/>
                          <a:latin typeface="微軟正黑體" panose="020B0604030504040204" pitchFamily="34" charset="-120"/>
                          <a:ea typeface="微軟正黑體" panose="020B0604030504040204" pitchFamily="34" charset="-120"/>
                        </a:rPr>
                        <a:t>教育部長官致詞</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58422348"/>
                  </a:ext>
                </a:extLst>
              </a:tr>
              <a:tr h="1259321">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10:10~11:00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marL="0" indent="0" algn="ctr" defTabSz="914400" rtl="0" eaLnBrk="1" latinLnBrk="0" hangingPunct="1">
                        <a:spcAft>
                          <a:spcPts val="0"/>
                        </a:spcAft>
                      </a:pPr>
                      <a:r>
                        <a:rPr lang="zh-TW" sz="2000" kern="100" dirty="0">
                          <a:solidFill>
                            <a:schemeClr val="dk1"/>
                          </a:solidFill>
                          <a:effectLst/>
                          <a:latin typeface="微軟正黑體" panose="020B0604030504040204" pitchFamily="34" charset="-120"/>
                          <a:ea typeface="微軟正黑體" panose="020B0604030504040204" pitchFamily="34" charset="-120"/>
                          <a:cs typeface="+mn-cs"/>
                        </a:rPr>
                        <a:t>填表說明會</a:t>
                      </a: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會議廳</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just">
                        <a:spcAft>
                          <a:spcPts val="0"/>
                        </a:spcAft>
                      </a:pPr>
                      <a:r>
                        <a:rPr lang="zh-TW" sz="2000" b="0" kern="100" dirty="0">
                          <a:effectLst/>
                          <a:latin typeface="微軟正黑體" panose="020B0604030504040204" pitchFamily="34" charset="-120"/>
                          <a:ea typeface="微軟正黑體" panose="020B0604030504040204" pitchFamily="34" charset="-120"/>
                        </a:rPr>
                        <a:t>國立雲林科技大學</a:t>
                      </a:r>
                      <a:r>
                        <a:rPr lang="en-US" sz="2000" b="0" kern="100" dirty="0">
                          <a:effectLst/>
                          <a:latin typeface="微軟正黑體" panose="020B0604030504040204" pitchFamily="34" charset="-120"/>
                          <a:ea typeface="微軟正黑體" panose="020B0604030504040204" pitchFamily="34" charset="-120"/>
                        </a:rPr>
                        <a:t>  </a:t>
                      </a:r>
                      <a:endParaRPr lang="zh-TW" sz="20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校務資料庫維運小組</a:t>
                      </a: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施學琦</a:t>
                      </a:r>
                      <a:r>
                        <a:rPr lang="en-US" sz="2000" b="0" kern="100" dirty="0">
                          <a:effectLst/>
                          <a:latin typeface="微軟正黑體" panose="020B0604030504040204" pitchFamily="34" charset="-120"/>
                          <a:ea typeface="微軟正黑體" panose="020B0604030504040204" pitchFamily="34" charset="-120"/>
                        </a:rPr>
                        <a:t>  </a:t>
                      </a:r>
                      <a:r>
                        <a:rPr lang="zh-TW" altLang="en-US" sz="2000" b="0" kern="100" dirty="0">
                          <a:effectLst/>
                          <a:latin typeface="微軟正黑體" panose="020B0604030504040204" pitchFamily="34" charset="-120"/>
                          <a:ea typeface="微軟正黑體" panose="020B0604030504040204" pitchFamily="34" charset="-120"/>
                        </a:rPr>
                        <a:t>老師</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92356967"/>
                  </a:ext>
                </a:extLst>
              </a:tr>
              <a:tr h="418560">
                <a:tc>
                  <a:txBody>
                    <a:bodyPr/>
                    <a:lstStyle/>
                    <a:p>
                      <a:pPr algn="ctr">
                        <a:spcAft>
                          <a:spcPts val="0"/>
                        </a:spcAft>
                      </a:pPr>
                      <a:r>
                        <a:rPr lang="en-US" altLang="zh-TW" sz="2000" b="0" kern="100" dirty="0">
                          <a:solidFill>
                            <a:schemeClr val="tx1"/>
                          </a:solidFill>
                          <a:effectLst/>
                          <a:latin typeface="微軟正黑體" panose="020B0604030504040204" pitchFamily="34" charset="-120"/>
                          <a:ea typeface="微軟正黑體" panose="020B0604030504040204" pitchFamily="34" charset="-120"/>
                        </a:rPr>
                        <a:t>11:00-11:20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gridSpan="3">
                  <a:txBody>
                    <a:bodyPr/>
                    <a:lstStyle/>
                    <a:p>
                      <a:pPr algn="ctr">
                        <a:spcAft>
                          <a:spcPts val="0"/>
                        </a:spcAft>
                      </a:pPr>
                      <a:r>
                        <a:rPr lang="zh-TW" sz="2000" b="0" kern="100" dirty="0">
                          <a:effectLst/>
                          <a:latin typeface="微軟正黑體" panose="020B0604030504040204" pitchFamily="34" charset="-120"/>
                          <a:ea typeface="微軟正黑體" panose="020B0604030504040204" pitchFamily="34" charset="-120"/>
                        </a:rPr>
                        <a:t>休</a:t>
                      </a:r>
                      <a:r>
                        <a:rPr lang="en-US" sz="2000" b="0" kern="100" dirty="0">
                          <a:effectLst/>
                          <a:latin typeface="微軟正黑體" panose="020B0604030504040204" pitchFamily="34" charset="-120"/>
                          <a:ea typeface="微軟正黑體" panose="020B0604030504040204" pitchFamily="34" charset="-120"/>
                        </a:rPr>
                        <a:t>  </a:t>
                      </a:r>
                      <a:r>
                        <a:rPr lang="zh-TW" sz="2000" b="0" kern="100" dirty="0">
                          <a:effectLst/>
                          <a:latin typeface="微軟正黑體" panose="020B0604030504040204" pitchFamily="34" charset="-120"/>
                          <a:ea typeface="微軟正黑體" panose="020B0604030504040204" pitchFamily="34" charset="-120"/>
                        </a:rPr>
                        <a:t>息</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868340634"/>
                  </a:ext>
                </a:extLst>
              </a:tr>
              <a:tr h="96638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900" b="0" kern="100" dirty="0">
                          <a:effectLst/>
                          <a:latin typeface="微軟正黑體" panose="020B0604030504040204" pitchFamily="34" charset="-120"/>
                          <a:ea typeface="微軟正黑體" panose="020B0604030504040204" pitchFamily="34" charset="-120"/>
                        </a:rPr>
                        <a:t>11:20~11:40</a:t>
                      </a:r>
                      <a:endParaRPr lang="zh-TW" altLang="zh-TW" sz="19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ctr" defTabSz="914400" rtl="0" eaLnBrk="1" latinLnBrk="0" hangingPunct="1">
                        <a:spcAft>
                          <a:spcPts val="0"/>
                        </a:spcAft>
                      </a:pPr>
                      <a:r>
                        <a:rPr lang="zh-TW" altLang="zh-TW" sz="2000" kern="100" dirty="0">
                          <a:solidFill>
                            <a:schemeClr val="dk1"/>
                          </a:solidFill>
                          <a:effectLst/>
                          <a:latin typeface="微軟正黑體" panose="020B0604030504040204" pitchFamily="34" charset="-120"/>
                          <a:ea typeface="微軟正黑體" panose="020B0604030504040204" pitchFamily="34" charset="-120"/>
                          <a:cs typeface="+mn-cs"/>
                        </a:rPr>
                        <a:t>系統</a:t>
                      </a:r>
                      <a:r>
                        <a:rPr lang="zh-TW" altLang="en-US" sz="2000" kern="100" dirty="0">
                          <a:solidFill>
                            <a:schemeClr val="dk1"/>
                          </a:solidFill>
                          <a:effectLst/>
                          <a:latin typeface="微軟正黑體" panose="020B0604030504040204" pitchFamily="34" charset="-120"/>
                          <a:ea typeface="微軟正黑體" panose="020B0604030504040204" pitchFamily="34" charset="-120"/>
                          <a:cs typeface="+mn-cs"/>
                        </a:rPr>
                        <a:t>操作</a:t>
                      </a:r>
                      <a:r>
                        <a:rPr lang="zh-TW" altLang="zh-TW" sz="2000" kern="100" dirty="0">
                          <a:solidFill>
                            <a:schemeClr val="dk1"/>
                          </a:solidFill>
                          <a:effectLst/>
                          <a:latin typeface="微軟正黑體" panose="020B0604030504040204" pitchFamily="34" charset="-120"/>
                          <a:ea typeface="微軟正黑體" panose="020B0604030504040204" pitchFamily="34" charset="-120"/>
                          <a:cs typeface="+mn-cs"/>
                        </a:rPr>
                        <a:t>說明</a:t>
                      </a: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zh-TW" sz="1900" kern="100" dirty="0">
                          <a:effectLst/>
                          <a:latin typeface="微軟正黑體" panose="020B0604030504040204" pitchFamily="34" charset="-120"/>
                          <a:ea typeface="微軟正黑體" panose="020B0604030504040204" pitchFamily="34" charset="-120"/>
                        </a:rPr>
                        <a:t>會議廳</a:t>
                      </a:r>
                      <a:endParaRPr lang="zh-TW" altLang="zh-TW" sz="19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a:txBody>
                    <a:bodyPr/>
                    <a:lstStyle/>
                    <a:p>
                      <a:pPr algn="just">
                        <a:spcAft>
                          <a:spcPts val="0"/>
                        </a:spcAft>
                      </a:pPr>
                      <a:r>
                        <a:rPr lang="zh-TW" altLang="zh-TW" sz="2000" b="0" kern="100" dirty="0">
                          <a:effectLst/>
                          <a:latin typeface="微軟正黑體" panose="020B0604030504040204" pitchFamily="34" charset="-120"/>
                          <a:ea typeface="微軟正黑體" panose="020B0604030504040204" pitchFamily="34" charset="-120"/>
                        </a:rPr>
                        <a:t>國立雲林科技大學</a:t>
                      </a:r>
                      <a:r>
                        <a:rPr lang="en-US" altLang="zh-TW" sz="2000" b="0" kern="100" dirty="0">
                          <a:effectLst/>
                          <a:latin typeface="微軟正黑體" panose="020B0604030504040204" pitchFamily="34" charset="-120"/>
                          <a:ea typeface="微軟正黑體" panose="020B0604030504040204" pitchFamily="34" charset="-120"/>
                        </a:rPr>
                        <a:t>  </a:t>
                      </a:r>
                      <a:endParaRPr lang="zh-TW" altLang="zh-TW" sz="2000" b="0" kern="100" dirty="0">
                        <a:effectLst/>
                        <a:latin typeface="微軟正黑體" panose="020B0604030504040204" pitchFamily="34" charset="-120"/>
                        <a:ea typeface="微軟正黑體" panose="020B0604030504040204" pitchFamily="34" charset="-120"/>
                      </a:endParaRPr>
                    </a:p>
                    <a:p>
                      <a:pPr algn="l">
                        <a:spcAft>
                          <a:spcPts val="0"/>
                        </a:spcAft>
                      </a:pPr>
                      <a:r>
                        <a:rPr lang="zh-TW" altLang="zh-TW" sz="2000" b="0" kern="100" dirty="0">
                          <a:effectLst/>
                          <a:latin typeface="微軟正黑體" panose="020B0604030504040204" pitchFamily="34" charset="-120"/>
                          <a:ea typeface="微軟正黑體" panose="020B0604030504040204" pitchFamily="34" charset="-120"/>
                        </a:rPr>
                        <a:t>校務資料庫維運小組</a:t>
                      </a:r>
                      <a:br>
                        <a:rPr lang="en-US" altLang="zh-TW" sz="2000" b="0" kern="100" dirty="0">
                          <a:effectLst/>
                          <a:latin typeface="微軟正黑體" panose="020B0604030504040204" pitchFamily="34" charset="-120"/>
                          <a:ea typeface="微軟正黑體" panose="020B0604030504040204" pitchFamily="34" charset="-120"/>
                        </a:rPr>
                      </a:br>
                      <a:r>
                        <a:rPr lang="zh-TW" altLang="en-US" sz="2000" b="0" kern="100" dirty="0">
                          <a:effectLst/>
                          <a:latin typeface="微軟正黑體" panose="020B0604030504040204" pitchFamily="34" charset="-120"/>
                          <a:ea typeface="微軟正黑體" panose="020B0604030504040204" pitchFamily="34" charset="-120"/>
                        </a:rPr>
                        <a:t>系統人員</a:t>
                      </a:r>
                      <a:endParaRPr lang="zh-TW" altLang="zh-TW" sz="2000" b="0" kern="100" dirty="0">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202897675"/>
                  </a:ext>
                </a:extLst>
              </a:tr>
              <a:tr h="983969">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11:40-12:20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意見交流</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noFill/>
                  </a:tcPr>
                </a:tc>
                <a:tc>
                  <a:txBody>
                    <a:bodyPr/>
                    <a:lstStyle/>
                    <a:p>
                      <a:pPr algn="ctr">
                        <a:spcAft>
                          <a:spcPts val="0"/>
                        </a:spcAft>
                      </a:pPr>
                      <a:r>
                        <a:rPr lang="zh-TW" sz="2000" kern="100" dirty="0">
                          <a:effectLst/>
                          <a:latin typeface="微軟正黑體" panose="020B0604030504040204" pitchFamily="34" charset="-120"/>
                          <a:ea typeface="微軟正黑體" panose="020B0604030504040204" pitchFamily="34" charset="-120"/>
                        </a:rPr>
                        <a:t>會議廳</a:t>
                      </a:r>
                      <a:endParaRPr lang="zh-TW" sz="200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noFill/>
                  </a:tcPr>
                </a:tc>
                <a:tc>
                  <a:txBody>
                    <a:bodyPr/>
                    <a:lstStyle/>
                    <a:p>
                      <a:pPr algn="just">
                        <a:spcAft>
                          <a:spcPts val="0"/>
                        </a:spcAft>
                      </a:pPr>
                      <a:r>
                        <a:rPr lang="zh-TW" sz="2000" b="0" kern="100" dirty="0">
                          <a:effectLst/>
                          <a:latin typeface="微軟正黑體" panose="020B0604030504040204" pitchFamily="34" charset="-120"/>
                          <a:ea typeface="微軟正黑體" panose="020B0604030504040204" pitchFamily="34" charset="-120"/>
                        </a:rPr>
                        <a:t>國立雲林科技大學</a:t>
                      </a:r>
                      <a:r>
                        <a:rPr lang="en-US" sz="2000" b="0" kern="100" dirty="0">
                          <a:effectLst/>
                          <a:latin typeface="微軟正黑體" panose="020B0604030504040204" pitchFamily="34" charset="-120"/>
                          <a:ea typeface="微軟正黑體" panose="020B0604030504040204" pitchFamily="34" charset="-120"/>
                        </a:rPr>
                        <a:t>  </a:t>
                      </a:r>
                      <a:endParaRPr lang="zh-TW" sz="2000" b="0" kern="100" dirty="0">
                        <a:effectLst/>
                        <a:latin typeface="微軟正黑體" panose="020B0604030504040204" pitchFamily="34" charset="-120"/>
                        <a:ea typeface="微軟正黑體" panose="020B0604030504040204" pitchFamily="34" charset="-120"/>
                      </a:endParaRP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校務資料庫維運小組</a:t>
                      </a:r>
                    </a:p>
                    <a:p>
                      <a:pPr algn="just">
                        <a:spcAft>
                          <a:spcPts val="0"/>
                        </a:spcAft>
                      </a:pPr>
                      <a:r>
                        <a:rPr lang="zh-TW" sz="2000" b="0" kern="100" dirty="0">
                          <a:effectLst/>
                          <a:latin typeface="微軟正黑體" panose="020B0604030504040204" pitchFamily="34" charset="-120"/>
                          <a:ea typeface="微軟正黑體" panose="020B0604030504040204" pitchFamily="34" charset="-120"/>
                        </a:rPr>
                        <a:t>施學琦</a:t>
                      </a:r>
                      <a:r>
                        <a:rPr lang="en-US" altLang="zh-TW" sz="2000" b="0" kern="100">
                          <a:effectLst/>
                          <a:latin typeface="微軟正黑體" panose="020B0604030504040204" pitchFamily="34" charset="-120"/>
                          <a:ea typeface="微軟正黑體" panose="020B0604030504040204" pitchFamily="34" charset="-120"/>
                        </a:rPr>
                        <a:t>  </a:t>
                      </a:r>
                      <a:r>
                        <a:rPr lang="zh-TW" altLang="en-US" sz="2000" b="0" kern="100">
                          <a:effectLst/>
                          <a:latin typeface="微軟正黑體" panose="020B0604030504040204" pitchFamily="34" charset="-120"/>
                          <a:ea typeface="+mn-ea"/>
                        </a:rPr>
                        <a:t>老師</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tcPr>
                </a:tc>
                <a:extLst>
                  <a:ext uri="{0D108BD9-81ED-4DB2-BD59-A6C34878D82A}">
                    <a16:rowId xmlns:a16="http://schemas.microsoft.com/office/drawing/2014/main" val="3154855723"/>
                  </a:ext>
                </a:extLst>
              </a:tr>
              <a:tr h="494311">
                <a:tc>
                  <a:txBody>
                    <a:bodyPr/>
                    <a:lstStyle/>
                    <a:p>
                      <a:pPr algn="ctr">
                        <a:spcAft>
                          <a:spcPts val="0"/>
                        </a:spcAft>
                      </a:pPr>
                      <a:r>
                        <a:rPr lang="en-US" sz="2000" b="0" kern="100" dirty="0">
                          <a:effectLst/>
                          <a:latin typeface="微軟正黑體" panose="020B0604030504040204" pitchFamily="34" charset="-120"/>
                          <a:ea typeface="微軟正黑體" panose="020B0604030504040204" pitchFamily="34" charset="-120"/>
                        </a:rPr>
                        <a:t>12</a:t>
                      </a:r>
                      <a:r>
                        <a:rPr lang="zh-TW" sz="2000" b="0" kern="100" dirty="0">
                          <a:effectLst/>
                          <a:latin typeface="微軟正黑體" panose="020B0604030504040204" pitchFamily="34" charset="-120"/>
                          <a:ea typeface="微軟正黑體" panose="020B0604030504040204" pitchFamily="34" charset="-120"/>
                        </a:rPr>
                        <a:t>：</a:t>
                      </a:r>
                      <a:r>
                        <a:rPr lang="en-US" sz="2000" b="0" kern="100" dirty="0">
                          <a:effectLst/>
                          <a:latin typeface="微軟正黑體" panose="020B0604030504040204" pitchFamily="34" charset="-120"/>
                          <a:ea typeface="微軟正黑體" panose="020B0604030504040204" pitchFamily="34" charset="-120"/>
                        </a:rPr>
                        <a:t>20</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381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381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gridSpan="3">
                  <a:txBody>
                    <a:bodyPr/>
                    <a:lstStyle/>
                    <a:p>
                      <a:pPr algn="ctr">
                        <a:spcAft>
                          <a:spcPts val="0"/>
                        </a:spcAft>
                      </a:pPr>
                      <a:r>
                        <a:rPr lang="zh-TW" sz="2000" b="0" kern="100" dirty="0">
                          <a:effectLst/>
                          <a:latin typeface="微軟正黑體" panose="020B0604030504040204" pitchFamily="34" charset="-120"/>
                          <a:ea typeface="微軟正黑體" panose="020B0604030504040204" pitchFamily="34" charset="-120"/>
                        </a:rPr>
                        <a:t>賦</a:t>
                      </a:r>
                      <a:r>
                        <a:rPr lang="en-US" sz="2000" b="0" kern="100" dirty="0">
                          <a:effectLst/>
                          <a:latin typeface="微軟正黑體" panose="020B0604030504040204" pitchFamily="34" charset="-120"/>
                          <a:ea typeface="微軟正黑體" panose="020B0604030504040204" pitchFamily="34" charset="-120"/>
                        </a:rPr>
                        <a:t>  </a:t>
                      </a:r>
                      <a:r>
                        <a:rPr lang="zh-TW" sz="2000" b="0" kern="100" dirty="0">
                          <a:effectLst/>
                          <a:latin typeface="微軟正黑體" panose="020B0604030504040204" pitchFamily="34" charset="-120"/>
                          <a:ea typeface="微軟正黑體" panose="020B0604030504040204" pitchFamily="34" charset="-120"/>
                        </a:rPr>
                        <a:t>歸</a:t>
                      </a:r>
                      <a:endParaRPr lang="zh-TW" sz="2000" b="0" kern="100" dirty="0">
                        <a:solidFill>
                          <a:schemeClr val="tx1"/>
                        </a:solidFill>
                        <a:effectLst/>
                        <a:latin typeface="微軟正黑體" panose="020B0604030504040204" pitchFamily="34" charset="-120"/>
                        <a:ea typeface="微軟正黑體" panose="020B0604030504040204" pitchFamily="34" charset="-120"/>
                      </a:endParaRPr>
                    </a:p>
                  </a:txBody>
                  <a:tcPr marL="51351" marR="51351" marT="0" marB="0" anchor="ctr">
                    <a:lnL w="12700" cap="flat" cmpd="sng" algn="ctr">
                      <a:solidFill>
                        <a:schemeClr val="tx2">
                          <a:lumMod val="50000"/>
                        </a:schemeClr>
                      </a:solidFill>
                      <a:prstDash val="solid"/>
                      <a:round/>
                      <a:headEnd type="none" w="med" len="med"/>
                      <a:tailEnd type="none" w="med" len="med"/>
                    </a:lnL>
                    <a:lnR w="381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38100" cap="flat" cmpd="sng" algn="ctr">
                      <a:solidFill>
                        <a:schemeClr val="tx2">
                          <a:lumMod val="50000"/>
                        </a:schemeClr>
                      </a:solidFill>
                      <a:prstDash val="solid"/>
                      <a:round/>
                      <a:headEnd type="none" w="med" len="med"/>
                      <a:tailEnd type="none" w="med" len="med"/>
                    </a:lnB>
                    <a:solidFill>
                      <a:schemeClr val="accent6">
                        <a:lumMod val="20000"/>
                        <a:lumOff val="80000"/>
                      </a:schemeClr>
                    </a:solidFill>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353796323"/>
                  </a:ext>
                </a:extLst>
              </a:tr>
            </a:tbl>
          </a:graphicData>
        </a:graphic>
      </p:graphicFrame>
      <p:sp>
        <p:nvSpPr>
          <p:cNvPr id="9" name="TextBox 148"/>
          <p:cNvSpPr txBox="1"/>
          <p:nvPr/>
        </p:nvSpPr>
        <p:spPr>
          <a:xfrm>
            <a:off x="3883031" y="5981707"/>
            <a:ext cx="8207375" cy="764055"/>
          </a:xfrm>
          <a:prstGeom prst="rect">
            <a:avLst/>
          </a:prstGeom>
          <a:noFill/>
        </p:spPr>
        <p:txBody>
          <a:bodyPr>
            <a:spAutoFit/>
          </a:bodyPr>
          <a:lstStyle/>
          <a:p>
            <a:pPr algn="ctr">
              <a:lnSpc>
                <a:spcPct val="120000"/>
              </a:lnSpc>
              <a:defRPr/>
            </a:pPr>
            <a:r>
              <a:rPr lang="zh-TW" altLang="en-US" sz="4000" u="sng" cap="all" dirty="0">
                <a:latin typeface="微軟正黑體" panose="020B0604030504040204" pitchFamily="34" charset="-120"/>
                <a:ea typeface="微軟正黑體" panose="020B0604030504040204" pitchFamily="34" charset="-120"/>
                <a:cs typeface="+mn-ea"/>
                <a:sym typeface="+mn-lt"/>
              </a:rPr>
              <a:t>請  自  由  入  座</a:t>
            </a:r>
          </a:p>
        </p:txBody>
      </p:sp>
      <p:sp>
        <p:nvSpPr>
          <p:cNvPr id="10" name="矩形 9"/>
          <p:cNvSpPr/>
          <p:nvPr/>
        </p:nvSpPr>
        <p:spPr>
          <a:xfrm>
            <a:off x="0" y="-25400"/>
            <a:ext cx="3765550" cy="6883400"/>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defRPr/>
            </a:pPr>
            <a:r>
              <a:rPr lang="en-US" altLang="zh-TW" sz="2000" b="1" kern="0" dirty="0">
                <a:solidFill>
                  <a:srgbClr val="FFFFE5"/>
                </a:solidFill>
                <a:latin typeface="微軟正黑體" panose="020B0604030504040204" pitchFamily="34" charset="-120"/>
                <a:ea typeface="微軟正黑體" panose="020B0604030504040204" pitchFamily="34" charset="-120"/>
              </a:rPr>
              <a:t>WIFI</a:t>
            </a:r>
            <a:r>
              <a:rPr lang="zh-TW" altLang="en-US" sz="2000" b="1" kern="0" dirty="0">
                <a:solidFill>
                  <a:srgbClr val="FFFFE5"/>
                </a:solidFill>
                <a:latin typeface="微軟正黑體" panose="020B0604030504040204" pitchFamily="34" charset="-120"/>
                <a:ea typeface="微軟正黑體" panose="020B0604030504040204" pitchFamily="34" charset="-120"/>
              </a:rPr>
              <a:t>帳號：</a:t>
            </a:r>
            <a:r>
              <a:rPr lang="en-US" altLang="zh-TW" sz="2000" b="1" kern="0" dirty="0">
                <a:solidFill>
                  <a:srgbClr val="FFFFE5"/>
                </a:solidFill>
                <a:latin typeface="微軟正黑體" panose="020B0604030504040204" pitchFamily="34" charset="-120"/>
              </a:rPr>
              <a:t>THCC-</a:t>
            </a:r>
            <a:r>
              <a:rPr lang="en-US" altLang="zh-TW" sz="2000" b="1" kern="0" dirty="0" err="1">
                <a:solidFill>
                  <a:srgbClr val="FFFFE5"/>
                </a:solidFill>
                <a:latin typeface="微軟正黑體" panose="020B0604030504040204" pitchFamily="34" charset="-120"/>
              </a:rPr>
              <a:t>freewifi</a:t>
            </a:r>
            <a:r>
              <a:rPr lang="en-US" altLang="zh-TW" sz="2000" b="1" kern="0" dirty="0">
                <a:solidFill>
                  <a:srgbClr val="FFFFE5"/>
                </a:solidFill>
                <a:latin typeface="微軟正黑體" panose="020B0604030504040204" pitchFamily="34" charset="-120"/>
              </a:rPr>
              <a:t>   </a:t>
            </a:r>
            <a:endParaRPr lang="en-US" altLang="zh-TW" sz="2000" b="1" kern="0" dirty="0">
              <a:solidFill>
                <a:srgbClr val="FFFFE5"/>
              </a:solidFill>
              <a:latin typeface="微軟正黑體" panose="020B0604030504040204" pitchFamily="34" charset="-120"/>
              <a:ea typeface="微軟正黑體" panose="020B0604030504040204" pitchFamily="34" charset="-120"/>
            </a:endParaRPr>
          </a:p>
          <a:p>
            <a:pPr>
              <a:defRPr/>
            </a:pPr>
            <a:r>
              <a:rPr lang="en-US" altLang="zh-TW" sz="2000" b="1" kern="0" dirty="0">
                <a:solidFill>
                  <a:srgbClr val="FFFFE5"/>
                </a:solidFill>
                <a:latin typeface="微軟正黑體" panose="020B0604030504040204" pitchFamily="34" charset="-120"/>
                <a:ea typeface="微軟正黑體" panose="020B0604030504040204" pitchFamily="34" charset="-120"/>
              </a:rPr>
              <a:t>WIFI</a:t>
            </a:r>
            <a:r>
              <a:rPr lang="zh-TW" altLang="en-US" sz="2000" b="1" kern="0" dirty="0">
                <a:solidFill>
                  <a:srgbClr val="FFFFE5"/>
                </a:solidFill>
                <a:latin typeface="微軟正黑體" panose="020B0604030504040204" pitchFamily="34" charset="-120"/>
                <a:ea typeface="微軟正黑體" panose="020B0604030504040204" pitchFamily="34" charset="-120"/>
              </a:rPr>
              <a:t>密碼：</a:t>
            </a:r>
            <a:r>
              <a:rPr lang="en-US" altLang="zh-TW" sz="2000" b="1" kern="0" dirty="0">
                <a:solidFill>
                  <a:srgbClr val="FFFFE5"/>
                </a:solidFill>
                <a:latin typeface="微軟正黑體" panose="020B0604030504040204" pitchFamily="34" charset="-120"/>
              </a:rPr>
              <a:t>77240109</a:t>
            </a:r>
            <a:endParaRPr lang="zh-TW" altLang="en-US" sz="2000" b="1" kern="0" dirty="0">
              <a:solidFill>
                <a:srgbClr val="FFFFE5"/>
              </a:solidFill>
              <a:latin typeface="微軟正黑體" panose="020B0604030504040204" pitchFamily="34" charset="-120"/>
              <a:ea typeface="微軟正黑體" panose="020B0604030504040204" pitchFamily="34" charset="-120"/>
            </a:endParaRPr>
          </a:p>
        </p:txBody>
      </p:sp>
      <p:sp>
        <p:nvSpPr>
          <p:cNvPr id="11" name="文字方塊 10"/>
          <p:cNvSpPr txBox="1"/>
          <p:nvPr/>
        </p:nvSpPr>
        <p:spPr>
          <a:xfrm>
            <a:off x="1954213" y="28577"/>
            <a:ext cx="2235200" cy="8313739"/>
          </a:xfrm>
          <a:prstGeom prst="rect">
            <a:avLst/>
          </a:prstGeom>
        </p:spPr>
        <p:txBody>
          <a:bodyPr vert="eaVert" anchor="ctr">
            <a:normAutofit/>
          </a:bodyPr>
          <a:lstStyle/>
          <a:p>
            <a:pPr>
              <a:defRPr/>
            </a:pPr>
            <a:endParaRPr lang="zh-TW" altLang="en-US" sz="4000" b="1" cap="all" dirty="0">
              <a:solidFill>
                <a:srgbClr val="FFFF00"/>
              </a:solidFill>
              <a:latin typeface="微软雅黑" panose="020B0503020204020204" pitchFamily="34" charset="-122"/>
              <a:ea typeface="微软雅黑" panose="020B0503020204020204" pitchFamily="34" charset="-122"/>
              <a:cs typeface="+mn-ea"/>
            </a:endParaRPr>
          </a:p>
        </p:txBody>
      </p:sp>
      <p:sp>
        <p:nvSpPr>
          <p:cNvPr id="12" name="TextBox 148"/>
          <p:cNvSpPr txBox="1"/>
          <p:nvPr/>
        </p:nvSpPr>
        <p:spPr>
          <a:xfrm>
            <a:off x="241303" y="-25396"/>
            <a:ext cx="2933976" cy="6001643"/>
          </a:xfrm>
          <a:prstGeom prst="rect">
            <a:avLst/>
          </a:prstGeom>
          <a:noFill/>
        </p:spPr>
        <p:txBody>
          <a:bodyPr wrap="square">
            <a:spAutoFit/>
          </a:bodyPr>
          <a:lstStyle/>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歡</a:t>
            </a:r>
            <a:endParaRPr lang="en-US" altLang="zh-TW" sz="8000" b="1" cap="all"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迎</a:t>
            </a:r>
            <a:endParaRPr lang="en-US" altLang="zh-TW" sz="8000" b="1" cap="all"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蒞</a:t>
            </a:r>
            <a:endParaRPr lang="en-US" altLang="zh-TW" sz="8000" b="1" cap="all" dirty="0">
              <a:solidFill>
                <a:schemeClr val="bg1"/>
              </a:solidFill>
              <a:latin typeface="微软雅黑" panose="020B0503020204020204" pitchFamily="34" charset="-122"/>
              <a:ea typeface="微软雅黑" panose="020B0503020204020204" pitchFamily="34" charset="-122"/>
              <a:cs typeface="+mn-ea"/>
              <a:sym typeface="+mn-lt"/>
            </a:endParaRPr>
          </a:p>
          <a:p>
            <a:pPr algn="ctr">
              <a:lnSpc>
                <a:spcPct val="120000"/>
              </a:lnSpc>
              <a:defRPr/>
            </a:pPr>
            <a:r>
              <a:rPr lang="zh-TW" altLang="en-US" sz="8000" b="1" cap="all" dirty="0">
                <a:solidFill>
                  <a:schemeClr val="bg1"/>
                </a:solidFill>
                <a:latin typeface="微软雅黑" panose="020B0503020204020204" pitchFamily="34" charset="-122"/>
                <a:ea typeface="微软雅黑" panose="020B0503020204020204" pitchFamily="34" charset="-122"/>
                <a:cs typeface="+mn-ea"/>
                <a:sym typeface="+mn-lt"/>
              </a:rPr>
              <a:t>臨</a:t>
            </a:r>
            <a:endParaRPr lang="en-US" altLang="zh-CN" sz="8000" b="1" cap="all"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文字方塊 12">
            <a:extLst>
              <a:ext uri="{FF2B5EF4-FFF2-40B4-BE49-F238E27FC236}">
                <a16:creationId xmlns:a16="http://schemas.microsoft.com/office/drawing/2014/main" id="{D9A266E5-3B97-4ADD-A62C-FF90EFD54FF7}"/>
              </a:ext>
            </a:extLst>
          </p:cNvPr>
          <p:cNvSpPr txBox="1"/>
          <p:nvPr/>
        </p:nvSpPr>
        <p:spPr>
          <a:xfrm>
            <a:off x="2863780" y="180977"/>
            <a:ext cx="901770" cy="8313739"/>
          </a:xfrm>
          <a:prstGeom prst="rect">
            <a:avLst/>
          </a:prstGeom>
        </p:spPr>
        <p:txBody>
          <a:bodyPr vert="eaVert" anchor="ctr">
            <a:normAutofit/>
          </a:bodyPr>
          <a:lstStyle/>
          <a:p>
            <a:pPr>
              <a:defRPr/>
            </a:pPr>
            <a:r>
              <a:rPr lang="zh-TW" altLang="en-US" sz="4000" b="1" cap="all" dirty="0">
                <a:solidFill>
                  <a:srgbClr val="FFFF00"/>
                </a:solidFill>
                <a:latin typeface="微软雅黑" panose="020B0503020204020204" pitchFamily="34" charset="-122"/>
                <a:ea typeface="微软雅黑" panose="020B0503020204020204" pitchFamily="34" charset="-122"/>
                <a:cs typeface="+mn-ea"/>
              </a:rPr>
              <a:t>會場內全面禁止飲食</a:t>
            </a:r>
          </a:p>
        </p:txBody>
      </p:sp>
    </p:spTree>
    <p:extLst>
      <p:ext uri="{BB962C8B-B14F-4D97-AF65-F5344CB8AC3E}">
        <p14:creationId xmlns:p14="http://schemas.microsoft.com/office/powerpoint/2010/main" val="10984919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791AECAE-2726-4EE6-B7FD-D8499BD7AB65}"/>
              </a:ext>
            </a:extLst>
          </p:cNvPr>
          <p:cNvSpPr>
            <a:spLocks noGrp="1"/>
          </p:cNvSpPr>
          <p:nvPr>
            <p:ph type="sldNum" sz="quarter" idx="12"/>
          </p:nvPr>
        </p:nvSpPr>
        <p:spPr/>
        <p:txBody>
          <a:bodyPr/>
          <a:lstStyle/>
          <a:p>
            <a:fld id="{D4B37BC5-01F3-4DA6-AE9F-6749599A3EE9}" type="slidenum">
              <a:rPr lang="zh-TW" altLang="en-US" smtClean="0"/>
              <a:t>10</a:t>
            </a:fld>
            <a:endParaRPr lang="zh-TW" altLang="en-US"/>
          </a:p>
        </p:txBody>
      </p:sp>
      <p:sp>
        <p:nvSpPr>
          <p:cNvPr id="4" name="標題 3">
            <a:extLst>
              <a:ext uri="{FF2B5EF4-FFF2-40B4-BE49-F238E27FC236}">
                <a16:creationId xmlns:a16="http://schemas.microsoft.com/office/drawing/2014/main" id="{E7CB80ED-D3B6-4420-BCB7-4D897286119B}"/>
              </a:ext>
            </a:extLst>
          </p:cNvPr>
          <p:cNvSpPr>
            <a:spLocks noGrp="1"/>
          </p:cNvSpPr>
          <p:nvPr>
            <p:ph type="title"/>
          </p:nvPr>
        </p:nvSpPr>
        <p:spPr/>
        <p:txBody>
          <a:bodyPr/>
          <a:lstStyle/>
          <a:p>
            <a:r>
              <a:rPr lang="zh-TW" altLang="en-US" dirty="0"/>
              <a:t>各應用單位聯絡資訊</a:t>
            </a:r>
          </a:p>
        </p:txBody>
      </p:sp>
      <p:sp>
        <p:nvSpPr>
          <p:cNvPr id="5" name="文字版面配置區 4">
            <a:extLst>
              <a:ext uri="{FF2B5EF4-FFF2-40B4-BE49-F238E27FC236}">
                <a16:creationId xmlns:a16="http://schemas.microsoft.com/office/drawing/2014/main" id="{3D0B5406-DE51-4BBA-B652-2E4509403FF4}"/>
              </a:ext>
            </a:extLst>
          </p:cNvPr>
          <p:cNvSpPr>
            <a:spLocks noGrp="1"/>
          </p:cNvSpPr>
          <p:nvPr>
            <p:ph type="body" sz="quarter" idx="15"/>
          </p:nvPr>
        </p:nvSpPr>
        <p:spPr/>
        <p:txBody>
          <a:bodyPr/>
          <a:lstStyle/>
          <a:p>
            <a:r>
              <a:rPr lang="en-US" altLang="zh-TW" dirty="0"/>
              <a:t>06</a:t>
            </a:r>
            <a:endParaRPr lang="zh-TW" altLang="en-US" dirty="0"/>
          </a:p>
        </p:txBody>
      </p:sp>
      <p:sp>
        <p:nvSpPr>
          <p:cNvPr id="8" name="矩形 7">
            <a:extLst>
              <a:ext uri="{FF2B5EF4-FFF2-40B4-BE49-F238E27FC236}">
                <a16:creationId xmlns:a16="http://schemas.microsoft.com/office/drawing/2014/main" id="{5F2C65B4-3828-4245-A6F5-7E60A97D8FBE}"/>
              </a:ext>
            </a:extLst>
          </p:cNvPr>
          <p:cNvSpPr/>
          <p:nvPr/>
        </p:nvSpPr>
        <p:spPr>
          <a:xfrm>
            <a:off x="793820" y="968259"/>
            <a:ext cx="10341094" cy="1815882"/>
          </a:xfrm>
          <a:prstGeom prst="rect">
            <a:avLst/>
          </a:prstGeom>
        </p:spPr>
        <p:txBody>
          <a:bodyPr wrap="square">
            <a:spAutoFit/>
          </a:bodyPr>
          <a:lstStyle/>
          <a:p>
            <a:r>
              <a:rPr lang="zh-TW" altLang="en-US" sz="28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本期統一修正期間，</a:t>
            </a:r>
            <a:r>
              <a:rPr lang="zh-TW" altLang="en-US" sz="2800" b="1" dirty="0">
                <a:solidFill>
                  <a:srgbClr val="0000FF"/>
                </a:solidFill>
                <a:latin typeface="Arial" panose="020B0604020202020204" pitchFamily="34" charset="0"/>
                <a:ea typeface="微軟正黑體" panose="020B0604030504040204" pitchFamily="34" charset="-120"/>
                <a:cs typeface="Arial" panose="020B0604020202020204" pitchFamily="34" charset="0"/>
              </a:rPr>
              <a:t>各應用單位</a:t>
            </a:r>
            <a:r>
              <a:rPr lang="en-US" altLang="zh-TW" sz="28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a:t>
            </a:r>
            <a:r>
              <a:rPr lang="zh-TW" altLang="en-US" sz="28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聯絡資訊如下</a:t>
            </a:r>
            <a:r>
              <a:rPr lang="en-US" altLang="zh-TW" sz="28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a:t>
            </a:r>
            <a:r>
              <a:rPr lang="zh-TW" altLang="en-US" sz="2800" b="1" dirty="0">
                <a:solidFill>
                  <a:srgbClr val="0000FF"/>
                </a:solidFill>
                <a:latin typeface="Arial" panose="020B0604020202020204" pitchFamily="34" charset="0"/>
                <a:ea typeface="微軟正黑體" panose="020B0604030504040204" pitchFamily="34" charset="-120"/>
                <a:cs typeface="Arial" panose="020B0604020202020204" pitchFamily="34" charset="0"/>
              </a:rPr>
              <a:t>將陸續通知經該單位檢核</a:t>
            </a:r>
            <a:r>
              <a:rPr lang="zh-TW" altLang="en-US" sz="2800" b="1" dirty="0">
                <a:solidFill>
                  <a:srgbClr val="0000FF"/>
                </a:solidFill>
                <a:latin typeface="Arial" panose="020B0604020202020204" pitchFamily="34" charset="0"/>
                <a:cs typeface="Arial" panose="020B0604020202020204" pitchFamily="34" charset="0"/>
              </a:rPr>
              <a:t>後資料有疑義之</a:t>
            </a:r>
            <a:r>
              <a:rPr lang="zh-TW" altLang="en-US" sz="2800" b="1" dirty="0">
                <a:solidFill>
                  <a:srgbClr val="0000FF"/>
                </a:solidFill>
                <a:latin typeface="Arial" panose="020B0604020202020204" pitchFamily="34" charset="0"/>
                <a:ea typeface="微軟正黑體" panose="020B0604030504040204" pitchFamily="34" charset="-120"/>
                <a:cs typeface="Arial" panose="020B0604020202020204" pitchFamily="34" charset="0"/>
              </a:rPr>
              <a:t>學校</a:t>
            </a:r>
            <a:r>
              <a:rPr lang="zh-TW" altLang="en-US" sz="28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，屆時，</a:t>
            </a:r>
            <a:r>
              <a:rPr lang="zh-TW" altLang="en-US" sz="2800" b="1" u="heavy" dirty="0">
                <a:solidFill>
                  <a:srgbClr val="0000FF"/>
                </a:solidFill>
                <a:latin typeface="Arial" panose="020B0604020202020204" pitchFamily="34" charset="0"/>
                <a:ea typeface="微軟正黑體" panose="020B0604030504040204" pitchFamily="34" charset="-120"/>
                <a:cs typeface="Arial" panose="020B0604020202020204" pitchFamily="34" charset="0"/>
              </a:rPr>
              <a:t>煩請各校總承辦人留意</a:t>
            </a:r>
            <a:r>
              <a:rPr lang="en-US" altLang="zh-TW" sz="2800" b="1" u="heavy" dirty="0">
                <a:solidFill>
                  <a:srgbClr val="0000FF"/>
                </a:solidFill>
                <a:latin typeface="Arial" panose="020B0604020202020204" pitchFamily="34" charset="0"/>
                <a:ea typeface="微軟正黑體" panose="020B0604030504040204" pitchFamily="34" charset="-120"/>
                <a:cs typeface="Arial" panose="020B0604020202020204" pitchFamily="34" charset="0"/>
              </a:rPr>
              <a:t>mail</a:t>
            </a:r>
            <a:r>
              <a:rPr lang="zh-TW" altLang="en-US" sz="2800" b="1" dirty="0">
                <a:solidFill>
                  <a:srgbClr val="000000"/>
                </a:solidFill>
                <a:latin typeface="Arial" panose="020B0604020202020204" pitchFamily="34" charset="0"/>
                <a:ea typeface="微軟正黑體" panose="020B0604030504040204" pitchFamily="34" charset="-120"/>
                <a:cs typeface="Arial" panose="020B0604020202020204" pitchFamily="34" charset="0"/>
              </a:rPr>
              <a:t>相關訊息；若無接獲通知者，則表示貴校所填報資料符合檢核條件之合理性。</a:t>
            </a:r>
            <a:endParaRPr lang="zh-TW" altLang="en-US" sz="2800" dirty="0"/>
          </a:p>
        </p:txBody>
      </p:sp>
      <p:graphicFrame>
        <p:nvGraphicFramePr>
          <p:cNvPr id="7" name="表格 11">
            <a:extLst>
              <a:ext uri="{FF2B5EF4-FFF2-40B4-BE49-F238E27FC236}">
                <a16:creationId xmlns:a16="http://schemas.microsoft.com/office/drawing/2014/main" id="{190B3A21-D3DF-490D-B2F1-D081AB31CCE3}"/>
              </a:ext>
            </a:extLst>
          </p:cNvPr>
          <p:cNvGraphicFramePr>
            <a:graphicFrameLocks noGrp="1"/>
          </p:cNvGraphicFramePr>
          <p:nvPr>
            <p:extLst>
              <p:ext uri="{D42A27DB-BD31-4B8C-83A1-F6EECF244321}">
                <p14:modId xmlns:p14="http://schemas.microsoft.com/office/powerpoint/2010/main" val="2960073780"/>
              </p:ext>
            </p:extLst>
          </p:nvPr>
        </p:nvGraphicFramePr>
        <p:xfrm>
          <a:off x="1832456" y="2949966"/>
          <a:ext cx="8527088" cy="3623557"/>
        </p:xfrm>
        <a:graphic>
          <a:graphicData uri="http://schemas.openxmlformats.org/drawingml/2006/table">
            <a:tbl>
              <a:tblPr firstRow="1" bandRow="1">
                <a:tableStyleId>{5C22544A-7EE6-4342-B048-85BDC9FD1C3A}</a:tableStyleId>
              </a:tblPr>
              <a:tblGrid>
                <a:gridCol w="4263544">
                  <a:extLst>
                    <a:ext uri="{9D8B030D-6E8A-4147-A177-3AD203B41FA5}">
                      <a16:colId xmlns:a16="http://schemas.microsoft.com/office/drawing/2014/main" val="2228698510"/>
                    </a:ext>
                  </a:extLst>
                </a:gridCol>
                <a:gridCol w="4263544">
                  <a:extLst>
                    <a:ext uri="{9D8B030D-6E8A-4147-A177-3AD203B41FA5}">
                      <a16:colId xmlns:a16="http://schemas.microsoft.com/office/drawing/2014/main" val="3755579993"/>
                    </a:ext>
                  </a:extLst>
                </a:gridCol>
              </a:tblGrid>
              <a:tr h="517651">
                <a:tc>
                  <a:txBody>
                    <a:bodyPr/>
                    <a:lstStyle/>
                    <a:p>
                      <a:pPr algn="ctr"/>
                      <a:r>
                        <a:rPr lang="zh-TW" altLang="en-US" sz="2400" dirty="0"/>
                        <a:t>單位名稱</a:t>
                      </a:r>
                    </a:p>
                  </a:txBody>
                  <a:tcPr anchor="ctr"/>
                </a:tc>
                <a:tc>
                  <a:txBody>
                    <a:bodyPr/>
                    <a:lstStyle/>
                    <a:p>
                      <a:pPr algn="ctr"/>
                      <a:r>
                        <a:rPr lang="zh-TW" altLang="en-US" sz="2400" dirty="0"/>
                        <a:t>聯絡資訊</a:t>
                      </a:r>
                    </a:p>
                  </a:txBody>
                  <a:tcPr anchor="ctr"/>
                </a:tc>
                <a:extLst>
                  <a:ext uri="{0D108BD9-81ED-4DB2-BD59-A6C34878D82A}">
                    <a16:rowId xmlns:a16="http://schemas.microsoft.com/office/drawing/2014/main" val="1284682647"/>
                  </a:ext>
                </a:extLst>
              </a:tr>
              <a:tr h="517651">
                <a:tc>
                  <a:txBody>
                    <a:bodyPr/>
                    <a:lstStyle/>
                    <a:p>
                      <a:r>
                        <a:rPr lang="zh-TW" altLang="en-US" sz="2400" dirty="0"/>
                        <a:t>統計處</a:t>
                      </a:r>
                    </a:p>
                  </a:txBody>
                  <a:tcPr anchor="ctr"/>
                </a:tc>
                <a:tc>
                  <a:txBody>
                    <a:bodyPr/>
                    <a:lstStyle/>
                    <a:p>
                      <a:r>
                        <a:rPr lang="zh-TW" altLang="en-US" sz="2400" dirty="0"/>
                        <a:t>主要以電話方式聯絡</a:t>
                      </a:r>
                    </a:p>
                  </a:txBody>
                  <a:tcPr anchor="ctr"/>
                </a:tc>
                <a:extLst>
                  <a:ext uri="{0D108BD9-81ED-4DB2-BD59-A6C34878D82A}">
                    <a16:rowId xmlns:a16="http://schemas.microsoft.com/office/drawing/2014/main" val="3474726668"/>
                  </a:ext>
                </a:extLst>
              </a:tr>
              <a:tr h="517651">
                <a:tc>
                  <a:txBody>
                    <a:bodyPr/>
                    <a:lstStyle/>
                    <a:p>
                      <a:pPr marL="0" marR="0" lvl="0" indent="0" algn="l" defTabSz="914332" rtl="0" eaLnBrk="1" fontAlgn="auto" latinLnBrk="0" hangingPunct="1">
                        <a:lnSpc>
                          <a:spcPct val="100000"/>
                        </a:lnSpc>
                        <a:spcBef>
                          <a:spcPts val="0"/>
                        </a:spcBef>
                        <a:spcAft>
                          <a:spcPts val="0"/>
                        </a:spcAft>
                        <a:buClrTx/>
                        <a:buSzTx/>
                        <a:buFontTx/>
                        <a:buNone/>
                        <a:tabLst/>
                        <a:defRPr/>
                      </a:pPr>
                      <a:r>
                        <a:rPr lang="zh-TW" altLang="en-US" sz="2400" kern="1200" dirty="0">
                          <a:solidFill>
                            <a:schemeClr val="dk1"/>
                          </a:solidFill>
                          <a:latin typeface="+mn-lt"/>
                          <a:ea typeface="+mn-ea"/>
                          <a:cs typeface="+mn-cs"/>
                        </a:rPr>
                        <a:t>總量管制小組</a:t>
                      </a:r>
                    </a:p>
                  </a:txBody>
                  <a:tcPr anchor="ctr"/>
                </a:tc>
                <a:tc>
                  <a:txBody>
                    <a:bodyPr/>
                    <a:lstStyle/>
                    <a:p>
                      <a:pPr marL="0" algn="l" defTabSz="914332" rtl="0" eaLnBrk="1" latinLnBrk="0" hangingPunct="1"/>
                      <a:r>
                        <a:rPr lang="en-US" altLang="zh-TW" sz="2400" kern="1200" dirty="0">
                          <a:solidFill>
                            <a:schemeClr val="dk1"/>
                          </a:solidFill>
                          <a:latin typeface="+mn-lt"/>
                          <a:ea typeface="+mn-ea"/>
                          <a:cs typeface="+mn-cs"/>
                        </a:rPr>
                        <a:t>tlc@ntut.edu.tw</a:t>
                      </a:r>
                      <a:endParaRPr lang="zh-TW" altLang="en-US" sz="2400" kern="1200" dirty="0">
                        <a:solidFill>
                          <a:schemeClr val="dk1"/>
                        </a:solidFill>
                        <a:latin typeface="+mn-lt"/>
                        <a:ea typeface="+mn-ea"/>
                        <a:cs typeface="+mn-cs"/>
                      </a:endParaRPr>
                    </a:p>
                  </a:txBody>
                  <a:tcPr anchor="ctr"/>
                </a:tc>
                <a:extLst>
                  <a:ext uri="{0D108BD9-81ED-4DB2-BD59-A6C34878D82A}">
                    <a16:rowId xmlns:a16="http://schemas.microsoft.com/office/drawing/2014/main" val="1108961765"/>
                  </a:ext>
                </a:extLst>
              </a:tr>
              <a:tr h="517651">
                <a:tc>
                  <a:txBody>
                    <a:bodyPr/>
                    <a:lstStyle/>
                    <a:p>
                      <a:pPr marL="0" algn="l" defTabSz="914332" rtl="0" eaLnBrk="1" latinLnBrk="0" hangingPunct="1"/>
                      <a:r>
                        <a:rPr lang="zh-TW" altLang="en-US" sz="2400" kern="1200" dirty="0">
                          <a:solidFill>
                            <a:schemeClr val="dk1"/>
                          </a:solidFill>
                          <a:latin typeface="+mn-lt"/>
                          <a:ea typeface="+mn-ea"/>
                          <a:cs typeface="+mn-cs"/>
                        </a:rPr>
                        <a:t>大專校院一覽表</a:t>
                      </a:r>
                    </a:p>
                  </a:txBody>
                  <a:tcPr anchor="ctr"/>
                </a:tc>
                <a:tc>
                  <a:txBody>
                    <a:bodyPr/>
                    <a:lstStyle/>
                    <a:p>
                      <a:pPr marL="0" algn="l" defTabSz="914332" rtl="0" eaLnBrk="1" latinLnBrk="0" hangingPunct="1"/>
                      <a:r>
                        <a:rPr lang="en-US" altLang="zh-TW" sz="2400" kern="1200" dirty="0">
                          <a:solidFill>
                            <a:schemeClr val="dk1"/>
                          </a:solidFill>
                          <a:latin typeface="+mn-lt"/>
                          <a:ea typeface="+mn-ea"/>
                          <a:cs typeface="+mn-cs"/>
                        </a:rPr>
                        <a:t>heipuser@yuntech.edu.tw</a:t>
                      </a:r>
                      <a:endParaRPr lang="zh-TW" altLang="en-US" sz="2400" kern="1200" dirty="0">
                        <a:solidFill>
                          <a:schemeClr val="dk1"/>
                        </a:solidFill>
                        <a:latin typeface="+mn-lt"/>
                        <a:ea typeface="+mn-ea"/>
                        <a:cs typeface="+mn-cs"/>
                      </a:endParaRPr>
                    </a:p>
                  </a:txBody>
                  <a:tcPr anchor="ctr"/>
                </a:tc>
                <a:extLst>
                  <a:ext uri="{0D108BD9-81ED-4DB2-BD59-A6C34878D82A}">
                    <a16:rowId xmlns:a16="http://schemas.microsoft.com/office/drawing/2014/main" val="1722417596"/>
                  </a:ext>
                </a:extLst>
              </a:tr>
              <a:tr h="517651">
                <a:tc>
                  <a:txBody>
                    <a:bodyPr/>
                    <a:lstStyle/>
                    <a:p>
                      <a:pPr marL="0" algn="l" defTabSz="914332" rtl="0" eaLnBrk="1" latinLnBrk="0" hangingPunct="1"/>
                      <a:r>
                        <a:rPr lang="zh-TW" altLang="en-US" sz="2400" kern="1200" dirty="0">
                          <a:solidFill>
                            <a:schemeClr val="dk1"/>
                          </a:solidFill>
                          <a:latin typeface="+mn-lt"/>
                          <a:ea typeface="+mn-ea"/>
                          <a:cs typeface="+mn-cs"/>
                        </a:rPr>
                        <a:t>獎勵補助工作小組</a:t>
                      </a:r>
                    </a:p>
                  </a:txBody>
                  <a:tcPr anchor="ctr"/>
                </a:tc>
                <a:tc>
                  <a:txBody>
                    <a:bodyPr/>
                    <a:lstStyle/>
                    <a:p>
                      <a:pPr marL="0" algn="l" defTabSz="914332" rtl="0" eaLnBrk="1" latinLnBrk="0" hangingPunct="1"/>
                      <a:r>
                        <a:rPr lang="en-US" altLang="zh-TW" sz="2400" kern="1200" dirty="0">
                          <a:solidFill>
                            <a:schemeClr val="dk1"/>
                          </a:solidFill>
                          <a:latin typeface="+mn-lt"/>
                          <a:ea typeface="+mn-ea"/>
                          <a:cs typeface="+mn-cs"/>
                        </a:rPr>
                        <a:t>tvc-fund@yuntech.edu.tw </a:t>
                      </a:r>
                      <a:endParaRPr lang="zh-TW" altLang="en-US" sz="2400" kern="1200" dirty="0">
                        <a:solidFill>
                          <a:schemeClr val="dk1"/>
                        </a:solidFill>
                        <a:latin typeface="+mn-lt"/>
                        <a:ea typeface="+mn-ea"/>
                        <a:cs typeface="+mn-cs"/>
                      </a:endParaRPr>
                    </a:p>
                  </a:txBody>
                  <a:tcPr anchor="ctr"/>
                </a:tc>
                <a:extLst>
                  <a:ext uri="{0D108BD9-81ED-4DB2-BD59-A6C34878D82A}">
                    <a16:rowId xmlns:a16="http://schemas.microsoft.com/office/drawing/2014/main" val="4291543148"/>
                  </a:ext>
                </a:extLst>
              </a:tr>
              <a:tr h="517651">
                <a:tc>
                  <a:txBody>
                    <a:bodyPr/>
                    <a:lstStyle/>
                    <a:p>
                      <a:pPr marL="0" algn="l" defTabSz="914332" rtl="0" eaLnBrk="1" latinLnBrk="0" hangingPunct="1"/>
                      <a:r>
                        <a:rPr lang="zh-TW" altLang="en-US" sz="2400" kern="1200" dirty="0">
                          <a:solidFill>
                            <a:schemeClr val="dk1"/>
                          </a:solidFill>
                          <a:latin typeface="+mn-lt"/>
                          <a:ea typeface="+mn-ea"/>
                          <a:cs typeface="+mn-cs"/>
                        </a:rPr>
                        <a:t>大專校院學生基本資料庫</a:t>
                      </a:r>
                      <a:endParaRPr lang="en-US" altLang="zh-TW" sz="2400" kern="1200" dirty="0">
                        <a:solidFill>
                          <a:schemeClr val="dk1"/>
                        </a:solidFill>
                        <a:latin typeface="+mn-lt"/>
                        <a:ea typeface="+mn-ea"/>
                        <a:cs typeface="+mn-cs"/>
                      </a:endParaRPr>
                    </a:p>
                  </a:txBody>
                  <a:tcPr anchor="ctr"/>
                </a:tc>
                <a:tc>
                  <a:txBody>
                    <a:bodyPr/>
                    <a:lstStyle/>
                    <a:p>
                      <a:pPr marL="0" algn="l" defTabSz="914332" rtl="0" eaLnBrk="1" latinLnBrk="0" hangingPunct="1"/>
                      <a:r>
                        <a:rPr lang="en-US" altLang="zh-TW" sz="2400" kern="1200" dirty="0">
                          <a:solidFill>
                            <a:schemeClr val="dk1"/>
                          </a:solidFill>
                          <a:latin typeface="+mn-lt"/>
                          <a:ea typeface="+mn-ea"/>
                          <a:cs typeface="+mn-cs"/>
                        </a:rPr>
                        <a:t>studb@yuntech.edu.tw</a:t>
                      </a:r>
                      <a:endParaRPr lang="zh-TW" altLang="en-US" sz="2400" kern="1200" dirty="0">
                        <a:solidFill>
                          <a:schemeClr val="dk1"/>
                        </a:solidFill>
                        <a:latin typeface="+mn-lt"/>
                        <a:ea typeface="+mn-ea"/>
                        <a:cs typeface="+mn-cs"/>
                      </a:endParaRPr>
                    </a:p>
                  </a:txBody>
                  <a:tcPr anchor="ctr"/>
                </a:tc>
                <a:extLst>
                  <a:ext uri="{0D108BD9-81ED-4DB2-BD59-A6C34878D82A}">
                    <a16:rowId xmlns:a16="http://schemas.microsoft.com/office/drawing/2014/main" val="1086516767"/>
                  </a:ext>
                </a:extLst>
              </a:tr>
              <a:tr h="517651">
                <a:tc>
                  <a:txBody>
                    <a:bodyPr/>
                    <a:lstStyle/>
                    <a:p>
                      <a:pPr marL="0" algn="l" defTabSz="914332" rtl="0" eaLnBrk="1" latinLnBrk="0" hangingPunct="1"/>
                      <a:r>
                        <a:rPr lang="zh-TW" altLang="en-US" sz="2400" kern="1200" dirty="0">
                          <a:solidFill>
                            <a:schemeClr val="dk1"/>
                          </a:solidFill>
                          <a:latin typeface="+mn-lt"/>
                          <a:ea typeface="+mn-ea"/>
                          <a:cs typeface="+mn-cs"/>
                        </a:rPr>
                        <a:t>大專校院校務資訊公開平臺</a:t>
                      </a:r>
                      <a:endParaRPr lang="en-US" altLang="zh-TW" sz="2400" kern="1200" dirty="0">
                        <a:solidFill>
                          <a:schemeClr val="dk1"/>
                        </a:solidFill>
                        <a:latin typeface="+mn-lt"/>
                        <a:ea typeface="+mn-ea"/>
                        <a:cs typeface="+mn-cs"/>
                      </a:endParaRPr>
                    </a:p>
                  </a:txBody>
                  <a:tcPr anchor="ctr"/>
                </a:tc>
                <a:tc>
                  <a:txBody>
                    <a:bodyPr/>
                    <a:lstStyle/>
                    <a:p>
                      <a:pPr marL="0" algn="l" defTabSz="914332" rtl="0" eaLnBrk="1" latinLnBrk="0" hangingPunct="1"/>
                      <a:r>
                        <a:rPr lang="en-US" altLang="zh-TW" sz="2400" kern="1200" dirty="0">
                          <a:solidFill>
                            <a:schemeClr val="dk1"/>
                          </a:solidFill>
                          <a:latin typeface="+mn-lt"/>
                          <a:ea typeface="+mn-ea"/>
                          <a:cs typeface="+mn-cs"/>
                        </a:rPr>
                        <a:t>opendata@yuntech.edu.tw</a:t>
                      </a:r>
                      <a:endParaRPr lang="zh-TW" altLang="en-US" sz="2400" kern="1200" dirty="0">
                        <a:solidFill>
                          <a:schemeClr val="dk1"/>
                        </a:solidFill>
                        <a:latin typeface="+mn-lt"/>
                        <a:ea typeface="+mn-ea"/>
                        <a:cs typeface="+mn-cs"/>
                      </a:endParaRPr>
                    </a:p>
                  </a:txBody>
                  <a:tcPr anchor="ctr"/>
                </a:tc>
                <a:extLst>
                  <a:ext uri="{0D108BD9-81ED-4DB2-BD59-A6C34878D82A}">
                    <a16:rowId xmlns:a16="http://schemas.microsoft.com/office/drawing/2014/main" val="365367461"/>
                  </a:ext>
                </a:extLst>
              </a:tr>
            </a:tbl>
          </a:graphicData>
        </a:graphic>
      </p:graphicFrame>
    </p:spTree>
    <p:extLst>
      <p:ext uri="{BB962C8B-B14F-4D97-AF65-F5344CB8AC3E}">
        <p14:creationId xmlns:p14="http://schemas.microsoft.com/office/powerpoint/2010/main" val="517910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145BD84B-E35D-4EE6-8ACA-79C4351C7A3D}"/>
              </a:ext>
            </a:extLst>
          </p:cNvPr>
          <p:cNvSpPr>
            <a:spLocks noGrp="1"/>
          </p:cNvSpPr>
          <p:nvPr>
            <p:ph type="sldNum" sz="quarter" idx="12"/>
          </p:nvPr>
        </p:nvSpPr>
        <p:spPr/>
        <p:txBody>
          <a:bodyPr/>
          <a:lstStyle/>
          <a:p>
            <a:fld id="{D4B37BC5-01F3-4DA6-AE9F-6749599A3EE9}" type="slidenum">
              <a:rPr lang="zh-TW" altLang="en-US" smtClean="0"/>
              <a:t>11</a:t>
            </a:fld>
            <a:endParaRPr lang="zh-TW" altLang="en-US"/>
          </a:p>
        </p:txBody>
      </p:sp>
      <p:sp>
        <p:nvSpPr>
          <p:cNvPr id="4" name="標題 3">
            <a:extLst>
              <a:ext uri="{FF2B5EF4-FFF2-40B4-BE49-F238E27FC236}">
                <a16:creationId xmlns:a16="http://schemas.microsoft.com/office/drawing/2014/main" id="{CB242C88-3083-4830-96AE-A1E809FB2FA2}"/>
              </a:ext>
            </a:extLst>
          </p:cNvPr>
          <p:cNvSpPr>
            <a:spLocks noGrp="1"/>
          </p:cNvSpPr>
          <p:nvPr>
            <p:ph type="title"/>
          </p:nvPr>
        </p:nvSpPr>
        <p:spPr/>
        <p:txBody>
          <a:bodyPr/>
          <a:lstStyle/>
          <a:p>
            <a:r>
              <a:rPr lang="zh-TW" altLang="en-US" dirty="0"/>
              <a:t>作業時程</a:t>
            </a:r>
            <a:r>
              <a:rPr lang="en-US" altLang="zh-TW" dirty="0"/>
              <a:t>-</a:t>
            </a:r>
            <a:r>
              <a:rPr lang="zh-TW" altLang="en-US" dirty="0"/>
              <a:t>資料匯出</a:t>
            </a:r>
          </a:p>
        </p:txBody>
      </p:sp>
      <p:sp>
        <p:nvSpPr>
          <p:cNvPr id="5" name="文字版面配置區 4">
            <a:extLst>
              <a:ext uri="{FF2B5EF4-FFF2-40B4-BE49-F238E27FC236}">
                <a16:creationId xmlns:a16="http://schemas.microsoft.com/office/drawing/2014/main" id="{E4DF2D1A-E08C-4582-8554-C869EF6DD182}"/>
              </a:ext>
            </a:extLst>
          </p:cNvPr>
          <p:cNvSpPr>
            <a:spLocks noGrp="1"/>
          </p:cNvSpPr>
          <p:nvPr>
            <p:ph type="body" sz="quarter" idx="15"/>
          </p:nvPr>
        </p:nvSpPr>
        <p:spPr/>
        <p:txBody>
          <a:bodyPr/>
          <a:lstStyle/>
          <a:p>
            <a:r>
              <a:rPr lang="en-US" altLang="zh-TW" dirty="0"/>
              <a:t>07</a:t>
            </a:r>
            <a:endParaRPr lang="zh-TW" altLang="en-US" dirty="0"/>
          </a:p>
        </p:txBody>
      </p:sp>
      <p:pic>
        <p:nvPicPr>
          <p:cNvPr id="6" name="Picture 8" descr="http://www.iconpng.com/png/phuzion/fav%20(star).png">
            <a:extLst>
              <a:ext uri="{FF2B5EF4-FFF2-40B4-BE49-F238E27FC236}">
                <a16:creationId xmlns:a16="http://schemas.microsoft.com/office/drawing/2014/main" id="{201AD678-DF4A-4992-85CC-A3EC2B17904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173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19">
            <a:extLst>
              <a:ext uri="{FF2B5EF4-FFF2-40B4-BE49-F238E27FC236}">
                <a16:creationId xmlns:a16="http://schemas.microsoft.com/office/drawing/2014/main" id="{91911EA1-5734-4F2F-87A4-4337E0A2EE84}"/>
              </a:ext>
            </a:extLst>
          </p:cNvPr>
          <p:cNvSpPr>
            <a:spLocks noChangeArrowheads="1"/>
          </p:cNvSpPr>
          <p:nvPr/>
        </p:nvSpPr>
        <p:spPr bwMode="auto">
          <a:xfrm>
            <a:off x="1828800" y="1009650"/>
            <a:ext cx="1003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en-US" altLang="zh-TW" sz="2800" b="1" dirty="0">
                <a:solidFill>
                  <a:srgbClr val="FF0000"/>
                </a:solidFill>
                <a:latin typeface="微軟正黑體" panose="020B0604030504040204" pitchFamily="34" charset="-120"/>
                <a:ea typeface="微軟正黑體" panose="020B0604030504040204" pitchFamily="34" charset="-120"/>
              </a:rPr>
              <a:t>11/20</a:t>
            </a:r>
            <a:r>
              <a:rPr lang="en-US" altLang="zh-TW" sz="2800" b="1" dirty="0">
                <a:latin typeface="微軟正黑體" panose="020B0604030504040204" pitchFamily="34" charset="-120"/>
                <a:ea typeface="微軟正黑體" panose="020B0604030504040204" pitchFamily="34" charset="-120"/>
              </a:rPr>
              <a:t>~</a:t>
            </a:r>
            <a:r>
              <a:rPr lang="en-US" altLang="zh-TW" sz="2800" b="1" dirty="0">
                <a:solidFill>
                  <a:srgbClr val="FF0000"/>
                </a:solidFill>
                <a:latin typeface="微軟正黑體" panose="020B0604030504040204" pitchFamily="34" charset="-120"/>
                <a:ea typeface="微軟正黑體" panose="020B0604030504040204" pitchFamily="34" charset="-120"/>
              </a:rPr>
              <a:t>11/22</a:t>
            </a:r>
            <a:r>
              <a:rPr lang="zh-TW" altLang="en-US" sz="2800" b="1" dirty="0">
                <a:latin typeface="微軟正黑體" panose="020B0604030504040204" pitchFamily="34" charset="-120"/>
                <a:ea typeface="微軟正黑體" panose="020B0604030504040204" pitchFamily="34" charset="-120"/>
              </a:rPr>
              <a:t>校庫提供資料予應用單位</a:t>
            </a:r>
            <a:endParaRPr lang="en-US" altLang="zh-TW" sz="2800" b="1" dirty="0">
              <a:latin typeface="微軟正黑體" panose="020B0604030504040204" pitchFamily="34" charset="-120"/>
              <a:ea typeface="微軟正黑體" panose="020B0604030504040204" pitchFamily="34" charset="-120"/>
            </a:endParaRPr>
          </a:p>
        </p:txBody>
      </p:sp>
      <p:sp>
        <p:nvSpPr>
          <p:cNvPr id="9" name="矩形 19">
            <a:extLst>
              <a:ext uri="{FF2B5EF4-FFF2-40B4-BE49-F238E27FC236}">
                <a16:creationId xmlns:a16="http://schemas.microsoft.com/office/drawing/2014/main" id="{B473C98D-ACC4-4179-AF0E-61CFE263E022}"/>
              </a:ext>
            </a:extLst>
          </p:cNvPr>
          <p:cNvSpPr>
            <a:spLocks noChangeArrowheads="1"/>
          </p:cNvSpPr>
          <p:nvPr/>
        </p:nvSpPr>
        <p:spPr bwMode="auto">
          <a:xfrm>
            <a:off x="6168204" y="1970799"/>
            <a:ext cx="465219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2800" b="1" dirty="0">
                <a:solidFill>
                  <a:srgbClr val="0000FF"/>
                </a:solidFill>
                <a:latin typeface="微軟正黑體" panose="020B0604030504040204" pitchFamily="34" charset="-120"/>
                <a:ea typeface="微軟正黑體" panose="020B0604030504040204" pitchFamily="34" charset="-120"/>
              </a:rPr>
              <a:t>第二次資料匯出：</a:t>
            </a:r>
            <a:endParaRPr lang="en-US" altLang="zh-TW" sz="2800" b="1" dirty="0">
              <a:solidFill>
                <a:srgbClr val="0000FF"/>
              </a:solidFill>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統計處</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總量管制小組</a:t>
            </a:r>
            <a:endParaRPr lang="en-US" altLang="zh-TW" sz="2800" b="1" dirty="0">
              <a:latin typeface="微軟正黑體" panose="020B0604030504040204" pitchFamily="34" charset="-120"/>
              <a:ea typeface="微軟正黑體" panose="020B0604030504040204" pitchFamily="34" charset="-120"/>
            </a:endParaRPr>
          </a:p>
          <a:p>
            <a:pPr marL="2241550" indent="-2241550" latinLnBrk="1"/>
            <a:r>
              <a:rPr lang="zh-TW" altLang="en-US" sz="2800" b="1" dirty="0">
                <a:latin typeface="微軟正黑體" panose="020B0604030504040204" pitchFamily="34" charset="-120"/>
                <a:ea typeface="微軟正黑體" panose="020B0604030504040204" pitchFamily="34" charset="-120"/>
              </a:rPr>
              <a:t>大專校院一覽表</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大專校院學生基本資料庫</a:t>
            </a: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大專校院校務資訊公開平臺</a:t>
            </a:r>
          </a:p>
        </p:txBody>
      </p:sp>
      <p:graphicFrame>
        <p:nvGraphicFramePr>
          <p:cNvPr id="10" name="表格 9">
            <a:extLst>
              <a:ext uri="{FF2B5EF4-FFF2-40B4-BE49-F238E27FC236}">
                <a16:creationId xmlns:a16="http://schemas.microsoft.com/office/drawing/2014/main" id="{40857154-2FE5-4D4D-9D93-22D888008CFD}"/>
              </a:ext>
            </a:extLst>
          </p:cNvPr>
          <p:cNvGraphicFramePr>
            <a:graphicFrameLocks noGrp="1"/>
          </p:cNvGraphicFramePr>
          <p:nvPr>
            <p:extLst>
              <p:ext uri="{D42A27DB-BD31-4B8C-83A1-F6EECF244321}">
                <p14:modId xmlns:p14="http://schemas.microsoft.com/office/powerpoint/2010/main" val="737412388"/>
              </p:ext>
            </p:extLst>
          </p:nvPr>
        </p:nvGraphicFramePr>
        <p:xfrm>
          <a:off x="1828800" y="1970799"/>
          <a:ext cx="3600002" cy="2880001"/>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2536036205"/>
                    </a:ext>
                  </a:extLst>
                </a:gridCol>
                <a:gridCol w="514286">
                  <a:extLst>
                    <a:ext uri="{9D8B030D-6E8A-4147-A177-3AD203B41FA5}">
                      <a16:colId xmlns:a16="http://schemas.microsoft.com/office/drawing/2014/main" val="1722983397"/>
                    </a:ext>
                  </a:extLst>
                </a:gridCol>
                <a:gridCol w="514286">
                  <a:extLst>
                    <a:ext uri="{9D8B030D-6E8A-4147-A177-3AD203B41FA5}">
                      <a16:colId xmlns:a16="http://schemas.microsoft.com/office/drawing/2014/main" val="4143092094"/>
                    </a:ext>
                  </a:extLst>
                </a:gridCol>
                <a:gridCol w="514286">
                  <a:extLst>
                    <a:ext uri="{9D8B030D-6E8A-4147-A177-3AD203B41FA5}">
                      <a16:colId xmlns:a16="http://schemas.microsoft.com/office/drawing/2014/main" val="632453715"/>
                    </a:ext>
                  </a:extLst>
                </a:gridCol>
                <a:gridCol w="514286">
                  <a:extLst>
                    <a:ext uri="{9D8B030D-6E8A-4147-A177-3AD203B41FA5}">
                      <a16:colId xmlns:a16="http://schemas.microsoft.com/office/drawing/2014/main" val="2749295158"/>
                    </a:ext>
                  </a:extLst>
                </a:gridCol>
                <a:gridCol w="514286">
                  <a:extLst>
                    <a:ext uri="{9D8B030D-6E8A-4147-A177-3AD203B41FA5}">
                      <a16:colId xmlns:a16="http://schemas.microsoft.com/office/drawing/2014/main" val="2554174482"/>
                    </a:ext>
                  </a:extLst>
                </a:gridCol>
                <a:gridCol w="514286">
                  <a:extLst>
                    <a:ext uri="{9D8B030D-6E8A-4147-A177-3AD203B41FA5}">
                      <a16:colId xmlns:a16="http://schemas.microsoft.com/office/drawing/2014/main" val="3726789324"/>
                    </a:ext>
                  </a:extLst>
                </a:gridCol>
              </a:tblGrid>
              <a:tr h="410034">
                <a:tc gridSpan="7">
                  <a:txBody>
                    <a:bodyPr/>
                    <a:lstStyle/>
                    <a:p>
                      <a:pPr algn="ctr" rtl="0" fontAlgn="ctr"/>
                      <a:r>
                        <a:rPr lang="en-US" altLang="zh-TW" sz="2400" u="none" strike="noStrike" dirty="0">
                          <a:effectLst/>
                        </a:rPr>
                        <a:t>11</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849749544"/>
                  </a:ext>
                </a:extLst>
              </a:tr>
              <a:tr h="419797">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704672438"/>
                  </a:ext>
                </a:extLst>
              </a:tr>
              <a:tr h="410034">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0481352"/>
                  </a:ext>
                </a:extLst>
              </a:tr>
              <a:tr h="410034">
                <a:tc>
                  <a:txBody>
                    <a:bodyPr/>
                    <a:lstStyle/>
                    <a:p>
                      <a:pPr algn="ctr" rtl="0" fontAlgn="ctr"/>
                      <a:r>
                        <a:rPr lang="en-US" altLang="zh-TW" sz="2400" u="none" strike="noStrike">
                          <a:effectLst/>
                        </a:rPr>
                        <a:t>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6048999"/>
                  </a:ext>
                </a:extLst>
              </a:tr>
              <a:tr h="410034">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3494702"/>
                  </a:ext>
                </a:extLst>
              </a:tr>
              <a:tr h="410034">
                <a:tc>
                  <a:txBody>
                    <a:bodyPr/>
                    <a:lstStyle/>
                    <a:p>
                      <a:pPr algn="ctr" rtl="0" fontAlgn="ctr"/>
                      <a:r>
                        <a:rPr lang="en-US" altLang="zh-TW" sz="2400" u="none" strike="noStrike">
                          <a:effectLst/>
                        </a:rPr>
                        <a:t>18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6363444"/>
                  </a:ext>
                </a:extLst>
              </a:tr>
              <a:tr h="410034">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30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9905291"/>
                  </a:ext>
                </a:extLst>
              </a:tr>
            </a:tbl>
          </a:graphicData>
        </a:graphic>
      </p:graphicFrame>
    </p:spTree>
    <p:extLst>
      <p:ext uri="{BB962C8B-B14F-4D97-AF65-F5344CB8AC3E}">
        <p14:creationId xmlns:p14="http://schemas.microsoft.com/office/powerpoint/2010/main" val="30535719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506B879-0F70-4B36-8833-2245A024C8BF}"/>
              </a:ext>
            </a:extLst>
          </p:cNvPr>
          <p:cNvSpPr>
            <a:spLocks noGrp="1"/>
          </p:cNvSpPr>
          <p:nvPr>
            <p:ph type="sldNum" sz="quarter" idx="12"/>
          </p:nvPr>
        </p:nvSpPr>
        <p:spPr/>
        <p:txBody>
          <a:bodyPr/>
          <a:lstStyle/>
          <a:p>
            <a:fld id="{D4B37BC5-01F3-4DA6-AE9F-6749599A3EE9}" type="slidenum">
              <a:rPr lang="zh-TW" altLang="en-US" smtClean="0"/>
              <a:t>12</a:t>
            </a:fld>
            <a:endParaRPr lang="zh-TW" altLang="en-US"/>
          </a:p>
        </p:txBody>
      </p:sp>
      <p:sp>
        <p:nvSpPr>
          <p:cNvPr id="4" name="標題 3">
            <a:extLst>
              <a:ext uri="{FF2B5EF4-FFF2-40B4-BE49-F238E27FC236}">
                <a16:creationId xmlns:a16="http://schemas.microsoft.com/office/drawing/2014/main" id="{77BCA4AF-A612-4122-91D0-A5AA00C909A1}"/>
              </a:ext>
            </a:extLst>
          </p:cNvPr>
          <p:cNvSpPr>
            <a:spLocks noGrp="1"/>
          </p:cNvSpPr>
          <p:nvPr>
            <p:ph type="title"/>
          </p:nvPr>
        </p:nvSpPr>
        <p:spPr/>
        <p:txBody>
          <a:bodyPr/>
          <a:lstStyle/>
          <a:p>
            <a:r>
              <a:rPr lang="zh-TW" altLang="en-US" dirty="0"/>
              <a:t>作業時程</a:t>
            </a:r>
            <a:r>
              <a:rPr lang="en-US" altLang="zh-TW" dirty="0"/>
              <a:t>-</a:t>
            </a:r>
            <a:r>
              <a:rPr lang="zh-TW" altLang="en-US" dirty="0"/>
              <a:t>再次通知與修正</a:t>
            </a:r>
          </a:p>
        </p:txBody>
      </p:sp>
      <p:sp>
        <p:nvSpPr>
          <p:cNvPr id="5" name="文字版面配置區 4">
            <a:extLst>
              <a:ext uri="{FF2B5EF4-FFF2-40B4-BE49-F238E27FC236}">
                <a16:creationId xmlns:a16="http://schemas.microsoft.com/office/drawing/2014/main" id="{B57BCC62-2E47-4F28-8025-78780ACAD61B}"/>
              </a:ext>
            </a:extLst>
          </p:cNvPr>
          <p:cNvSpPr>
            <a:spLocks noGrp="1"/>
          </p:cNvSpPr>
          <p:nvPr>
            <p:ph type="body" sz="quarter" idx="15"/>
          </p:nvPr>
        </p:nvSpPr>
        <p:spPr/>
        <p:txBody>
          <a:bodyPr/>
          <a:lstStyle/>
          <a:p>
            <a:r>
              <a:rPr lang="en-US" altLang="zh-TW" dirty="0"/>
              <a:t>08</a:t>
            </a:r>
            <a:endParaRPr lang="zh-TW" altLang="en-US" dirty="0"/>
          </a:p>
        </p:txBody>
      </p:sp>
      <p:sp>
        <p:nvSpPr>
          <p:cNvPr id="6" name="矩形 5">
            <a:extLst>
              <a:ext uri="{FF2B5EF4-FFF2-40B4-BE49-F238E27FC236}">
                <a16:creationId xmlns:a16="http://schemas.microsoft.com/office/drawing/2014/main" id="{FBC2974E-60EB-404C-AC5E-694416F21B12}"/>
              </a:ext>
            </a:extLst>
          </p:cNvPr>
          <p:cNvSpPr/>
          <p:nvPr/>
        </p:nvSpPr>
        <p:spPr>
          <a:xfrm>
            <a:off x="1722556" y="1040267"/>
            <a:ext cx="9948863" cy="1600438"/>
          </a:xfrm>
          <a:prstGeom prst="rect">
            <a:avLst/>
          </a:prstGeom>
        </p:spPr>
        <p:txBody>
          <a:bodyPr wrap="square">
            <a:spAutoFit/>
          </a:bodyPr>
          <a:lstStyle/>
          <a:p>
            <a:pPr latinLnBrk="1">
              <a:defRPr/>
            </a:pPr>
            <a:r>
              <a:rPr lang="zh-TW" altLang="en-US" sz="2600" b="1" dirty="0">
                <a:latin typeface="微軟正黑體" pitchFamily="34" charset="-120"/>
                <a:ea typeface="微軟正黑體" pitchFamily="34" charset="-120"/>
              </a:rPr>
              <a:t>應用單位</a:t>
            </a:r>
            <a:r>
              <a:rPr lang="zh-TW" altLang="en-US" sz="2600" b="1" dirty="0">
                <a:solidFill>
                  <a:srgbClr val="FF0000"/>
                </a:solidFill>
                <a:latin typeface="微軟正黑體" pitchFamily="34" charset="-120"/>
                <a:ea typeface="微軟正黑體" pitchFamily="34" charset="-120"/>
              </a:rPr>
              <a:t>檢誤</a:t>
            </a:r>
            <a:r>
              <a:rPr lang="zh-TW" altLang="en-US" sz="2600" b="1" dirty="0">
                <a:latin typeface="微軟正黑體" pitchFamily="34" charset="-120"/>
                <a:ea typeface="微軟正黑體" pitchFamily="34" charset="-120"/>
              </a:rPr>
              <a:t>修正後相關表冊，校庫及應用單位</a:t>
            </a:r>
            <a:r>
              <a:rPr lang="zh-TW" altLang="en-US" sz="2600" b="1" dirty="0">
                <a:solidFill>
                  <a:srgbClr val="FF0000"/>
                </a:solidFill>
                <a:latin typeface="微軟正黑體" pitchFamily="34" charset="-120"/>
                <a:ea typeface="微軟正黑體" pitchFamily="34" charset="-120"/>
              </a:rPr>
              <a:t>通知</a:t>
            </a:r>
            <a:r>
              <a:rPr lang="zh-TW" altLang="en-US" sz="2600" b="1" dirty="0">
                <a:latin typeface="微軟正黑體" pitchFamily="34" charset="-120"/>
                <a:ea typeface="微軟正黑體" pitchFamily="34" charset="-120"/>
              </a:rPr>
              <a:t>學校修正資料</a:t>
            </a:r>
            <a:endParaRPr lang="en-US" altLang="zh-TW" sz="2600" b="1" dirty="0">
              <a:latin typeface="微軟正黑體" pitchFamily="34" charset="-120"/>
              <a:ea typeface="微軟正黑體" pitchFamily="34" charset="-120"/>
            </a:endParaRPr>
          </a:p>
          <a:p>
            <a:pPr latinLnBrk="1">
              <a:defRPr/>
            </a:pPr>
            <a:r>
              <a:rPr lang="en-US" altLang="zh-TW" sz="2600" b="1" dirty="0">
                <a:solidFill>
                  <a:srgbClr val="FF0000"/>
                </a:solidFill>
                <a:latin typeface="微軟正黑體" pitchFamily="34" charset="-120"/>
              </a:rPr>
              <a:t>11/28</a:t>
            </a:r>
            <a:r>
              <a:rPr lang="zh-TW" altLang="en-US" sz="2600" b="1" dirty="0">
                <a:solidFill>
                  <a:schemeClr val="bg2">
                    <a:lumMod val="10000"/>
                  </a:schemeClr>
                </a:solidFill>
                <a:latin typeface="微軟正黑體" pitchFamily="34" charset="-120"/>
              </a:rPr>
              <a:t>上午</a:t>
            </a:r>
            <a:r>
              <a:rPr lang="en-US" altLang="zh-TW" sz="2600" b="1" dirty="0">
                <a:solidFill>
                  <a:schemeClr val="bg2">
                    <a:lumMod val="10000"/>
                  </a:schemeClr>
                </a:solidFill>
                <a:latin typeface="微軟正黑體" pitchFamily="34" charset="-120"/>
              </a:rPr>
              <a:t>9:00~</a:t>
            </a:r>
            <a:r>
              <a:rPr lang="en-US" altLang="zh-TW" sz="2600" b="1" dirty="0">
                <a:solidFill>
                  <a:srgbClr val="FF0000"/>
                </a:solidFill>
                <a:latin typeface="微軟正黑體" pitchFamily="34" charset="-120"/>
              </a:rPr>
              <a:t>11/29</a:t>
            </a:r>
            <a:r>
              <a:rPr lang="zh-TW" altLang="en-US" sz="2600" b="1" dirty="0">
                <a:solidFill>
                  <a:schemeClr val="bg2">
                    <a:lumMod val="10000"/>
                  </a:schemeClr>
                </a:solidFill>
                <a:latin typeface="微軟正黑體" pitchFamily="34" charset="-120"/>
              </a:rPr>
              <a:t>下午</a:t>
            </a:r>
            <a:r>
              <a:rPr lang="en-US" altLang="zh-TW" sz="2600" b="1" dirty="0">
                <a:solidFill>
                  <a:schemeClr val="bg2">
                    <a:lumMod val="10000"/>
                  </a:schemeClr>
                </a:solidFill>
                <a:latin typeface="微軟正黑體" pitchFamily="34" charset="-120"/>
              </a:rPr>
              <a:t>5:00</a:t>
            </a:r>
            <a:endParaRPr lang="en-US" altLang="zh-TW" sz="2600" b="1" dirty="0">
              <a:latin typeface="微軟正黑體" pitchFamily="34" charset="-120"/>
              <a:ea typeface="微軟正黑體" pitchFamily="34" charset="-120"/>
            </a:endParaRPr>
          </a:p>
          <a:p>
            <a:pPr eaLnBrk="1" latinLnBrk="1" hangingPunct="1">
              <a:defRPr/>
            </a:pPr>
            <a:r>
              <a:rPr lang="zh-TW" altLang="en-US" sz="2600" b="1" dirty="0">
                <a:latin typeface="微軟正黑體" pitchFamily="34" charset="-120"/>
                <a:ea typeface="微軟正黑體" pitchFamily="34" charset="-120"/>
              </a:rPr>
              <a:t>開放學校</a:t>
            </a:r>
            <a:r>
              <a:rPr lang="zh-TW" altLang="en-US" sz="2600" b="1" dirty="0">
                <a:solidFill>
                  <a:srgbClr val="FF0000"/>
                </a:solidFill>
                <a:latin typeface="微軟正黑體" pitchFamily="34" charset="-120"/>
                <a:ea typeface="微軟正黑體" pitchFamily="34" charset="-120"/>
              </a:rPr>
              <a:t>再次</a:t>
            </a:r>
            <a:r>
              <a:rPr lang="zh-TW" altLang="en-US" sz="2600" b="1" dirty="0">
                <a:solidFill>
                  <a:srgbClr val="0D0D0D"/>
                </a:solidFill>
                <a:latin typeface="微軟正黑體" pitchFamily="34" charset="-120"/>
                <a:ea typeface="微軟正黑體" pitchFamily="34" charset="-120"/>
              </a:rPr>
              <a:t>申請暨修正資料</a:t>
            </a:r>
            <a:endParaRPr lang="en-US" altLang="zh-TW" sz="2600" b="1" dirty="0">
              <a:latin typeface="微軟正黑體" pitchFamily="34" charset="-120"/>
              <a:ea typeface="微軟正黑體" pitchFamily="34" charset="-120"/>
            </a:endParaRPr>
          </a:p>
          <a:p>
            <a:pPr eaLnBrk="1" latinLnBrk="1" hangingPunct="1">
              <a:defRPr/>
            </a:pPr>
            <a:r>
              <a:rPr lang="zh-TW" altLang="en-US" sz="2000" b="1" u="sng" dirty="0">
                <a:solidFill>
                  <a:srgbClr val="FF0000"/>
                </a:solidFill>
                <a:effectLst>
                  <a:outerShdw blurRad="38100" dist="38100" dir="2700000" algn="tl">
                    <a:srgbClr val="000000">
                      <a:alpha val="43137"/>
                    </a:srgbClr>
                  </a:outerShdw>
                </a:effectLst>
                <a:latin typeface="微軟正黑體" pitchFamily="34" charset="-120"/>
                <a:ea typeface="微軟正黑體" pitchFamily="34" charset="-120"/>
              </a:rPr>
              <a:t>（教育部可能會視情形進行糾正）</a:t>
            </a:r>
            <a:endParaRPr lang="zh-TW" altLang="en-US" sz="2000" b="1" u="sng" dirty="0">
              <a:solidFill>
                <a:srgbClr val="FF0000"/>
              </a:solidFill>
              <a:effectLst>
                <a:outerShdw blurRad="38100" dist="38100" dir="2700000" algn="tl">
                  <a:srgbClr val="000000">
                    <a:alpha val="43137"/>
                  </a:srgbClr>
                </a:outerShdw>
              </a:effectLst>
            </a:endParaRPr>
          </a:p>
        </p:txBody>
      </p:sp>
      <p:pic>
        <p:nvPicPr>
          <p:cNvPr id="8" name="Picture 8" descr="http://www.iconpng.com/png/phuzion/fav%20(star).png">
            <a:extLst>
              <a:ext uri="{FF2B5EF4-FFF2-40B4-BE49-F238E27FC236}">
                <a16:creationId xmlns:a16="http://schemas.microsoft.com/office/drawing/2014/main" id="{532D91BE-E6A9-4DA9-A15F-B58866387E7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83454" y="1100033"/>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http://www.iconpng.com/png/phuzion/fav%20(star).png">
            <a:extLst>
              <a:ext uri="{FF2B5EF4-FFF2-40B4-BE49-F238E27FC236}">
                <a16:creationId xmlns:a16="http://schemas.microsoft.com/office/drawing/2014/main" id="{FF84AB87-8788-410B-9FB7-BC1B6F89D14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83454" y="1835650"/>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表格 9">
            <a:extLst>
              <a:ext uri="{FF2B5EF4-FFF2-40B4-BE49-F238E27FC236}">
                <a16:creationId xmlns:a16="http://schemas.microsoft.com/office/drawing/2014/main" id="{FE041FF6-756B-414A-AD96-2157BB9606B3}"/>
              </a:ext>
            </a:extLst>
          </p:cNvPr>
          <p:cNvGraphicFramePr>
            <a:graphicFrameLocks noGrp="1"/>
          </p:cNvGraphicFramePr>
          <p:nvPr>
            <p:extLst>
              <p:ext uri="{D42A27DB-BD31-4B8C-83A1-F6EECF244321}">
                <p14:modId xmlns:p14="http://schemas.microsoft.com/office/powerpoint/2010/main" val="1472257929"/>
              </p:ext>
            </p:extLst>
          </p:nvPr>
        </p:nvGraphicFramePr>
        <p:xfrm>
          <a:off x="4024207" y="3054454"/>
          <a:ext cx="3600002" cy="2880001"/>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2536036205"/>
                    </a:ext>
                  </a:extLst>
                </a:gridCol>
                <a:gridCol w="514286">
                  <a:extLst>
                    <a:ext uri="{9D8B030D-6E8A-4147-A177-3AD203B41FA5}">
                      <a16:colId xmlns:a16="http://schemas.microsoft.com/office/drawing/2014/main" val="1722983397"/>
                    </a:ext>
                  </a:extLst>
                </a:gridCol>
                <a:gridCol w="514286">
                  <a:extLst>
                    <a:ext uri="{9D8B030D-6E8A-4147-A177-3AD203B41FA5}">
                      <a16:colId xmlns:a16="http://schemas.microsoft.com/office/drawing/2014/main" val="4143092094"/>
                    </a:ext>
                  </a:extLst>
                </a:gridCol>
                <a:gridCol w="514286">
                  <a:extLst>
                    <a:ext uri="{9D8B030D-6E8A-4147-A177-3AD203B41FA5}">
                      <a16:colId xmlns:a16="http://schemas.microsoft.com/office/drawing/2014/main" val="632453715"/>
                    </a:ext>
                  </a:extLst>
                </a:gridCol>
                <a:gridCol w="514286">
                  <a:extLst>
                    <a:ext uri="{9D8B030D-6E8A-4147-A177-3AD203B41FA5}">
                      <a16:colId xmlns:a16="http://schemas.microsoft.com/office/drawing/2014/main" val="2749295158"/>
                    </a:ext>
                  </a:extLst>
                </a:gridCol>
                <a:gridCol w="514286">
                  <a:extLst>
                    <a:ext uri="{9D8B030D-6E8A-4147-A177-3AD203B41FA5}">
                      <a16:colId xmlns:a16="http://schemas.microsoft.com/office/drawing/2014/main" val="2554174482"/>
                    </a:ext>
                  </a:extLst>
                </a:gridCol>
                <a:gridCol w="514286">
                  <a:extLst>
                    <a:ext uri="{9D8B030D-6E8A-4147-A177-3AD203B41FA5}">
                      <a16:colId xmlns:a16="http://schemas.microsoft.com/office/drawing/2014/main" val="3726789324"/>
                    </a:ext>
                  </a:extLst>
                </a:gridCol>
              </a:tblGrid>
              <a:tr h="410034">
                <a:tc gridSpan="7">
                  <a:txBody>
                    <a:bodyPr/>
                    <a:lstStyle/>
                    <a:p>
                      <a:pPr algn="ctr" rtl="0" fontAlgn="ctr"/>
                      <a:r>
                        <a:rPr lang="en-US" altLang="zh-TW" sz="2400" u="none" strike="noStrike" dirty="0">
                          <a:effectLst/>
                        </a:rPr>
                        <a:t>11</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849749544"/>
                  </a:ext>
                </a:extLst>
              </a:tr>
              <a:tr h="419797">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704672438"/>
                  </a:ext>
                </a:extLst>
              </a:tr>
              <a:tr h="410034">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0481352"/>
                  </a:ext>
                </a:extLst>
              </a:tr>
              <a:tr h="410034">
                <a:tc>
                  <a:txBody>
                    <a:bodyPr/>
                    <a:lstStyle/>
                    <a:p>
                      <a:pPr algn="ctr" rtl="0" fontAlgn="ctr"/>
                      <a:r>
                        <a:rPr lang="en-US" altLang="zh-TW" sz="2400" u="none" strike="noStrike">
                          <a:effectLst/>
                        </a:rPr>
                        <a:t>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6048999"/>
                  </a:ext>
                </a:extLst>
              </a:tr>
              <a:tr h="410034">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3494702"/>
                  </a:ext>
                </a:extLst>
              </a:tr>
              <a:tr h="410034">
                <a:tc>
                  <a:txBody>
                    <a:bodyPr/>
                    <a:lstStyle/>
                    <a:p>
                      <a:pPr algn="ctr" rtl="0" fontAlgn="ctr"/>
                      <a:r>
                        <a:rPr lang="en-US" altLang="zh-TW" sz="2400" u="none" strike="noStrike">
                          <a:effectLst/>
                        </a:rPr>
                        <a:t>18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6363444"/>
                  </a:ext>
                </a:extLst>
              </a:tr>
              <a:tr h="410034">
                <a:tc>
                  <a:txBody>
                    <a:bodyPr/>
                    <a:lstStyle/>
                    <a:p>
                      <a:pPr algn="ctr" rtl="0" fontAlgn="ctr"/>
                      <a:r>
                        <a:rPr lang="en-US" altLang="zh-TW" sz="2400" u="none" strike="noStrike" dirty="0">
                          <a:effectLst/>
                        </a:rPr>
                        <a:t>25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30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9905291"/>
                  </a:ext>
                </a:extLst>
              </a:tr>
            </a:tbl>
          </a:graphicData>
        </a:graphic>
      </p:graphicFrame>
    </p:spTree>
    <p:extLst>
      <p:ext uri="{BB962C8B-B14F-4D97-AF65-F5344CB8AC3E}">
        <p14:creationId xmlns:p14="http://schemas.microsoft.com/office/powerpoint/2010/main" val="23379850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B8F08338-59EA-43F7-8F09-FAB0CB313E8D}"/>
              </a:ext>
            </a:extLst>
          </p:cNvPr>
          <p:cNvSpPr>
            <a:spLocks noGrp="1"/>
          </p:cNvSpPr>
          <p:nvPr>
            <p:ph type="sldNum" sz="quarter" idx="12"/>
          </p:nvPr>
        </p:nvSpPr>
        <p:spPr/>
        <p:txBody>
          <a:bodyPr/>
          <a:lstStyle/>
          <a:p>
            <a:fld id="{D4B37BC5-01F3-4DA6-AE9F-6749599A3EE9}" type="slidenum">
              <a:rPr lang="zh-TW" altLang="en-US" smtClean="0"/>
              <a:t>13</a:t>
            </a:fld>
            <a:endParaRPr lang="zh-TW" altLang="en-US"/>
          </a:p>
        </p:txBody>
      </p:sp>
      <p:sp>
        <p:nvSpPr>
          <p:cNvPr id="4" name="標題 3">
            <a:extLst>
              <a:ext uri="{FF2B5EF4-FFF2-40B4-BE49-F238E27FC236}">
                <a16:creationId xmlns:a16="http://schemas.microsoft.com/office/drawing/2014/main" id="{52D9740C-BDBB-4805-976A-7D67148577FF}"/>
              </a:ext>
            </a:extLst>
          </p:cNvPr>
          <p:cNvSpPr>
            <a:spLocks noGrp="1"/>
          </p:cNvSpPr>
          <p:nvPr>
            <p:ph type="title"/>
          </p:nvPr>
        </p:nvSpPr>
        <p:spPr/>
        <p:txBody>
          <a:bodyPr/>
          <a:lstStyle/>
          <a:p>
            <a:r>
              <a:rPr lang="zh-TW" altLang="en-US" dirty="0"/>
              <a:t>作業時程</a:t>
            </a:r>
            <a:r>
              <a:rPr lang="en-US" altLang="zh-TW" dirty="0"/>
              <a:t>-</a:t>
            </a:r>
            <a:r>
              <a:rPr lang="zh-TW" altLang="en-US" dirty="0"/>
              <a:t>資料匯出</a:t>
            </a:r>
          </a:p>
        </p:txBody>
      </p:sp>
      <p:sp>
        <p:nvSpPr>
          <p:cNvPr id="5" name="文字版面配置區 4">
            <a:extLst>
              <a:ext uri="{FF2B5EF4-FFF2-40B4-BE49-F238E27FC236}">
                <a16:creationId xmlns:a16="http://schemas.microsoft.com/office/drawing/2014/main" id="{72D02E8D-9F86-4CBB-8464-F088ED72DD95}"/>
              </a:ext>
            </a:extLst>
          </p:cNvPr>
          <p:cNvSpPr>
            <a:spLocks noGrp="1"/>
          </p:cNvSpPr>
          <p:nvPr>
            <p:ph type="body" sz="quarter" idx="15"/>
          </p:nvPr>
        </p:nvSpPr>
        <p:spPr/>
        <p:txBody>
          <a:bodyPr/>
          <a:lstStyle/>
          <a:p>
            <a:r>
              <a:rPr lang="en-US" altLang="zh-TW" dirty="0"/>
              <a:t>09</a:t>
            </a:r>
            <a:endParaRPr lang="zh-TW" altLang="en-US" dirty="0"/>
          </a:p>
        </p:txBody>
      </p:sp>
      <p:pic>
        <p:nvPicPr>
          <p:cNvPr id="6" name="Picture 8" descr="http://www.iconpng.com/png/phuzion/fav%20(star).png">
            <a:extLst>
              <a:ext uri="{FF2B5EF4-FFF2-40B4-BE49-F238E27FC236}">
                <a16:creationId xmlns:a16="http://schemas.microsoft.com/office/drawing/2014/main" id="{BCB28D99-CFD6-490A-83AC-3FD1A32CAC9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173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19">
            <a:extLst>
              <a:ext uri="{FF2B5EF4-FFF2-40B4-BE49-F238E27FC236}">
                <a16:creationId xmlns:a16="http://schemas.microsoft.com/office/drawing/2014/main" id="{D37E8414-371B-4782-B066-580631C7795E}"/>
              </a:ext>
            </a:extLst>
          </p:cNvPr>
          <p:cNvSpPr>
            <a:spLocks noChangeArrowheads="1"/>
          </p:cNvSpPr>
          <p:nvPr/>
        </p:nvSpPr>
        <p:spPr bwMode="auto">
          <a:xfrm>
            <a:off x="1828800" y="1009650"/>
            <a:ext cx="1003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en-US" altLang="zh-TW" sz="2800" b="1" dirty="0">
                <a:solidFill>
                  <a:srgbClr val="FF0000"/>
                </a:solidFill>
                <a:latin typeface="微軟正黑體" panose="020B0604030504040204" pitchFamily="34" charset="-120"/>
                <a:ea typeface="微軟正黑體" panose="020B0604030504040204" pitchFamily="34" charset="-120"/>
              </a:rPr>
              <a:t>12/02</a:t>
            </a:r>
            <a:r>
              <a:rPr lang="zh-TW" altLang="en-US" sz="2800" b="1" dirty="0">
                <a:latin typeface="微軟正黑體" panose="020B0604030504040204" pitchFamily="34" charset="-120"/>
                <a:ea typeface="微軟正黑體" panose="020B0604030504040204" pitchFamily="34" charset="-120"/>
              </a:rPr>
              <a:t>校庫提供資料予應用單位</a:t>
            </a:r>
            <a:endParaRPr lang="en-US" altLang="zh-TW" sz="2800" b="1" dirty="0">
              <a:latin typeface="微軟正黑體" panose="020B0604030504040204" pitchFamily="34" charset="-120"/>
              <a:ea typeface="微軟正黑體" panose="020B0604030504040204" pitchFamily="34" charset="-120"/>
            </a:endParaRPr>
          </a:p>
        </p:txBody>
      </p:sp>
      <p:sp>
        <p:nvSpPr>
          <p:cNvPr id="9" name="矩形 19">
            <a:extLst>
              <a:ext uri="{FF2B5EF4-FFF2-40B4-BE49-F238E27FC236}">
                <a16:creationId xmlns:a16="http://schemas.microsoft.com/office/drawing/2014/main" id="{5C90882C-CCD2-44F9-8595-9E08171A9D2E}"/>
              </a:ext>
            </a:extLst>
          </p:cNvPr>
          <p:cNvSpPr>
            <a:spLocks noChangeArrowheads="1"/>
          </p:cNvSpPr>
          <p:nvPr/>
        </p:nvSpPr>
        <p:spPr bwMode="auto">
          <a:xfrm>
            <a:off x="6168204" y="2093386"/>
            <a:ext cx="4652196"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2800" b="1" dirty="0">
                <a:solidFill>
                  <a:srgbClr val="0000FF"/>
                </a:solidFill>
                <a:latin typeface="微軟正黑體" panose="020B0604030504040204" pitchFamily="34" charset="-120"/>
                <a:ea typeface="微軟正黑體" panose="020B0604030504040204" pitchFamily="34" charset="-120"/>
              </a:rPr>
              <a:t>第三次資料匯出：</a:t>
            </a:r>
            <a:endParaRPr lang="en-US" altLang="zh-TW" sz="2800" b="1" dirty="0">
              <a:solidFill>
                <a:srgbClr val="0000FF"/>
              </a:solidFill>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統計處</a:t>
            </a:r>
            <a:endParaRPr lang="en-US" altLang="zh-TW" sz="2800" b="1" dirty="0">
              <a:latin typeface="微軟正黑體" panose="020B0604030504040204" pitchFamily="34" charset="-120"/>
              <a:ea typeface="微軟正黑體" panose="020B0604030504040204" pitchFamily="34" charset="-120"/>
            </a:endParaRPr>
          </a:p>
          <a:p>
            <a:pPr marL="2241550" indent="-2241550" latinLnBrk="1"/>
            <a:r>
              <a:rPr lang="zh-TW" altLang="en-US" sz="2800" b="1" dirty="0">
                <a:latin typeface="微軟正黑體" panose="020B0604030504040204" pitchFamily="34" charset="-120"/>
                <a:ea typeface="微軟正黑體" panose="020B0604030504040204" pitchFamily="34" charset="-120"/>
              </a:rPr>
              <a:t>大專校院一覽表</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大專校院學生基本資料庫</a:t>
            </a: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大專校院校務資訊公開平臺</a:t>
            </a:r>
          </a:p>
        </p:txBody>
      </p:sp>
      <p:graphicFrame>
        <p:nvGraphicFramePr>
          <p:cNvPr id="10" name="表格 9">
            <a:extLst>
              <a:ext uri="{FF2B5EF4-FFF2-40B4-BE49-F238E27FC236}">
                <a16:creationId xmlns:a16="http://schemas.microsoft.com/office/drawing/2014/main" id="{8FE2FFAC-3203-43B2-B815-408FEE7ADC83}"/>
              </a:ext>
            </a:extLst>
          </p:cNvPr>
          <p:cNvGraphicFramePr>
            <a:graphicFrameLocks noGrp="1"/>
          </p:cNvGraphicFramePr>
          <p:nvPr>
            <p:extLst>
              <p:ext uri="{D42A27DB-BD31-4B8C-83A1-F6EECF244321}">
                <p14:modId xmlns:p14="http://schemas.microsoft.com/office/powerpoint/2010/main" val="824025796"/>
              </p:ext>
            </p:extLst>
          </p:nvPr>
        </p:nvGraphicFramePr>
        <p:xfrm>
          <a:off x="1828800" y="2093386"/>
          <a:ext cx="3600002" cy="300228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3885298944"/>
                    </a:ext>
                  </a:extLst>
                </a:gridCol>
                <a:gridCol w="514286">
                  <a:extLst>
                    <a:ext uri="{9D8B030D-6E8A-4147-A177-3AD203B41FA5}">
                      <a16:colId xmlns:a16="http://schemas.microsoft.com/office/drawing/2014/main" val="3515478912"/>
                    </a:ext>
                  </a:extLst>
                </a:gridCol>
                <a:gridCol w="514286">
                  <a:extLst>
                    <a:ext uri="{9D8B030D-6E8A-4147-A177-3AD203B41FA5}">
                      <a16:colId xmlns:a16="http://schemas.microsoft.com/office/drawing/2014/main" val="2324204768"/>
                    </a:ext>
                  </a:extLst>
                </a:gridCol>
                <a:gridCol w="514286">
                  <a:extLst>
                    <a:ext uri="{9D8B030D-6E8A-4147-A177-3AD203B41FA5}">
                      <a16:colId xmlns:a16="http://schemas.microsoft.com/office/drawing/2014/main" val="895565866"/>
                    </a:ext>
                  </a:extLst>
                </a:gridCol>
                <a:gridCol w="514286">
                  <a:extLst>
                    <a:ext uri="{9D8B030D-6E8A-4147-A177-3AD203B41FA5}">
                      <a16:colId xmlns:a16="http://schemas.microsoft.com/office/drawing/2014/main" val="2601362716"/>
                    </a:ext>
                  </a:extLst>
                </a:gridCol>
                <a:gridCol w="514286">
                  <a:extLst>
                    <a:ext uri="{9D8B030D-6E8A-4147-A177-3AD203B41FA5}">
                      <a16:colId xmlns:a16="http://schemas.microsoft.com/office/drawing/2014/main" val="459344099"/>
                    </a:ext>
                  </a:extLst>
                </a:gridCol>
                <a:gridCol w="514286">
                  <a:extLst>
                    <a:ext uri="{9D8B030D-6E8A-4147-A177-3AD203B41FA5}">
                      <a16:colId xmlns:a16="http://schemas.microsoft.com/office/drawing/2014/main" val="506507611"/>
                    </a:ext>
                  </a:extLst>
                </a:gridCol>
              </a:tblGrid>
              <a:tr h="358932">
                <a:tc gridSpan="7">
                  <a:txBody>
                    <a:bodyPr/>
                    <a:lstStyle/>
                    <a:p>
                      <a:pPr algn="ctr" rtl="0" fontAlgn="ctr"/>
                      <a:r>
                        <a:rPr lang="en-US" altLang="zh-TW" sz="2400" u="none" strike="noStrike" dirty="0">
                          <a:effectLst/>
                        </a:rPr>
                        <a:t>12</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531658870"/>
                  </a:ext>
                </a:extLst>
              </a:tr>
              <a:tr h="367478">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四</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1679402960"/>
                  </a:ext>
                </a:extLst>
              </a:tr>
              <a:tr h="358932">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6368423"/>
                  </a:ext>
                </a:extLst>
              </a:tr>
              <a:tr h="358932">
                <a:tc>
                  <a:txBody>
                    <a:bodyPr/>
                    <a:lstStyle/>
                    <a:p>
                      <a:pPr algn="ctr" rtl="0" fontAlgn="ctr"/>
                      <a:r>
                        <a:rPr lang="en-US" altLang="zh-TW" sz="2400" u="none" strike="noStrike" dirty="0">
                          <a:effectLst/>
                        </a:rPr>
                        <a:t>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0918386"/>
                  </a:ext>
                </a:extLst>
              </a:tr>
              <a:tr h="358932">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0166509"/>
                  </a:ext>
                </a:extLst>
              </a:tr>
              <a:tr h="358932">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12072419"/>
                  </a:ext>
                </a:extLst>
              </a:tr>
              <a:tr h="358932">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3763378"/>
                  </a:ext>
                </a:extLst>
              </a:tr>
              <a:tr h="358932">
                <a:tc>
                  <a:txBody>
                    <a:bodyPr/>
                    <a:lstStyle/>
                    <a:p>
                      <a:pPr algn="ctr" rtl="0" fontAlgn="ctr"/>
                      <a:r>
                        <a:rPr lang="en-US" altLang="zh-TW" sz="2400" u="none" strike="noStrike">
                          <a:effectLst/>
                        </a:rPr>
                        <a:t>30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14509029"/>
                  </a:ext>
                </a:extLst>
              </a:tr>
            </a:tbl>
          </a:graphicData>
        </a:graphic>
      </p:graphicFrame>
    </p:spTree>
    <p:extLst>
      <p:ext uri="{BB962C8B-B14F-4D97-AF65-F5344CB8AC3E}">
        <p14:creationId xmlns:p14="http://schemas.microsoft.com/office/powerpoint/2010/main" val="19724801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C0BDD076-2C2B-4C11-95E4-DC771CF04627}"/>
              </a:ext>
            </a:extLst>
          </p:cNvPr>
          <p:cNvSpPr>
            <a:spLocks noGrp="1"/>
          </p:cNvSpPr>
          <p:nvPr>
            <p:ph type="sldNum" sz="quarter" idx="12"/>
          </p:nvPr>
        </p:nvSpPr>
        <p:spPr/>
        <p:txBody>
          <a:bodyPr/>
          <a:lstStyle/>
          <a:p>
            <a:fld id="{D4B37BC5-01F3-4DA6-AE9F-6749599A3EE9}" type="slidenum">
              <a:rPr lang="zh-TW" altLang="en-US" smtClean="0"/>
              <a:t>14</a:t>
            </a:fld>
            <a:endParaRPr lang="zh-TW" altLang="en-US"/>
          </a:p>
        </p:txBody>
      </p:sp>
      <p:sp>
        <p:nvSpPr>
          <p:cNvPr id="4" name="標題 3">
            <a:extLst>
              <a:ext uri="{FF2B5EF4-FFF2-40B4-BE49-F238E27FC236}">
                <a16:creationId xmlns:a16="http://schemas.microsoft.com/office/drawing/2014/main" id="{19076E08-6F82-4A4E-AFD5-16E90CB679A6}"/>
              </a:ext>
            </a:extLst>
          </p:cNvPr>
          <p:cNvSpPr>
            <a:spLocks noGrp="1"/>
          </p:cNvSpPr>
          <p:nvPr>
            <p:ph type="title"/>
          </p:nvPr>
        </p:nvSpPr>
        <p:spPr/>
        <p:txBody>
          <a:bodyPr/>
          <a:lstStyle/>
          <a:p>
            <a:r>
              <a:rPr lang="zh-TW" altLang="en-US" dirty="0"/>
              <a:t>作業時程</a:t>
            </a:r>
            <a:r>
              <a:rPr lang="en-US" altLang="zh-TW" dirty="0"/>
              <a:t>-</a:t>
            </a:r>
            <a:r>
              <a:rPr lang="zh-TW" altLang="en-US" dirty="0"/>
              <a:t>資料寄送</a:t>
            </a:r>
          </a:p>
        </p:txBody>
      </p:sp>
      <p:sp>
        <p:nvSpPr>
          <p:cNvPr id="5" name="文字版面配置區 4">
            <a:extLst>
              <a:ext uri="{FF2B5EF4-FFF2-40B4-BE49-F238E27FC236}">
                <a16:creationId xmlns:a16="http://schemas.microsoft.com/office/drawing/2014/main" id="{32C50E14-66A1-497A-885C-97F3DBA0E45F}"/>
              </a:ext>
            </a:extLst>
          </p:cNvPr>
          <p:cNvSpPr>
            <a:spLocks noGrp="1"/>
          </p:cNvSpPr>
          <p:nvPr>
            <p:ph type="body" sz="quarter" idx="15"/>
          </p:nvPr>
        </p:nvSpPr>
        <p:spPr/>
        <p:txBody>
          <a:bodyPr/>
          <a:lstStyle/>
          <a:p>
            <a:r>
              <a:rPr lang="en-US" altLang="zh-TW" dirty="0"/>
              <a:t>10</a:t>
            </a:r>
            <a:endParaRPr lang="zh-TW" altLang="en-US" dirty="0"/>
          </a:p>
        </p:txBody>
      </p:sp>
      <p:sp>
        <p:nvSpPr>
          <p:cNvPr id="6" name="矩形 5">
            <a:extLst>
              <a:ext uri="{FF2B5EF4-FFF2-40B4-BE49-F238E27FC236}">
                <a16:creationId xmlns:a16="http://schemas.microsoft.com/office/drawing/2014/main" id="{C09E34E1-A975-431B-8A82-8D106686382D}"/>
              </a:ext>
            </a:extLst>
          </p:cNvPr>
          <p:cNvSpPr/>
          <p:nvPr/>
        </p:nvSpPr>
        <p:spPr>
          <a:xfrm>
            <a:off x="1828801" y="1193170"/>
            <a:ext cx="10180326" cy="954107"/>
          </a:xfrm>
          <a:prstGeom prst="rect">
            <a:avLst/>
          </a:prstGeom>
        </p:spPr>
        <p:txBody>
          <a:bodyPr wrap="square">
            <a:spAutoFit/>
          </a:bodyPr>
          <a:lstStyle/>
          <a:p>
            <a:pPr latinLnBrk="1">
              <a:defRPr/>
            </a:pPr>
            <a:r>
              <a:rPr lang="en-US" altLang="zh-TW" sz="2800" b="1" dirty="0">
                <a:solidFill>
                  <a:srgbClr val="FF0000"/>
                </a:solidFill>
                <a:latin typeface="微軟正黑體" pitchFamily="34" charset="-120"/>
                <a:ea typeface="微軟正黑體" pitchFamily="34" charset="-120"/>
              </a:rPr>
              <a:t>12/20</a:t>
            </a:r>
            <a:r>
              <a:rPr lang="zh-TW" altLang="en-US" sz="2800" b="1" dirty="0">
                <a:solidFill>
                  <a:schemeClr val="bg2">
                    <a:lumMod val="10000"/>
                  </a:schemeClr>
                </a:solidFill>
                <a:latin typeface="微軟正黑體" pitchFamily="34" charset="-120"/>
                <a:ea typeface="微軟正黑體" pitchFamily="34" charset="-120"/>
              </a:rPr>
              <a:t>前備妥公文及附件寄出，</a:t>
            </a:r>
            <a:r>
              <a:rPr lang="zh-TW" altLang="en-US" sz="2800" b="1" dirty="0">
                <a:solidFill>
                  <a:srgbClr val="FF0000"/>
                </a:solidFill>
                <a:latin typeface="微軟正黑體" pitchFamily="34" charset="-120"/>
                <a:ea typeface="微軟正黑體" pitchFamily="34" charset="-120"/>
              </a:rPr>
              <a:t>郵戳為憑</a:t>
            </a:r>
            <a:endParaRPr lang="en-US" altLang="zh-TW" sz="2800" b="1" dirty="0">
              <a:solidFill>
                <a:srgbClr val="FF0000"/>
              </a:solidFill>
              <a:latin typeface="微軟正黑體" pitchFamily="34" charset="-120"/>
              <a:ea typeface="微軟正黑體" pitchFamily="34" charset="-120"/>
            </a:endParaRPr>
          </a:p>
          <a:p>
            <a:pPr latinLnBrk="1">
              <a:defRPr/>
            </a:pPr>
            <a:r>
              <a:rPr lang="zh-TW" altLang="en-US" sz="2800" b="1" dirty="0">
                <a:solidFill>
                  <a:srgbClr val="FF0000"/>
                </a:solidFill>
                <a:latin typeface="微軟正黑體" pitchFamily="34" charset="-120"/>
                <a:ea typeface="微軟正黑體" pitchFamily="34" charset="-120"/>
              </a:rPr>
              <a:t>（含當期輸入表冊及修正資料）</a:t>
            </a:r>
            <a:endParaRPr lang="zh-TW" altLang="en-US" sz="2800" b="1" dirty="0">
              <a:solidFill>
                <a:schemeClr val="tx1">
                  <a:lumMod val="95000"/>
                  <a:lumOff val="5000"/>
                </a:schemeClr>
              </a:solidFill>
              <a:latin typeface="微軟正黑體" pitchFamily="34" charset="-120"/>
              <a:ea typeface="微軟正黑體" pitchFamily="34" charset="-120"/>
            </a:endParaRPr>
          </a:p>
        </p:txBody>
      </p:sp>
      <p:graphicFrame>
        <p:nvGraphicFramePr>
          <p:cNvPr id="7" name="表格 6">
            <a:extLst>
              <a:ext uri="{FF2B5EF4-FFF2-40B4-BE49-F238E27FC236}">
                <a16:creationId xmlns:a16="http://schemas.microsoft.com/office/drawing/2014/main" id="{191E8E34-5CA3-4125-8B2F-5855572A4069}"/>
              </a:ext>
            </a:extLst>
          </p:cNvPr>
          <p:cNvGraphicFramePr>
            <a:graphicFrameLocks noGrp="1"/>
          </p:cNvGraphicFramePr>
          <p:nvPr>
            <p:extLst>
              <p:ext uri="{D42A27DB-BD31-4B8C-83A1-F6EECF244321}">
                <p14:modId xmlns:p14="http://schemas.microsoft.com/office/powerpoint/2010/main" val="301008224"/>
              </p:ext>
            </p:extLst>
          </p:nvPr>
        </p:nvGraphicFramePr>
        <p:xfrm>
          <a:off x="3953111" y="2818940"/>
          <a:ext cx="3600002" cy="300228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3885298944"/>
                    </a:ext>
                  </a:extLst>
                </a:gridCol>
                <a:gridCol w="514286">
                  <a:extLst>
                    <a:ext uri="{9D8B030D-6E8A-4147-A177-3AD203B41FA5}">
                      <a16:colId xmlns:a16="http://schemas.microsoft.com/office/drawing/2014/main" val="3515478912"/>
                    </a:ext>
                  </a:extLst>
                </a:gridCol>
                <a:gridCol w="514286">
                  <a:extLst>
                    <a:ext uri="{9D8B030D-6E8A-4147-A177-3AD203B41FA5}">
                      <a16:colId xmlns:a16="http://schemas.microsoft.com/office/drawing/2014/main" val="2324204768"/>
                    </a:ext>
                  </a:extLst>
                </a:gridCol>
                <a:gridCol w="514286">
                  <a:extLst>
                    <a:ext uri="{9D8B030D-6E8A-4147-A177-3AD203B41FA5}">
                      <a16:colId xmlns:a16="http://schemas.microsoft.com/office/drawing/2014/main" val="895565866"/>
                    </a:ext>
                  </a:extLst>
                </a:gridCol>
                <a:gridCol w="514286">
                  <a:extLst>
                    <a:ext uri="{9D8B030D-6E8A-4147-A177-3AD203B41FA5}">
                      <a16:colId xmlns:a16="http://schemas.microsoft.com/office/drawing/2014/main" val="2601362716"/>
                    </a:ext>
                  </a:extLst>
                </a:gridCol>
                <a:gridCol w="514286">
                  <a:extLst>
                    <a:ext uri="{9D8B030D-6E8A-4147-A177-3AD203B41FA5}">
                      <a16:colId xmlns:a16="http://schemas.microsoft.com/office/drawing/2014/main" val="459344099"/>
                    </a:ext>
                  </a:extLst>
                </a:gridCol>
                <a:gridCol w="514286">
                  <a:extLst>
                    <a:ext uri="{9D8B030D-6E8A-4147-A177-3AD203B41FA5}">
                      <a16:colId xmlns:a16="http://schemas.microsoft.com/office/drawing/2014/main" val="506507611"/>
                    </a:ext>
                  </a:extLst>
                </a:gridCol>
              </a:tblGrid>
              <a:tr h="358932">
                <a:tc gridSpan="7">
                  <a:txBody>
                    <a:bodyPr/>
                    <a:lstStyle/>
                    <a:p>
                      <a:pPr algn="ctr" rtl="0" fontAlgn="ctr"/>
                      <a:r>
                        <a:rPr lang="en-US" altLang="zh-TW" sz="2400" u="none" strike="noStrike" dirty="0">
                          <a:effectLst/>
                        </a:rPr>
                        <a:t>12</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531658870"/>
                  </a:ext>
                </a:extLst>
              </a:tr>
              <a:tr h="367478">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四</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1679402960"/>
                  </a:ext>
                </a:extLst>
              </a:tr>
              <a:tr h="358932">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6368423"/>
                  </a:ext>
                </a:extLst>
              </a:tr>
              <a:tr h="358932">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0918386"/>
                  </a:ext>
                </a:extLst>
              </a:tr>
              <a:tr h="358932">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0166509"/>
                  </a:ext>
                </a:extLst>
              </a:tr>
              <a:tr h="358932">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12072419"/>
                  </a:ext>
                </a:extLst>
              </a:tr>
              <a:tr h="358932">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3763378"/>
                  </a:ext>
                </a:extLst>
              </a:tr>
              <a:tr h="358932">
                <a:tc>
                  <a:txBody>
                    <a:bodyPr/>
                    <a:lstStyle/>
                    <a:p>
                      <a:pPr algn="ctr" rtl="0" fontAlgn="ctr"/>
                      <a:r>
                        <a:rPr lang="en-US" altLang="zh-TW" sz="2400" u="none" strike="noStrike">
                          <a:effectLst/>
                        </a:rPr>
                        <a:t>30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14509029"/>
                  </a:ext>
                </a:extLst>
              </a:tr>
            </a:tbl>
          </a:graphicData>
        </a:graphic>
      </p:graphicFrame>
    </p:spTree>
    <p:extLst>
      <p:ext uri="{BB962C8B-B14F-4D97-AF65-F5344CB8AC3E}">
        <p14:creationId xmlns:p14="http://schemas.microsoft.com/office/powerpoint/2010/main" val="236433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C0BDD076-2C2B-4C11-95E4-DC771CF04627}"/>
              </a:ext>
            </a:extLst>
          </p:cNvPr>
          <p:cNvSpPr>
            <a:spLocks noGrp="1"/>
          </p:cNvSpPr>
          <p:nvPr>
            <p:ph type="sldNum" sz="quarter" idx="12"/>
          </p:nvPr>
        </p:nvSpPr>
        <p:spPr/>
        <p:txBody>
          <a:bodyPr/>
          <a:lstStyle/>
          <a:p>
            <a:fld id="{D4B37BC5-01F3-4DA6-AE9F-6749599A3EE9}" type="slidenum">
              <a:rPr lang="zh-TW" altLang="en-US" smtClean="0"/>
              <a:t>15</a:t>
            </a:fld>
            <a:endParaRPr lang="zh-TW" altLang="en-US"/>
          </a:p>
        </p:txBody>
      </p:sp>
      <p:sp>
        <p:nvSpPr>
          <p:cNvPr id="4" name="標題 3">
            <a:extLst>
              <a:ext uri="{FF2B5EF4-FFF2-40B4-BE49-F238E27FC236}">
                <a16:creationId xmlns:a16="http://schemas.microsoft.com/office/drawing/2014/main" id="{19076E08-6F82-4A4E-AFD5-16E90CB679A6}"/>
              </a:ext>
            </a:extLst>
          </p:cNvPr>
          <p:cNvSpPr>
            <a:spLocks noGrp="1"/>
          </p:cNvSpPr>
          <p:nvPr>
            <p:ph type="title"/>
          </p:nvPr>
        </p:nvSpPr>
        <p:spPr/>
        <p:txBody>
          <a:bodyPr/>
          <a:lstStyle/>
          <a:p>
            <a:r>
              <a:rPr lang="zh-TW" altLang="en-US" dirty="0"/>
              <a:t>作業時程</a:t>
            </a:r>
            <a:r>
              <a:rPr lang="en-US" altLang="zh-TW" dirty="0"/>
              <a:t>-</a:t>
            </a:r>
            <a:r>
              <a:rPr lang="zh-TW" altLang="en-US" dirty="0"/>
              <a:t>資料檢核</a:t>
            </a:r>
          </a:p>
        </p:txBody>
      </p:sp>
      <p:sp>
        <p:nvSpPr>
          <p:cNvPr id="5" name="文字版面配置區 4">
            <a:extLst>
              <a:ext uri="{FF2B5EF4-FFF2-40B4-BE49-F238E27FC236}">
                <a16:creationId xmlns:a16="http://schemas.microsoft.com/office/drawing/2014/main" id="{32C50E14-66A1-497A-885C-97F3DBA0E45F}"/>
              </a:ext>
            </a:extLst>
          </p:cNvPr>
          <p:cNvSpPr>
            <a:spLocks noGrp="1"/>
          </p:cNvSpPr>
          <p:nvPr>
            <p:ph type="body" sz="quarter" idx="15"/>
          </p:nvPr>
        </p:nvSpPr>
        <p:spPr/>
        <p:txBody>
          <a:bodyPr/>
          <a:lstStyle/>
          <a:p>
            <a:r>
              <a:rPr lang="en-US" altLang="zh-TW" dirty="0"/>
              <a:t>11</a:t>
            </a:r>
            <a:endParaRPr lang="zh-TW" altLang="en-US" dirty="0"/>
          </a:p>
        </p:txBody>
      </p:sp>
      <p:sp>
        <p:nvSpPr>
          <p:cNvPr id="7" name="矩形 33">
            <a:extLst>
              <a:ext uri="{FF2B5EF4-FFF2-40B4-BE49-F238E27FC236}">
                <a16:creationId xmlns:a16="http://schemas.microsoft.com/office/drawing/2014/main" id="{8F6ED9A9-6838-4D4E-A48D-F7C52C4A3D52}"/>
              </a:ext>
            </a:extLst>
          </p:cNvPr>
          <p:cNvSpPr>
            <a:spLocks noChangeArrowheads="1"/>
          </p:cNvSpPr>
          <p:nvPr/>
        </p:nvSpPr>
        <p:spPr bwMode="auto">
          <a:xfrm>
            <a:off x="1914530" y="1063628"/>
            <a:ext cx="7993145"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資料庫之</a:t>
            </a:r>
            <a:r>
              <a:rPr lang="en-US" altLang="zh-TW"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功能全年為</a:t>
            </a:r>
            <a:r>
              <a:rPr lang="zh-TW" altLang="en-US" sz="26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開放狀態</a:t>
            </a:r>
            <a:r>
              <a:rPr lang="zh-TW" altLang="en-US"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eaLnBrk="1" latinLnBrk="1" hangingPunct="1"/>
            <a:r>
              <a:rPr lang="zh-TW" altLang="en-US" sz="2600" b="1" dirty="0">
                <a:solidFill>
                  <a:srgbClr val="24200C"/>
                </a:solidFill>
                <a:latin typeface="微軟正黑體" panose="020B0604030504040204" pitchFamily="34" charset="-120"/>
                <a:ea typeface="微軟正黑體" panose="020B0604030504040204" pitchFamily="34" charset="-120"/>
                <a:cs typeface="HY얕은샘물M"/>
              </a:rPr>
              <a:t>請學校於填表期時同步進行</a:t>
            </a:r>
            <a:r>
              <a:rPr lang="en-US" altLang="zh-TW" sz="26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6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6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6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eaLnBrk="1" latinLnBrk="1" hangingPunct="1"/>
            <a:r>
              <a:rPr lang="zh-TW" altLang="en-US" sz="2600" b="1" dirty="0">
                <a:solidFill>
                  <a:srgbClr val="24200C"/>
                </a:solidFill>
                <a:latin typeface="微軟正黑體" panose="020B0604030504040204" pitchFamily="34" charset="-120"/>
                <a:ea typeface="微軟正黑體" panose="020B0604030504040204" pitchFamily="34" charset="-120"/>
                <a:cs typeface="HY얕은샘물M"/>
              </a:rPr>
              <a:t>以維資料之正確性。</a:t>
            </a:r>
          </a:p>
        </p:txBody>
      </p:sp>
      <p:pic>
        <p:nvPicPr>
          <p:cNvPr id="9" name="圖片 8">
            <a:extLst>
              <a:ext uri="{FF2B5EF4-FFF2-40B4-BE49-F238E27FC236}">
                <a16:creationId xmlns:a16="http://schemas.microsoft.com/office/drawing/2014/main" id="{1073DDDA-4D11-46FA-A9B3-1C4C2115B3C2}"/>
              </a:ext>
            </a:extLst>
          </p:cNvPr>
          <p:cNvPicPr>
            <a:picLocks noChangeAspect="1"/>
          </p:cNvPicPr>
          <p:nvPr/>
        </p:nvPicPr>
        <p:blipFill>
          <a:blip r:embed="rId2"/>
          <a:stretch>
            <a:fillRect/>
          </a:stretch>
        </p:blipFill>
        <p:spPr>
          <a:xfrm>
            <a:off x="2359535" y="2355853"/>
            <a:ext cx="7160487" cy="4266611"/>
          </a:xfrm>
          <a:prstGeom prst="rect">
            <a:avLst/>
          </a:prstGeom>
          <a:ln w="41275">
            <a:solidFill>
              <a:schemeClr val="accent1"/>
            </a:solidFill>
          </a:ln>
        </p:spPr>
      </p:pic>
    </p:spTree>
    <p:extLst>
      <p:ext uri="{BB962C8B-B14F-4D97-AF65-F5344CB8AC3E}">
        <p14:creationId xmlns:p14="http://schemas.microsoft.com/office/powerpoint/2010/main" val="514230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16</a:t>
            </a:fld>
            <a:endParaRPr lang="zh-TW" altLang="en-US"/>
          </a:p>
        </p:txBody>
      </p:sp>
      <p:grpSp>
        <p:nvGrpSpPr>
          <p:cNvPr id="16" name="群組 15">
            <a:extLst>
              <a:ext uri="{FF2B5EF4-FFF2-40B4-BE49-F238E27FC236}">
                <a16:creationId xmlns:a16="http://schemas.microsoft.com/office/drawing/2014/main" id="{B6942656-4FE5-4DF7-9D00-0CA82D40CD8A}"/>
              </a:ext>
            </a:extLst>
          </p:cNvPr>
          <p:cNvGrpSpPr>
            <a:grpSpLocks/>
          </p:cNvGrpSpPr>
          <p:nvPr/>
        </p:nvGrpSpPr>
        <p:grpSpPr bwMode="auto">
          <a:xfrm>
            <a:off x="4765922" y="1337468"/>
            <a:ext cx="6539259" cy="4183063"/>
            <a:chOff x="4691063" y="228601"/>
            <a:chExt cx="6539258" cy="4183063"/>
          </a:xfrm>
        </p:grpSpPr>
        <p:grpSp>
          <p:nvGrpSpPr>
            <p:cNvPr id="17" name="群組 11">
              <a:extLst>
                <a:ext uri="{FF2B5EF4-FFF2-40B4-BE49-F238E27FC236}">
                  <a16:creationId xmlns:a16="http://schemas.microsoft.com/office/drawing/2014/main" id="{1C8860A8-5C8F-4F27-9339-A3F10C4E253C}"/>
                </a:ext>
              </a:extLst>
            </p:cNvPr>
            <p:cNvGrpSpPr>
              <a:grpSpLocks/>
            </p:cNvGrpSpPr>
            <p:nvPr/>
          </p:nvGrpSpPr>
          <p:grpSpPr bwMode="auto">
            <a:xfrm>
              <a:off x="4691063" y="228601"/>
              <a:ext cx="6539258" cy="911225"/>
              <a:chOff x="4917207" y="1782220"/>
              <a:chExt cx="5711392" cy="911293"/>
            </a:xfrm>
          </p:grpSpPr>
          <p:sp>
            <p:nvSpPr>
              <p:cNvPr id="42" name="圆角矩形 36">
                <a:extLst>
                  <a:ext uri="{FF2B5EF4-FFF2-40B4-BE49-F238E27FC236}">
                    <a16:creationId xmlns:a16="http://schemas.microsoft.com/office/drawing/2014/main" id="{DEC4DDF7-5F99-4A45-9E74-278B6F52C134}"/>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3" name="圆角矩形 40">
                <a:extLst>
                  <a:ext uri="{FF2B5EF4-FFF2-40B4-BE49-F238E27FC236}">
                    <a16:creationId xmlns:a16="http://schemas.microsoft.com/office/drawing/2014/main" id="{CB25A726-8C66-499C-81A0-B895CB57E389}"/>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18" name="圆角矩形 40">
              <a:extLst>
                <a:ext uri="{FF2B5EF4-FFF2-40B4-BE49-F238E27FC236}">
                  <a16:creationId xmlns:a16="http://schemas.microsoft.com/office/drawing/2014/main" id="{E8493CB0-5E14-4A2C-8FE7-C0699CA15180}"/>
                </a:ext>
              </a:extLst>
            </p:cNvPr>
            <p:cNvSpPr/>
            <p:nvPr/>
          </p:nvSpPr>
          <p:spPr bwMode="auto">
            <a:xfrm>
              <a:off x="4691063" y="1319214"/>
              <a:ext cx="1157288" cy="911225"/>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貳</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19" name="群組 13">
              <a:extLst>
                <a:ext uri="{FF2B5EF4-FFF2-40B4-BE49-F238E27FC236}">
                  <a16:creationId xmlns:a16="http://schemas.microsoft.com/office/drawing/2014/main" id="{2E784307-9D46-4797-8AD1-90F10C74D08D}"/>
                </a:ext>
              </a:extLst>
            </p:cNvPr>
            <p:cNvGrpSpPr>
              <a:grpSpLocks/>
            </p:cNvGrpSpPr>
            <p:nvPr/>
          </p:nvGrpSpPr>
          <p:grpSpPr bwMode="auto">
            <a:xfrm>
              <a:off x="4691063" y="1319214"/>
              <a:ext cx="6539257" cy="2001839"/>
              <a:chOff x="4917207" y="726454"/>
              <a:chExt cx="5711391" cy="2001988"/>
            </a:xfrm>
          </p:grpSpPr>
          <p:sp>
            <p:nvSpPr>
              <p:cNvPr id="34" name="圆角矩形 36">
                <a:extLst>
                  <a:ext uri="{FF2B5EF4-FFF2-40B4-BE49-F238E27FC236}">
                    <a16:creationId xmlns:a16="http://schemas.microsoft.com/office/drawing/2014/main" id="{945F3C29-2C00-478A-AF74-78D7669CF7FC}"/>
                  </a:ext>
                </a:extLst>
              </p:cNvPr>
              <p:cNvSpPr/>
              <p:nvPr/>
            </p:nvSpPr>
            <p:spPr>
              <a:xfrm>
                <a:off x="6226659" y="726454"/>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5" name="圆角矩形 40">
                <a:extLst>
                  <a:ext uri="{FF2B5EF4-FFF2-40B4-BE49-F238E27FC236}">
                    <a16:creationId xmlns:a16="http://schemas.microsoft.com/office/drawing/2014/main" id="{DD48DAF4-EFC4-461B-A515-E413E7BD210D}"/>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參</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2" name="圆角矩形 36">
              <a:extLst>
                <a:ext uri="{FF2B5EF4-FFF2-40B4-BE49-F238E27FC236}">
                  <a16:creationId xmlns:a16="http://schemas.microsoft.com/office/drawing/2014/main" id="{B323CCA1-6245-4087-AB36-4534ECCB06BA}"/>
                </a:ext>
              </a:extLst>
            </p:cNvPr>
            <p:cNvSpPr/>
            <p:nvPr/>
          </p:nvSpPr>
          <p:spPr bwMode="auto">
            <a:xfrm>
              <a:off x="6190321" y="2409827"/>
              <a:ext cx="5039999"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21" name="圆角矩形 36">
              <a:extLst>
                <a:ext uri="{FF2B5EF4-FFF2-40B4-BE49-F238E27FC236}">
                  <a16:creationId xmlns:a16="http://schemas.microsoft.com/office/drawing/2014/main" id="{A18CC516-262B-4B5C-88C0-3A9E8B6F1078}"/>
                </a:ext>
              </a:extLst>
            </p:cNvPr>
            <p:cNvSpPr/>
            <p:nvPr/>
          </p:nvSpPr>
          <p:spPr bwMode="auto">
            <a:xfrm>
              <a:off x="6190318" y="3500438"/>
              <a:ext cx="5040000"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28" name="圆角矩形 40">
              <a:extLst>
                <a:ext uri="{FF2B5EF4-FFF2-40B4-BE49-F238E27FC236}">
                  <a16:creationId xmlns:a16="http://schemas.microsoft.com/office/drawing/2014/main" id="{CC53B0CB-D9F6-41ED-A406-424EA2F97FA5}"/>
                </a:ext>
              </a:extLst>
            </p:cNvPr>
            <p:cNvSpPr/>
            <p:nvPr/>
          </p:nvSpPr>
          <p:spPr bwMode="auto">
            <a:xfrm>
              <a:off x="4691063" y="3500439"/>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肆</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Tree>
    <p:extLst>
      <p:ext uri="{BB962C8B-B14F-4D97-AF65-F5344CB8AC3E}">
        <p14:creationId xmlns:p14="http://schemas.microsoft.com/office/powerpoint/2010/main" val="29950196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p:txBody>
          <a:bodyPr/>
          <a:lstStyle/>
          <a:p>
            <a:r>
              <a:rPr lang="zh-TW" altLang="en-US" dirty="0"/>
              <a:t>表</a:t>
            </a:r>
            <a:r>
              <a:rPr lang="en-US" altLang="zh-TW" dirty="0"/>
              <a:t>1-21</a:t>
            </a:r>
            <a:r>
              <a:rPr lang="zh-TW" altLang="en-US" dirty="0"/>
              <a:t>私立大專校院兼任教師鐘點費</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sz="quarter" idx="12"/>
          </p:nvPr>
        </p:nvSpPr>
        <p:spPr/>
        <p:txBody>
          <a:bodyPr/>
          <a:lstStyle/>
          <a:p>
            <a:fld id="{D4B37BC5-01F3-4DA6-AE9F-6749599A3EE9}" type="slidenum">
              <a:rPr lang="zh-TW" altLang="en-US" smtClean="0"/>
              <a:t>17</a:t>
            </a:fld>
            <a:endParaRPr lang="zh-TW" altLang="en-US"/>
          </a:p>
        </p:txBody>
      </p:sp>
      <p:graphicFrame>
        <p:nvGraphicFramePr>
          <p:cNvPr id="7" name="內容版面配置區 6">
            <a:extLst>
              <a:ext uri="{FF2B5EF4-FFF2-40B4-BE49-F238E27FC236}">
                <a16:creationId xmlns:a16="http://schemas.microsoft.com/office/drawing/2014/main" id="{E8FEE4B7-AB26-418A-AA0C-A9D16406BAEC}"/>
              </a:ext>
            </a:extLst>
          </p:cNvPr>
          <p:cNvGraphicFramePr>
            <a:graphicFrameLocks noGrp="1"/>
          </p:cNvGraphicFramePr>
          <p:nvPr>
            <p:ph sz="quarter" idx="13"/>
            <p:extLst>
              <p:ext uri="{D42A27DB-BD31-4B8C-83A1-F6EECF244321}">
                <p14:modId xmlns:p14="http://schemas.microsoft.com/office/powerpoint/2010/main" val="34162174"/>
              </p:ext>
            </p:extLst>
          </p:nvPr>
        </p:nvGraphicFramePr>
        <p:xfrm>
          <a:off x="162566" y="894080"/>
          <a:ext cx="11846554" cy="1549352"/>
        </p:xfrm>
        <a:graphic>
          <a:graphicData uri="http://schemas.openxmlformats.org/drawingml/2006/table">
            <a:tbl>
              <a:tblPr firstRow="1" firstCol="1" bandRow="1">
                <a:tableStyleId>{5C22544A-7EE6-4342-B048-85BDC9FD1C3A}</a:tableStyleId>
              </a:tblPr>
              <a:tblGrid>
                <a:gridCol w="894074">
                  <a:extLst>
                    <a:ext uri="{9D8B030D-6E8A-4147-A177-3AD203B41FA5}">
                      <a16:colId xmlns:a16="http://schemas.microsoft.com/office/drawing/2014/main" val="746279468"/>
                    </a:ext>
                  </a:extLst>
                </a:gridCol>
                <a:gridCol w="609600">
                  <a:extLst>
                    <a:ext uri="{9D8B030D-6E8A-4147-A177-3AD203B41FA5}">
                      <a16:colId xmlns:a16="http://schemas.microsoft.com/office/drawing/2014/main" val="3839614803"/>
                    </a:ext>
                  </a:extLst>
                </a:gridCol>
                <a:gridCol w="1503680">
                  <a:extLst>
                    <a:ext uri="{9D8B030D-6E8A-4147-A177-3AD203B41FA5}">
                      <a16:colId xmlns:a16="http://schemas.microsoft.com/office/drawing/2014/main" val="3713224499"/>
                    </a:ext>
                  </a:extLst>
                </a:gridCol>
                <a:gridCol w="3688080">
                  <a:extLst>
                    <a:ext uri="{9D8B030D-6E8A-4147-A177-3AD203B41FA5}">
                      <a16:colId xmlns:a16="http://schemas.microsoft.com/office/drawing/2014/main" val="2717290443"/>
                    </a:ext>
                  </a:extLst>
                </a:gridCol>
                <a:gridCol w="2103120">
                  <a:extLst>
                    <a:ext uri="{9D8B030D-6E8A-4147-A177-3AD203B41FA5}">
                      <a16:colId xmlns:a16="http://schemas.microsoft.com/office/drawing/2014/main" val="3892006647"/>
                    </a:ext>
                  </a:extLst>
                </a:gridCol>
                <a:gridCol w="548640">
                  <a:extLst>
                    <a:ext uri="{9D8B030D-6E8A-4147-A177-3AD203B41FA5}">
                      <a16:colId xmlns:a16="http://schemas.microsoft.com/office/drawing/2014/main" val="650579022"/>
                    </a:ext>
                  </a:extLst>
                </a:gridCol>
                <a:gridCol w="863600">
                  <a:extLst>
                    <a:ext uri="{9D8B030D-6E8A-4147-A177-3AD203B41FA5}">
                      <a16:colId xmlns:a16="http://schemas.microsoft.com/office/drawing/2014/main" val="395986912"/>
                    </a:ext>
                  </a:extLst>
                </a:gridCol>
                <a:gridCol w="1066800">
                  <a:extLst>
                    <a:ext uri="{9D8B030D-6E8A-4147-A177-3AD203B41FA5}">
                      <a16:colId xmlns:a16="http://schemas.microsoft.com/office/drawing/2014/main" val="2212778471"/>
                    </a:ext>
                  </a:extLst>
                </a:gridCol>
                <a:gridCol w="568960">
                  <a:extLst>
                    <a:ext uri="{9D8B030D-6E8A-4147-A177-3AD203B41FA5}">
                      <a16:colId xmlns:a16="http://schemas.microsoft.com/office/drawing/2014/main" val="3799890369"/>
                    </a:ext>
                  </a:extLst>
                </a:gridCol>
              </a:tblGrid>
              <a:tr h="367330">
                <a:tc rowSpan="2">
                  <a:txBody>
                    <a:bodyPr/>
                    <a:lstStyle/>
                    <a:p>
                      <a:pPr algn="ctr"/>
                      <a:r>
                        <a:rPr lang="zh-TW" sz="1600" b="0" kern="100" dirty="0">
                          <a:solidFill>
                            <a:schemeClr val="bg1">
                              <a:lumMod val="50000"/>
                            </a:schemeClr>
                          </a:solidFill>
                          <a:effectLst/>
                        </a:rPr>
                        <a:t>學年度</a:t>
                      </a:r>
                      <a:r>
                        <a:rPr lang="en-US" sz="1600" b="0" kern="100" dirty="0">
                          <a:solidFill>
                            <a:schemeClr val="bg1">
                              <a:lumMod val="50000"/>
                            </a:schemeClr>
                          </a:solidFill>
                          <a:effectLst/>
                        </a:rPr>
                        <a:t>/</a:t>
                      </a:r>
                      <a:br>
                        <a:rPr lang="en-US" sz="1600" b="0" kern="100" dirty="0">
                          <a:solidFill>
                            <a:schemeClr val="bg1">
                              <a:lumMod val="50000"/>
                            </a:schemeClr>
                          </a:solidFill>
                          <a:effectLst/>
                        </a:rPr>
                      </a:br>
                      <a:r>
                        <a:rPr lang="zh-TW" sz="1600" b="0" kern="100" dirty="0">
                          <a:solidFill>
                            <a:schemeClr val="bg1">
                              <a:lumMod val="50000"/>
                            </a:schemeClr>
                          </a:solidFill>
                          <a:effectLst/>
                        </a:rPr>
                        <a:t>學期</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a:solidFill>
                            <a:schemeClr val="bg1">
                              <a:lumMod val="50000"/>
                            </a:schemeClr>
                          </a:solidFill>
                          <a:effectLst/>
                        </a:rPr>
                        <a:t>授課時間</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dirty="0">
                          <a:solidFill>
                            <a:schemeClr val="bg1">
                              <a:lumMod val="50000"/>
                            </a:schemeClr>
                          </a:solidFill>
                          <a:effectLst/>
                        </a:rPr>
                        <a:t>鐘點費支給基準是否相同</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1" kern="100" dirty="0">
                          <a:solidFill>
                            <a:srgbClr val="FF0000"/>
                          </a:solidFill>
                          <a:effectLst/>
                        </a:rPr>
                        <a:t>是否與公立大專校院一致</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5">
                  <a:txBody>
                    <a:bodyPr/>
                    <a:lstStyle/>
                    <a:p>
                      <a:pPr algn="ctr"/>
                      <a:r>
                        <a:rPr lang="zh-TW" sz="1600" b="0" kern="100">
                          <a:solidFill>
                            <a:schemeClr val="bg1">
                              <a:lumMod val="50000"/>
                            </a:schemeClr>
                          </a:solidFill>
                          <a:effectLst/>
                        </a:rPr>
                        <a:t>鐘點費支給數額規定及金額</a:t>
                      </a:r>
                      <a:r>
                        <a:rPr lang="en-US" sz="1600" b="0" kern="100">
                          <a:solidFill>
                            <a:schemeClr val="bg1">
                              <a:lumMod val="50000"/>
                            </a:schemeClr>
                          </a:solidFill>
                          <a:effectLst/>
                        </a:rPr>
                        <a:t>(</a:t>
                      </a:r>
                      <a:r>
                        <a:rPr lang="zh-TW" sz="1600" b="0" kern="100">
                          <a:solidFill>
                            <a:schemeClr val="bg1">
                              <a:lumMod val="50000"/>
                            </a:schemeClr>
                          </a:solidFill>
                          <a:effectLst/>
                        </a:rPr>
                        <a:t>新臺幣</a:t>
                      </a:r>
                      <a:r>
                        <a:rPr lang="en-US" sz="1600" b="0" kern="100">
                          <a:solidFill>
                            <a:schemeClr val="bg1">
                              <a:lumMod val="50000"/>
                            </a:schemeClr>
                          </a:solidFill>
                          <a:effectLst/>
                        </a:rPr>
                        <a:t>/</a:t>
                      </a:r>
                      <a:r>
                        <a:rPr lang="zh-TW" sz="1600" b="0" kern="100">
                          <a:solidFill>
                            <a:schemeClr val="bg1">
                              <a:lumMod val="50000"/>
                            </a:schemeClr>
                          </a:solidFill>
                          <a:effectLst/>
                        </a:rPr>
                        <a:t>元</a:t>
                      </a:r>
                      <a:r>
                        <a:rPr lang="en-US" sz="1600" b="0" kern="100">
                          <a:solidFill>
                            <a:schemeClr val="bg1">
                              <a:lumMod val="50000"/>
                            </a:schemeClr>
                          </a:solidFill>
                          <a:effectLst/>
                        </a:rPr>
                        <a:t>)</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826886338"/>
                  </a:ext>
                </a:extLst>
              </a:tr>
              <a:tr h="1182022">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1600" b="0" kern="100" dirty="0">
                          <a:solidFill>
                            <a:schemeClr val="bg1">
                              <a:lumMod val="50000"/>
                            </a:schemeClr>
                          </a:solidFill>
                          <a:effectLst/>
                        </a:rPr>
                        <a:t>現行支給數額規定開始適用之日期</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教授</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副教授</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助理教授</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講師</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84714372"/>
                  </a:ext>
                </a:extLst>
              </a:tr>
            </a:tbl>
          </a:graphicData>
        </a:graphic>
      </p:graphicFrame>
      <p:sp>
        <p:nvSpPr>
          <p:cNvPr id="6" name="文字版面配置區 5">
            <a:extLst>
              <a:ext uri="{FF2B5EF4-FFF2-40B4-BE49-F238E27FC236}">
                <a16:creationId xmlns:a16="http://schemas.microsoft.com/office/drawing/2014/main" id="{B0EE6EEB-16B1-469E-83D2-B86C00FA6467}"/>
              </a:ext>
            </a:extLst>
          </p:cNvPr>
          <p:cNvSpPr>
            <a:spLocks noGrp="1"/>
          </p:cNvSpPr>
          <p:nvPr>
            <p:ph type="body" sz="quarter" idx="15"/>
          </p:nvPr>
        </p:nvSpPr>
        <p:spPr/>
        <p:txBody>
          <a:bodyPr/>
          <a:lstStyle/>
          <a:p>
            <a:r>
              <a:rPr lang="en-US" altLang="zh-TW" dirty="0"/>
              <a:t>01</a:t>
            </a:r>
            <a:endParaRPr lang="zh-TW" altLang="en-US" dirty="0"/>
          </a:p>
        </p:txBody>
      </p:sp>
      <p:sp>
        <p:nvSpPr>
          <p:cNvPr id="8" name="內容版面配置區 3">
            <a:extLst>
              <a:ext uri="{FF2B5EF4-FFF2-40B4-BE49-F238E27FC236}">
                <a16:creationId xmlns:a16="http://schemas.microsoft.com/office/drawing/2014/main" id="{52B9A14D-260A-4BB8-AE87-3C3311103454}"/>
              </a:ext>
            </a:extLst>
          </p:cNvPr>
          <p:cNvSpPr txBox="1">
            <a:spLocks noGrp="1"/>
          </p:cNvSpPr>
          <p:nvPr>
            <p:ph sz="quarter" idx="14"/>
          </p:nvPr>
        </p:nvSpPr>
        <p:spPr>
          <a:xfrm>
            <a:off x="161925" y="2535079"/>
            <a:ext cx="11847513" cy="4322921"/>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是否與公立大專校院一致</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公立大專校院兼任教師鐘點費支給基準：係</a:t>
            </a:r>
            <a:r>
              <a:rPr lang="zh-TW" altLang="en-US" b="1" kern="100" dirty="0">
                <a:solidFill>
                  <a:srgbClr val="FF0000"/>
                </a:solidFill>
                <a:latin typeface="微軟正黑體" panose="020B0604030504040204" pitchFamily="34" charset="-120"/>
              </a:rPr>
              <a:t>依教育部</a:t>
            </a:r>
            <a:r>
              <a:rPr lang="en-US" altLang="zh-TW" b="1" kern="100" dirty="0">
                <a:solidFill>
                  <a:srgbClr val="FF0000"/>
                </a:solidFill>
                <a:latin typeface="微軟正黑體" panose="020B0604030504040204" pitchFamily="34" charset="-120"/>
              </a:rPr>
              <a:t>113</a:t>
            </a:r>
            <a:r>
              <a:rPr lang="zh-TW" altLang="en-US" b="1" kern="100" dirty="0">
                <a:solidFill>
                  <a:srgbClr val="FF0000"/>
                </a:solidFill>
                <a:latin typeface="微軟正黑體" panose="020B0604030504040204" pitchFamily="34" charset="-120"/>
              </a:rPr>
              <a:t>年</a:t>
            </a:r>
            <a:r>
              <a:rPr lang="en-US" altLang="zh-TW" b="1" kern="100" dirty="0">
                <a:solidFill>
                  <a:srgbClr val="FF0000"/>
                </a:solidFill>
                <a:latin typeface="微軟正黑體" panose="020B0604030504040204" pitchFamily="34" charset="-120"/>
              </a:rPr>
              <a:t>4</a:t>
            </a:r>
            <a:r>
              <a:rPr lang="zh-TW" altLang="en-US" b="1" kern="100" dirty="0">
                <a:solidFill>
                  <a:srgbClr val="FF0000"/>
                </a:solidFill>
                <a:latin typeface="微軟正黑體" panose="020B0604030504040204" pitchFamily="34" charset="-120"/>
              </a:rPr>
              <a:t>月</a:t>
            </a:r>
            <a:r>
              <a:rPr lang="en-US" altLang="zh-TW" b="1" kern="100" dirty="0">
                <a:solidFill>
                  <a:srgbClr val="FF0000"/>
                </a:solidFill>
                <a:latin typeface="微軟正黑體" panose="020B0604030504040204" pitchFamily="34" charset="-120"/>
              </a:rPr>
              <a:t>19</a:t>
            </a:r>
            <a:r>
              <a:rPr lang="zh-TW" altLang="en-US" b="1" kern="100" dirty="0">
                <a:solidFill>
                  <a:srgbClr val="FF0000"/>
                </a:solidFill>
                <a:latin typeface="微軟正黑體" panose="020B0604030504040204" pitchFamily="34" charset="-120"/>
              </a:rPr>
              <a:t>日臺教人</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一</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字第</a:t>
            </a:r>
            <a:r>
              <a:rPr lang="en-US" altLang="zh-TW" b="1" kern="100" dirty="0">
                <a:solidFill>
                  <a:srgbClr val="FF0000"/>
                </a:solidFill>
                <a:latin typeface="微軟正黑體" panose="020B0604030504040204" pitchFamily="34" charset="-120"/>
              </a:rPr>
              <a:t>1130040512</a:t>
            </a:r>
            <a:r>
              <a:rPr lang="zh-TW" altLang="en-US" b="1" kern="100" dirty="0">
                <a:solidFill>
                  <a:srgbClr val="FF0000"/>
                </a:solidFill>
                <a:latin typeface="微軟正黑體" panose="020B0604030504040204" pitchFamily="34" charset="-120"/>
              </a:rPr>
              <a:t>號函</a:t>
            </a:r>
            <a:r>
              <a:rPr lang="zh-TW" altLang="en-US" kern="100" dirty="0">
                <a:latin typeface="微軟正黑體" panose="020B0604030504040204" pitchFamily="34" charset="-120"/>
              </a:rPr>
              <a:t>轉行政院核定「公立大專校院兼任教師鐘點費支給基準表</a:t>
            </a:r>
            <a:r>
              <a:rPr lang="en-US" altLang="zh-TW" kern="100" dirty="0">
                <a:latin typeface="微軟正黑體" panose="020B0604030504040204" pitchFamily="34" charset="-120"/>
              </a:rPr>
              <a:t>(113</a:t>
            </a:r>
            <a:r>
              <a:rPr lang="zh-TW" altLang="en-US" kern="100" dirty="0">
                <a:latin typeface="微軟正黑體" panose="020B0604030504040204" pitchFamily="34" charset="-120"/>
              </a:rPr>
              <a:t>年</a:t>
            </a:r>
            <a:r>
              <a:rPr lang="en-US" altLang="zh-TW" kern="100" dirty="0">
                <a:latin typeface="微軟正黑體" panose="020B0604030504040204" pitchFamily="34" charset="-120"/>
              </a:rPr>
              <a:t>2</a:t>
            </a:r>
            <a:r>
              <a:rPr lang="zh-TW" altLang="en-US" kern="100" dirty="0">
                <a:latin typeface="微軟正黑體" panose="020B0604030504040204" pitchFamily="34" charset="-120"/>
              </a:rPr>
              <a:t>月</a:t>
            </a:r>
            <a:r>
              <a:rPr lang="en-US" altLang="zh-TW" kern="100" dirty="0">
                <a:latin typeface="微軟正黑體" panose="020B0604030504040204" pitchFamily="34" charset="-120"/>
              </a:rPr>
              <a:t>1</a:t>
            </a:r>
            <a:r>
              <a:rPr lang="zh-TW" altLang="en-US" kern="100" dirty="0">
                <a:latin typeface="微軟正黑體" panose="020B0604030504040204" pitchFamily="34" charset="-120"/>
              </a:rPr>
              <a:t>日生效適用</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」規定，如下表：</a:t>
            </a: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113</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修改定義</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9" name="表格 8">
            <a:extLst>
              <a:ext uri="{FF2B5EF4-FFF2-40B4-BE49-F238E27FC236}">
                <a16:creationId xmlns:a16="http://schemas.microsoft.com/office/drawing/2014/main" id="{182D4BF5-97D4-425C-B67B-B61DB8CF2343}"/>
              </a:ext>
            </a:extLst>
          </p:cNvPr>
          <p:cNvGraphicFramePr>
            <a:graphicFrameLocks noGrp="1"/>
          </p:cNvGraphicFramePr>
          <p:nvPr>
            <p:extLst>
              <p:ext uri="{D42A27DB-BD31-4B8C-83A1-F6EECF244321}">
                <p14:modId xmlns:p14="http://schemas.microsoft.com/office/powerpoint/2010/main" val="846336668"/>
              </p:ext>
            </p:extLst>
          </p:nvPr>
        </p:nvGraphicFramePr>
        <p:xfrm>
          <a:off x="113331" y="4414569"/>
          <a:ext cx="11965338" cy="1778650"/>
        </p:xfrm>
        <a:graphic>
          <a:graphicData uri="http://schemas.openxmlformats.org/drawingml/2006/table">
            <a:tbl>
              <a:tblPr firstRow="1" firstCol="1" bandRow="1">
                <a:tableStyleId>{21E4AEA4-8DFA-4A89-87EB-49C32662AFE0}</a:tableStyleId>
              </a:tblPr>
              <a:tblGrid>
                <a:gridCol w="2296017">
                  <a:extLst>
                    <a:ext uri="{9D8B030D-6E8A-4147-A177-3AD203B41FA5}">
                      <a16:colId xmlns:a16="http://schemas.microsoft.com/office/drawing/2014/main" val="2117733505"/>
                    </a:ext>
                  </a:extLst>
                </a:gridCol>
                <a:gridCol w="3383280">
                  <a:extLst>
                    <a:ext uri="{9D8B030D-6E8A-4147-A177-3AD203B41FA5}">
                      <a16:colId xmlns:a16="http://schemas.microsoft.com/office/drawing/2014/main" val="2387735862"/>
                    </a:ext>
                  </a:extLst>
                </a:gridCol>
                <a:gridCol w="1554480">
                  <a:extLst>
                    <a:ext uri="{9D8B030D-6E8A-4147-A177-3AD203B41FA5}">
                      <a16:colId xmlns:a16="http://schemas.microsoft.com/office/drawing/2014/main" val="3607951214"/>
                    </a:ext>
                  </a:extLst>
                </a:gridCol>
                <a:gridCol w="1591056">
                  <a:extLst>
                    <a:ext uri="{9D8B030D-6E8A-4147-A177-3AD203B41FA5}">
                      <a16:colId xmlns:a16="http://schemas.microsoft.com/office/drawing/2014/main" val="1425447201"/>
                    </a:ext>
                  </a:extLst>
                </a:gridCol>
                <a:gridCol w="1517904">
                  <a:extLst>
                    <a:ext uri="{9D8B030D-6E8A-4147-A177-3AD203B41FA5}">
                      <a16:colId xmlns:a16="http://schemas.microsoft.com/office/drawing/2014/main" val="3939746596"/>
                    </a:ext>
                  </a:extLst>
                </a:gridCol>
                <a:gridCol w="1622601">
                  <a:extLst>
                    <a:ext uri="{9D8B030D-6E8A-4147-A177-3AD203B41FA5}">
                      <a16:colId xmlns:a16="http://schemas.microsoft.com/office/drawing/2014/main" val="3841086939"/>
                    </a:ext>
                  </a:extLst>
                </a:gridCol>
              </a:tblGrid>
              <a:tr h="329490">
                <a:tc gridSpan="2">
                  <a:txBody>
                    <a:bodyPr/>
                    <a:lstStyle/>
                    <a:p>
                      <a:pPr marL="0" algn="ctr">
                        <a:lnSpc>
                          <a:spcPts val="2000"/>
                        </a:lnSpc>
                        <a:spcAft>
                          <a:spcPts val="0"/>
                        </a:spcAft>
                        <a:tabLst>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kumimoji="0" lang="zh-TW" sz="2000" b="1" u="none" strike="noStrike" kern="1200" cap="none" normalizeH="0" baseline="0" dirty="0">
                          <a:ln>
                            <a:noFill/>
                          </a:ln>
                          <a:solidFill>
                            <a:srgbClr val="000000"/>
                          </a:solidFill>
                          <a:effectLst/>
                        </a:rPr>
                        <a:t>類別</a:t>
                      </a:r>
                      <a:endParaRPr kumimoji="0" lang="zh-TW" sz="20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solidFill>
                      <a:schemeClr val="accent2">
                        <a:lumMod val="60000"/>
                        <a:lumOff val="40000"/>
                      </a:schemeClr>
                    </a:solidFill>
                  </a:tcPr>
                </a:tc>
                <a:tc hMerge="1">
                  <a:txBody>
                    <a:bodyPr/>
                    <a:lstStyle/>
                    <a:p>
                      <a:endParaRPr lang="zh-TW" altLang="en-US"/>
                    </a:p>
                  </a:txBody>
                  <a:tcPr/>
                </a:tc>
                <a:tc>
                  <a:txBody>
                    <a:bodyPr/>
                    <a:lstStyle/>
                    <a:p>
                      <a:pPr marL="0" algn="ctr">
                        <a:lnSpc>
                          <a:spcPts val="2000"/>
                        </a:lnSpc>
                        <a:spcAft>
                          <a:spcPts val="0"/>
                        </a:spcAft>
                        <a:tabLst>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kumimoji="0" lang="zh-TW" sz="2000" b="1" u="none" strike="noStrike" kern="1200" cap="none" normalizeH="0" baseline="0" dirty="0">
                          <a:ln>
                            <a:noFill/>
                          </a:ln>
                          <a:solidFill>
                            <a:srgbClr val="000000"/>
                          </a:solidFill>
                          <a:effectLst/>
                        </a:rPr>
                        <a:t>教授</a:t>
                      </a:r>
                      <a:endParaRPr kumimoji="0" lang="zh-TW" sz="20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solidFill>
                      <a:schemeClr val="accent2">
                        <a:lumMod val="60000"/>
                        <a:lumOff val="40000"/>
                      </a:schemeClr>
                    </a:solidFill>
                  </a:tcPr>
                </a:tc>
                <a:tc>
                  <a:txBody>
                    <a:bodyPr/>
                    <a:lstStyle/>
                    <a:p>
                      <a:pPr marL="0" algn="ctr">
                        <a:lnSpc>
                          <a:spcPts val="2000"/>
                        </a:lnSpc>
                        <a:spcAft>
                          <a:spcPts val="0"/>
                        </a:spcAft>
                        <a:tabLst>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kumimoji="0" lang="zh-TW" sz="2000" b="1" u="none" strike="noStrike" kern="1200" cap="none" normalizeH="0" baseline="0" dirty="0">
                          <a:ln>
                            <a:noFill/>
                          </a:ln>
                          <a:solidFill>
                            <a:srgbClr val="000000"/>
                          </a:solidFill>
                          <a:effectLst/>
                        </a:rPr>
                        <a:t>副教授</a:t>
                      </a:r>
                      <a:endParaRPr kumimoji="0" lang="zh-TW" sz="20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solidFill>
                      <a:schemeClr val="accent2">
                        <a:lumMod val="60000"/>
                        <a:lumOff val="40000"/>
                      </a:schemeClr>
                    </a:solidFill>
                  </a:tcPr>
                </a:tc>
                <a:tc>
                  <a:txBody>
                    <a:bodyPr/>
                    <a:lstStyle/>
                    <a:p>
                      <a:pPr marL="0" algn="ctr">
                        <a:lnSpc>
                          <a:spcPts val="2000"/>
                        </a:lnSpc>
                        <a:spcAft>
                          <a:spcPts val="0"/>
                        </a:spcAft>
                        <a:tabLst>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kumimoji="0" lang="zh-TW" sz="2000" b="1" u="none" strike="noStrike" kern="1200" cap="none" normalizeH="0" baseline="0" dirty="0">
                          <a:ln>
                            <a:noFill/>
                          </a:ln>
                          <a:solidFill>
                            <a:srgbClr val="000000"/>
                          </a:solidFill>
                          <a:effectLst/>
                        </a:rPr>
                        <a:t>助理教授</a:t>
                      </a:r>
                      <a:endParaRPr kumimoji="0" lang="zh-TW" sz="20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solidFill>
                      <a:schemeClr val="accent2">
                        <a:lumMod val="60000"/>
                        <a:lumOff val="40000"/>
                      </a:schemeClr>
                    </a:solidFill>
                  </a:tcPr>
                </a:tc>
                <a:tc>
                  <a:txBody>
                    <a:bodyPr/>
                    <a:lstStyle/>
                    <a:p>
                      <a:pPr marL="0" algn="ctr">
                        <a:lnSpc>
                          <a:spcPts val="2000"/>
                        </a:lnSpc>
                        <a:spcAft>
                          <a:spcPts val="0"/>
                        </a:spcAft>
                        <a:tabLst>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kumimoji="0" lang="zh-TW" sz="2000" b="1" u="none" strike="noStrike" kern="1200" cap="none" normalizeH="0" baseline="0" dirty="0">
                          <a:ln>
                            <a:noFill/>
                          </a:ln>
                          <a:solidFill>
                            <a:srgbClr val="000000"/>
                          </a:solidFill>
                          <a:effectLst/>
                        </a:rPr>
                        <a:t>講師</a:t>
                      </a:r>
                      <a:endParaRPr kumimoji="0" lang="zh-TW" sz="20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solidFill>
                      <a:schemeClr val="accent2">
                        <a:lumMod val="60000"/>
                        <a:lumOff val="40000"/>
                      </a:schemeClr>
                    </a:solidFill>
                  </a:tcPr>
                </a:tc>
                <a:extLst>
                  <a:ext uri="{0D108BD9-81ED-4DB2-BD59-A6C34878D82A}">
                    <a16:rowId xmlns:a16="http://schemas.microsoft.com/office/drawing/2014/main" val="1827426548"/>
                  </a:ext>
                </a:extLst>
              </a:tr>
              <a:tr h="766615">
                <a:tc rowSpan="2">
                  <a:txBody>
                    <a:bodyPr/>
                    <a:lstStyle/>
                    <a:p>
                      <a:pPr algn="ctr">
                        <a:lnSpc>
                          <a:spcPts val="2000"/>
                        </a:lnSpc>
                        <a:spcAft>
                          <a:spcPts val="0"/>
                        </a:spcAft>
                      </a:pPr>
                      <a:r>
                        <a:rPr kumimoji="0" lang="zh-TW" sz="2000" b="1" u="none" strike="noStrike" kern="1200" cap="none" normalizeH="0" baseline="0" dirty="0">
                          <a:ln>
                            <a:noFill/>
                          </a:ln>
                          <a:solidFill>
                            <a:srgbClr val="000000"/>
                          </a:solidFill>
                          <a:effectLst/>
                        </a:rPr>
                        <a:t>支給基準</a:t>
                      </a:r>
                    </a:p>
                    <a:p>
                      <a:pPr algn="ctr">
                        <a:lnSpc>
                          <a:spcPts val="2000"/>
                        </a:lnSpc>
                        <a:spcAft>
                          <a:spcPts val="0"/>
                        </a:spcAft>
                      </a:pPr>
                      <a:r>
                        <a:rPr kumimoji="0" lang="en-US" sz="2000" b="1" u="none" strike="noStrike" kern="1200" cap="none" normalizeH="0" baseline="0" dirty="0">
                          <a:ln>
                            <a:noFill/>
                          </a:ln>
                          <a:solidFill>
                            <a:srgbClr val="000000"/>
                          </a:solidFill>
                          <a:effectLst/>
                        </a:rPr>
                        <a:t>(</a:t>
                      </a:r>
                      <a:r>
                        <a:rPr kumimoji="0" lang="zh-TW" sz="2000" b="1" u="none" strike="noStrike" kern="1200" cap="none" normalizeH="0" baseline="0" dirty="0">
                          <a:ln>
                            <a:noFill/>
                          </a:ln>
                          <a:solidFill>
                            <a:srgbClr val="000000"/>
                          </a:solidFill>
                          <a:effectLst/>
                        </a:rPr>
                        <a:t>新臺幣</a:t>
                      </a:r>
                      <a:r>
                        <a:rPr kumimoji="0" lang="en-US" sz="2000" b="1" u="none" strike="noStrike" kern="1200" cap="none" normalizeH="0" baseline="0" dirty="0">
                          <a:ln>
                            <a:noFill/>
                          </a:ln>
                          <a:solidFill>
                            <a:srgbClr val="000000"/>
                          </a:solidFill>
                          <a:effectLst/>
                        </a:rPr>
                        <a:t>/</a:t>
                      </a:r>
                      <a:r>
                        <a:rPr kumimoji="0" lang="zh-TW" sz="2000" b="1" u="none" strike="noStrike" kern="1200" cap="none" normalizeH="0" baseline="0" dirty="0">
                          <a:ln>
                            <a:noFill/>
                          </a:ln>
                          <a:solidFill>
                            <a:srgbClr val="000000"/>
                          </a:solidFill>
                          <a:effectLst/>
                        </a:rPr>
                        <a:t>元</a:t>
                      </a:r>
                      <a:r>
                        <a:rPr kumimoji="0" lang="en-US" sz="2000" b="1" u="none" strike="noStrike" kern="1200" cap="none" normalizeH="0" baseline="0" dirty="0">
                          <a:ln>
                            <a:noFill/>
                          </a:ln>
                          <a:solidFill>
                            <a:srgbClr val="000000"/>
                          </a:solidFill>
                          <a:effectLst/>
                        </a:rPr>
                        <a:t>)</a:t>
                      </a:r>
                      <a:endParaRPr kumimoji="0" lang="zh-TW" sz="20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solidFill>
                      <a:schemeClr val="accent2">
                        <a:lumMod val="60000"/>
                        <a:lumOff val="40000"/>
                      </a:schemeClr>
                    </a:solidFill>
                  </a:tcPr>
                </a:tc>
                <a:tc>
                  <a:txBody>
                    <a:bodyPr/>
                    <a:lstStyle/>
                    <a:p>
                      <a:pPr marL="0" algn="ctr">
                        <a:lnSpc>
                          <a:spcPts val="2000"/>
                        </a:lnSpc>
                        <a:spcAft>
                          <a:spcPts val="0"/>
                        </a:spcAft>
                        <a:tabLst>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kumimoji="0" lang="zh-TW" sz="2000" b="1" u="none" strike="noStrike" kern="1200" cap="none" normalizeH="0" baseline="0" dirty="0">
                          <a:ln>
                            <a:noFill/>
                          </a:ln>
                          <a:solidFill>
                            <a:srgbClr val="000000"/>
                          </a:solidFill>
                          <a:effectLst/>
                        </a:rPr>
                        <a:t>日間授課</a:t>
                      </a:r>
                      <a:endParaRPr kumimoji="0" lang="zh-TW" sz="20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tc>
                <a:tc>
                  <a:txBody>
                    <a:bodyPr/>
                    <a:lstStyle/>
                    <a:p>
                      <a:pPr marL="0" algn="r">
                        <a:lnSpc>
                          <a:spcPts val="2000"/>
                        </a:lnSpc>
                        <a:spcAft>
                          <a:spcPts val="0"/>
                        </a:spcAft>
                        <a:tabLst>
                          <a:tab pos="658495" algn="l"/>
                        </a:tabLst>
                      </a:pPr>
                      <a:r>
                        <a:rPr kumimoji="0" lang="en-US" sz="2200" b="1" u="none" strike="noStrike" kern="1200" cap="none" normalizeH="0" baseline="0" dirty="0">
                          <a:ln>
                            <a:noFill/>
                          </a:ln>
                          <a:solidFill>
                            <a:srgbClr val="000000"/>
                          </a:solidFill>
                          <a:effectLst/>
                        </a:rPr>
                        <a:t>1,035</a:t>
                      </a:r>
                      <a:endParaRPr kumimoji="0" lang="zh-TW" sz="22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tc>
                <a:tc>
                  <a:txBody>
                    <a:bodyPr/>
                    <a:lstStyle/>
                    <a:p>
                      <a:pPr marL="0" algn="r">
                        <a:lnSpc>
                          <a:spcPts val="2000"/>
                        </a:lnSpc>
                        <a:spcAft>
                          <a:spcPts val="0"/>
                        </a:spcAft>
                        <a:tabLst>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kumimoji="0" lang="en-US" sz="2200" b="1" u="none" strike="noStrike" kern="1200" cap="none" normalizeH="0" baseline="0" dirty="0">
                          <a:ln>
                            <a:noFill/>
                          </a:ln>
                          <a:solidFill>
                            <a:srgbClr val="000000"/>
                          </a:solidFill>
                          <a:effectLst/>
                        </a:rPr>
                        <a:t>890</a:t>
                      </a:r>
                      <a:endParaRPr kumimoji="0" lang="zh-TW" sz="22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tc>
                <a:tc>
                  <a:txBody>
                    <a:bodyPr/>
                    <a:lstStyle/>
                    <a:p>
                      <a:pPr marL="0" algn="r">
                        <a:lnSpc>
                          <a:spcPts val="2000"/>
                        </a:lnSpc>
                        <a:spcAft>
                          <a:spcPts val="0"/>
                        </a:spcAft>
                        <a:tabLst>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kumimoji="0" lang="en-US" sz="2200" b="1" u="none" strike="noStrike" kern="1200" cap="none" normalizeH="0" baseline="0" dirty="0">
                          <a:ln>
                            <a:noFill/>
                          </a:ln>
                          <a:solidFill>
                            <a:srgbClr val="000000"/>
                          </a:solidFill>
                          <a:effectLst/>
                        </a:rPr>
                        <a:t>830</a:t>
                      </a:r>
                      <a:endParaRPr kumimoji="0" lang="zh-TW" sz="22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tc>
                <a:tc>
                  <a:txBody>
                    <a:bodyPr/>
                    <a:lstStyle/>
                    <a:p>
                      <a:pPr marL="0" algn="r">
                        <a:lnSpc>
                          <a:spcPts val="2000"/>
                        </a:lnSpc>
                        <a:spcAft>
                          <a:spcPts val="0"/>
                        </a:spcAft>
                        <a:tabLst>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kumimoji="0" lang="en-US" sz="2200" b="1" u="none" strike="noStrike" kern="1200" cap="none" normalizeH="0" baseline="0" dirty="0">
                          <a:ln>
                            <a:noFill/>
                          </a:ln>
                          <a:solidFill>
                            <a:srgbClr val="000000"/>
                          </a:solidFill>
                          <a:effectLst/>
                        </a:rPr>
                        <a:t>755</a:t>
                      </a:r>
                      <a:endParaRPr kumimoji="0" lang="zh-TW" sz="22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tc>
                <a:extLst>
                  <a:ext uri="{0D108BD9-81ED-4DB2-BD59-A6C34878D82A}">
                    <a16:rowId xmlns:a16="http://schemas.microsoft.com/office/drawing/2014/main" val="2825030565"/>
                  </a:ext>
                </a:extLst>
              </a:tr>
              <a:tr h="682545">
                <a:tc vMerge="1">
                  <a:txBody>
                    <a:bodyPr/>
                    <a:lstStyle/>
                    <a:p>
                      <a:endParaRPr lang="zh-TW" altLang="en-US"/>
                    </a:p>
                  </a:txBody>
                  <a:tcPr/>
                </a:tc>
                <a:tc>
                  <a:txBody>
                    <a:bodyPr/>
                    <a:lstStyle/>
                    <a:p>
                      <a:pPr marL="0" algn="ctr">
                        <a:lnSpc>
                          <a:spcPts val="2000"/>
                        </a:lnSpc>
                        <a:spcAft>
                          <a:spcPts val="0"/>
                        </a:spcAft>
                        <a:tabLst>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kumimoji="0" lang="zh-TW" sz="2000" b="1" u="none" strike="noStrike" kern="1200" cap="none" normalizeH="0" baseline="0" dirty="0">
                          <a:ln>
                            <a:noFill/>
                          </a:ln>
                          <a:solidFill>
                            <a:srgbClr val="000000"/>
                          </a:solidFill>
                          <a:effectLst/>
                        </a:rPr>
                        <a:t>夜間授課</a:t>
                      </a:r>
                    </a:p>
                    <a:p>
                      <a:pPr marL="0" algn="ctr">
                        <a:lnSpc>
                          <a:spcPts val="2000"/>
                        </a:lnSpc>
                        <a:spcAft>
                          <a:spcPts val="0"/>
                        </a:spcAft>
                        <a:tabLst>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kumimoji="0" lang="en-US" sz="2000" b="1" u="none" strike="noStrike" kern="1200" cap="none" normalizeH="0" baseline="0" dirty="0">
                          <a:ln>
                            <a:noFill/>
                          </a:ln>
                          <a:solidFill>
                            <a:srgbClr val="000000"/>
                          </a:solidFill>
                          <a:effectLst/>
                        </a:rPr>
                        <a:t>(</a:t>
                      </a:r>
                      <a:r>
                        <a:rPr kumimoji="0" lang="zh-TW" sz="2000" b="1" u="none" strike="noStrike" kern="1200" cap="none" normalizeH="0" baseline="0" dirty="0">
                          <a:ln>
                            <a:noFill/>
                          </a:ln>
                          <a:solidFill>
                            <a:srgbClr val="000000"/>
                          </a:solidFill>
                          <a:effectLst/>
                        </a:rPr>
                        <a:t>授課時間下午</a:t>
                      </a:r>
                      <a:r>
                        <a:rPr kumimoji="0" lang="en-US" sz="2000" b="1" u="none" strike="noStrike" kern="1200" cap="none" normalizeH="0" baseline="0" dirty="0">
                          <a:ln>
                            <a:noFill/>
                          </a:ln>
                          <a:solidFill>
                            <a:srgbClr val="000000"/>
                          </a:solidFill>
                          <a:effectLst/>
                        </a:rPr>
                        <a:t>6</a:t>
                      </a:r>
                      <a:r>
                        <a:rPr kumimoji="0" lang="zh-TW" sz="2000" b="1" u="none" strike="noStrike" kern="1200" cap="none" normalizeH="0" baseline="0" dirty="0">
                          <a:ln>
                            <a:noFill/>
                          </a:ln>
                          <a:solidFill>
                            <a:srgbClr val="000000"/>
                          </a:solidFill>
                          <a:effectLst/>
                        </a:rPr>
                        <a:t>時以後</a:t>
                      </a:r>
                      <a:r>
                        <a:rPr kumimoji="0" lang="en-US" sz="2000" b="1" u="none" strike="noStrike" kern="1200" cap="none" normalizeH="0" baseline="0" dirty="0">
                          <a:ln>
                            <a:noFill/>
                          </a:ln>
                          <a:solidFill>
                            <a:srgbClr val="000000"/>
                          </a:solidFill>
                          <a:effectLst/>
                        </a:rPr>
                        <a:t>)</a:t>
                      </a:r>
                      <a:endParaRPr kumimoji="0" lang="zh-TW" sz="20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tc>
                <a:tc>
                  <a:txBody>
                    <a:bodyPr/>
                    <a:lstStyle/>
                    <a:p>
                      <a:pPr algn="r">
                        <a:lnSpc>
                          <a:spcPts val="2000"/>
                        </a:lnSpc>
                        <a:spcAft>
                          <a:spcPts val="0"/>
                        </a:spcAft>
                      </a:pPr>
                      <a:r>
                        <a:rPr kumimoji="0" lang="en-US" sz="2200" b="1" u="none" strike="noStrike" kern="1200" cap="none" normalizeH="0" baseline="0" dirty="0">
                          <a:ln>
                            <a:noFill/>
                          </a:ln>
                          <a:solidFill>
                            <a:srgbClr val="000000"/>
                          </a:solidFill>
                          <a:effectLst/>
                        </a:rPr>
                        <a:t>1,080</a:t>
                      </a:r>
                      <a:endParaRPr kumimoji="0" lang="zh-TW" sz="22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tc>
                <a:tc>
                  <a:txBody>
                    <a:bodyPr/>
                    <a:lstStyle/>
                    <a:p>
                      <a:pPr algn="r">
                        <a:lnSpc>
                          <a:spcPts val="2000"/>
                        </a:lnSpc>
                        <a:spcAft>
                          <a:spcPts val="0"/>
                        </a:spcAft>
                      </a:pPr>
                      <a:r>
                        <a:rPr kumimoji="0" lang="en-US" sz="2200" b="1" u="none" strike="noStrike" kern="1200" cap="none" normalizeH="0" baseline="0" dirty="0">
                          <a:ln>
                            <a:noFill/>
                          </a:ln>
                          <a:solidFill>
                            <a:srgbClr val="000000"/>
                          </a:solidFill>
                          <a:effectLst/>
                        </a:rPr>
                        <a:t>925</a:t>
                      </a:r>
                      <a:endParaRPr kumimoji="0" lang="zh-TW" sz="22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tc>
                <a:tc>
                  <a:txBody>
                    <a:bodyPr/>
                    <a:lstStyle/>
                    <a:p>
                      <a:pPr algn="r">
                        <a:lnSpc>
                          <a:spcPts val="2000"/>
                        </a:lnSpc>
                        <a:spcAft>
                          <a:spcPts val="0"/>
                        </a:spcAft>
                      </a:pPr>
                      <a:r>
                        <a:rPr kumimoji="0" lang="en-US" sz="2200" b="1" u="none" strike="noStrike" kern="1200" cap="none" normalizeH="0" baseline="0" dirty="0">
                          <a:ln>
                            <a:noFill/>
                          </a:ln>
                          <a:solidFill>
                            <a:srgbClr val="000000"/>
                          </a:solidFill>
                          <a:effectLst/>
                        </a:rPr>
                        <a:t>870</a:t>
                      </a:r>
                      <a:endParaRPr kumimoji="0" lang="zh-TW" sz="22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tc>
                <a:tc>
                  <a:txBody>
                    <a:bodyPr/>
                    <a:lstStyle/>
                    <a:p>
                      <a:pPr algn="r">
                        <a:lnSpc>
                          <a:spcPts val="2000"/>
                        </a:lnSpc>
                        <a:spcAft>
                          <a:spcPts val="0"/>
                        </a:spcAft>
                      </a:pPr>
                      <a:r>
                        <a:rPr kumimoji="0" lang="en-US" sz="2200" b="1" u="none" strike="noStrike" kern="1200" cap="none" normalizeH="0" baseline="0" dirty="0">
                          <a:ln>
                            <a:noFill/>
                          </a:ln>
                          <a:solidFill>
                            <a:srgbClr val="000000"/>
                          </a:solidFill>
                          <a:effectLst/>
                        </a:rPr>
                        <a:t>805</a:t>
                      </a:r>
                      <a:endParaRPr kumimoji="0" lang="zh-TW" sz="2200" b="1" i="0" u="none" strike="noStrike" kern="1200" cap="none" normalizeH="0" baseline="0" dirty="0">
                        <a:ln>
                          <a:noFill/>
                        </a:ln>
                        <a:solidFill>
                          <a:srgbClr val="000000"/>
                        </a:solidFill>
                        <a:effectLst/>
                        <a:latin typeface="Arial" panose="020B0604020202020204" pitchFamily="34" charset="0"/>
                        <a:ea typeface="微軟正黑體" panose="020B0604030504040204" pitchFamily="34" charset="-120"/>
                        <a:cs typeface="Arial" panose="020B0604020202020204" pitchFamily="34" charset="0"/>
                      </a:endParaRPr>
                    </a:p>
                  </a:txBody>
                  <a:tcPr marL="68580" marR="68580" marT="0" marB="0" anchor="ctr"/>
                </a:tc>
                <a:extLst>
                  <a:ext uri="{0D108BD9-81ED-4DB2-BD59-A6C34878D82A}">
                    <a16:rowId xmlns:a16="http://schemas.microsoft.com/office/drawing/2014/main" val="40419384"/>
                  </a:ext>
                </a:extLst>
              </a:tr>
            </a:tbl>
          </a:graphicData>
        </a:graphic>
      </p:graphicFrame>
    </p:spTree>
    <p:extLst>
      <p:ext uri="{BB962C8B-B14F-4D97-AF65-F5344CB8AC3E}">
        <p14:creationId xmlns:p14="http://schemas.microsoft.com/office/powerpoint/2010/main" val="17553578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37CE526-E14B-45E5-872C-59921375BB0B}"/>
              </a:ext>
            </a:extLst>
          </p:cNvPr>
          <p:cNvSpPr>
            <a:spLocks noGrp="1"/>
          </p:cNvSpPr>
          <p:nvPr>
            <p:ph type="title"/>
          </p:nvPr>
        </p:nvSpPr>
        <p:spPr/>
        <p:txBody>
          <a:bodyPr/>
          <a:lstStyle/>
          <a:p>
            <a:r>
              <a:rPr lang="zh-TW" altLang="en-US" dirty="0"/>
              <a:t>表</a:t>
            </a:r>
            <a:r>
              <a:rPr lang="en-US" altLang="zh-TW" dirty="0"/>
              <a:t>2-1-2</a:t>
            </a:r>
            <a:r>
              <a:rPr lang="zh-TW" altLang="en-US" dirty="0"/>
              <a:t>各種招生管道外加名額資料表</a:t>
            </a:r>
          </a:p>
        </p:txBody>
      </p:sp>
      <p:sp>
        <p:nvSpPr>
          <p:cNvPr id="3" name="投影片編號版面配置區 2">
            <a:extLst>
              <a:ext uri="{FF2B5EF4-FFF2-40B4-BE49-F238E27FC236}">
                <a16:creationId xmlns:a16="http://schemas.microsoft.com/office/drawing/2014/main" id="{A25A4871-496F-45D9-8BA8-9003D50B9DA1}"/>
              </a:ext>
            </a:extLst>
          </p:cNvPr>
          <p:cNvSpPr>
            <a:spLocks noGrp="1"/>
          </p:cNvSpPr>
          <p:nvPr>
            <p:ph type="sldNum" sz="quarter" idx="12"/>
          </p:nvPr>
        </p:nvSpPr>
        <p:spPr/>
        <p:txBody>
          <a:bodyPr/>
          <a:lstStyle/>
          <a:p>
            <a:fld id="{D4B37BC5-01F3-4DA6-AE9F-6749599A3EE9}" type="slidenum">
              <a:rPr lang="zh-TW" altLang="en-US" smtClean="0"/>
              <a:t>18</a:t>
            </a:fld>
            <a:endParaRPr lang="zh-TW" altLang="en-US"/>
          </a:p>
        </p:txBody>
      </p:sp>
      <p:sp>
        <p:nvSpPr>
          <p:cNvPr id="6" name="文字版面配置區 5">
            <a:extLst>
              <a:ext uri="{FF2B5EF4-FFF2-40B4-BE49-F238E27FC236}">
                <a16:creationId xmlns:a16="http://schemas.microsoft.com/office/drawing/2014/main" id="{873B6E63-19BC-46EF-879F-67C0CBF4B2A2}"/>
              </a:ext>
            </a:extLst>
          </p:cNvPr>
          <p:cNvSpPr>
            <a:spLocks noGrp="1"/>
          </p:cNvSpPr>
          <p:nvPr>
            <p:ph type="body" sz="quarter" idx="15"/>
          </p:nvPr>
        </p:nvSpPr>
        <p:spPr/>
        <p:txBody>
          <a:bodyPr/>
          <a:lstStyle/>
          <a:p>
            <a:r>
              <a:rPr lang="en-US" altLang="zh-TW" dirty="0"/>
              <a:t>02</a:t>
            </a:r>
            <a:endParaRPr lang="zh-TW" altLang="en-US" dirty="0"/>
          </a:p>
        </p:txBody>
      </p:sp>
      <p:sp>
        <p:nvSpPr>
          <p:cNvPr id="20" name="內容版面配置區 3">
            <a:extLst>
              <a:ext uri="{FF2B5EF4-FFF2-40B4-BE49-F238E27FC236}">
                <a16:creationId xmlns:a16="http://schemas.microsoft.com/office/drawing/2014/main" id="{C06DC3E1-36AD-4644-9F79-86DBF3D9B9F1}"/>
              </a:ext>
            </a:extLst>
          </p:cNvPr>
          <p:cNvSpPr txBox="1">
            <a:spLocks/>
          </p:cNvSpPr>
          <p:nvPr/>
        </p:nvSpPr>
        <p:spPr>
          <a:xfrm>
            <a:off x="162565" y="2536555"/>
            <a:ext cx="11846559" cy="4321445"/>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國家重點領域研究學院定義</a:t>
            </a:r>
          </a:p>
          <a:p>
            <a:pPr marL="342874" indent="-342874">
              <a:lnSpc>
                <a:spcPct val="120000"/>
              </a:lnSpc>
              <a:spcBef>
                <a:spcPts val="600"/>
              </a:spcBef>
              <a:buFont typeface="Wingdings" panose="05000000000000000000" pitchFamily="2" charset="2"/>
              <a:buChar char=""/>
              <a:defRPr/>
            </a:pPr>
            <a:r>
              <a:rPr lang="zh-TW" altLang="en-US" b="1" dirty="0">
                <a:solidFill>
                  <a:srgbClr val="FF0000"/>
                </a:solidFill>
              </a:rPr>
              <a:t>目前僅有國立臺灣科技大學及國立臺北科技大學 </a:t>
            </a:r>
            <a:r>
              <a:rPr lang="en-US" altLang="zh-TW" b="1" dirty="0">
                <a:solidFill>
                  <a:srgbClr val="FF0000"/>
                </a:solidFill>
              </a:rPr>
              <a:t>2 </a:t>
            </a:r>
            <a:r>
              <a:rPr lang="zh-TW" altLang="en-US" b="1" dirty="0">
                <a:solidFill>
                  <a:srgbClr val="FF0000"/>
                </a:solidFill>
              </a:rPr>
              <a:t>校有「國家重點領域研究學院」資料。</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請填報</a:t>
            </a:r>
            <a:r>
              <a:rPr lang="zh-TW" altLang="en-US" b="1" kern="100" dirty="0">
                <a:solidFill>
                  <a:srgbClr val="FF0000"/>
                </a:solidFill>
                <a:latin typeface="微軟正黑體" panose="020B0604030504040204" pitchFamily="34" charset="-120"/>
              </a:rPr>
              <a:t>國家重點領域研究學院</a:t>
            </a:r>
            <a:r>
              <a:rPr lang="zh-TW" altLang="en-US" kern="100" dirty="0">
                <a:latin typeface="微軟正黑體" panose="020B0604030504040204" pitchFamily="34" charset="-120"/>
              </a:rPr>
              <a:t>外加名額資料。</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若研究學院碩士生、博士生以「甄試考試」而提前入學並完成註冊者，且其名額如歸屬於當學年度核定招生名額者，可列計於「</a:t>
            </a:r>
            <a:r>
              <a:rPr lang="zh-TW" altLang="zh-TW" sz="2400" b="0" kern="100" dirty="0">
                <a:solidFill>
                  <a:schemeClr val="tx1"/>
                </a:solidFill>
                <a:effectLst/>
              </a:rPr>
              <a:t>實際註冊人數</a:t>
            </a:r>
            <a:r>
              <a:rPr lang="zh-TW" altLang="en-US" sz="2400" b="0" kern="100" dirty="0">
                <a:solidFill>
                  <a:schemeClr val="tx1"/>
                </a:solidFill>
                <a:effectLst/>
              </a:rPr>
              <a:t>」</a:t>
            </a:r>
            <a:r>
              <a:rPr lang="zh-TW" altLang="en-US" kern="100" dirty="0">
                <a:latin typeface="微軟正黑體" panose="020B0604030504040204" pitchFamily="34" charset="-120"/>
              </a:rPr>
              <a:t>欄位。</a:t>
            </a:r>
            <a:endParaRPr lang="en-US" altLang="zh-TW"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113</a:t>
            </a:r>
            <a:r>
              <a:rPr lang="zh-TW" altLang="zh-TW"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zh-TW" sz="1800" kern="100" dirty="0">
                <a:latin typeface="微軟正黑體" panose="020B0604030504040204" pitchFamily="34" charset="-120"/>
              </a:rPr>
              <a:t>月「</a:t>
            </a:r>
            <a:r>
              <a:rPr lang="zh-TW" altLang="en-US" sz="1800" kern="100" dirty="0">
                <a:latin typeface="微軟正黑體" panose="020B0604030504040204" pitchFamily="34" charset="-120"/>
              </a:rPr>
              <a:t>技職司</a:t>
            </a:r>
            <a:r>
              <a:rPr lang="zh-TW" altLang="zh-TW" sz="1800" kern="100" dirty="0">
                <a:latin typeface="微軟正黑體" panose="020B0604030504040204" pitchFamily="34" charset="-120"/>
              </a:rPr>
              <a:t>」</a:t>
            </a:r>
            <a:r>
              <a:rPr lang="zh-TW" altLang="en-US" sz="1800" kern="100" dirty="0">
                <a:latin typeface="微軟正黑體" panose="020B0604030504040204" pitchFamily="34" charset="-120"/>
              </a:rPr>
              <a:t>新增定義</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graphicFrame>
        <p:nvGraphicFramePr>
          <p:cNvPr id="17" name="表格 16">
            <a:extLst>
              <a:ext uri="{FF2B5EF4-FFF2-40B4-BE49-F238E27FC236}">
                <a16:creationId xmlns:a16="http://schemas.microsoft.com/office/drawing/2014/main" id="{123C74BA-9A90-4493-B6FE-F58E151D0FED}"/>
              </a:ext>
            </a:extLst>
          </p:cNvPr>
          <p:cNvGraphicFramePr>
            <a:graphicFrameLocks noGrp="1"/>
          </p:cNvGraphicFramePr>
          <p:nvPr>
            <p:extLst>
              <p:ext uri="{D42A27DB-BD31-4B8C-83A1-F6EECF244321}">
                <p14:modId xmlns:p14="http://schemas.microsoft.com/office/powerpoint/2010/main" val="2752272606"/>
              </p:ext>
            </p:extLst>
          </p:nvPr>
        </p:nvGraphicFramePr>
        <p:xfrm>
          <a:off x="162565" y="992029"/>
          <a:ext cx="11677011" cy="1354931"/>
        </p:xfrm>
        <a:graphic>
          <a:graphicData uri="http://schemas.openxmlformats.org/drawingml/2006/table">
            <a:tbl>
              <a:tblPr firstRow="1" firstCol="1" bandRow="1">
                <a:tableStyleId>{5C22544A-7EE6-4342-B048-85BDC9FD1C3A}</a:tableStyleId>
              </a:tblPr>
              <a:tblGrid>
                <a:gridCol w="580385">
                  <a:extLst>
                    <a:ext uri="{9D8B030D-6E8A-4147-A177-3AD203B41FA5}">
                      <a16:colId xmlns:a16="http://schemas.microsoft.com/office/drawing/2014/main" val="3970199476"/>
                    </a:ext>
                  </a:extLst>
                </a:gridCol>
                <a:gridCol w="533400">
                  <a:extLst>
                    <a:ext uri="{9D8B030D-6E8A-4147-A177-3AD203B41FA5}">
                      <a16:colId xmlns:a16="http://schemas.microsoft.com/office/drawing/2014/main" val="2242427291"/>
                    </a:ext>
                  </a:extLst>
                </a:gridCol>
                <a:gridCol w="884959">
                  <a:extLst>
                    <a:ext uri="{9D8B030D-6E8A-4147-A177-3AD203B41FA5}">
                      <a16:colId xmlns:a16="http://schemas.microsoft.com/office/drawing/2014/main" val="1601111409"/>
                    </a:ext>
                  </a:extLst>
                </a:gridCol>
                <a:gridCol w="1961804">
                  <a:extLst>
                    <a:ext uri="{9D8B030D-6E8A-4147-A177-3AD203B41FA5}">
                      <a16:colId xmlns:a16="http://schemas.microsoft.com/office/drawing/2014/main" val="2196072877"/>
                    </a:ext>
                  </a:extLst>
                </a:gridCol>
                <a:gridCol w="2310938">
                  <a:extLst>
                    <a:ext uri="{9D8B030D-6E8A-4147-A177-3AD203B41FA5}">
                      <a16:colId xmlns:a16="http://schemas.microsoft.com/office/drawing/2014/main" val="246906500"/>
                    </a:ext>
                  </a:extLst>
                </a:gridCol>
                <a:gridCol w="2244436">
                  <a:extLst>
                    <a:ext uri="{9D8B030D-6E8A-4147-A177-3AD203B41FA5}">
                      <a16:colId xmlns:a16="http://schemas.microsoft.com/office/drawing/2014/main" val="3044328397"/>
                    </a:ext>
                  </a:extLst>
                </a:gridCol>
                <a:gridCol w="590204">
                  <a:extLst>
                    <a:ext uri="{9D8B030D-6E8A-4147-A177-3AD203B41FA5}">
                      <a16:colId xmlns:a16="http://schemas.microsoft.com/office/drawing/2014/main" val="762752173"/>
                    </a:ext>
                  </a:extLst>
                </a:gridCol>
                <a:gridCol w="637309">
                  <a:extLst>
                    <a:ext uri="{9D8B030D-6E8A-4147-A177-3AD203B41FA5}">
                      <a16:colId xmlns:a16="http://schemas.microsoft.com/office/drawing/2014/main" val="725173804"/>
                    </a:ext>
                  </a:extLst>
                </a:gridCol>
                <a:gridCol w="1409700">
                  <a:extLst>
                    <a:ext uri="{9D8B030D-6E8A-4147-A177-3AD203B41FA5}">
                      <a16:colId xmlns:a16="http://schemas.microsoft.com/office/drawing/2014/main" val="457662445"/>
                    </a:ext>
                  </a:extLst>
                </a:gridCol>
                <a:gridCol w="523876">
                  <a:extLst>
                    <a:ext uri="{9D8B030D-6E8A-4147-A177-3AD203B41FA5}">
                      <a16:colId xmlns:a16="http://schemas.microsoft.com/office/drawing/2014/main" val="3127868799"/>
                    </a:ext>
                  </a:extLst>
                </a:gridCol>
              </a:tblGrid>
              <a:tr h="867251">
                <a:tc rowSpan="2">
                  <a:txBody>
                    <a:bodyPr/>
                    <a:lstStyle/>
                    <a:p>
                      <a:pPr algn="ctr"/>
                      <a:r>
                        <a:rPr lang="zh-TW" sz="2400" b="0" kern="100" dirty="0">
                          <a:solidFill>
                            <a:schemeClr val="tx1"/>
                          </a:solidFill>
                          <a:effectLst/>
                        </a:rPr>
                        <a:t>系所</a:t>
                      </a:r>
                      <a:endParaRPr 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0" kern="100" dirty="0">
                          <a:solidFill>
                            <a:schemeClr val="tx1"/>
                          </a:solidFill>
                          <a:effectLst/>
                        </a:rPr>
                        <a:t>學制</a:t>
                      </a:r>
                      <a:endParaRPr 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0" kern="100" dirty="0">
                          <a:solidFill>
                            <a:schemeClr val="tx1"/>
                          </a:solidFill>
                          <a:effectLst/>
                        </a:rPr>
                        <a:t>招生方式</a:t>
                      </a:r>
                      <a:endParaRPr 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0" kern="100" dirty="0">
                          <a:solidFill>
                            <a:schemeClr val="tx1"/>
                          </a:solidFill>
                          <a:effectLst/>
                        </a:rPr>
                        <a:t>特種生身分別</a:t>
                      </a:r>
                      <a:endParaRPr 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0" kern="100" dirty="0">
                          <a:solidFill>
                            <a:schemeClr val="tx1"/>
                          </a:solidFill>
                          <a:effectLst/>
                        </a:rPr>
                        <a:t>核定外加名額</a:t>
                      </a: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0" kern="100" dirty="0">
                          <a:solidFill>
                            <a:schemeClr val="tx1"/>
                          </a:solidFill>
                          <a:effectLst/>
                        </a:rPr>
                        <a:t>實際註冊人數</a:t>
                      </a:r>
                      <a:endParaRPr 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2">
                  <a:txBody>
                    <a:bodyPr/>
                    <a:lstStyle/>
                    <a:p>
                      <a:pPr algn="ctr"/>
                      <a:r>
                        <a:rPr lang="zh-TW" altLang="zh-TW" sz="1600" b="0" kern="100" dirty="0">
                          <a:solidFill>
                            <a:schemeClr val="bg1">
                              <a:lumMod val="50000"/>
                            </a:schemeClr>
                          </a:solidFill>
                          <a:effectLst/>
                        </a:rPr>
                        <a:t>教育部核准</a:t>
                      </a:r>
                      <a:br>
                        <a:rPr lang="en-US" altLang="zh-TW" sz="1600" b="0" kern="100" dirty="0">
                          <a:solidFill>
                            <a:schemeClr val="bg1">
                              <a:lumMod val="50000"/>
                            </a:schemeClr>
                          </a:solidFill>
                          <a:effectLst/>
                        </a:rPr>
                      </a:br>
                      <a:r>
                        <a:rPr lang="zh-TW" altLang="en-US" sz="1600" b="0" kern="100" dirty="0">
                          <a:solidFill>
                            <a:schemeClr val="bg1">
                              <a:lumMod val="50000"/>
                            </a:schemeClr>
                          </a:solidFill>
                          <a:effectLst/>
                        </a:rPr>
                        <a:t>增</a:t>
                      </a:r>
                      <a:r>
                        <a:rPr lang="zh-TW" altLang="zh-TW" sz="1600" b="0" kern="100" dirty="0">
                          <a:solidFill>
                            <a:schemeClr val="bg1">
                              <a:lumMod val="50000"/>
                            </a:schemeClr>
                          </a:solidFill>
                          <a:effectLst/>
                        </a:rPr>
                        <a:t>額錄取</a:t>
                      </a:r>
                      <a:endParaRPr 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rowSpan="2">
                  <a:txBody>
                    <a:bodyPr/>
                    <a:lstStyle/>
                    <a:p>
                      <a:pPr algn="ctr"/>
                      <a:r>
                        <a:rPr lang="zh-TW" altLang="zh-TW" sz="1600" b="0" kern="100" dirty="0">
                          <a:solidFill>
                            <a:schemeClr val="bg1">
                              <a:lumMod val="50000"/>
                            </a:schemeClr>
                          </a:solidFill>
                          <a:effectLst/>
                        </a:rPr>
                        <a:t>增額錄取</a:t>
                      </a:r>
                    </a:p>
                    <a:p>
                      <a:pPr algn="ctr"/>
                      <a:r>
                        <a:rPr lang="zh-TW" altLang="zh-TW" sz="1600" b="0" kern="100" dirty="0">
                          <a:solidFill>
                            <a:schemeClr val="bg1">
                              <a:lumMod val="50000"/>
                            </a:schemeClr>
                          </a:solidFill>
                          <a:effectLst/>
                        </a:rPr>
                        <a:t>實際註冊人數</a:t>
                      </a:r>
                      <a:endParaRPr lang="zh-TW" alt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dirty="0">
                          <a:solidFill>
                            <a:schemeClr val="bg1">
                              <a:lumMod val="50000"/>
                            </a:schemeClr>
                          </a:solidFill>
                          <a:effectLst/>
                        </a:rPr>
                        <a:t>備註</a:t>
                      </a:r>
                      <a:endParaRPr 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47290332"/>
                  </a:ext>
                </a:extLst>
              </a:tr>
              <a:tr h="379095">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altLang="en-US" sz="1600" b="0" kern="100" dirty="0">
                          <a:solidFill>
                            <a:schemeClr val="bg1">
                              <a:lumMod val="50000"/>
                            </a:schemeClr>
                          </a:solidFill>
                          <a:effectLst/>
                          <a:latin typeface="+mn-lt"/>
                          <a:ea typeface="+mn-ea"/>
                          <a:cs typeface="+mn-cs"/>
                        </a:rPr>
                        <a:t>公文日期</a:t>
                      </a: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altLang="en-US" sz="1600" b="0" kern="100" dirty="0">
                          <a:solidFill>
                            <a:schemeClr val="bg1">
                              <a:lumMod val="50000"/>
                            </a:schemeClr>
                          </a:solidFill>
                          <a:effectLst/>
                          <a:latin typeface="+mn-lt"/>
                          <a:ea typeface="+mn-ea"/>
                          <a:cs typeface="+mn-cs"/>
                        </a:rPr>
                        <a:t>公文字號</a:t>
                      </a: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379462805"/>
                  </a:ext>
                </a:extLst>
              </a:tr>
            </a:tbl>
          </a:graphicData>
        </a:graphic>
      </p:graphicFrame>
    </p:spTree>
    <p:extLst>
      <p:ext uri="{BB962C8B-B14F-4D97-AF65-F5344CB8AC3E}">
        <p14:creationId xmlns:p14="http://schemas.microsoft.com/office/powerpoint/2010/main" val="30301334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E2DA9E50-0738-4780-A03A-F8B3D3F8DE17}"/>
              </a:ext>
            </a:extLst>
          </p:cNvPr>
          <p:cNvSpPr/>
          <p:nvPr/>
        </p:nvSpPr>
        <p:spPr>
          <a:xfrm>
            <a:off x="0" y="0"/>
            <a:ext cx="1383453" cy="1275906"/>
          </a:xfrm>
          <a:prstGeom prst="rect">
            <a:avLst/>
          </a:prstGeom>
          <a:solidFill>
            <a:srgbClr val="ADDD8E"/>
          </a:solidFill>
          <a:ln>
            <a:solidFill>
              <a:srgbClr val="ADDD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6">
            <a:extLst>
              <a:ext uri="{FF2B5EF4-FFF2-40B4-BE49-F238E27FC236}">
                <a16:creationId xmlns:a16="http://schemas.microsoft.com/office/drawing/2014/main" id="{49C54C5E-67C6-449F-AD07-673CE3906583}"/>
              </a:ext>
            </a:extLst>
          </p:cNvPr>
          <p:cNvSpPr/>
          <p:nvPr/>
        </p:nvSpPr>
        <p:spPr>
          <a:xfrm>
            <a:off x="1383454" y="0"/>
            <a:ext cx="10808546" cy="1275907"/>
          </a:xfrm>
          <a:prstGeom prst="rect">
            <a:avLst/>
          </a:prstGeom>
          <a:solidFill>
            <a:srgbClr val="41AB5D"/>
          </a:solidFill>
          <a:ln>
            <a:solidFill>
              <a:srgbClr val="41AB5D"/>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TW" altLang="en-US"/>
          </a:p>
        </p:txBody>
      </p:sp>
      <p:sp>
        <p:nvSpPr>
          <p:cNvPr id="2" name="標題 1">
            <a:extLst>
              <a:ext uri="{FF2B5EF4-FFF2-40B4-BE49-F238E27FC236}">
                <a16:creationId xmlns:a16="http://schemas.microsoft.com/office/drawing/2014/main" id="{20522CA4-AA9F-44CF-AB29-8F40EE2FCB21}"/>
              </a:ext>
            </a:extLst>
          </p:cNvPr>
          <p:cNvSpPr>
            <a:spLocks noGrp="1"/>
          </p:cNvSpPr>
          <p:nvPr>
            <p:ph type="title"/>
          </p:nvPr>
        </p:nvSpPr>
        <p:spPr>
          <a:xfrm>
            <a:off x="1383454" y="0"/>
            <a:ext cx="10808545" cy="1275907"/>
          </a:xfrm>
        </p:spPr>
        <p:txBody>
          <a:bodyPr anchor="ctr">
            <a:noAutofit/>
          </a:bodyPr>
          <a:lstStyle/>
          <a:p>
            <a:r>
              <a:rPr lang="zh-TW" altLang="en-US" sz="2600" dirty="0"/>
              <a:t>報表</a:t>
            </a:r>
            <a:r>
              <a:rPr lang="en-US" altLang="zh-TW" sz="2600" dirty="0"/>
              <a:t>2-1-3-1</a:t>
            </a:r>
            <a:r>
              <a:rPr lang="zh-TW" altLang="en-US" sz="2600" dirty="0"/>
              <a:t>技專校院系、所、學位學程核定招生名額總量內新生統計表</a:t>
            </a:r>
            <a:br>
              <a:rPr lang="zh-TW" altLang="en-US" sz="2600" dirty="0"/>
            </a:br>
            <a:r>
              <a:rPr lang="zh-TW" altLang="en-US" sz="2600" dirty="0"/>
              <a:t>報表</a:t>
            </a:r>
            <a:r>
              <a:rPr lang="en-US" altLang="zh-TW" sz="2600" dirty="0"/>
              <a:t>2-1-3-2</a:t>
            </a:r>
            <a:r>
              <a:rPr lang="zh-TW" altLang="en-US" sz="2600" dirty="0"/>
              <a:t>技專校院各學制核定招生名額總量內新生註冊率統計表</a:t>
            </a:r>
            <a:br>
              <a:rPr lang="en-US" altLang="zh-TW" sz="2600" dirty="0"/>
            </a:br>
            <a:r>
              <a:rPr lang="zh-TW" altLang="en-US" sz="2600" dirty="0"/>
              <a:t>報表</a:t>
            </a:r>
            <a:r>
              <a:rPr lang="en-US" altLang="zh-TW" sz="2600" dirty="0"/>
              <a:t>2-1-3-3</a:t>
            </a:r>
            <a:r>
              <a:rPr lang="zh-TW" altLang="en-US" sz="2600" dirty="0"/>
              <a:t>技專校院招生名額總量內新生註冊率統計表</a:t>
            </a:r>
          </a:p>
        </p:txBody>
      </p:sp>
      <p:sp>
        <p:nvSpPr>
          <p:cNvPr id="3" name="投影片編號版面配置區 2">
            <a:extLst>
              <a:ext uri="{FF2B5EF4-FFF2-40B4-BE49-F238E27FC236}">
                <a16:creationId xmlns:a16="http://schemas.microsoft.com/office/drawing/2014/main" id="{35CEAC63-D768-49A4-BB24-17E18BE8FFC4}"/>
              </a:ext>
            </a:extLst>
          </p:cNvPr>
          <p:cNvSpPr>
            <a:spLocks noGrp="1"/>
          </p:cNvSpPr>
          <p:nvPr>
            <p:ph type="sldNum" sz="quarter" idx="12"/>
          </p:nvPr>
        </p:nvSpPr>
        <p:spPr/>
        <p:txBody>
          <a:bodyPr/>
          <a:lstStyle/>
          <a:p>
            <a:fld id="{D4B37BC5-01F3-4DA6-AE9F-6749599A3EE9}" type="slidenum">
              <a:rPr lang="zh-TW" altLang="en-US" smtClean="0"/>
              <a:t>19</a:t>
            </a:fld>
            <a:endParaRPr lang="zh-TW" altLang="en-US"/>
          </a:p>
        </p:txBody>
      </p:sp>
      <p:sp>
        <p:nvSpPr>
          <p:cNvPr id="6" name="文字版面配置區 5">
            <a:extLst>
              <a:ext uri="{FF2B5EF4-FFF2-40B4-BE49-F238E27FC236}">
                <a16:creationId xmlns:a16="http://schemas.microsoft.com/office/drawing/2014/main" id="{6DA0DFCD-1C14-474C-972F-6C10F0C64A9E}"/>
              </a:ext>
            </a:extLst>
          </p:cNvPr>
          <p:cNvSpPr>
            <a:spLocks noGrp="1"/>
          </p:cNvSpPr>
          <p:nvPr>
            <p:ph type="body" sz="quarter" idx="15"/>
          </p:nvPr>
        </p:nvSpPr>
        <p:spPr>
          <a:xfrm>
            <a:off x="-1" y="-1"/>
            <a:ext cx="1383454" cy="1275905"/>
          </a:xfrm>
        </p:spPr>
        <p:txBody>
          <a:bodyPr/>
          <a:lstStyle/>
          <a:p>
            <a:r>
              <a:rPr lang="en-US" altLang="zh-TW" dirty="0"/>
              <a:t>03</a:t>
            </a:r>
            <a:endParaRPr lang="zh-TW" altLang="en-US" dirty="0"/>
          </a:p>
        </p:txBody>
      </p:sp>
      <p:sp>
        <p:nvSpPr>
          <p:cNvPr id="9" name="內容版面配置區 3">
            <a:extLst>
              <a:ext uri="{FF2B5EF4-FFF2-40B4-BE49-F238E27FC236}">
                <a16:creationId xmlns:a16="http://schemas.microsoft.com/office/drawing/2014/main" id="{1E298CD1-09E6-40A1-8723-7D08C4CA376A}"/>
              </a:ext>
            </a:extLst>
          </p:cNvPr>
          <p:cNvSpPr txBox="1">
            <a:spLocks noGrp="1"/>
          </p:cNvSpPr>
          <p:nvPr>
            <p:ph sz="quarter" idx="14"/>
          </p:nvPr>
        </p:nvSpPr>
        <p:spPr>
          <a:xfrm>
            <a:off x="161925" y="1808703"/>
            <a:ext cx="11847513" cy="5049297"/>
          </a:xfrm>
          <a:prstGeom prst="rect">
            <a:avLst/>
          </a:prstGeom>
        </p:spPr>
        <p:txBody>
          <a:bodyPr vert="horz" lIns="91440" tIns="45720" rIns="91440" bIns="45720" rtlCol="0">
            <a:normAutofit/>
          </a:bodyPr>
          <a:lstStyle>
            <a:lvl1pPr marL="228584" indent="-228584" algn="l" defTabSz="914332" rtl="0" eaLnBrk="1" latinLnBrk="0" hangingPunct="1">
              <a:lnSpc>
                <a:spcPct val="100000"/>
              </a:lnSpc>
              <a:spcBef>
                <a:spcPts val="1000"/>
              </a:spcBef>
              <a:buFont typeface="Wingdings" panose="05000000000000000000" pitchFamily="2" charset="2"/>
              <a:buChar char="u"/>
              <a:defRPr sz="24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新增蒐集</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國家重點領域研究學院之新生資料</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報表資料來源增加「表</a:t>
            </a:r>
            <a:r>
              <a:rPr lang="en-US" altLang="zh-TW" kern="100" dirty="0">
                <a:latin typeface="微軟正黑體" panose="020B0604030504040204" pitchFamily="34" charset="-120"/>
              </a:rPr>
              <a:t>2-1-2</a:t>
            </a:r>
            <a:r>
              <a:rPr lang="zh-TW" altLang="en-US" kern="100" dirty="0">
                <a:latin typeface="微軟正黑體" panose="020B0604030504040204" pitchFamily="34" charset="-120"/>
              </a:rPr>
              <a:t>各種招生管道外加名額資料表」之「國家重點領域研究學院」之新生資料。</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zh-TW" altLang="en-US"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endParaRPr lang="en-US" altLang="zh-TW" sz="1800" kern="100" dirty="0">
              <a:latin typeface="微軟正黑體" panose="020B0604030504040204" pitchFamily="34" charset="-120"/>
            </a:endParaRPr>
          </a:p>
          <a:p>
            <a:pPr marL="0" indent="0" algn="r">
              <a:lnSpc>
                <a:spcPct val="110000"/>
              </a:lnSpc>
              <a:spcBef>
                <a:spcPts val="600"/>
              </a:spcBef>
              <a:buFont typeface="Wingdings" panose="05000000000000000000" pitchFamily="2" charset="2"/>
              <a:buNone/>
              <a:defRPr/>
            </a:pPr>
            <a:r>
              <a:rPr lang="zh-TW" altLang="zh-TW" sz="1800" kern="100" dirty="0">
                <a:latin typeface="微軟正黑體" panose="020B0604030504040204" pitchFamily="34" charset="-120"/>
              </a:rPr>
              <a:t>【</a:t>
            </a:r>
            <a:r>
              <a:rPr lang="en-US" altLang="zh-TW" sz="1800" kern="100" dirty="0">
                <a:latin typeface="微軟正黑體" panose="020B0604030504040204" pitchFamily="34" charset="-120"/>
              </a:rPr>
              <a:t>113</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月「技職司」新增蒐集</a:t>
            </a:r>
            <a:r>
              <a:rPr lang="zh-TW" altLang="zh-TW" sz="1800" kern="100" dirty="0">
                <a:latin typeface="微軟正黑體" panose="020B0604030504040204" pitchFamily="34" charset="-120"/>
              </a:rPr>
              <a:t>】</a:t>
            </a:r>
            <a:endParaRPr lang="zh-TW" altLang="zh-TW" sz="1800" kern="100" dirty="0">
              <a:latin typeface="微軟正黑體" panose="020B0604030504040204" pitchFamily="34" charset="-120"/>
              <a:cs typeface="Times New Roman" panose="02020603050405020304" pitchFamily="18" charset="0"/>
            </a:endParaRPr>
          </a:p>
        </p:txBody>
      </p:sp>
    </p:spTree>
    <p:extLst>
      <p:ext uri="{BB962C8B-B14F-4D97-AF65-F5344CB8AC3E}">
        <p14:creationId xmlns:p14="http://schemas.microsoft.com/office/powerpoint/2010/main" val="4056095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zh-TW" altLang="en-US" dirty="0">
                <a:ln>
                  <a:noFill/>
                </a:ln>
              </a:rPr>
              <a:t>技專校院校務資料庫</a:t>
            </a:r>
          </a:p>
        </p:txBody>
      </p:sp>
      <p:sp>
        <p:nvSpPr>
          <p:cNvPr id="3" name="副標題 2"/>
          <p:cNvSpPr>
            <a:spLocks noGrp="1"/>
          </p:cNvSpPr>
          <p:nvPr>
            <p:ph type="subTitle" idx="1"/>
          </p:nvPr>
        </p:nvSpPr>
        <p:spPr>
          <a:xfrm>
            <a:off x="237525" y="3169920"/>
            <a:ext cx="7565359" cy="934720"/>
          </a:xfrm>
        </p:spPr>
        <p:txBody>
          <a:bodyPr/>
          <a:lstStyle/>
          <a:p>
            <a:r>
              <a:rPr lang="en-US" altLang="zh-TW" b="1" dirty="0">
                <a:ln>
                  <a:noFill/>
                </a:ln>
              </a:rPr>
              <a:t>113</a:t>
            </a:r>
            <a:r>
              <a:rPr lang="zh-TW" altLang="en-US" b="1" dirty="0">
                <a:ln>
                  <a:noFill/>
                </a:ln>
              </a:rPr>
              <a:t>年</a:t>
            </a:r>
            <a:r>
              <a:rPr lang="en-US" altLang="zh-TW" b="1" dirty="0">
                <a:ln>
                  <a:noFill/>
                </a:ln>
              </a:rPr>
              <a:t>10</a:t>
            </a:r>
            <a:r>
              <a:rPr lang="zh-TW" altLang="en-US" b="1" dirty="0">
                <a:ln>
                  <a:noFill/>
                </a:ln>
              </a:rPr>
              <a:t>月份填表說明會</a:t>
            </a:r>
            <a:br>
              <a:rPr lang="zh-TW" altLang="en-US" b="1" dirty="0">
                <a:ln>
                  <a:noFill/>
                </a:ln>
              </a:rPr>
            </a:br>
            <a:endParaRPr lang="zh-TW" altLang="en-US" b="1" dirty="0">
              <a:ln>
                <a:noFill/>
              </a:ln>
            </a:endParaRPr>
          </a:p>
        </p:txBody>
      </p:sp>
      <p:sp>
        <p:nvSpPr>
          <p:cNvPr id="4" name="投影片編號版面配置區 3"/>
          <p:cNvSpPr>
            <a:spLocks noGrp="1"/>
          </p:cNvSpPr>
          <p:nvPr>
            <p:ph type="sldNum" sz="quarter" idx="12"/>
          </p:nvPr>
        </p:nvSpPr>
        <p:spPr/>
        <p:txBody>
          <a:bodyPr/>
          <a:lstStyle/>
          <a:p>
            <a:fld id="{D4B37BC5-01F3-4DA6-AE9F-6749599A3EE9}" type="slidenum">
              <a:rPr lang="zh-TW" altLang="en-US" smtClean="0"/>
              <a:t>2</a:t>
            </a:fld>
            <a:endParaRPr lang="zh-TW" altLang="en-US"/>
          </a:p>
        </p:txBody>
      </p:sp>
    </p:spTree>
    <p:extLst>
      <p:ext uri="{BB962C8B-B14F-4D97-AF65-F5344CB8AC3E}">
        <p14:creationId xmlns:p14="http://schemas.microsoft.com/office/powerpoint/2010/main" val="2039745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C220D04-3CB2-45AF-9752-4F4EDEB12EC3}"/>
              </a:ext>
            </a:extLst>
          </p:cNvPr>
          <p:cNvSpPr>
            <a:spLocks noGrp="1"/>
          </p:cNvSpPr>
          <p:nvPr>
            <p:ph type="title"/>
          </p:nvPr>
        </p:nvSpPr>
        <p:spPr>
          <a:xfrm>
            <a:off x="1383454" y="1"/>
            <a:ext cx="10808545" cy="802432"/>
          </a:xfrm>
        </p:spPr>
        <p:txBody>
          <a:bodyPr>
            <a:noAutofit/>
          </a:bodyPr>
          <a:lstStyle/>
          <a:p>
            <a:r>
              <a:rPr lang="zh-TW" altLang="en-US" sz="2600" dirty="0"/>
              <a:t>新表 表</a:t>
            </a:r>
            <a:r>
              <a:rPr lang="en-US" altLang="zh-TW" sz="2600" dirty="0"/>
              <a:t>2-1-5</a:t>
            </a:r>
            <a:r>
              <a:rPr lang="zh-TW" altLang="en-US" sz="2600" dirty="0"/>
              <a:t>國家重點領域研究學院碩博士</a:t>
            </a:r>
            <a:r>
              <a:rPr lang="en-US" altLang="zh-TW" sz="2600" dirty="0"/>
              <a:t>(</a:t>
            </a:r>
            <a:r>
              <a:rPr lang="zh-TW" altLang="en-US" sz="2600" dirty="0"/>
              <a:t>含碩士在職</a:t>
            </a:r>
            <a:r>
              <a:rPr lang="en-US" altLang="zh-TW" sz="2600" dirty="0"/>
              <a:t>)</a:t>
            </a:r>
            <a:r>
              <a:rPr lang="zh-TW" altLang="en-US" sz="2600" dirty="0"/>
              <a:t>班核定招生情形</a:t>
            </a:r>
          </a:p>
        </p:txBody>
      </p:sp>
      <p:sp>
        <p:nvSpPr>
          <p:cNvPr id="3" name="投影片編號版面配置區 2">
            <a:extLst>
              <a:ext uri="{FF2B5EF4-FFF2-40B4-BE49-F238E27FC236}">
                <a16:creationId xmlns:a16="http://schemas.microsoft.com/office/drawing/2014/main" id="{E521A75E-CFC9-4B1A-B728-7D5E4D2F0802}"/>
              </a:ext>
            </a:extLst>
          </p:cNvPr>
          <p:cNvSpPr>
            <a:spLocks noGrp="1"/>
          </p:cNvSpPr>
          <p:nvPr>
            <p:ph type="sldNum" sz="quarter" idx="12"/>
          </p:nvPr>
        </p:nvSpPr>
        <p:spPr/>
        <p:txBody>
          <a:bodyPr/>
          <a:lstStyle/>
          <a:p>
            <a:fld id="{D4B37BC5-01F3-4DA6-AE9F-6749599A3EE9}" type="slidenum">
              <a:rPr lang="zh-TW" altLang="en-US" smtClean="0"/>
              <a:t>20</a:t>
            </a:fld>
            <a:endParaRPr lang="zh-TW" altLang="en-US"/>
          </a:p>
        </p:txBody>
      </p:sp>
      <p:graphicFrame>
        <p:nvGraphicFramePr>
          <p:cNvPr id="7" name="內容版面配置區 6">
            <a:extLst>
              <a:ext uri="{FF2B5EF4-FFF2-40B4-BE49-F238E27FC236}">
                <a16:creationId xmlns:a16="http://schemas.microsoft.com/office/drawing/2014/main" id="{CD2CEA2E-F2A0-4691-A3A2-CFEECAA5D530}"/>
              </a:ext>
            </a:extLst>
          </p:cNvPr>
          <p:cNvGraphicFramePr>
            <a:graphicFrameLocks noGrp="1"/>
          </p:cNvGraphicFramePr>
          <p:nvPr>
            <p:ph sz="quarter" idx="13"/>
            <p:extLst>
              <p:ext uri="{D42A27DB-BD31-4B8C-83A1-F6EECF244321}">
                <p14:modId xmlns:p14="http://schemas.microsoft.com/office/powerpoint/2010/main" val="2814233777"/>
              </p:ext>
            </p:extLst>
          </p:nvPr>
        </p:nvGraphicFramePr>
        <p:xfrm>
          <a:off x="132093" y="934721"/>
          <a:ext cx="11952000" cy="1971039"/>
        </p:xfrm>
        <a:graphic>
          <a:graphicData uri="http://schemas.openxmlformats.org/drawingml/2006/table">
            <a:tbl>
              <a:tblPr firstRow="1" firstCol="1" bandRow="1">
                <a:tableStyleId>{5C22544A-7EE6-4342-B048-85BDC9FD1C3A}</a:tableStyleId>
              </a:tblPr>
              <a:tblGrid>
                <a:gridCol w="486000">
                  <a:extLst>
                    <a:ext uri="{9D8B030D-6E8A-4147-A177-3AD203B41FA5}">
                      <a16:colId xmlns:a16="http://schemas.microsoft.com/office/drawing/2014/main" val="1581394822"/>
                    </a:ext>
                  </a:extLst>
                </a:gridCol>
                <a:gridCol w="486000">
                  <a:extLst>
                    <a:ext uri="{9D8B030D-6E8A-4147-A177-3AD203B41FA5}">
                      <a16:colId xmlns:a16="http://schemas.microsoft.com/office/drawing/2014/main" val="1462615627"/>
                    </a:ext>
                  </a:extLst>
                </a:gridCol>
                <a:gridCol w="486000">
                  <a:extLst>
                    <a:ext uri="{9D8B030D-6E8A-4147-A177-3AD203B41FA5}">
                      <a16:colId xmlns:a16="http://schemas.microsoft.com/office/drawing/2014/main" val="615548752"/>
                    </a:ext>
                  </a:extLst>
                </a:gridCol>
                <a:gridCol w="486000">
                  <a:extLst>
                    <a:ext uri="{9D8B030D-6E8A-4147-A177-3AD203B41FA5}">
                      <a16:colId xmlns:a16="http://schemas.microsoft.com/office/drawing/2014/main" val="2566546446"/>
                    </a:ext>
                  </a:extLst>
                </a:gridCol>
                <a:gridCol w="2520000">
                  <a:extLst>
                    <a:ext uri="{9D8B030D-6E8A-4147-A177-3AD203B41FA5}">
                      <a16:colId xmlns:a16="http://schemas.microsoft.com/office/drawing/2014/main" val="3805250749"/>
                    </a:ext>
                  </a:extLst>
                </a:gridCol>
                <a:gridCol w="504000">
                  <a:extLst>
                    <a:ext uri="{9D8B030D-6E8A-4147-A177-3AD203B41FA5}">
                      <a16:colId xmlns:a16="http://schemas.microsoft.com/office/drawing/2014/main" val="1120378039"/>
                    </a:ext>
                  </a:extLst>
                </a:gridCol>
                <a:gridCol w="504000">
                  <a:extLst>
                    <a:ext uri="{9D8B030D-6E8A-4147-A177-3AD203B41FA5}">
                      <a16:colId xmlns:a16="http://schemas.microsoft.com/office/drawing/2014/main" val="155490734"/>
                    </a:ext>
                  </a:extLst>
                </a:gridCol>
                <a:gridCol w="1008000">
                  <a:extLst>
                    <a:ext uri="{9D8B030D-6E8A-4147-A177-3AD203B41FA5}">
                      <a16:colId xmlns:a16="http://schemas.microsoft.com/office/drawing/2014/main" val="3399832968"/>
                    </a:ext>
                  </a:extLst>
                </a:gridCol>
                <a:gridCol w="504000">
                  <a:extLst>
                    <a:ext uri="{9D8B030D-6E8A-4147-A177-3AD203B41FA5}">
                      <a16:colId xmlns:a16="http://schemas.microsoft.com/office/drawing/2014/main" val="173557290"/>
                    </a:ext>
                  </a:extLst>
                </a:gridCol>
                <a:gridCol w="504000">
                  <a:extLst>
                    <a:ext uri="{9D8B030D-6E8A-4147-A177-3AD203B41FA5}">
                      <a16:colId xmlns:a16="http://schemas.microsoft.com/office/drawing/2014/main" val="2880509639"/>
                    </a:ext>
                  </a:extLst>
                </a:gridCol>
                <a:gridCol w="504000">
                  <a:extLst>
                    <a:ext uri="{9D8B030D-6E8A-4147-A177-3AD203B41FA5}">
                      <a16:colId xmlns:a16="http://schemas.microsoft.com/office/drawing/2014/main" val="410417591"/>
                    </a:ext>
                  </a:extLst>
                </a:gridCol>
                <a:gridCol w="1008000">
                  <a:extLst>
                    <a:ext uri="{9D8B030D-6E8A-4147-A177-3AD203B41FA5}">
                      <a16:colId xmlns:a16="http://schemas.microsoft.com/office/drawing/2014/main" val="3664527041"/>
                    </a:ext>
                  </a:extLst>
                </a:gridCol>
                <a:gridCol w="504000">
                  <a:extLst>
                    <a:ext uri="{9D8B030D-6E8A-4147-A177-3AD203B41FA5}">
                      <a16:colId xmlns:a16="http://schemas.microsoft.com/office/drawing/2014/main" val="755819366"/>
                    </a:ext>
                  </a:extLst>
                </a:gridCol>
                <a:gridCol w="648000">
                  <a:extLst>
                    <a:ext uri="{9D8B030D-6E8A-4147-A177-3AD203B41FA5}">
                      <a16:colId xmlns:a16="http://schemas.microsoft.com/office/drawing/2014/main" val="1343153368"/>
                    </a:ext>
                  </a:extLst>
                </a:gridCol>
                <a:gridCol w="648000">
                  <a:extLst>
                    <a:ext uri="{9D8B030D-6E8A-4147-A177-3AD203B41FA5}">
                      <a16:colId xmlns:a16="http://schemas.microsoft.com/office/drawing/2014/main" val="2894510140"/>
                    </a:ext>
                  </a:extLst>
                </a:gridCol>
                <a:gridCol w="648000">
                  <a:extLst>
                    <a:ext uri="{9D8B030D-6E8A-4147-A177-3AD203B41FA5}">
                      <a16:colId xmlns:a16="http://schemas.microsoft.com/office/drawing/2014/main" val="3605818876"/>
                    </a:ext>
                  </a:extLst>
                </a:gridCol>
                <a:gridCol w="504000">
                  <a:extLst>
                    <a:ext uri="{9D8B030D-6E8A-4147-A177-3AD203B41FA5}">
                      <a16:colId xmlns:a16="http://schemas.microsoft.com/office/drawing/2014/main" val="1789197354"/>
                    </a:ext>
                  </a:extLst>
                </a:gridCol>
              </a:tblGrid>
              <a:tr h="626688">
                <a:tc rowSpan="3">
                  <a:txBody>
                    <a:bodyPr/>
                    <a:lstStyle/>
                    <a:p>
                      <a:pPr marL="71755" marR="71755" algn="ctr">
                        <a:spcAft>
                          <a:spcPts val="0"/>
                        </a:spcAft>
                      </a:pPr>
                      <a:r>
                        <a:rPr lang="zh-TW" sz="2400" b="1" kern="0" dirty="0">
                          <a:solidFill>
                            <a:srgbClr val="FF0000"/>
                          </a:solidFill>
                          <a:effectLst/>
                        </a:rPr>
                        <a:t>學年度</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3">
                  <a:txBody>
                    <a:bodyPr/>
                    <a:lstStyle/>
                    <a:p>
                      <a:pPr marL="71755" marR="71755" algn="ctr">
                        <a:spcAft>
                          <a:spcPts val="0"/>
                        </a:spcAft>
                      </a:pPr>
                      <a:r>
                        <a:rPr lang="zh-TW" sz="2400" b="1" kern="0" dirty="0">
                          <a:solidFill>
                            <a:srgbClr val="FF0000"/>
                          </a:solidFill>
                          <a:effectLst/>
                        </a:rPr>
                        <a:t>學院</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3">
                  <a:txBody>
                    <a:bodyPr/>
                    <a:lstStyle/>
                    <a:p>
                      <a:pPr marL="71755" marR="71755" algn="ctr">
                        <a:spcAft>
                          <a:spcPts val="0"/>
                        </a:spcAft>
                      </a:pPr>
                      <a:r>
                        <a:rPr lang="zh-TW" sz="2400" b="1" kern="0" dirty="0">
                          <a:solidFill>
                            <a:srgbClr val="FF0000"/>
                          </a:solidFill>
                          <a:effectLst/>
                        </a:rPr>
                        <a:t>系所</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3">
                  <a:txBody>
                    <a:bodyPr/>
                    <a:lstStyle/>
                    <a:p>
                      <a:pPr marL="71755" marR="71755" algn="ctr">
                        <a:spcAft>
                          <a:spcPts val="0"/>
                        </a:spcAft>
                      </a:pPr>
                      <a:r>
                        <a:rPr lang="zh-TW" sz="2400" b="1" kern="0" dirty="0">
                          <a:solidFill>
                            <a:srgbClr val="FF0000"/>
                          </a:solidFill>
                          <a:effectLst/>
                        </a:rPr>
                        <a:t>學制</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3">
                  <a:txBody>
                    <a:bodyPr/>
                    <a:lstStyle/>
                    <a:p>
                      <a:pPr algn="ctr"/>
                      <a:r>
                        <a:rPr lang="zh-TW" sz="2400" b="0" kern="0" dirty="0">
                          <a:solidFill>
                            <a:schemeClr val="tx1"/>
                          </a:solidFill>
                          <a:effectLst/>
                        </a:rPr>
                        <a:t>核定新生招生名額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algn="ctr"/>
                      <a:r>
                        <a:rPr lang="zh-TW" sz="2400" b="0" kern="0">
                          <a:solidFill>
                            <a:schemeClr val="tx1"/>
                          </a:solidFill>
                          <a:effectLst/>
                        </a:rPr>
                        <a:t>報名人數</a:t>
                      </a:r>
                      <a:endParaRPr lang="zh-TW" sz="2400" b="0" kern="10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0" kern="0" dirty="0">
                          <a:solidFill>
                            <a:schemeClr val="tx1"/>
                          </a:solidFill>
                          <a:effectLst/>
                        </a:rPr>
                        <a:t>錄取人數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0" kern="0" dirty="0">
                          <a:solidFill>
                            <a:schemeClr val="tx1"/>
                          </a:solidFill>
                          <a:effectLst/>
                        </a:rPr>
                        <a:t>實際註冊人數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473148025"/>
                  </a:ext>
                </a:extLst>
              </a:tr>
              <a:tr h="52577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pPr algn="ct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甄試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考試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逕修讀學位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合計</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甄試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考試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逕修讀學位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合計</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2400" b="0" kern="0" dirty="0">
                          <a:solidFill>
                            <a:schemeClr val="tx1"/>
                          </a:solidFill>
                          <a:effectLst/>
                        </a:rPr>
                        <a:t>已在職者</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rowSpan="2">
                  <a:txBody>
                    <a:bodyPr/>
                    <a:lstStyle/>
                    <a:p>
                      <a:pPr algn="ctr"/>
                      <a:r>
                        <a:rPr lang="zh-TW" sz="2400" b="0" kern="0" dirty="0">
                          <a:solidFill>
                            <a:schemeClr val="tx1"/>
                          </a:solidFill>
                          <a:effectLst/>
                        </a:rPr>
                        <a:t>未在職者</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合計</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6124734"/>
                  </a:ext>
                </a:extLst>
              </a:tr>
              <a:tr h="818573">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a:txBody>
                    <a:bodyPr/>
                    <a:lstStyle/>
                    <a:p>
                      <a:pPr algn="ctr"/>
                      <a:r>
                        <a:rPr lang="zh-TW" sz="2400" b="0" kern="0" dirty="0">
                          <a:solidFill>
                            <a:schemeClr val="tx1"/>
                          </a:solidFill>
                          <a:effectLst/>
                        </a:rPr>
                        <a:t>全職</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0" dirty="0">
                          <a:solidFill>
                            <a:schemeClr val="tx1"/>
                          </a:solidFill>
                          <a:effectLst/>
                        </a:rPr>
                        <a:t>兼職</a:t>
                      </a:r>
                      <a:endParaRPr lang="zh-TW" altLang="en-US" dirty="0"/>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0988881"/>
                  </a:ext>
                </a:extLst>
              </a:tr>
            </a:tbl>
          </a:graphicData>
        </a:graphic>
      </p:graphicFrame>
      <p:sp>
        <p:nvSpPr>
          <p:cNvPr id="5" name="內容版面配置區 4">
            <a:extLst>
              <a:ext uri="{FF2B5EF4-FFF2-40B4-BE49-F238E27FC236}">
                <a16:creationId xmlns:a16="http://schemas.microsoft.com/office/drawing/2014/main" id="{26CD96F2-94B6-47DA-B7BD-B31C23BF5225}"/>
              </a:ext>
            </a:extLst>
          </p:cNvPr>
          <p:cNvSpPr>
            <a:spLocks noGrp="1"/>
          </p:cNvSpPr>
          <p:nvPr>
            <p:ph sz="quarter" idx="14"/>
          </p:nvPr>
        </p:nvSpPr>
        <p:spPr>
          <a:xfrm>
            <a:off x="162566" y="3038049"/>
            <a:ext cx="11846559" cy="3819960"/>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學年度、學院、系所、學制</a:t>
            </a:r>
            <a:endParaRPr lang="en-US" altLang="zh-TW" b="1"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學年度：</a:t>
            </a:r>
            <a:r>
              <a:rPr lang="zh-TW" altLang="en-US" dirty="0"/>
              <a:t>學校每年</a:t>
            </a:r>
            <a:r>
              <a:rPr lang="en-US" altLang="zh-TW" dirty="0"/>
              <a:t>10</a:t>
            </a:r>
            <a:r>
              <a:rPr lang="zh-TW" altLang="en-US" dirty="0"/>
              <a:t>月填報當學年度資料，以</a:t>
            </a:r>
            <a:r>
              <a:rPr lang="en-US" altLang="zh-TW" dirty="0"/>
              <a:t>10</a:t>
            </a:r>
            <a:r>
              <a:rPr lang="zh-TW" altLang="en-US" dirty="0"/>
              <a:t>月</a:t>
            </a:r>
            <a:r>
              <a:rPr lang="en-US" altLang="zh-TW" dirty="0"/>
              <a:t>15</a:t>
            </a:r>
            <a:r>
              <a:rPr lang="zh-TW" altLang="en-US" dirty="0"/>
              <a:t>日為資料調查基準日，例如：</a:t>
            </a:r>
            <a:r>
              <a:rPr lang="en-US" altLang="zh-TW" dirty="0"/>
              <a:t>113</a:t>
            </a:r>
            <a:r>
              <a:rPr lang="zh-TW" altLang="en-US" dirty="0"/>
              <a:t>年</a:t>
            </a:r>
            <a:r>
              <a:rPr lang="en-US" altLang="zh-TW" dirty="0"/>
              <a:t>10</a:t>
            </a:r>
            <a:r>
              <a:rPr lang="zh-TW" altLang="en-US" dirty="0"/>
              <a:t>月填報</a:t>
            </a:r>
            <a:r>
              <a:rPr lang="en-US" altLang="zh-TW" dirty="0"/>
              <a:t>113</a:t>
            </a:r>
            <a:r>
              <a:rPr lang="zh-TW" altLang="en-US" dirty="0"/>
              <a:t>學年度資料。</a:t>
            </a:r>
            <a:endParaRPr lang="en-US" altLang="zh-TW" dirty="0"/>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學院、系所、學制：</a:t>
            </a:r>
            <a:r>
              <a:rPr lang="zh-TW" altLang="en-US" dirty="0"/>
              <a:t>請由下拉式選單選擇所屬之學院、系所、學制，該選單之資料來源為學校管理者所設定之系所資料。</a:t>
            </a:r>
            <a:endParaRPr lang="en-US" altLang="zh-TW" dirty="0"/>
          </a:p>
          <a:p>
            <a:pPr marL="342874" indent="-342874">
              <a:lnSpc>
                <a:spcPct val="120000"/>
              </a:lnSpc>
              <a:spcBef>
                <a:spcPts val="600"/>
              </a:spcBef>
              <a:buFont typeface="Wingdings" panose="05000000000000000000" pitchFamily="2" charset="2"/>
              <a:buChar char=""/>
              <a:defRPr/>
            </a:pPr>
            <a:r>
              <a:rPr lang="zh-TW" altLang="en-US" dirty="0"/>
              <a:t>教育部核定通過之國家重點領域研究學院名稱，請確認與教育部核定函文及組織規程相符。</a:t>
            </a:r>
          </a:p>
          <a:p>
            <a:pPr marL="0" indent="0" algn="r">
              <a:lnSpc>
                <a:spcPct val="120000"/>
              </a:lnSpc>
              <a:spcBef>
                <a:spcPts val="600"/>
              </a:spcBef>
              <a:buNone/>
              <a:defRPr/>
            </a:pPr>
            <a:r>
              <a:rPr lang="en-US" altLang="zh-TW" sz="1800" kern="100" dirty="0">
                <a:latin typeface="微軟正黑體" panose="020B0604030504040204" pitchFamily="34" charset="-120"/>
              </a:rPr>
              <a:t>【113</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en-US" sz="1800" kern="100" dirty="0">
                <a:latin typeface="微軟正黑體" panose="020B0604030504040204" pitchFamily="34" charset="-120"/>
              </a:rPr>
              <a:t>月因應「技職司」需求新增欄位</a:t>
            </a:r>
            <a:r>
              <a:rPr lang="en-US" altLang="zh-TW" sz="1800" kern="100" dirty="0">
                <a:latin typeface="微軟正黑體" panose="020B0604030504040204" pitchFamily="34" charset="-120"/>
              </a:rPr>
              <a:t>】</a:t>
            </a:r>
            <a:endParaRPr lang="zh-TW" altLang="en-US" dirty="0"/>
          </a:p>
          <a:p>
            <a:endParaRPr lang="zh-TW" altLang="en-US" dirty="0"/>
          </a:p>
        </p:txBody>
      </p:sp>
      <p:sp>
        <p:nvSpPr>
          <p:cNvPr id="6" name="文字版面配置區 5">
            <a:extLst>
              <a:ext uri="{FF2B5EF4-FFF2-40B4-BE49-F238E27FC236}">
                <a16:creationId xmlns:a16="http://schemas.microsoft.com/office/drawing/2014/main" id="{38CDF69E-707F-40BE-81E4-30720271FB15}"/>
              </a:ext>
            </a:extLst>
          </p:cNvPr>
          <p:cNvSpPr>
            <a:spLocks noGrp="1"/>
          </p:cNvSpPr>
          <p:nvPr>
            <p:ph type="body" sz="quarter" idx="15"/>
          </p:nvPr>
        </p:nvSpPr>
        <p:spPr/>
        <p:txBody>
          <a:bodyPr/>
          <a:lstStyle/>
          <a:p>
            <a:r>
              <a:rPr lang="en-US" altLang="zh-TW" dirty="0"/>
              <a:t>04</a:t>
            </a:r>
            <a:endParaRPr lang="zh-TW" altLang="en-US" dirty="0"/>
          </a:p>
        </p:txBody>
      </p:sp>
    </p:spTree>
    <p:extLst>
      <p:ext uri="{BB962C8B-B14F-4D97-AF65-F5344CB8AC3E}">
        <p14:creationId xmlns:p14="http://schemas.microsoft.com/office/powerpoint/2010/main" val="3019417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a:extLst>
              <a:ext uri="{FF2B5EF4-FFF2-40B4-BE49-F238E27FC236}">
                <a16:creationId xmlns:a16="http://schemas.microsoft.com/office/drawing/2014/main" id="{E521A75E-CFC9-4B1A-B728-7D5E4D2F0802}"/>
              </a:ext>
            </a:extLst>
          </p:cNvPr>
          <p:cNvSpPr>
            <a:spLocks noGrp="1"/>
          </p:cNvSpPr>
          <p:nvPr>
            <p:ph type="sldNum" sz="quarter" idx="12"/>
          </p:nvPr>
        </p:nvSpPr>
        <p:spPr/>
        <p:txBody>
          <a:bodyPr/>
          <a:lstStyle/>
          <a:p>
            <a:fld id="{D4B37BC5-01F3-4DA6-AE9F-6749599A3EE9}" type="slidenum">
              <a:rPr lang="zh-TW" altLang="en-US" smtClean="0"/>
              <a:t>21</a:t>
            </a:fld>
            <a:endParaRPr lang="zh-TW" altLang="en-US"/>
          </a:p>
        </p:txBody>
      </p:sp>
      <p:sp>
        <p:nvSpPr>
          <p:cNvPr id="5" name="內容版面配置區 4">
            <a:extLst>
              <a:ext uri="{FF2B5EF4-FFF2-40B4-BE49-F238E27FC236}">
                <a16:creationId xmlns:a16="http://schemas.microsoft.com/office/drawing/2014/main" id="{26CD96F2-94B6-47DA-B7BD-B31C23BF5225}"/>
              </a:ext>
            </a:extLst>
          </p:cNvPr>
          <p:cNvSpPr>
            <a:spLocks noGrp="1"/>
          </p:cNvSpPr>
          <p:nvPr>
            <p:ph sz="quarter" idx="14"/>
          </p:nvPr>
        </p:nvSpPr>
        <p:spPr>
          <a:xfrm>
            <a:off x="162566" y="3007361"/>
            <a:ext cx="11846559" cy="3850648"/>
          </a:xfrm>
        </p:spPr>
        <p:txBody>
          <a:bodyPr>
            <a:normAutofit fontScale="92500" lnSpcReduction="2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核定新生招生名額、報名人數、錄取人數</a:t>
            </a:r>
            <a:endParaRPr lang="en-US" altLang="zh-TW" b="1"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sz="2500" b="1" kern="100" dirty="0">
                <a:solidFill>
                  <a:srgbClr val="FF0000"/>
                </a:solidFill>
                <a:latin typeface="微軟正黑體" panose="020B0604030504040204" pitchFamily="34" charset="-120"/>
              </a:rPr>
              <a:t>核定新生招生名額：</a:t>
            </a:r>
            <a:r>
              <a:rPr lang="zh-TW" altLang="en-US" b="1" dirty="0">
                <a:solidFill>
                  <a:srgbClr val="FF0000"/>
                </a:solidFill>
              </a:rPr>
              <a:t>本欄位學校免填</a:t>
            </a:r>
            <a:r>
              <a:rPr lang="zh-TW" altLang="en-US" dirty="0"/>
              <a:t>，此欄位數據將由教育部依「國家重點領域產學合作及人才培育創新條例」核定之招生名額匯入，</a:t>
            </a:r>
            <a:r>
              <a:rPr lang="zh-TW" altLang="en-US" b="1" dirty="0">
                <a:solidFill>
                  <a:srgbClr val="FF0000"/>
                </a:solidFill>
              </a:rPr>
              <a:t>請協助核對數據 </a:t>
            </a:r>
            <a:r>
              <a:rPr lang="zh-TW" altLang="en-US" dirty="0"/>
              <a:t>。</a:t>
            </a:r>
          </a:p>
          <a:p>
            <a:pPr marL="342874" indent="-342874">
              <a:lnSpc>
                <a:spcPct val="120000"/>
              </a:lnSpc>
              <a:spcBef>
                <a:spcPts val="600"/>
              </a:spcBef>
              <a:buFont typeface="Wingdings" panose="05000000000000000000" pitchFamily="2" charset="2"/>
              <a:buChar char=""/>
              <a:defRPr/>
            </a:pPr>
            <a:r>
              <a:rPr lang="zh-TW" altLang="en-US" sz="2500" b="1" kern="100" dirty="0">
                <a:solidFill>
                  <a:srgbClr val="FF0000"/>
                </a:solidFill>
                <a:latin typeface="微軟正黑體" panose="020B0604030504040204" pitchFamily="34" charset="-120"/>
              </a:rPr>
              <a:t>報名人數：</a:t>
            </a:r>
            <a:r>
              <a:rPr lang="zh-TW" altLang="en-US" dirty="0"/>
              <a:t>請填報學校當學年度核定院設系、所、學位學程之</a:t>
            </a:r>
            <a:r>
              <a:rPr lang="en-US" altLang="zh-TW" dirty="0"/>
              <a:t>【</a:t>
            </a:r>
            <a:r>
              <a:rPr lang="zh-TW" altLang="en-US" dirty="0"/>
              <a:t>碩士班；碩士在職班；博士班</a:t>
            </a:r>
            <a:r>
              <a:rPr lang="en-US" altLang="zh-TW" dirty="0"/>
              <a:t>】</a:t>
            </a:r>
            <a:r>
              <a:rPr lang="zh-TW" altLang="en-US" dirty="0"/>
              <a:t>以</a:t>
            </a:r>
            <a:r>
              <a:rPr lang="en-US" altLang="zh-TW" dirty="0"/>
              <a:t>【</a:t>
            </a:r>
            <a:r>
              <a:rPr lang="zh-TW" altLang="en-US" dirty="0"/>
              <a:t>甄試；考試；逕修讀學位</a:t>
            </a:r>
            <a:r>
              <a:rPr lang="en-US" altLang="zh-TW" dirty="0"/>
              <a:t>】</a:t>
            </a:r>
            <a:r>
              <a:rPr lang="zh-TW" altLang="en-US" dirty="0"/>
              <a:t>方式報名之人數。</a:t>
            </a:r>
            <a:endParaRPr lang="en-US" altLang="zh-TW" dirty="0"/>
          </a:p>
          <a:p>
            <a:pPr marL="342874" indent="-342874">
              <a:lnSpc>
                <a:spcPct val="120000"/>
              </a:lnSpc>
              <a:spcBef>
                <a:spcPts val="600"/>
              </a:spcBef>
              <a:buFont typeface="Wingdings" panose="05000000000000000000" pitchFamily="2" charset="2"/>
              <a:buChar char=""/>
              <a:defRPr/>
            </a:pPr>
            <a:r>
              <a:rPr lang="zh-TW" altLang="en-US" sz="2500" b="1" kern="100" dirty="0">
                <a:solidFill>
                  <a:srgbClr val="FF0000"/>
                </a:solidFill>
                <a:latin typeface="微軟正黑體" panose="020B0604030504040204" pitchFamily="34" charset="-120"/>
              </a:rPr>
              <a:t>錄取人數：</a:t>
            </a:r>
            <a:r>
              <a:rPr lang="zh-TW" altLang="en-US" dirty="0"/>
              <a:t>請填報榜單公告「正取」當學年度核定院設系、所、學位學程之</a:t>
            </a:r>
            <a:r>
              <a:rPr lang="en-US" altLang="zh-TW" dirty="0"/>
              <a:t>【</a:t>
            </a:r>
            <a:r>
              <a:rPr lang="zh-TW" altLang="en-US" dirty="0"/>
              <a:t>碩士班；碩士在職班；博士班</a:t>
            </a:r>
            <a:r>
              <a:rPr lang="en-US" altLang="zh-TW" dirty="0"/>
              <a:t>】</a:t>
            </a:r>
            <a:r>
              <a:rPr lang="zh-TW" altLang="en-US" dirty="0"/>
              <a:t>以</a:t>
            </a:r>
            <a:r>
              <a:rPr lang="en-US" altLang="zh-TW" dirty="0"/>
              <a:t>【</a:t>
            </a:r>
            <a:r>
              <a:rPr lang="zh-TW" altLang="en-US" dirty="0"/>
              <a:t>甄試；考試；逕修讀學位</a:t>
            </a:r>
            <a:r>
              <a:rPr lang="en-US" altLang="zh-TW" dirty="0"/>
              <a:t>】</a:t>
            </a:r>
            <a:r>
              <a:rPr lang="zh-TW" altLang="en-US" dirty="0"/>
              <a:t>方式錄取之人數。</a:t>
            </a:r>
            <a:endParaRPr lang="en-US" altLang="zh-TW" dirty="0"/>
          </a:p>
          <a:p>
            <a:pPr marL="342874" indent="-342874">
              <a:lnSpc>
                <a:spcPct val="120000"/>
              </a:lnSpc>
              <a:spcBef>
                <a:spcPts val="600"/>
              </a:spcBef>
              <a:buFont typeface="Wingdings" panose="05000000000000000000" pitchFamily="2" charset="2"/>
              <a:buChar char=""/>
              <a:defRPr/>
            </a:pPr>
            <a:r>
              <a:rPr lang="en-US" altLang="zh-TW" dirty="0"/>
              <a:t>【</a:t>
            </a:r>
            <a:r>
              <a:rPr lang="zh-TW" altLang="en-US" dirty="0"/>
              <a:t>合計</a:t>
            </a:r>
            <a:r>
              <a:rPr lang="en-US" altLang="zh-TW" dirty="0"/>
              <a:t>】</a:t>
            </a:r>
            <a:r>
              <a:rPr lang="zh-TW" altLang="en-US" dirty="0"/>
              <a:t>欄位為系統自動加總，</a:t>
            </a:r>
            <a:r>
              <a:rPr lang="zh-TW" altLang="en-US" b="1" dirty="0">
                <a:solidFill>
                  <a:srgbClr val="FF0000"/>
                </a:solidFill>
              </a:rPr>
              <a:t>學校免填。</a:t>
            </a:r>
            <a:endParaRPr lang="zh-TW" altLang="en-US" dirty="0"/>
          </a:p>
          <a:p>
            <a:pPr marL="342874" indent="-342874">
              <a:lnSpc>
                <a:spcPct val="120000"/>
              </a:lnSpc>
              <a:spcBef>
                <a:spcPts val="600"/>
              </a:spcBef>
              <a:buFont typeface="Wingdings" panose="05000000000000000000" pitchFamily="2" charset="2"/>
              <a:buChar char=""/>
              <a:defRPr/>
            </a:pPr>
            <a:endParaRPr lang="zh-TW" altLang="en-US" dirty="0"/>
          </a:p>
          <a:p>
            <a:pPr marL="0" indent="0" algn="r">
              <a:lnSpc>
                <a:spcPct val="120000"/>
              </a:lnSpc>
              <a:spcBef>
                <a:spcPts val="600"/>
              </a:spcBef>
              <a:buNone/>
              <a:defRPr/>
            </a:pPr>
            <a:r>
              <a:rPr lang="en-US" altLang="zh-TW" sz="1800" kern="100" dirty="0">
                <a:latin typeface="微軟正黑體" panose="020B0604030504040204" pitchFamily="34" charset="-120"/>
              </a:rPr>
              <a:t>【113</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en-US" sz="1800" kern="100" dirty="0">
                <a:latin typeface="微軟正黑體" panose="020B0604030504040204" pitchFamily="34" charset="-120"/>
              </a:rPr>
              <a:t>月因應「技職司」需求新增欄位</a:t>
            </a:r>
            <a:r>
              <a:rPr lang="en-US" altLang="zh-TW" sz="1800" kern="100" dirty="0">
                <a:latin typeface="微軟正黑體" panose="020B0604030504040204" pitchFamily="34" charset="-120"/>
              </a:rPr>
              <a:t>】</a:t>
            </a:r>
            <a:endParaRPr lang="zh-TW" altLang="en-US" dirty="0"/>
          </a:p>
          <a:p>
            <a:endParaRPr lang="zh-TW" altLang="en-US" dirty="0"/>
          </a:p>
        </p:txBody>
      </p:sp>
      <p:sp>
        <p:nvSpPr>
          <p:cNvPr id="6" name="文字版面配置區 5">
            <a:extLst>
              <a:ext uri="{FF2B5EF4-FFF2-40B4-BE49-F238E27FC236}">
                <a16:creationId xmlns:a16="http://schemas.microsoft.com/office/drawing/2014/main" id="{38CDF69E-707F-40BE-81E4-30720271FB15}"/>
              </a:ext>
            </a:extLst>
          </p:cNvPr>
          <p:cNvSpPr>
            <a:spLocks noGrp="1"/>
          </p:cNvSpPr>
          <p:nvPr>
            <p:ph type="body" sz="quarter" idx="15"/>
          </p:nvPr>
        </p:nvSpPr>
        <p:spPr/>
        <p:txBody>
          <a:bodyPr/>
          <a:lstStyle/>
          <a:p>
            <a:r>
              <a:rPr lang="en-US" altLang="zh-TW" dirty="0"/>
              <a:t>04</a:t>
            </a:r>
            <a:endParaRPr lang="zh-TW" altLang="en-US" dirty="0"/>
          </a:p>
        </p:txBody>
      </p:sp>
      <p:graphicFrame>
        <p:nvGraphicFramePr>
          <p:cNvPr id="10" name="內容版面配置區 6">
            <a:extLst>
              <a:ext uri="{FF2B5EF4-FFF2-40B4-BE49-F238E27FC236}">
                <a16:creationId xmlns:a16="http://schemas.microsoft.com/office/drawing/2014/main" id="{D70BC746-A8C2-4555-8F7B-C14F8B04097C}"/>
              </a:ext>
            </a:extLst>
          </p:cNvPr>
          <p:cNvGraphicFramePr>
            <a:graphicFrameLocks noGrp="1"/>
          </p:cNvGraphicFramePr>
          <p:nvPr>
            <p:ph sz="quarter" idx="13"/>
            <p:extLst>
              <p:ext uri="{D42A27DB-BD31-4B8C-83A1-F6EECF244321}">
                <p14:modId xmlns:p14="http://schemas.microsoft.com/office/powerpoint/2010/main" val="2280858127"/>
              </p:ext>
            </p:extLst>
          </p:nvPr>
        </p:nvGraphicFramePr>
        <p:xfrm>
          <a:off x="161925" y="876300"/>
          <a:ext cx="11952000" cy="1971039"/>
        </p:xfrm>
        <a:graphic>
          <a:graphicData uri="http://schemas.openxmlformats.org/drawingml/2006/table">
            <a:tbl>
              <a:tblPr firstRow="1" firstCol="1" bandRow="1">
                <a:tableStyleId>{5C22544A-7EE6-4342-B048-85BDC9FD1C3A}</a:tableStyleId>
              </a:tblPr>
              <a:tblGrid>
                <a:gridCol w="486000">
                  <a:extLst>
                    <a:ext uri="{9D8B030D-6E8A-4147-A177-3AD203B41FA5}">
                      <a16:colId xmlns:a16="http://schemas.microsoft.com/office/drawing/2014/main" val="1581394822"/>
                    </a:ext>
                  </a:extLst>
                </a:gridCol>
                <a:gridCol w="486000">
                  <a:extLst>
                    <a:ext uri="{9D8B030D-6E8A-4147-A177-3AD203B41FA5}">
                      <a16:colId xmlns:a16="http://schemas.microsoft.com/office/drawing/2014/main" val="1462615627"/>
                    </a:ext>
                  </a:extLst>
                </a:gridCol>
                <a:gridCol w="486000">
                  <a:extLst>
                    <a:ext uri="{9D8B030D-6E8A-4147-A177-3AD203B41FA5}">
                      <a16:colId xmlns:a16="http://schemas.microsoft.com/office/drawing/2014/main" val="615548752"/>
                    </a:ext>
                  </a:extLst>
                </a:gridCol>
                <a:gridCol w="486000">
                  <a:extLst>
                    <a:ext uri="{9D8B030D-6E8A-4147-A177-3AD203B41FA5}">
                      <a16:colId xmlns:a16="http://schemas.microsoft.com/office/drawing/2014/main" val="2566546446"/>
                    </a:ext>
                  </a:extLst>
                </a:gridCol>
                <a:gridCol w="2520000">
                  <a:extLst>
                    <a:ext uri="{9D8B030D-6E8A-4147-A177-3AD203B41FA5}">
                      <a16:colId xmlns:a16="http://schemas.microsoft.com/office/drawing/2014/main" val="3805250749"/>
                    </a:ext>
                  </a:extLst>
                </a:gridCol>
                <a:gridCol w="504000">
                  <a:extLst>
                    <a:ext uri="{9D8B030D-6E8A-4147-A177-3AD203B41FA5}">
                      <a16:colId xmlns:a16="http://schemas.microsoft.com/office/drawing/2014/main" val="1120378039"/>
                    </a:ext>
                  </a:extLst>
                </a:gridCol>
                <a:gridCol w="504000">
                  <a:extLst>
                    <a:ext uri="{9D8B030D-6E8A-4147-A177-3AD203B41FA5}">
                      <a16:colId xmlns:a16="http://schemas.microsoft.com/office/drawing/2014/main" val="155490734"/>
                    </a:ext>
                  </a:extLst>
                </a:gridCol>
                <a:gridCol w="1008000">
                  <a:extLst>
                    <a:ext uri="{9D8B030D-6E8A-4147-A177-3AD203B41FA5}">
                      <a16:colId xmlns:a16="http://schemas.microsoft.com/office/drawing/2014/main" val="3399832968"/>
                    </a:ext>
                  </a:extLst>
                </a:gridCol>
                <a:gridCol w="504000">
                  <a:extLst>
                    <a:ext uri="{9D8B030D-6E8A-4147-A177-3AD203B41FA5}">
                      <a16:colId xmlns:a16="http://schemas.microsoft.com/office/drawing/2014/main" val="173557290"/>
                    </a:ext>
                  </a:extLst>
                </a:gridCol>
                <a:gridCol w="504000">
                  <a:extLst>
                    <a:ext uri="{9D8B030D-6E8A-4147-A177-3AD203B41FA5}">
                      <a16:colId xmlns:a16="http://schemas.microsoft.com/office/drawing/2014/main" val="2880509639"/>
                    </a:ext>
                  </a:extLst>
                </a:gridCol>
                <a:gridCol w="504000">
                  <a:extLst>
                    <a:ext uri="{9D8B030D-6E8A-4147-A177-3AD203B41FA5}">
                      <a16:colId xmlns:a16="http://schemas.microsoft.com/office/drawing/2014/main" val="410417591"/>
                    </a:ext>
                  </a:extLst>
                </a:gridCol>
                <a:gridCol w="1008000">
                  <a:extLst>
                    <a:ext uri="{9D8B030D-6E8A-4147-A177-3AD203B41FA5}">
                      <a16:colId xmlns:a16="http://schemas.microsoft.com/office/drawing/2014/main" val="3664527041"/>
                    </a:ext>
                  </a:extLst>
                </a:gridCol>
                <a:gridCol w="504000">
                  <a:extLst>
                    <a:ext uri="{9D8B030D-6E8A-4147-A177-3AD203B41FA5}">
                      <a16:colId xmlns:a16="http://schemas.microsoft.com/office/drawing/2014/main" val="755819366"/>
                    </a:ext>
                  </a:extLst>
                </a:gridCol>
                <a:gridCol w="648000">
                  <a:extLst>
                    <a:ext uri="{9D8B030D-6E8A-4147-A177-3AD203B41FA5}">
                      <a16:colId xmlns:a16="http://schemas.microsoft.com/office/drawing/2014/main" val="1343153368"/>
                    </a:ext>
                  </a:extLst>
                </a:gridCol>
                <a:gridCol w="648000">
                  <a:extLst>
                    <a:ext uri="{9D8B030D-6E8A-4147-A177-3AD203B41FA5}">
                      <a16:colId xmlns:a16="http://schemas.microsoft.com/office/drawing/2014/main" val="2894510140"/>
                    </a:ext>
                  </a:extLst>
                </a:gridCol>
                <a:gridCol w="648000">
                  <a:extLst>
                    <a:ext uri="{9D8B030D-6E8A-4147-A177-3AD203B41FA5}">
                      <a16:colId xmlns:a16="http://schemas.microsoft.com/office/drawing/2014/main" val="3605818876"/>
                    </a:ext>
                  </a:extLst>
                </a:gridCol>
                <a:gridCol w="504000">
                  <a:extLst>
                    <a:ext uri="{9D8B030D-6E8A-4147-A177-3AD203B41FA5}">
                      <a16:colId xmlns:a16="http://schemas.microsoft.com/office/drawing/2014/main" val="1789197354"/>
                    </a:ext>
                  </a:extLst>
                </a:gridCol>
              </a:tblGrid>
              <a:tr h="626688">
                <a:tc rowSpan="3">
                  <a:txBody>
                    <a:bodyPr/>
                    <a:lstStyle/>
                    <a:p>
                      <a:pPr marL="71755" marR="71755" algn="ctr">
                        <a:spcAft>
                          <a:spcPts val="0"/>
                        </a:spcAft>
                      </a:pPr>
                      <a:r>
                        <a:rPr lang="zh-TW" sz="2400" b="0" kern="0" dirty="0">
                          <a:solidFill>
                            <a:schemeClr val="tx1"/>
                          </a:solidFill>
                          <a:effectLst/>
                        </a:rPr>
                        <a:t>學年度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2400" b="0" kern="0" dirty="0">
                          <a:solidFill>
                            <a:schemeClr val="tx1"/>
                          </a:solidFill>
                          <a:effectLst/>
                        </a:rPr>
                        <a:t>學院</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2400" b="0" kern="0" dirty="0">
                          <a:solidFill>
                            <a:schemeClr val="tx1"/>
                          </a:solidFill>
                          <a:effectLst/>
                        </a:rPr>
                        <a:t>系所</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2400" b="0" kern="0" dirty="0">
                          <a:solidFill>
                            <a:schemeClr val="tx1"/>
                          </a:solidFill>
                          <a:effectLst/>
                        </a:rPr>
                        <a:t>學制</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algn="ctr"/>
                      <a:r>
                        <a:rPr lang="zh-TW" sz="2400" b="1" kern="0" dirty="0">
                          <a:solidFill>
                            <a:srgbClr val="FF0000"/>
                          </a:solidFill>
                          <a:effectLst/>
                        </a:rPr>
                        <a:t>核定新生招生名額</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4">
                  <a:txBody>
                    <a:bodyPr/>
                    <a:lstStyle/>
                    <a:p>
                      <a:pPr algn="ctr"/>
                      <a:r>
                        <a:rPr lang="zh-TW" sz="2400" b="1" kern="0">
                          <a:solidFill>
                            <a:srgbClr val="FF0000"/>
                          </a:solidFill>
                          <a:effectLst/>
                        </a:rPr>
                        <a:t>報名人數</a:t>
                      </a:r>
                      <a:endParaRPr lang="zh-TW" sz="2400" b="1"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1" kern="0" dirty="0">
                          <a:solidFill>
                            <a:srgbClr val="FF0000"/>
                          </a:solidFill>
                          <a:effectLst/>
                        </a:rPr>
                        <a:t>錄取人數</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0" kern="0" dirty="0">
                          <a:solidFill>
                            <a:schemeClr val="tx1"/>
                          </a:solidFill>
                          <a:effectLst/>
                        </a:rPr>
                        <a:t>實際註冊人數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473148025"/>
                  </a:ext>
                </a:extLst>
              </a:tr>
              <a:tr h="52577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pPr algn="ct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0" dirty="0">
                          <a:solidFill>
                            <a:srgbClr val="FF0000"/>
                          </a:solidFill>
                          <a:effectLst/>
                        </a:rPr>
                        <a:t>甄試</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0" dirty="0">
                          <a:solidFill>
                            <a:srgbClr val="FF0000"/>
                          </a:solidFill>
                          <a:effectLst/>
                        </a:rPr>
                        <a:t>考試</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0" dirty="0">
                          <a:solidFill>
                            <a:srgbClr val="FF0000"/>
                          </a:solidFill>
                          <a:effectLst/>
                        </a:rPr>
                        <a:t>逕修讀學位</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0" dirty="0">
                          <a:solidFill>
                            <a:srgbClr val="FF0000"/>
                          </a:solidFill>
                          <a:effectLst/>
                        </a:rPr>
                        <a:t>合計</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0" dirty="0">
                          <a:solidFill>
                            <a:srgbClr val="FF0000"/>
                          </a:solidFill>
                          <a:effectLst/>
                        </a:rPr>
                        <a:t>甄試</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0" dirty="0">
                          <a:solidFill>
                            <a:srgbClr val="FF0000"/>
                          </a:solidFill>
                          <a:effectLst/>
                        </a:rPr>
                        <a:t>考試</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0" dirty="0">
                          <a:solidFill>
                            <a:srgbClr val="FF0000"/>
                          </a:solidFill>
                          <a:effectLst/>
                        </a:rPr>
                        <a:t>逕修讀學位</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0" dirty="0">
                          <a:solidFill>
                            <a:srgbClr val="FF0000"/>
                          </a:solidFill>
                          <a:effectLst/>
                        </a:rPr>
                        <a:t>合計</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2">
                  <a:txBody>
                    <a:bodyPr/>
                    <a:lstStyle/>
                    <a:p>
                      <a:pPr algn="ctr"/>
                      <a:r>
                        <a:rPr lang="zh-TW" sz="2400" b="0" kern="0" dirty="0">
                          <a:solidFill>
                            <a:schemeClr val="tx1"/>
                          </a:solidFill>
                          <a:effectLst/>
                        </a:rPr>
                        <a:t>已在職者</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rowSpan="2">
                  <a:txBody>
                    <a:bodyPr/>
                    <a:lstStyle/>
                    <a:p>
                      <a:pPr algn="ctr"/>
                      <a:r>
                        <a:rPr lang="zh-TW" sz="2400" b="0" kern="0" dirty="0">
                          <a:solidFill>
                            <a:schemeClr val="tx1"/>
                          </a:solidFill>
                          <a:effectLst/>
                        </a:rPr>
                        <a:t>未在職者</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合計</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6124734"/>
                  </a:ext>
                </a:extLst>
              </a:tr>
              <a:tr h="818573">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a:txBody>
                    <a:bodyPr/>
                    <a:lstStyle/>
                    <a:p>
                      <a:pPr algn="ctr"/>
                      <a:r>
                        <a:rPr lang="zh-TW" sz="2400" b="0" kern="0" dirty="0">
                          <a:solidFill>
                            <a:schemeClr val="tx1"/>
                          </a:solidFill>
                          <a:effectLst/>
                        </a:rPr>
                        <a:t>全職</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0" dirty="0">
                          <a:solidFill>
                            <a:schemeClr val="tx1"/>
                          </a:solidFill>
                          <a:effectLst/>
                        </a:rPr>
                        <a:t>兼職</a:t>
                      </a:r>
                      <a:endParaRPr lang="zh-TW" altLang="en-US" dirty="0"/>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0988881"/>
                  </a:ext>
                </a:extLst>
              </a:tr>
            </a:tbl>
          </a:graphicData>
        </a:graphic>
      </p:graphicFrame>
      <p:sp>
        <p:nvSpPr>
          <p:cNvPr id="11" name="標題 1">
            <a:extLst>
              <a:ext uri="{FF2B5EF4-FFF2-40B4-BE49-F238E27FC236}">
                <a16:creationId xmlns:a16="http://schemas.microsoft.com/office/drawing/2014/main" id="{DDDF606B-6E43-47C3-A663-895B1BB75799}"/>
              </a:ext>
            </a:extLst>
          </p:cNvPr>
          <p:cNvSpPr>
            <a:spLocks noGrp="1"/>
          </p:cNvSpPr>
          <p:nvPr>
            <p:ph type="title"/>
          </p:nvPr>
        </p:nvSpPr>
        <p:spPr>
          <a:xfrm>
            <a:off x="1383454" y="1"/>
            <a:ext cx="10808545" cy="802432"/>
          </a:xfrm>
        </p:spPr>
        <p:txBody>
          <a:bodyPr>
            <a:noAutofit/>
          </a:bodyPr>
          <a:lstStyle/>
          <a:p>
            <a:r>
              <a:rPr lang="zh-TW" altLang="en-US" sz="2600" dirty="0"/>
              <a:t>新表 表</a:t>
            </a:r>
            <a:r>
              <a:rPr lang="en-US" altLang="zh-TW" sz="2600" dirty="0"/>
              <a:t>2-1-5</a:t>
            </a:r>
            <a:r>
              <a:rPr lang="zh-TW" altLang="en-US" sz="2600" dirty="0"/>
              <a:t>國家重點領域研究學院碩博士</a:t>
            </a:r>
            <a:r>
              <a:rPr lang="en-US" altLang="zh-TW" sz="2600" dirty="0"/>
              <a:t>(</a:t>
            </a:r>
            <a:r>
              <a:rPr lang="zh-TW" altLang="en-US" sz="2600" dirty="0"/>
              <a:t>含碩士在職</a:t>
            </a:r>
            <a:r>
              <a:rPr lang="en-US" altLang="zh-TW" sz="2600" dirty="0"/>
              <a:t>)</a:t>
            </a:r>
            <a:r>
              <a:rPr lang="zh-TW" altLang="en-US" sz="2600" dirty="0"/>
              <a:t>班核定招生情形</a:t>
            </a:r>
          </a:p>
        </p:txBody>
      </p:sp>
    </p:spTree>
    <p:extLst>
      <p:ext uri="{BB962C8B-B14F-4D97-AF65-F5344CB8AC3E}">
        <p14:creationId xmlns:p14="http://schemas.microsoft.com/office/powerpoint/2010/main" val="16325757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a:extLst>
              <a:ext uri="{FF2B5EF4-FFF2-40B4-BE49-F238E27FC236}">
                <a16:creationId xmlns:a16="http://schemas.microsoft.com/office/drawing/2014/main" id="{E521A75E-CFC9-4B1A-B728-7D5E4D2F0802}"/>
              </a:ext>
            </a:extLst>
          </p:cNvPr>
          <p:cNvSpPr>
            <a:spLocks noGrp="1"/>
          </p:cNvSpPr>
          <p:nvPr>
            <p:ph type="sldNum" sz="quarter" idx="12"/>
          </p:nvPr>
        </p:nvSpPr>
        <p:spPr/>
        <p:txBody>
          <a:bodyPr/>
          <a:lstStyle/>
          <a:p>
            <a:fld id="{D4B37BC5-01F3-4DA6-AE9F-6749599A3EE9}" type="slidenum">
              <a:rPr lang="zh-TW" altLang="en-US" smtClean="0"/>
              <a:t>22</a:t>
            </a:fld>
            <a:endParaRPr lang="zh-TW" altLang="en-US"/>
          </a:p>
        </p:txBody>
      </p:sp>
      <p:sp>
        <p:nvSpPr>
          <p:cNvPr id="5" name="內容版面配置區 4">
            <a:extLst>
              <a:ext uri="{FF2B5EF4-FFF2-40B4-BE49-F238E27FC236}">
                <a16:creationId xmlns:a16="http://schemas.microsoft.com/office/drawing/2014/main" id="{26CD96F2-94B6-47DA-B7BD-B31C23BF5225}"/>
              </a:ext>
            </a:extLst>
          </p:cNvPr>
          <p:cNvSpPr>
            <a:spLocks noGrp="1"/>
          </p:cNvSpPr>
          <p:nvPr>
            <p:ph sz="quarter" idx="14"/>
          </p:nvPr>
        </p:nvSpPr>
        <p:spPr>
          <a:xfrm>
            <a:off x="162566" y="2921207"/>
            <a:ext cx="11846559" cy="3936802"/>
          </a:xfrm>
        </p:spPr>
        <p:txBody>
          <a:bodyPr>
            <a:normAutofit fontScale="85000" lnSpcReduction="2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實際註冊人數</a:t>
            </a:r>
            <a:endParaRPr lang="en-US" altLang="zh-TW" b="1"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sz="2500" b="1" kern="100" dirty="0">
                <a:solidFill>
                  <a:srgbClr val="FF0000"/>
                </a:solidFill>
                <a:latin typeface="微軟正黑體" panose="020B0604030504040204" pitchFamily="34" charset="-120"/>
              </a:rPr>
              <a:t>實際註冊人數：</a:t>
            </a:r>
            <a:r>
              <a:rPr lang="zh-TW" altLang="en-US" sz="2500" kern="100" dirty="0">
                <a:latin typeface="微軟正黑體" panose="020B0604030504040204" pitchFamily="34" charset="-120"/>
              </a:rPr>
              <a:t>請填報教育部核定當學年度新生招生名額之</a:t>
            </a:r>
            <a:r>
              <a:rPr lang="zh-TW" altLang="en-US" sz="2500" b="1" kern="100" dirty="0">
                <a:solidFill>
                  <a:srgbClr val="FF0000"/>
                </a:solidFill>
                <a:latin typeface="微軟正黑體" panose="020B0604030504040204" pitchFamily="34" charset="-120"/>
              </a:rPr>
              <a:t>完成實際註冊程序</a:t>
            </a:r>
            <a:r>
              <a:rPr lang="zh-TW" altLang="en-US" sz="2500" kern="100" dirty="0">
                <a:latin typeface="微軟正黑體" panose="020B0604030504040204" pitchFamily="34" charset="-120"/>
              </a:rPr>
              <a:t>之人數（包括完成註冊之新生休學人數），並依</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已在職者；非在職者</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等分別填報，</a:t>
            </a:r>
            <a:r>
              <a:rPr lang="zh-TW" altLang="en-US" sz="2500" b="1" kern="100" dirty="0">
                <a:solidFill>
                  <a:srgbClr val="FF0000"/>
                </a:solidFill>
                <a:latin typeface="微軟正黑體" panose="020B0604030504040204" pitchFamily="34" charset="-120"/>
              </a:rPr>
              <a:t>不包括</a:t>
            </a:r>
            <a:r>
              <a:rPr lang="en-US" altLang="zh-TW" sz="2500" kern="100" dirty="0">
                <a:latin typeface="微軟正黑體" panose="020B0604030504040204" pitchFamily="34" charset="-120"/>
              </a:rPr>
              <a:t>(1)</a:t>
            </a:r>
            <a:r>
              <a:rPr lang="zh-TW" altLang="en-US" sz="2500" kern="100" dirty="0">
                <a:latin typeface="微軟正黑體" panose="020B0604030504040204" pitchFamily="34" charset="-120"/>
              </a:rPr>
              <a:t>退學學生、</a:t>
            </a:r>
            <a:r>
              <a:rPr lang="en-US" altLang="zh-TW" sz="2500" kern="100" dirty="0">
                <a:latin typeface="微軟正黑體" panose="020B0604030504040204" pitchFamily="34" charset="-120"/>
              </a:rPr>
              <a:t>(2)113</a:t>
            </a:r>
            <a:r>
              <a:rPr lang="zh-TW" altLang="en-US" sz="2500" kern="100" dirty="0">
                <a:latin typeface="微軟正黑體" panose="020B0604030504040204" pitchFamily="34" charset="-120"/>
              </a:rPr>
              <a:t>學年度新生保留入學資格者、</a:t>
            </a:r>
            <a:r>
              <a:rPr lang="en-US" altLang="zh-TW" sz="2500" kern="100" dirty="0">
                <a:latin typeface="微軟正黑體" panose="020B0604030504040204" pitchFamily="34" charset="-120"/>
              </a:rPr>
              <a:t>(3)</a:t>
            </a:r>
            <a:r>
              <a:rPr lang="zh-TW" altLang="en-US" sz="2500" kern="100" dirty="0">
                <a:latin typeface="微軟正黑體" panose="020B0604030504040204" pitchFamily="34" charset="-120"/>
              </a:rPr>
              <a:t>前學年度新生保留入學資格之復學者。</a:t>
            </a:r>
          </a:p>
          <a:p>
            <a:pPr marL="342874" indent="-342874">
              <a:lnSpc>
                <a:spcPct val="120000"/>
              </a:lnSpc>
              <a:spcBef>
                <a:spcPts val="600"/>
              </a:spcBef>
              <a:buFont typeface="Wingdings" panose="05000000000000000000" pitchFamily="2" charset="2"/>
              <a:buChar char=""/>
              <a:defRPr/>
            </a:pPr>
            <a:r>
              <a:rPr lang="zh-TW" altLang="en-US" sz="2500" kern="100" dirty="0">
                <a:latin typeface="微軟正黑體" panose="020B0604030504040204" pitchFamily="34" charset="-120"/>
              </a:rPr>
              <a:t>若研究學院碩士生、博士生以「甄試考試」而</a:t>
            </a:r>
            <a:r>
              <a:rPr lang="zh-TW" altLang="en-US" sz="2500" b="1" kern="100" dirty="0">
                <a:solidFill>
                  <a:srgbClr val="FF0000"/>
                </a:solidFill>
                <a:latin typeface="微軟正黑體" panose="020B0604030504040204" pitchFamily="34" charset="-120"/>
              </a:rPr>
              <a:t>提前入學並完成註冊者</a:t>
            </a:r>
            <a:r>
              <a:rPr lang="zh-TW" altLang="en-US" sz="2500" kern="100" dirty="0">
                <a:latin typeface="微軟正黑體" panose="020B0604030504040204" pitchFamily="34" charset="-120"/>
              </a:rPr>
              <a:t>，</a:t>
            </a:r>
            <a:r>
              <a:rPr lang="zh-TW" altLang="en-US" sz="2500" b="1" kern="100" dirty="0">
                <a:solidFill>
                  <a:srgbClr val="FF0000"/>
                </a:solidFill>
                <a:latin typeface="微軟正黑體" panose="020B0604030504040204" pitchFamily="34" charset="-120"/>
              </a:rPr>
              <a:t>且其名額如歸屬於當學年度</a:t>
            </a:r>
            <a:r>
              <a:rPr lang="zh-TW" altLang="en-US" sz="2500" kern="100" dirty="0">
                <a:latin typeface="微軟正黑體" panose="020B0604030504040204" pitchFamily="34" charset="-120"/>
              </a:rPr>
              <a:t>核定招生名額者，</a:t>
            </a:r>
            <a:r>
              <a:rPr lang="zh-TW" altLang="en-US" sz="2500" b="1" kern="100" dirty="0">
                <a:solidFill>
                  <a:srgbClr val="FF0000"/>
                </a:solidFill>
                <a:latin typeface="微軟正黑體" panose="020B0604030504040204" pitchFamily="34" charset="-120"/>
              </a:rPr>
              <a:t>可列計於本欄位</a:t>
            </a:r>
            <a:r>
              <a:rPr lang="zh-TW" altLang="en-US" sz="2500" kern="100" dirty="0">
                <a:latin typeface="微軟正黑體" panose="020B0604030504040204" pitchFamily="34" charset="-120"/>
              </a:rPr>
              <a:t>。</a:t>
            </a:r>
          </a:p>
          <a:p>
            <a:pPr marL="0" indent="0">
              <a:lnSpc>
                <a:spcPct val="120000"/>
              </a:lnSpc>
              <a:spcBef>
                <a:spcPts val="600"/>
              </a:spcBef>
              <a:buNone/>
              <a:defRPr/>
            </a:pPr>
            <a:r>
              <a:rPr lang="zh-TW" altLang="en-US" sz="2500" kern="100" dirty="0">
                <a:latin typeface="微軟正黑體" panose="020B0604030504040204" pitchFamily="34" charset="-120"/>
              </a:rPr>
              <a:t>範例：某</a:t>
            </a:r>
            <a:r>
              <a:rPr lang="en-US" altLang="zh-TW" sz="2500" kern="100" dirty="0">
                <a:latin typeface="微軟正黑體" panose="020B0604030504040204" pitchFamily="34" charset="-120"/>
              </a:rPr>
              <a:t>111</a:t>
            </a:r>
            <a:r>
              <a:rPr lang="zh-TW" altLang="en-US" sz="2500" kern="100" dirty="0">
                <a:latin typeface="微軟正黑體" panose="020B0604030504040204" pitchFamily="34" charset="-120"/>
              </a:rPr>
              <a:t>學年度設立之碩士班於</a:t>
            </a:r>
            <a:r>
              <a:rPr lang="en-US" altLang="zh-TW" sz="2500" kern="100" dirty="0">
                <a:latin typeface="微軟正黑體" panose="020B0604030504040204" pitchFamily="34" charset="-120"/>
              </a:rPr>
              <a:t>112</a:t>
            </a:r>
            <a:r>
              <a:rPr lang="zh-TW" altLang="en-US" sz="2500" kern="100" dirty="0">
                <a:latin typeface="微軟正黑體" panose="020B0604030504040204" pitchFamily="34" charset="-120"/>
              </a:rPr>
              <a:t>年</a:t>
            </a:r>
            <a:r>
              <a:rPr lang="en-US" altLang="zh-TW" sz="2500" kern="100" dirty="0">
                <a:latin typeface="微軟正黑體" panose="020B0604030504040204" pitchFamily="34" charset="-120"/>
              </a:rPr>
              <a:t>11</a:t>
            </a:r>
            <a:r>
              <a:rPr lang="zh-TW" altLang="en-US" sz="2500" kern="100" dirty="0">
                <a:latin typeface="微軟正黑體" panose="020B0604030504040204" pitchFamily="34" charset="-120"/>
              </a:rPr>
              <a:t>月辦理</a:t>
            </a:r>
            <a:r>
              <a:rPr lang="en-US" altLang="zh-TW" sz="2500" kern="100" dirty="0">
                <a:latin typeface="微軟正黑體" panose="020B0604030504040204" pitchFamily="34" charset="-120"/>
              </a:rPr>
              <a:t>113</a:t>
            </a:r>
            <a:r>
              <a:rPr lang="zh-TW" altLang="en-US" sz="2500" kern="100" dirty="0">
                <a:latin typeface="微軟正黑體" panose="020B0604030504040204" pitchFamily="34" charset="-120"/>
              </a:rPr>
              <a:t>學年度碩士班甄試考試，</a:t>
            </a:r>
            <a:r>
              <a:rPr lang="en-US" altLang="zh-TW" sz="2500" kern="100" dirty="0">
                <a:latin typeface="微軟正黑體" panose="020B0604030504040204" pitchFamily="34" charset="-120"/>
              </a:rPr>
              <a:t>A</a:t>
            </a:r>
            <a:r>
              <a:rPr lang="zh-TW" altLang="en-US" sz="2500" kern="100" dirty="0">
                <a:latin typeface="微軟正黑體" panose="020B0604030504040204" pitchFamily="34" charset="-120"/>
              </a:rPr>
              <a:t>生及</a:t>
            </a:r>
            <a:r>
              <a:rPr lang="en-US" altLang="zh-TW" sz="2500" kern="100" dirty="0">
                <a:latin typeface="微軟正黑體" panose="020B0604030504040204" pitchFamily="34" charset="-120"/>
              </a:rPr>
              <a:t>B</a:t>
            </a:r>
            <a:r>
              <a:rPr lang="zh-TW" altLang="en-US" sz="2500" kern="100" dirty="0">
                <a:latin typeface="微軟正黑體" panose="020B0604030504040204" pitchFamily="34" charset="-120"/>
              </a:rPr>
              <a:t>生皆於</a:t>
            </a:r>
            <a:r>
              <a:rPr lang="en-US" altLang="zh-TW" sz="2500" kern="100" dirty="0">
                <a:latin typeface="微軟正黑體" panose="020B0604030504040204" pitchFamily="34" charset="-120"/>
              </a:rPr>
              <a:t>113</a:t>
            </a:r>
            <a:r>
              <a:rPr lang="zh-TW" altLang="en-US" sz="2500" kern="100" dirty="0">
                <a:latin typeface="微軟正黑體" panose="020B0604030504040204" pitchFamily="34" charset="-120"/>
              </a:rPr>
              <a:t>年</a:t>
            </a:r>
            <a:r>
              <a:rPr lang="en-US" altLang="zh-TW" sz="2500" kern="100" dirty="0">
                <a:latin typeface="微軟正黑體" panose="020B0604030504040204" pitchFamily="34" charset="-120"/>
              </a:rPr>
              <a:t>2</a:t>
            </a:r>
            <a:r>
              <a:rPr lang="zh-TW" altLang="en-US" sz="2500" kern="100" dirty="0">
                <a:latin typeface="微軟正黑體" panose="020B0604030504040204" pitchFamily="34" charset="-120"/>
              </a:rPr>
              <a:t>月提前入學，並完成註冊程序。後</a:t>
            </a:r>
            <a:r>
              <a:rPr lang="en-US" altLang="zh-TW" sz="2500" kern="100" dirty="0">
                <a:latin typeface="微軟正黑體" panose="020B0604030504040204" pitchFamily="34" charset="-120"/>
              </a:rPr>
              <a:t>B</a:t>
            </a:r>
            <a:r>
              <a:rPr lang="zh-TW" altLang="en-US" sz="2500" kern="100" dirty="0">
                <a:latin typeface="微軟正黑體" panose="020B0604030504040204" pitchFamily="34" charset="-120"/>
              </a:rPr>
              <a:t>生雖因經濟因素於</a:t>
            </a:r>
            <a:r>
              <a:rPr lang="en-US" altLang="zh-TW" sz="2500" kern="100" dirty="0">
                <a:latin typeface="微軟正黑體" panose="020B0604030504040204" pitchFamily="34" charset="-120"/>
              </a:rPr>
              <a:t>113</a:t>
            </a:r>
            <a:r>
              <a:rPr lang="zh-TW" altLang="en-US" sz="2500" kern="100" dirty="0">
                <a:latin typeface="微軟正黑體" panose="020B0604030504040204" pitchFamily="34" charset="-120"/>
              </a:rPr>
              <a:t>年</a:t>
            </a:r>
            <a:r>
              <a:rPr lang="en-US" altLang="zh-TW" sz="2500" kern="100" dirty="0">
                <a:latin typeface="微軟正黑體" panose="020B0604030504040204" pitchFamily="34" charset="-120"/>
              </a:rPr>
              <a:t>5</a:t>
            </a:r>
            <a:r>
              <a:rPr lang="zh-TW" altLang="en-US" sz="2500" kern="100" dirty="0">
                <a:latin typeface="微軟正黑體" panose="020B0604030504040204" pitchFamily="34" charset="-120"/>
              </a:rPr>
              <a:t>月休學，學校於</a:t>
            </a:r>
            <a:r>
              <a:rPr lang="en-US" altLang="zh-TW" sz="2500" kern="100" dirty="0">
                <a:latin typeface="微軟正黑體" panose="020B0604030504040204" pitchFamily="34" charset="-120"/>
              </a:rPr>
              <a:t>113</a:t>
            </a:r>
            <a:r>
              <a:rPr lang="zh-TW" altLang="en-US" sz="2500" kern="100" dirty="0">
                <a:latin typeface="微軟正黑體" panose="020B0604030504040204" pitchFamily="34" charset="-120"/>
              </a:rPr>
              <a:t>年</a:t>
            </a:r>
            <a:r>
              <a:rPr lang="en-US" altLang="zh-TW" sz="2500" kern="100" dirty="0">
                <a:latin typeface="微軟正黑體" panose="020B0604030504040204" pitchFamily="34" charset="-120"/>
              </a:rPr>
              <a:t>10</a:t>
            </a:r>
            <a:r>
              <a:rPr lang="zh-TW" altLang="en-US" sz="2500" kern="100" dirty="0">
                <a:latin typeface="微軟正黑體" panose="020B0604030504040204" pitchFamily="34" charset="-120"/>
              </a:rPr>
              <a:t>月填報本欄位時，因</a:t>
            </a:r>
            <a:r>
              <a:rPr lang="en-US" altLang="zh-TW" sz="2500" kern="100" dirty="0">
                <a:latin typeface="微軟正黑體" panose="020B0604030504040204" pitchFamily="34" charset="-120"/>
              </a:rPr>
              <a:t>A</a:t>
            </a:r>
            <a:r>
              <a:rPr lang="zh-TW" altLang="en-US" sz="2500" kern="100" dirty="0">
                <a:latin typeface="微軟正黑體" panose="020B0604030504040204" pitchFamily="34" charset="-120"/>
              </a:rPr>
              <a:t>生及</a:t>
            </a:r>
            <a:r>
              <a:rPr lang="en-US" altLang="zh-TW" sz="2500" kern="100" dirty="0">
                <a:latin typeface="微軟正黑體" panose="020B0604030504040204" pitchFamily="34" charset="-120"/>
              </a:rPr>
              <a:t>B</a:t>
            </a:r>
            <a:r>
              <a:rPr lang="zh-TW" altLang="en-US" sz="2500" kern="100" dirty="0">
                <a:latin typeface="微軟正黑體" panose="020B0604030504040204" pitchFamily="34" charset="-120"/>
              </a:rPr>
              <a:t>生皆屬於</a:t>
            </a:r>
            <a:r>
              <a:rPr lang="en-US" altLang="zh-TW" sz="2500" kern="100" dirty="0">
                <a:latin typeface="微軟正黑體" panose="020B0604030504040204" pitchFamily="34" charset="-120"/>
              </a:rPr>
              <a:t>113</a:t>
            </a:r>
            <a:r>
              <a:rPr lang="zh-TW" altLang="en-US" sz="2500" kern="100" dirty="0">
                <a:latin typeface="微軟正黑體" panose="020B0604030504040204" pitchFamily="34" charset="-120"/>
              </a:rPr>
              <a:t>學年度核定招生名額且完成實際註冊程序，爰</a:t>
            </a:r>
            <a:r>
              <a:rPr lang="en-US" altLang="zh-TW" sz="2500" kern="100" dirty="0">
                <a:latin typeface="微軟正黑體" panose="020B0604030504040204" pitchFamily="34" charset="-120"/>
              </a:rPr>
              <a:t>2</a:t>
            </a:r>
            <a:r>
              <a:rPr lang="zh-TW" altLang="en-US" sz="2500" kern="100" dirty="0">
                <a:latin typeface="微軟正黑體" panose="020B0604030504040204" pitchFamily="34" charset="-120"/>
              </a:rPr>
              <a:t>人皆應列計於</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實際註冊人數</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a:t>
            </a:r>
          </a:p>
          <a:p>
            <a:pPr marL="0" indent="0" algn="r">
              <a:lnSpc>
                <a:spcPct val="120000"/>
              </a:lnSpc>
              <a:spcBef>
                <a:spcPts val="600"/>
              </a:spcBef>
              <a:buNone/>
              <a:defRPr/>
            </a:pPr>
            <a:r>
              <a:rPr lang="en-US" altLang="zh-TW" sz="1800" kern="100" dirty="0">
                <a:latin typeface="微軟正黑體" panose="020B0604030504040204" pitchFamily="34" charset="-120"/>
              </a:rPr>
              <a:t>【113</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en-US" sz="1800" kern="100" dirty="0">
                <a:latin typeface="微軟正黑體" panose="020B0604030504040204" pitchFamily="34" charset="-120"/>
              </a:rPr>
              <a:t>月因應「技職司」需求新增欄位</a:t>
            </a:r>
            <a:r>
              <a:rPr lang="en-US" altLang="zh-TW" sz="1800" kern="100" dirty="0">
                <a:latin typeface="微軟正黑體" panose="020B0604030504040204" pitchFamily="34" charset="-120"/>
              </a:rPr>
              <a:t>】</a:t>
            </a:r>
            <a:endParaRPr lang="zh-TW" altLang="en-US" dirty="0"/>
          </a:p>
        </p:txBody>
      </p:sp>
      <p:sp>
        <p:nvSpPr>
          <p:cNvPr id="6" name="文字版面配置區 5">
            <a:extLst>
              <a:ext uri="{FF2B5EF4-FFF2-40B4-BE49-F238E27FC236}">
                <a16:creationId xmlns:a16="http://schemas.microsoft.com/office/drawing/2014/main" id="{38CDF69E-707F-40BE-81E4-30720271FB15}"/>
              </a:ext>
            </a:extLst>
          </p:cNvPr>
          <p:cNvSpPr>
            <a:spLocks noGrp="1"/>
          </p:cNvSpPr>
          <p:nvPr>
            <p:ph type="body" sz="quarter" idx="15"/>
          </p:nvPr>
        </p:nvSpPr>
        <p:spPr/>
        <p:txBody>
          <a:bodyPr/>
          <a:lstStyle/>
          <a:p>
            <a:r>
              <a:rPr lang="en-US" altLang="zh-TW" dirty="0"/>
              <a:t>04</a:t>
            </a:r>
            <a:endParaRPr lang="zh-TW" altLang="en-US" dirty="0"/>
          </a:p>
        </p:txBody>
      </p:sp>
      <p:graphicFrame>
        <p:nvGraphicFramePr>
          <p:cNvPr id="9" name="內容版面配置區 6">
            <a:extLst>
              <a:ext uri="{FF2B5EF4-FFF2-40B4-BE49-F238E27FC236}">
                <a16:creationId xmlns:a16="http://schemas.microsoft.com/office/drawing/2014/main" id="{BAD0DA95-1AA2-438E-810D-E391012B3D15}"/>
              </a:ext>
            </a:extLst>
          </p:cNvPr>
          <p:cNvGraphicFramePr>
            <a:graphicFrameLocks noGrp="1"/>
          </p:cNvGraphicFramePr>
          <p:nvPr>
            <p:ph sz="quarter" idx="13"/>
            <p:extLst>
              <p:ext uri="{D42A27DB-BD31-4B8C-83A1-F6EECF244321}">
                <p14:modId xmlns:p14="http://schemas.microsoft.com/office/powerpoint/2010/main" val="2390633592"/>
              </p:ext>
            </p:extLst>
          </p:nvPr>
        </p:nvGraphicFramePr>
        <p:xfrm>
          <a:off x="161925" y="876300"/>
          <a:ext cx="11952000" cy="1971039"/>
        </p:xfrm>
        <a:graphic>
          <a:graphicData uri="http://schemas.openxmlformats.org/drawingml/2006/table">
            <a:tbl>
              <a:tblPr firstRow="1" firstCol="1" bandRow="1">
                <a:tableStyleId>{5C22544A-7EE6-4342-B048-85BDC9FD1C3A}</a:tableStyleId>
              </a:tblPr>
              <a:tblGrid>
                <a:gridCol w="486000">
                  <a:extLst>
                    <a:ext uri="{9D8B030D-6E8A-4147-A177-3AD203B41FA5}">
                      <a16:colId xmlns:a16="http://schemas.microsoft.com/office/drawing/2014/main" val="1581394822"/>
                    </a:ext>
                  </a:extLst>
                </a:gridCol>
                <a:gridCol w="486000">
                  <a:extLst>
                    <a:ext uri="{9D8B030D-6E8A-4147-A177-3AD203B41FA5}">
                      <a16:colId xmlns:a16="http://schemas.microsoft.com/office/drawing/2014/main" val="1462615627"/>
                    </a:ext>
                  </a:extLst>
                </a:gridCol>
                <a:gridCol w="486000">
                  <a:extLst>
                    <a:ext uri="{9D8B030D-6E8A-4147-A177-3AD203B41FA5}">
                      <a16:colId xmlns:a16="http://schemas.microsoft.com/office/drawing/2014/main" val="615548752"/>
                    </a:ext>
                  </a:extLst>
                </a:gridCol>
                <a:gridCol w="486000">
                  <a:extLst>
                    <a:ext uri="{9D8B030D-6E8A-4147-A177-3AD203B41FA5}">
                      <a16:colId xmlns:a16="http://schemas.microsoft.com/office/drawing/2014/main" val="2566546446"/>
                    </a:ext>
                  </a:extLst>
                </a:gridCol>
                <a:gridCol w="2520000">
                  <a:extLst>
                    <a:ext uri="{9D8B030D-6E8A-4147-A177-3AD203B41FA5}">
                      <a16:colId xmlns:a16="http://schemas.microsoft.com/office/drawing/2014/main" val="3805250749"/>
                    </a:ext>
                  </a:extLst>
                </a:gridCol>
                <a:gridCol w="504000">
                  <a:extLst>
                    <a:ext uri="{9D8B030D-6E8A-4147-A177-3AD203B41FA5}">
                      <a16:colId xmlns:a16="http://schemas.microsoft.com/office/drawing/2014/main" val="1120378039"/>
                    </a:ext>
                  </a:extLst>
                </a:gridCol>
                <a:gridCol w="504000">
                  <a:extLst>
                    <a:ext uri="{9D8B030D-6E8A-4147-A177-3AD203B41FA5}">
                      <a16:colId xmlns:a16="http://schemas.microsoft.com/office/drawing/2014/main" val="155490734"/>
                    </a:ext>
                  </a:extLst>
                </a:gridCol>
                <a:gridCol w="1008000">
                  <a:extLst>
                    <a:ext uri="{9D8B030D-6E8A-4147-A177-3AD203B41FA5}">
                      <a16:colId xmlns:a16="http://schemas.microsoft.com/office/drawing/2014/main" val="3399832968"/>
                    </a:ext>
                  </a:extLst>
                </a:gridCol>
                <a:gridCol w="504000">
                  <a:extLst>
                    <a:ext uri="{9D8B030D-6E8A-4147-A177-3AD203B41FA5}">
                      <a16:colId xmlns:a16="http://schemas.microsoft.com/office/drawing/2014/main" val="173557290"/>
                    </a:ext>
                  </a:extLst>
                </a:gridCol>
                <a:gridCol w="504000">
                  <a:extLst>
                    <a:ext uri="{9D8B030D-6E8A-4147-A177-3AD203B41FA5}">
                      <a16:colId xmlns:a16="http://schemas.microsoft.com/office/drawing/2014/main" val="2880509639"/>
                    </a:ext>
                  </a:extLst>
                </a:gridCol>
                <a:gridCol w="504000">
                  <a:extLst>
                    <a:ext uri="{9D8B030D-6E8A-4147-A177-3AD203B41FA5}">
                      <a16:colId xmlns:a16="http://schemas.microsoft.com/office/drawing/2014/main" val="410417591"/>
                    </a:ext>
                  </a:extLst>
                </a:gridCol>
                <a:gridCol w="1008000">
                  <a:extLst>
                    <a:ext uri="{9D8B030D-6E8A-4147-A177-3AD203B41FA5}">
                      <a16:colId xmlns:a16="http://schemas.microsoft.com/office/drawing/2014/main" val="3664527041"/>
                    </a:ext>
                  </a:extLst>
                </a:gridCol>
                <a:gridCol w="504000">
                  <a:extLst>
                    <a:ext uri="{9D8B030D-6E8A-4147-A177-3AD203B41FA5}">
                      <a16:colId xmlns:a16="http://schemas.microsoft.com/office/drawing/2014/main" val="755819366"/>
                    </a:ext>
                  </a:extLst>
                </a:gridCol>
                <a:gridCol w="648000">
                  <a:extLst>
                    <a:ext uri="{9D8B030D-6E8A-4147-A177-3AD203B41FA5}">
                      <a16:colId xmlns:a16="http://schemas.microsoft.com/office/drawing/2014/main" val="1343153368"/>
                    </a:ext>
                  </a:extLst>
                </a:gridCol>
                <a:gridCol w="648000">
                  <a:extLst>
                    <a:ext uri="{9D8B030D-6E8A-4147-A177-3AD203B41FA5}">
                      <a16:colId xmlns:a16="http://schemas.microsoft.com/office/drawing/2014/main" val="2894510140"/>
                    </a:ext>
                  </a:extLst>
                </a:gridCol>
                <a:gridCol w="648000">
                  <a:extLst>
                    <a:ext uri="{9D8B030D-6E8A-4147-A177-3AD203B41FA5}">
                      <a16:colId xmlns:a16="http://schemas.microsoft.com/office/drawing/2014/main" val="3605818876"/>
                    </a:ext>
                  </a:extLst>
                </a:gridCol>
                <a:gridCol w="504000">
                  <a:extLst>
                    <a:ext uri="{9D8B030D-6E8A-4147-A177-3AD203B41FA5}">
                      <a16:colId xmlns:a16="http://schemas.microsoft.com/office/drawing/2014/main" val="1789197354"/>
                    </a:ext>
                  </a:extLst>
                </a:gridCol>
              </a:tblGrid>
              <a:tr h="626688">
                <a:tc rowSpan="3">
                  <a:txBody>
                    <a:bodyPr/>
                    <a:lstStyle/>
                    <a:p>
                      <a:pPr marL="71755" marR="71755" algn="ctr">
                        <a:spcAft>
                          <a:spcPts val="0"/>
                        </a:spcAft>
                      </a:pPr>
                      <a:r>
                        <a:rPr lang="zh-TW" sz="2400" b="0" kern="0" dirty="0">
                          <a:solidFill>
                            <a:schemeClr val="tx1"/>
                          </a:solidFill>
                          <a:effectLst/>
                        </a:rPr>
                        <a:t>學年度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2400" b="0" kern="0" dirty="0">
                          <a:solidFill>
                            <a:schemeClr val="tx1"/>
                          </a:solidFill>
                          <a:effectLst/>
                        </a:rPr>
                        <a:t>學院</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2400" b="0" kern="0" dirty="0">
                          <a:solidFill>
                            <a:schemeClr val="tx1"/>
                          </a:solidFill>
                          <a:effectLst/>
                        </a:rPr>
                        <a:t>系所</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2400" b="0" kern="0" dirty="0">
                          <a:solidFill>
                            <a:schemeClr val="tx1"/>
                          </a:solidFill>
                          <a:effectLst/>
                        </a:rPr>
                        <a:t>學制</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algn="ctr"/>
                      <a:r>
                        <a:rPr lang="zh-TW" sz="2400" b="0" kern="0" dirty="0">
                          <a:solidFill>
                            <a:schemeClr val="tx1"/>
                          </a:solidFill>
                          <a:effectLst/>
                        </a:rPr>
                        <a:t>核定新生招生名額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algn="ctr"/>
                      <a:r>
                        <a:rPr lang="zh-TW" sz="2400" b="0" kern="0">
                          <a:solidFill>
                            <a:schemeClr val="tx1"/>
                          </a:solidFill>
                          <a:effectLst/>
                        </a:rPr>
                        <a:t>報名人數</a:t>
                      </a:r>
                      <a:endParaRPr lang="zh-TW" sz="2400" b="0" kern="10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0" kern="0" dirty="0">
                          <a:solidFill>
                            <a:schemeClr val="tx1"/>
                          </a:solidFill>
                          <a:effectLst/>
                        </a:rPr>
                        <a:t>錄取人數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1" kern="0" dirty="0">
                          <a:solidFill>
                            <a:srgbClr val="FF0000"/>
                          </a:solidFill>
                          <a:effectLst/>
                        </a:rPr>
                        <a:t>實際註冊人數</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473148025"/>
                  </a:ext>
                </a:extLst>
              </a:tr>
              <a:tr h="52577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pPr algn="ct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甄試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考試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逕修讀學位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合計</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甄試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考試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逕修讀學位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合計</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2400" b="1" kern="0" dirty="0">
                          <a:solidFill>
                            <a:srgbClr val="FF0000"/>
                          </a:solidFill>
                          <a:effectLst/>
                        </a:rPr>
                        <a:t>已在職者</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rowSpan="2">
                  <a:txBody>
                    <a:bodyPr/>
                    <a:lstStyle/>
                    <a:p>
                      <a:pPr algn="ctr"/>
                      <a:r>
                        <a:rPr lang="zh-TW" sz="2400" b="1" kern="0" dirty="0">
                          <a:solidFill>
                            <a:srgbClr val="FF0000"/>
                          </a:solidFill>
                          <a:effectLst/>
                        </a:rPr>
                        <a:t>未在職者</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0" dirty="0">
                          <a:solidFill>
                            <a:srgbClr val="FF0000"/>
                          </a:solidFill>
                          <a:effectLst/>
                        </a:rPr>
                        <a:t>合計</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546124734"/>
                  </a:ext>
                </a:extLst>
              </a:tr>
              <a:tr h="818573">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a:txBody>
                    <a:bodyPr/>
                    <a:lstStyle/>
                    <a:p>
                      <a:pPr algn="ctr"/>
                      <a:r>
                        <a:rPr lang="zh-TW" sz="2400" b="1" kern="0" dirty="0">
                          <a:solidFill>
                            <a:srgbClr val="FF0000"/>
                          </a:solidFill>
                          <a:effectLst/>
                        </a:rPr>
                        <a:t>全職</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0" dirty="0">
                          <a:solidFill>
                            <a:srgbClr val="FF0000"/>
                          </a:solidFill>
                          <a:effectLst/>
                        </a:rPr>
                        <a:t>兼職</a:t>
                      </a:r>
                      <a:endParaRPr lang="zh-TW" altLang="en-US" b="1" dirty="0">
                        <a:solidFill>
                          <a:srgbClr val="FF0000"/>
                        </a:solidFill>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0988881"/>
                  </a:ext>
                </a:extLst>
              </a:tr>
            </a:tbl>
          </a:graphicData>
        </a:graphic>
      </p:graphicFrame>
      <p:sp>
        <p:nvSpPr>
          <p:cNvPr id="10" name="標題 1">
            <a:extLst>
              <a:ext uri="{FF2B5EF4-FFF2-40B4-BE49-F238E27FC236}">
                <a16:creationId xmlns:a16="http://schemas.microsoft.com/office/drawing/2014/main" id="{FEC2A59E-46B8-41A0-8936-A6B8C72FC93F}"/>
              </a:ext>
            </a:extLst>
          </p:cNvPr>
          <p:cNvSpPr>
            <a:spLocks noGrp="1"/>
          </p:cNvSpPr>
          <p:nvPr>
            <p:ph type="title"/>
          </p:nvPr>
        </p:nvSpPr>
        <p:spPr>
          <a:xfrm>
            <a:off x="1383454" y="1"/>
            <a:ext cx="10808545" cy="802432"/>
          </a:xfrm>
        </p:spPr>
        <p:txBody>
          <a:bodyPr>
            <a:noAutofit/>
          </a:bodyPr>
          <a:lstStyle/>
          <a:p>
            <a:r>
              <a:rPr lang="zh-TW" altLang="en-US" sz="2600" dirty="0"/>
              <a:t>新表 表</a:t>
            </a:r>
            <a:r>
              <a:rPr lang="en-US" altLang="zh-TW" sz="2600" dirty="0"/>
              <a:t>2-1-5</a:t>
            </a:r>
            <a:r>
              <a:rPr lang="zh-TW" altLang="en-US" sz="2600" dirty="0"/>
              <a:t>國家重點領域研究學院碩博士</a:t>
            </a:r>
            <a:r>
              <a:rPr lang="en-US" altLang="zh-TW" sz="2600" dirty="0"/>
              <a:t>(</a:t>
            </a:r>
            <a:r>
              <a:rPr lang="zh-TW" altLang="en-US" sz="2600" dirty="0"/>
              <a:t>含碩士在職</a:t>
            </a:r>
            <a:r>
              <a:rPr lang="en-US" altLang="zh-TW" sz="2600" dirty="0"/>
              <a:t>)</a:t>
            </a:r>
            <a:r>
              <a:rPr lang="zh-TW" altLang="en-US" sz="2600" dirty="0"/>
              <a:t>班核定招生情形</a:t>
            </a:r>
          </a:p>
        </p:txBody>
      </p:sp>
    </p:spTree>
    <p:extLst>
      <p:ext uri="{BB962C8B-B14F-4D97-AF65-F5344CB8AC3E}">
        <p14:creationId xmlns:p14="http://schemas.microsoft.com/office/powerpoint/2010/main" val="38305725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a:extLst>
              <a:ext uri="{FF2B5EF4-FFF2-40B4-BE49-F238E27FC236}">
                <a16:creationId xmlns:a16="http://schemas.microsoft.com/office/drawing/2014/main" id="{E521A75E-CFC9-4B1A-B728-7D5E4D2F0802}"/>
              </a:ext>
            </a:extLst>
          </p:cNvPr>
          <p:cNvSpPr>
            <a:spLocks noGrp="1"/>
          </p:cNvSpPr>
          <p:nvPr>
            <p:ph type="sldNum" sz="quarter" idx="12"/>
          </p:nvPr>
        </p:nvSpPr>
        <p:spPr/>
        <p:txBody>
          <a:bodyPr/>
          <a:lstStyle/>
          <a:p>
            <a:fld id="{D4B37BC5-01F3-4DA6-AE9F-6749599A3EE9}" type="slidenum">
              <a:rPr lang="zh-TW" altLang="en-US" smtClean="0"/>
              <a:t>23</a:t>
            </a:fld>
            <a:endParaRPr lang="zh-TW" altLang="en-US"/>
          </a:p>
        </p:txBody>
      </p:sp>
      <p:sp>
        <p:nvSpPr>
          <p:cNvPr id="5" name="內容版面配置區 4">
            <a:extLst>
              <a:ext uri="{FF2B5EF4-FFF2-40B4-BE49-F238E27FC236}">
                <a16:creationId xmlns:a16="http://schemas.microsoft.com/office/drawing/2014/main" id="{26CD96F2-94B6-47DA-B7BD-B31C23BF5225}"/>
              </a:ext>
            </a:extLst>
          </p:cNvPr>
          <p:cNvSpPr>
            <a:spLocks noGrp="1"/>
          </p:cNvSpPr>
          <p:nvPr>
            <p:ph sz="quarter" idx="14"/>
          </p:nvPr>
        </p:nvSpPr>
        <p:spPr>
          <a:xfrm>
            <a:off x="162566" y="3048001"/>
            <a:ext cx="11846559" cy="3810008"/>
          </a:xfrm>
        </p:spPr>
        <p:txBody>
          <a:bodyPr>
            <a:normAutofit fontScale="92500" lnSpcReduction="2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實際註冊人數</a:t>
            </a:r>
            <a:endParaRPr lang="en-US" altLang="zh-TW" b="1"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本部核定之次一學年度新設之院設系、所、學位學程，因係於次一學年度正式設立，其錄取之學生應於該院設系、所、學位學程正式成立後始得入學。</a:t>
            </a: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本表調查「</a:t>
            </a:r>
            <a:r>
              <a:rPr lang="zh-TW" altLang="en-US" b="1" kern="100" dirty="0">
                <a:solidFill>
                  <a:srgbClr val="FF0000"/>
                </a:solidFill>
                <a:latin typeface="微軟正黑體" panose="020B0604030504040204" pitchFamily="34" charset="-120"/>
              </a:rPr>
              <a:t>已在職者」係指學生於入學時，已具備「全職或兼職」工作者</a:t>
            </a:r>
            <a:r>
              <a:rPr lang="zh-TW" altLang="en-US" kern="100" dirty="0">
                <a:latin typeface="微軟正黑體" panose="020B0604030504040204" pitchFamily="34" charset="-120"/>
              </a:rPr>
              <a:t>，非入學報考身分別（一般生或在職生）。</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zh-TW" dirty="0">
                <a:solidFill>
                  <a:srgbClr val="000000"/>
                </a:solidFill>
                <a:latin typeface="Arial" panose="020B0604020202020204" pitchFamily="34" charset="0"/>
                <a:ea typeface="微軟正黑體" panose="020B0604030504040204" pitchFamily="34" charset="-120"/>
                <a:cs typeface="Arial" panose="020B0604020202020204" pitchFamily="34" charset="0"/>
              </a:rPr>
              <a:t>本表中</a:t>
            </a:r>
            <a:r>
              <a:rPr lang="zh-TW" altLang="zh-TW" b="1" dirty="0">
                <a:solidFill>
                  <a:srgbClr val="FF0000"/>
                </a:solidFill>
                <a:latin typeface="Arial" panose="020B0604020202020204" pitchFamily="34" charset="0"/>
                <a:ea typeface="微軟正黑體" panose="020B0604030504040204" pitchFamily="34" charset="-120"/>
                <a:cs typeface="Arial" panose="020B0604020202020204" pitchFamily="34" charset="0"/>
              </a:rPr>
              <a:t>「全職」係指從事領有薪資之專職工作；「兼職」係指非全職工作者</a:t>
            </a:r>
            <a:r>
              <a:rPr lang="zh-TW" altLang="zh-TW" dirty="0">
                <a:solidFill>
                  <a:srgbClr val="000000"/>
                </a:solidFill>
                <a:latin typeface="Arial" panose="020B0604020202020204" pitchFamily="34" charset="0"/>
                <a:ea typeface="微軟正黑體" panose="020B0604030504040204" pitchFamily="34" charset="-120"/>
                <a:cs typeface="Arial" panose="020B0604020202020204" pitchFamily="34" charset="0"/>
              </a:rPr>
              <a:t>。如於學校擔任教師、公司擔任會計等屬全職工作，而學生利用課餘時間擔任教師研究助理、或於便利商店打工則屬兼職工作。</a:t>
            </a:r>
            <a:endParaRPr lang="en-US" altLang="zh-TW" dirty="0">
              <a:solidFill>
                <a:srgbClr val="000000"/>
              </a:solidFill>
              <a:latin typeface="Arial" panose="020B0604020202020204" pitchFamily="34" charset="0"/>
              <a:ea typeface="微軟正黑體" panose="020B0604030504040204" pitchFamily="34" charset="-120"/>
              <a:cs typeface="Arial" panose="020B0604020202020204" pitchFamily="34" charset="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0" indent="0" algn="r">
              <a:lnSpc>
                <a:spcPct val="120000"/>
              </a:lnSpc>
              <a:spcBef>
                <a:spcPts val="600"/>
              </a:spcBef>
              <a:buNone/>
              <a:defRPr/>
            </a:pPr>
            <a:r>
              <a:rPr lang="en-US" altLang="zh-TW" sz="1800" kern="100" dirty="0">
                <a:latin typeface="微軟正黑體" panose="020B0604030504040204" pitchFamily="34" charset="-120"/>
              </a:rPr>
              <a:t>【113</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en-US" sz="1800" kern="100" dirty="0">
                <a:latin typeface="微軟正黑體" panose="020B0604030504040204" pitchFamily="34" charset="-120"/>
              </a:rPr>
              <a:t>月因應「技職司」需求新增欄位</a:t>
            </a:r>
            <a:r>
              <a:rPr lang="en-US" altLang="zh-TW" sz="1800" kern="100" dirty="0">
                <a:latin typeface="微軟正黑體" panose="020B0604030504040204" pitchFamily="34" charset="-120"/>
              </a:rPr>
              <a:t>】</a:t>
            </a:r>
            <a:endParaRPr lang="zh-TW" altLang="en-US" dirty="0"/>
          </a:p>
        </p:txBody>
      </p:sp>
      <p:sp>
        <p:nvSpPr>
          <p:cNvPr id="6" name="文字版面配置區 5">
            <a:extLst>
              <a:ext uri="{FF2B5EF4-FFF2-40B4-BE49-F238E27FC236}">
                <a16:creationId xmlns:a16="http://schemas.microsoft.com/office/drawing/2014/main" id="{38CDF69E-707F-40BE-81E4-30720271FB15}"/>
              </a:ext>
            </a:extLst>
          </p:cNvPr>
          <p:cNvSpPr>
            <a:spLocks noGrp="1"/>
          </p:cNvSpPr>
          <p:nvPr>
            <p:ph type="body" sz="quarter" idx="15"/>
          </p:nvPr>
        </p:nvSpPr>
        <p:spPr/>
        <p:txBody>
          <a:bodyPr/>
          <a:lstStyle/>
          <a:p>
            <a:r>
              <a:rPr lang="en-US" altLang="zh-TW" dirty="0"/>
              <a:t>04</a:t>
            </a:r>
            <a:endParaRPr lang="zh-TW" altLang="en-US" dirty="0"/>
          </a:p>
        </p:txBody>
      </p:sp>
      <p:graphicFrame>
        <p:nvGraphicFramePr>
          <p:cNvPr id="9" name="內容版面配置區 6">
            <a:extLst>
              <a:ext uri="{FF2B5EF4-FFF2-40B4-BE49-F238E27FC236}">
                <a16:creationId xmlns:a16="http://schemas.microsoft.com/office/drawing/2014/main" id="{BA27B084-B1AF-467B-AC51-880A03ADA6FC}"/>
              </a:ext>
            </a:extLst>
          </p:cNvPr>
          <p:cNvGraphicFramePr>
            <a:graphicFrameLocks noGrp="1"/>
          </p:cNvGraphicFramePr>
          <p:nvPr>
            <p:ph sz="quarter" idx="13"/>
            <p:extLst>
              <p:ext uri="{D42A27DB-BD31-4B8C-83A1-F6EECF244321}">
                <p14:modId xmlns:p14="http://schemas.microsoft.com/office/powerpoint/2010/main" val="3397754134"/>
              </p:ext>
            </p:extLst>
          </p:nvPr>
        </p:nvGraphicFramePr>
        <p:xfrm>
          <a:off x="161925" y="876300"/>
          <a:ext cx="11952000" cy="1971039"/>
        </p:xfrm>
        <a:graphic>
          <a:graphicData uri="http://schemas.openxmlformats.org/drawingml/2006/table">
            <a:tbl>
              <a:tblPr firstRow="1" firstCol="1" bandRow="1">
                <a:tableStyleId>{5C22544A-7EE6-4342-B048-85BDC9FD1C3A}</a:tableStyleId>
              </a:tblPr>
              <a:tblGrid>
                <a:gridCol w="486000">
                  <a:extLst>
                    <a:ext uri="{9D8B030D-6E8A-4147-A177-3AD203B41FA5}">
                      <a16:colId xmlns:a16="http://schemas.microsoft.com/office/drawing/2014/main" val="1581394822"/>
                    </a:ext>
                  </a:extLst>
                </a:gridCol>
                <a:gridCol w="486000">
                  <a:extLst>
                    <a:ext uri="{9D8B030D-6E8A-4147-A177-3AD203B41FA5}">
                      <a16:colId xmlns:a16="http://schemas.microsoft.com/office/drawing/2014/main" val="1462615627"/>
                    </a:ext>
                  </a:extLst>
                </a:gridCol>
                <a:gridCol w="486000">
                  <a:extLst>
                    <a:ext uri="{9D8B030D-6E8A-4147-A177-3AD203B41FA5}">
                      <a16:colId xmlns:a16="http://schemas.microsoft.com/office/drawing/2014/main" val="615548752"/>
                    </a:ext>
                  </a:extLst>
                </a:gridCol>
                <a:gridCol w="486000">
                  <a:extLst>
                    <a:ext uri="{9D8B030D-6E8A-4147-A177-3AD203B41FA5}">
                      <a16:colId xmlns:a16="http://schemas.microsoft.com/office/drawing/2014/main" val="2566546446"/>
                    </a:ext>
                  </a:extLst>
                </a:gridCol>
                <a:gridCol w="2520000">
                  <a:extLst>
                    <a:ext uri="{9D8B030D-6E8A-4147-A177-3AD203B41FA5}">
                      <a16:colId xmlns:a16="http://schemas.microsoft.com/office/drawing/2014/main" val="3805250749"/>
                    </a:ext>
                  </a:extLst>
                </a:gridCol>
                <a:gridCol w="504000">
                  <a:extLst>
                    <a:ext uri="{9D8B030D-6E8A-4147-A177-3AD203B41FA5}">
                      <a16:colId xmlns:a16="http://schemas.microsoft.com/office/drawing/2014/main" val="1120378039"/>
                    </a:ext>
                  </a:extLst>
                </a:gridCol>
                <a:gridCol w="504000">
                  <a:extLst>
                    <a:ext uri="{9D8B030D-6E8A-4147-A177-3AD203B41FA5}">
                      <a16:colId xmlns:a16="http://schemas.microsoft.com/office/drawing/2014/main" val="155490734"/>
                    </a:ext>
                  </a:extLst>
                </a:gridCol>
                <a:gridCol w="1008000">
                  <a:extLst>
                    <a:ext uri="{9D8B030D-6E8A-4147-A177-3AD203B41FA5}">
                      <a16:colId xmlns:a16="http://schemas.microsoft.com/office/drawing/2014/main" val="3399832968"/>
                    </a:ext>
                  </a:extLst>
                </a:gridCol>
                <a:gridCol w="504000">
                  <a:extLst>
                    <a:ext uri="{9D8B030D-6E8A-4147-A177-3AD203B41FA5}">
                      <a16:colId xmlns:a16="http://schemas.microsoft.com/office/drawing/2014/main" val="173557290"/>
                    </a:ext>
                  </a:extLst>
                </a:gridCol>
                <a:gridCol w="504000">
                  <a:extLst>
                    <a:ext uri="{9D8B030D-6E8A-4147-A177-3AD203B41FA5}">
                      <a16:colId xmlns:a16="http://schemas.microsoft.com/office/drawing/2014/main" val="2880509639"/>
                    </a:ext>
                  </a:extLst>
                </a:gridCol>
                <a:gridCol w="504000">
                  <a:extLst>
                    <a:ext uri="{9D8B030D-6E8A-4147-A177-3AD203B41FA5}">
                      <a16:colId xmlns:a16="http://schemas.microsoft.com/office/drawing/2014/main" val="410417591"/>
                    </a:ext>
                  </a:extLst>
                </a:gridCol>
                <a:gridCol w="1008000">
                  <a:extLst>
                    <a:ext uri="{9D8B030D-6E8A-4147-A177-3AD203B41FA5}">
                      <a16:colId xmlns:a16="http://schemas.microsoft.com/office/drawing/2014/main" val="3664527041"/>
                    </a:ext>
                  </a:extLst>
                </a:gridCol>
                <a:gridCol w="504000">
                  <a:extLst>
                    <a:ext uri="{9D8B030D-6E8A-4147-A177-3AD203B41FA5}">
                      <a16:colId xmlns:a16="http://schemas.microsoft.com/office/drawing/2014/main" val="755819366"/>
                    </a:ext>
                  </a:extLst>
                </a:gridCol>
                <a:gridCol w="648000">
                  <a:extLst>
                    <a:ext uri="{9D8B030D-6E8A-4147-A177-3AD203B41FA5}">
                      <a16:colId xmlns:a16="http://schemas.microsoft.com/office/drawing/2014/main" val="1343153368"/>
                    </a:ext>
                  </a:extLst>
                </a:gridCol>
                <a:gridCol w="648000">
                  <a:extLst>
                    <a:ext uri="{9D8B030D-6E8A-4147-A177-3AD203B41FA5}">
                      <a16:colId xmlns:a16="http://schemas.microsoft.com/office/drawing/2014/main" val="2894510140"/>
                    </a:ext>
                  </a:extLst>
                </a:gridCol>
                <a:gridCol w="648000">
                  <a:extLst>
                    <a:ext uri="{9D8B030D-6E8A-4147-A177-3AD203B41FA5}">
                      <a16:colId xmlns:a16="http://schemas.microsoft.com/office/drawing/2014/main" val="3605818876"/>
                    </a:ext>
                  </a:extLst>
                </a:gridCol>
                <a:gridCol w="504000">
                  <a:extLst>
                    <a:ext uri="{9D8B030D-6E8A-4147-A177-3AD203B41FA5}">
                      <a16:colId xmlns:a16="http://schemas.microsoft.com/office/drawing/2014/main" val="1789197354"/>
                    </a:ext>
                  </a:extLst>
                </a:gridCol>
              </a:tblGrid>
              <a:tr h="626688">
                <a:tc rowSpan="3">
                  <a:txBody>
                    <a:bodyPr/>
                    <a:lstStyle/>
                    <a:p>
                      <a:pPr marL="71755" marR="71755" algn="ctr">
                        <a:spcAft>
                          <a:spcPts val="0"/>
                        </a:spcAft>
                      </a:pPr>
                      <a:r>
                        <a:rPr lang="zh-TW" sz="2400" b="0" kern="0" dirty="0">
                          <a:solidFill>
                            <a:schemeClr val="tx1"/>
                          </a:solidFill>
                          <a:effectLst/>
                        </a:rPr>
                        <a:t>學年度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2400" b="0" kern="0" dirty="0">
                          <a:solidFill>
                            <a:schemeClr val="tx1"/>
                          </a:solidFill>
                          <a:effectLst/>
                        </a:rPr>
                        <a:t>學院</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2400" b="0" kern="0" dirty="0">
                          <a:solidFill>
                            <a:schemeClr val="tx1"/>
                          </a:solidFill>
                          <a:effectLst/>
                        </a:rPr>
                        <a:t>系所</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2400" b="0" kern="0" dirty="0">
                          <a:solidFill>
                            <a:schemeClr val="tx1"/>
                          </a:solidFill>
                          <a:effectLst/>
                        </a:rPr>
                        <a:t>學制</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algn="ctr"/>
                      <a:r>
                        <a:rPr lang="zh-TW" sz="2400" b="0" kern="0" dirty="0">
                          <a:solidFill>
                            <a:schemeClr val="tx1"/>
                          </a:solidFill>
                          <a:effectLst/>
                        </a:rPr>
                        <a:t>核定新生招生名額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algn="ctr"/>
                      <a:r>
                        <a:rPr lang="zh-TW" sz="2400" b="0" kern="0">
                          <a:solidFill>
                            <a:schemeClr val="tx1"/>
                          </a:solidFill>
                          <a:effectLst/>
                        </a:rPr>
                        <a:t>報名人數</a:t>
                      </a:r>
                      <a:endParaRPr lang="zh-TW" sz="2400" b="0" kern="10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0" kern="0" dirty="0">
                          <a:solidFill>
                            <a:schemeClr val="tx1"/>
                          </a:solidFill>
                          <a:effectLst/>
                        </a:rPr>
                        <a:t>錄取人數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1" kern="0" dirty="0">
                          <a:solidFill>
                            <a:srgbClr val="FF0000"/>
                          </a:solidFill>
                          <a:effectLst/>
                        </a:rPr>
                        <a:t>實際註冊人數</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473148025"/>
                  </a:ext>
                </a:extLst>
              </a:tr>
              <a:tr h="52577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pPr algn="ct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甄試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考試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逕修讀學位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合計</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甄試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考試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逕修讀學位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合計</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2400" b="1" kern="0" dirty="0">
                          <a:solidFill>
                            <a:srgbClr val="FF0000"/>
                          </a:solidFill>
                          <a:effectLst/>
                        </a:rPr>
                        <a:t>已在職者</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rowSpan="2">
                  <a:txBody>
                    <a:bodyPr/>
                    <a:lstStyle/>
                    <a:p>
                      <a:pPr algn="ctr"/>
                      <a:r>
                        <a:rPr lang="zh-TW" sz="2400" b="1" kern="0" dirty="0">
                          <a:solidFill>
                            <a:srgbClr val="FF0000"/>
                          </a:solidFill>
                          <a:effectLst/>
                        </a:rPr>
                        <a:t>未在職者</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0" dirty="0">
                          <a:solidFill>
                            <a:srgbClr val="FF0000"/>
                          </a:solidFill>
                          <a:effectLst/>
                        </a:rPr>
                        <a:t>合計</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546124734"/>
                  </a:ext>
                </a:extLst>
              </a:tr>
              <a:tr h="818573">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a:txBody>
                    <a:bodyPr/>
                    <a:lstStyle/>
                    <a:p>
                      <a:pPr algn="ctr"/>
                      <a:r>
                        <a:rPr lang="zh-TW" sz="2400" b="1" kern="0" dirty="0">
                          <a:solidFill>
                            <a:srgbClr val="FF0000"/>
                          </a:solidFill>
                          <a:effectLst/>
                        </a:rPr>
                        <a:t>全職</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0" dirty="0">
                          <a:solidFill>
                            <a:srgbClr val="FF0000"/>
                          </a:solidFill>
                          <a:effectLst/>
                        </a:rPr>
                        <a:t>兼職</a:t>
                      </a:r>
                      <a:endParaRPr lang="zh-TW" altLang="en-US" b="1" dirty="0">
                        <a:solidFill>
                          <a:srgbClr val="FF0000"/>
                        </a:solidFill>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0988881"/>
                  </a:ext>
                </a:extLst>
              </a:tr>
            </a:tbl>
          </a:graphicData>
        </a:graphic>
      </p:graphicFrame>
      <p:sp>
        <p:nvSpPr>
          <p:cNvPr id="12" name="標題 1">
            <a:extLst>
              <a:ext uri="{FF2B5EF4-FFF2-40B4-BE49-F238E27FC236}">
                <a16:creationId xmlns:a16="http://schemas.microsoft.com/office/drawing/2014/main" id="{C95BDBB7-5610-4364-AE03-C9ECF4FF676C}"/>
              </a:ext>
            </a:extLst>
          </p:cNvPr>
          <p:cNvSpPr>
            <a:spLocks noGrp="1"/>
          </p:cNvSpPr>
          <p:nvPr>
            <p:ph type="title"/>
          </p:nvPr>
        </p:nvSpPr>
        <p:spPr>
          <a:xfrm>
            <a:off x="1383454" y="1"/>
            <a:ext cx="10808545" cy="802432"/>
          </a:xfrm>
        </p:spPr>
        <p:txBody>
          <a:bodyPr>
            <a:noAutofit/>
          </a:bodyPr>
          <a:lstStyle/>
          <a:p>
            <a:r>
              <a:rPr lang="zh-TW" altLang="en-US" sz="2600" dirty="0"/>
              <a:t>新表 表</a:t>
            </a:r>
            <a:r>
              <a:rPr lang="en-US" altLang="zh-TW" sz="2600" dirty="0"/>
              <a:t>2-1-5</a:t>
            </a:r>
            <a:r>
              <a:rPr lang="zh-TW" altLang="en-US" sz="2600" dirty="0"/>
              <a:t>國家重點領域研究學院碩博士</a:t>
            </a:r>
            <a:r>
              <a:rPr lang="en-US" altLang="zh-TW" sz="2600" dirty="0"/>
              <a:t>(</a:t>
            </a:r>
            <a:r>
              <a:rPr lang="zh-TW" altLang="en-US" sz="2600" dirty="0"/>
              <a:t>含碩士在職</a:t>
            </a:r>
            <a:r>
              <a:rPr lang="en-US" altLang="zh-TW" sz="2600" dirty="0"/>
              <a:t>)</a:t>
            </a:r>
            <a:r>
              <a:rPr lang="zh-TW" altLang="en-US" sz="2600" dirty="0"/>
              <a:t>班核定招生情形</a:t>
            </a:r>
          </a:p>
        </p:txBody>
      </p:sp>
    </p:spTree>
    <p:extLst>
      <p:ext uri="{BB962C8B-B14F-4D97-AF65-F5344CB8AC3E}">
        <p14:creationId xmlns:p14="http://schemas.microsoft.com/office/powerpoint/2010/main" val="28282910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a:extLst>
              <a:ext uri="{FF2B5EF4-FFF2-40B4-BE49-F238E27FC236}">
                <a16:creationId xmlns:a16="http://schemas.microsoft.com/office/drawing/2014/main" id="{E521A75E-CFC9-4B1A-B728-7D5E4D2F0802}"/>
              </a:ext>
            </a:extLst>
          </p:cNvPr>
          <p:cNvSpPr>
            <a:spLocks noGrp="1"/>
          </p:cNvSpPr>
          <p:nvPr>
            <p:ph type="sldNum" sz="quarter" idx="12"/>
          </p:nvPr>
        </p:nvSpPr>
        <p:spPr/>
        <p:txBody>
          <a:bodyPr/>
          <a:lstStyle/>
          <a:p>
            <a:fld id="{D4B37BC5-01F3-4DA6-AE9F-6749599A3EE9}" type="slidenum">
              <a:rPr lang="zh-TW" altLang="en-US" smtClean="0"/>
              <a:t>24</a:t>
            </a:fld>
            <a:endParaRPr lang="zh-TW" altLang="en-US"/>
          </a:p>
        </p:txBody>
      </p:sp>
      <p:sp>
        <p:nvSpPr>
          <p:cNvPr id="5" name="內容版面配置區 4">
            <a:extLst>
              <a:ext uri="{FF2B5EF4-FFF2-40B4-BE49-F238E27FC236}">
                <a16:creationId xmlns:a16="http://schemas.microsoft.com/office/drawing/2014/main" id="{26CD96F2-94B6-47DA-B7BD-B31C23BF5225}"/>
              </a:ext>
            </a:extLst>
          </p:cNvPr>
          <p:cNvSpPr>
            <a:spLocks noGrp="1"/>
          </p:cNvSpPr>
          <p:nvPr>
            <p:ph sz="quarter" idx="14"/>
          </p:nvPr>
        </p:nvSpPr>
        <p:spPr>
          <a:xfrm>
            <a:off x="162566" y="3048001"/>
            <a:ext cx="11846559" cy="3810008"/>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實際註冊人數</a:t>
            </a:r>
            <a:endParaRPr lang="en-US" altLang="zh-TW" b="1"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本欄實際註冊人數之</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已在職者及未在職者</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之</a:t>
            </a:r>
            <a:r>
              <a:rPr lang="zh-TW" altLang="en-US" b="1" kern="100" dirty="0">
                <a:solidFill>
                  <a:srgbClr val="FF0000"/>
                </a:solidFill>
                <a:latin typeface="微軟正黑體" panose="020B0604030504040204" pitchFamily="34" charset="-120"/>
              </a:rPr>
              <a:t>合計為系統自動加總</a:t>
            </a:r>
            <a:r>
              <a:rPr lang="zh-TW" altLang="en-US" kern="100" dirty="0">
                <a:latin typeface="微軟正黑體" panose="020B0604030504040204" pitchFamily="34" charset="-120"/>
              </a:rPr>
              <a:t>，此數應與表</a:t>
            </a:r>
            <a:r>
              <a:rPr lang="en-US" altLang="zh-TW" kern="100" dirty="0">
                <a:latin typeface="微軟正黑體" panose="020B0604030504040204" pitchFamily="34" charset="-120"/>
              </a:rPr>
              <a:t>2-1-2</a:t>
            </a:r>
            <a:r>
              <a:rPr lang="zh-TW" altLang="en-US" kern="100" dirty="0">
                <a:latin typeface="微軟正黑體" panose="020B0604030504040204" pitchFamily="34" charset="-120"/>
              </a:rPr>
              <a:t>當年度新生招生名額之實際註冊人數相符，請學校確認檢核。</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kern="100" dirty="0">
                <a:latin typeface="微軟正黑體" panose="020B0604030504040204" pitchFamily="34" charset="-120"/>
              </a:rPr>
              <a:t>研究學院相同的系所學制，</a:t>
            </a:r>
            <a:r>
              <a:rPr lang="zh-TW" altLang="en-US" b="1" kern="100" dirty="0">
                <a:solidFill>
                  <a:srgbClr val="FF0000"/>
                </a:solidFill>
                <a:latin typeface="微軟正黑體" panose="020B0604030504040204" pitchFamily="34" charset="-120"/>
              </a:rPr>
              <a:t>表</a:t>
            </a:r>
            <a:r>
              <a:rPr lang="en-US" altLang="zh-TW" b="1" kern="100" dirty="0">
                <a:solidFill>
                  <a:srgbClr val="FF0000"/>
                </a:solidFill>
                <a:latin typeface="微軟正黑體" panose="020B0604030504040204" pitchFamily="34" charset="-120"/>
              </a:rPr>
              <a:t>2-1-2</a:t>
            </a:r>
            <a:r>
              <a:rPr lang="zh-TW" altLang="en-US" b="1" kern="100" dirty="0">
                <a:solidFill>
                  <a:srgbClr val="FF0000"/>
                </a:solidFill>
                <a:latin typeface="微軟正黑體" panose="020B0604030504040204" pitchFamily="34" charset="-120"/>
              </a:rPr>
              <a:t>核定外加名額加總應等於表</a:t>
            </a:r>
            <a:r>
              <a:rPr lang="en-US" altLang="zh-TW" b="1" kern="100" dirty="0">
                <a:solidFill>
                  <a:srgbClr val="FF0000"/>
                </a:solidFill>
                <a:latin typeface="微軟正黑體" panose="020B0604030504040204" pitchFamily="34" charset="-120"/>
              </a:rPr>
              <a:t>2-1-5</a:t>
            </a:r>
            <a:r>
              <a:rPr lang="zh-TW" altLang="en-US" b="1" kern="100" dirty="0">
                <a:solidFill>
                  <a:srgbClr val="FF0000"/>
                </a:solidFill>
                <a:latin typeface="微軟正黑體" panose="020B0604030504040204" pitchFamily="34" charset="-120"/>
              </a:rPr>
              <a:t>核定新生招生名額；表</a:t>
            </a:r>
            <a:r>
              <a:rPr lang="en-US" altLang="zh-TW" b="1" kern="100" dirty="0">
                <a:solidFill>
                  <a:srgbClr val="FF0000"/>
                </a:solidFill>
                <a:latin typeface="微軟正黑體" panose="020B0604030504040204" pitchFamily="34" charset="-120"/>
              </a:rPr>
              <a:t>2-1-2</a:t>
            </a:r>
            <a:r>
              <a:rPr lang="zh-TW" altLang="en-US" b="1" kern="100" dirty="0">
                <a:solidFill>
                  <a:srgbClr val="FF0000"/>
                </a:solidFill>
                <a:latin typeface="微軟正黑體" panose="020B0604030504040204" pitchFamily="34" charset="-120"/>
              </a:rPr>
              <a:t>實際註冊人數加總應等於表</a:t>
            </a:r>
            <a:r>
              <a:rPr lang="en-US" altLang="zh-TW" b="1" kern="100" dirty="0">
                <a:solidFill>
                  <a:srgbClr val="FF0000"/>
                </a:solidFill>
                <a:latin typeface="微軟正黑體" panose="020B0604030504040204" pitchFamily="34" charset="-120"/>
              </a:rPr>
              <a:t>2-1-5</a:t>
            </a:r>
            <a:r>
              <a:rPr lang="zh-TW" altLang="en-US" b="1" kern="100" dirty="0">
                <a:solidFill>
                  <a:srgbClr val="FF0000"/>
                </a:solidFill>
                <a:latin typeface="微軟正黑體" panose="020B0604030504040204" pitchFamily="34" charset="-120"/>
              </a:rPr>
              <a:t>實際註冊人數合計</a:t>
            </a:r>
            <a:r>
              <a:rPr lang="zh-TW" altLang="en-US" kern="100" dirty="0">
                <a:latin typeface="微軟正黑體" panose="020B0604030504040204" pitchFamily="34" charset="-120"/>
              </a:rPr>
              <a:t>。</a:t>
            </a: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0" indent="0" algn="r">
              <a:lnSpc>
                <a:spcPct val="120000"/>
              </a:lnSpc>
              <a:spcBef>
                <a:spcPts val="600"/>
              </a:spcBef>
              <a:buNone/>
              <a:defRPr/>
            </a:pPr>
            <a:r>
              <a:rPr lang="en-US" altLang="zh-TW" sz="1800" kern="100" dirty="0">
                <a:latin typeface="微軟正黑體" panose="020B0604030504040204" pitchFamily="34" charset="-120"/>
              </a:rPr>
              <a:t>【113</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03</a:t>
            </a:r>
            <a:r>
              <a:rPr lang="zh-TW" altLang="en-US" sz="1800" kern="100" dirty="0">
                <a:latin typeface="微軟正黑體" panose="020B0604030504040204" pitchFamily="34" charset="-120"/>
              </a:rPr>
              <a:t>月因應「技職司」需求新增欄位</a:t>
            </a:r>
            <a:r>
              <a:rPr lang="en-US" altLang="zh-TW" sz="1800" kern="100" dirty="0">
                <a:latin typeface="微軟正黑體" panose="020B0604030504040204" pitchFamily="34" charset="-120"/>
              </a:rPr>
              <a:t>】</a:t>
            </a:r>
            <a:endParaRPr lang="zh-TW" altLang="en-US" dirty="0"/>
          </a:p>
        </p:txBody>
      </p:sp>
      <p:sp>
        <p:nvSpPr>
          <p:cNvPr id="6" name="文字版面配置區 5">
            <a:extLst>
              <a:ext uri="{FF2B5EF4-FFF2-40B4-BE49-F238E27FC236}">
                <a16:creationId xmlns:a16="http://schemas.microsoft.com/office/drawing/2014/main" id="{38CDF69E-707F-40BE-81E4-30720271FB15}"/>
              </a:ext>
            </a:extLst>
          </p:cNvPr>
          <p:cNvSpPr>
            <a:spLocks noGrp="1"/>
          </p:cNvSpPr>
          <p:nvPr>
            <p:ph type="body" sz="quarter" idx="15"/>
          </p:nvPr>
        </p:nvSpPr>
        <p:spPr/>
        <p:txBody>
          <a:bodyPr/>
          <a:lstStyle/>
          <a:p>
            <a:r>
              <a:rPr lang="en-US" altLang="zh-TW" dirty="0"/>
              <a:t>04</a:t>
            </a:r>
            <a:endParaRPr lang="zh-TW" altLang="en-US" dirty="0"/>
          </a:p>
        </p:txBody>
      </p:sp>
      <p:graphicFrame>
        <p:nvGraphicFramePr>
          <p:cNvPr id="9" name="內容版面配置區 6">
            <a:extLst>
              <a:ext uri="{FF2B5EF4-FFF2-40B4-BE49-F238E27FC236}">
                <a16:creationId xmlns:a16="http://schemas.microsoft.com/office/drawing/2014/main" id="{BA27B084-B1AF-467B-AC51-880A03ADA6FC}"/>
              </a:ext>
            </a:extLst>
          </p:cNvPr>
          <p:cNvGraphicFramePr>
            <a:graphicFrameLocks noGrp="1"/>
          </p:cNvGraphicFramePr>
          <p:nvPr>
            <p:ph sz="quarter" idx="13"/>
          </p:nvPr>
        </p:nvGraphicFramePr>
        <p:xfrm>
          <a:off x="161925" y="876300"/>
          <a:ext cx="11952000" cy="1971039"/>
        </p:xfrm>
        <a:graphic>
          <a:graphicData uri="http://schemas.openxmlformats.org/drawingml/2006/table">
            <a:tbl>
              <a:tblPr firstRow="1" firstCol="1" bandRow="1">
                <a:tableStyleId>{5C22544A-7EE6-4342-B048-85BDC9FD1C3A}</a:tableStyleId>
              </a:tblPr>
              <a:tblGrid>
                <a:gridCol w="486000">
                  <a:extLst>
                    <a:ext uri="{9D8B030D-6E8A-4147-A177-3AD203B41FA5}">
                      <a16:colId xmlns:a16="http://schemas.microsoft.com/office/drawing/2014/main" val="1581394822"/>
                    </a:ext>
                  </a:extLst>
                </a:gridCol>
                <a:gridCol w="486000">
                  <a:extLst>
                    <a:ext uri="{9D8B030D-6E8A-4147-A177-3AD203B41FA5}">
                      <a16:colId xmlns:a16="http://schemas.microsoft.com/office/drawing/2014/main" val="1462615627"/>
                    </a:ext>
                  </a:extLst>
                </a:gridCol>
                <a:gridCol w="486000">
                  <a:extLst>
                    <a:ext uri="{9D8B030D-6E8A-4147-A177-3AD203B41FA5}">
                      <a16:colId xmlns:a16="http://schemas.microsoft.com/office/drawing/2014/main" val="615548752"/>
                    </a:ext>
                  </a:extLst>
                </a:gridCol>
                <a:gridCol w="486000">
                  <a:extLst>
                    <a:ext uri="{9D8B030D-6E8A-4147-A177-3AD203B41FA5}">
                      <a16:colId xmlns:a16="http://schemas.microsoft.com/office/drawing/2014/main" val="2566546446"/>
                    </a:ext>
                  </a:extLst>
                </a:gridCol>
                <a:gridCol w="2520000">
                  <a:extLst>
                    <a:ext uri="{9D8B030D-6E8A-4147-A177-3AD203B41FA5}">
                      <a16:colId xmlns:a16="http://schemas.microsoft.com/office/drawing/2014/main" val="3805250749"/>
                    </a:ext>
                  </a:extLst>
                </a:gridCol>
                <a:gridCol w="504000">
                  <a:extLst>
                    <a:ext uri="{9D8B030D-6E8A-4147-A177-3AD203B41FA5}">
                      <a16:colId xmlns:a16="http://schemas.microsoft.com/office/drawing/2014/main" val="1120378039"/>
                    </a:ext>
                  </a:extLst>
                </a:gridCol>
                <a:gridCol w="504000">
                  <a:extLst>
                    <a:ext uri="{9D8B030D-6E8A-4147-A177-3AD203B41FA5}">
                      <a16:colId xmlns:a16="http://schemas.microsoft.com/office/drawing/2014/main" val="155490734"/>
                    </a:ext>
                  </a:extLst>
                </a:gridCol>
                <a:gridCol w="1008000">
                  <a:extLst>
                    <a:ext uri="{9D8B030D-6E8A-4147-A177-3AD203B41FA5}">
                      <a16:colId xmlns:a16="http://schemas.microsoft.com/office/drawing/2014/main" val="3399832968"/>
                    </a:ext>
                  </a:extLst>
                </a:gridCol>
                <a:gridCol w="504000">
                  <a:extLst>
                    <a:ext uri="{9D8B030D-6E8A-4147-A177-3AD203B41FA5}">
                      <a16:colId xmlns:a16="http://schemas.microsoft.com/office/drawing/2014/main" val="173557290"/>
                    </a:ext>
                  </a:extLst>
                </a:gridCol>
                <a:gridCol w="504000">
                  <a:extLst>
                    <a:ext uri="{9D8B030D-6E8A-4147-A177-3AD203B41FA5}">
                      <a16:colId xmlns:a16="http://schemas.microsoft.com/office/drawing/2014/main" val="2880509639"/>
                    </a:ext>
                  </a:extLst>
                </a:gridCol>
                <a:gridCol w="504000">
                  <a:extLst>
                    <a:ext uri="{9D8B030D-6E8A-4147-A177-3AD203B41FA5}">
                      <a16:colId xmlns:a16="http://schemas.microsoft.com/office/drawing/2014/main" val="410417591"/>
                    </a:ext>
                  </a:extLst>
                </a:gridCol>
                <a:gridCol w="1008000">
                  <a:extLst>
                    <a:ext uri="{9D8B030D-6E8A-4147-A177-3AD203B41FA5}">
                      <a16:colId xmlns:a16="http://schemas.microsoft.com/office/drawing/2014/main" val="3664527041"/>
                    </a:ext>
                  </a:extLst>
                </a:gridCol>
                <a:gridCol w="504000">
                  <a:extLst>
                    <a:ext uri="{9D8B030D-6E8A-4147-A177-3AD203B41FA5}">
                      <a16:colId xmlns:a16="http://schemas.microsoft.com/office/drawing/2014/main" val="755819366"/>
                    </a:ext>
                  </a:extLst>
                </a:gridCol>
                <a:gridCol w="648000">
                  <a:extLst>
                    <a:ext uri="{9D8B030D-6E8A-4147-A177-3AD203B41FA5}">
                      <a16:colId xmlns:a16="http://schemas.microsoft.com/office/drawing/2014/main" val="1343153368"/>
                    </a:ext>
                  </a:extLst>
                </a:gridCol>
                <a:gridCol w="648000">
                  <a:extLst>
                    <a:ext uri="{9D8B030D-6E8A-4147-A177-3AD203B41FA5}">
                      <a16:colId xmlns:a16="http://schemas.microsoft.com/office/drawing/2014/main" val="2894510140"/>
                    </a:ext>
                  </a:extLst>
                </a:gridCol>
                <a:gridCol w="648000">
                  <a:extLst>
                    <a:ext uri="{9D8B030D-6E8A-4147-A177-3AD203B41FA5}">
                      <a16:colId xmlns:a16="http://schemas.microsoft.com/office/drawing/2014/main" val="3605818876"/>
                    </a:ext>
                  </a:extLst>
                </a:gridCol>
                <a:gridCol w="504000">
                  <a:extLst>
                    <a:ext uri="{9D8B030D-6E8A-4147-A177-3AD203B41FA5}">
                      <a16:colId xmlns:a16="http://schemas.microsoft.com/office/drawing/2014/main" val="1789197354"/>
                    </a:ext>
                  </a:extLst>
                </a:gridCol>
              </a:tblGrid>
              <a:tr h="626688">
                <a:tc rowSpan="3">
                  <a:txBody>
                    <a:bodyPr/>
                    <a:lstStyle/>
                    <a:p>
                      <a:pPr marL="71755" marR="71755" algn="ctr">
                        <a:spcAft>
                          <a:spcPts val="0"/>
                        </a:spcAft>
                      </a:pPr>
                      <a:r>
                        <a:rPr lang="zh-TW" sz="2400" b="0" kern="0" dirty="0">
                          <a:solidFill>
                            <a:schemeClr val="tx1"/>
                          </a:solidFill>
                          <a:effectLst/>
                        </a:rPr>
                        <a:t>學年度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2400" b="0" kern="0" dirty="0">
                          <a:solidFill>
                            <a:schemeClr val="tx1"/>
                          </a:solidFill>
                          <a:effectLst/>
                        </a:rPr>
                        <a:t>學院</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2400" b="0" kern="0" dirty="0">
                          <a:solidFill>
                            <a:schemeClr val="tx1"/>
                          </a:solidFill>
                          <a:effectLst/>
                        </a:rPr>
                        <a:t>系所</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71755" marR="71755" algn="ctr">
                        <a:spcAft>
                          <a:spcPts val="0"/>
                        </a:spcAft>
                      </a:pPr>
                      <a:r>
                        <a:rPr lang="zh-TW" sz="2400" b="0" kern="0" dirty="0">
                          <a:solidFill>
                            <a:schemeClr val="tx1"/>
                          </a:solidFill>
                          <a:effectLst/>
                        </a:rPr>
                        <a:t>學制</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algn="ctr"/>
                      <a:r>
                        <a:rPr lang="zh-TW" sz="2400" b="0" kern="0" dirty="0">
                          <a:solidFill>
                            <a:schemeClr val="tx1"/>
                          </a:solidFill>
                          <a:effectLst/>
                        </a:rPr>
                        <a:t>核定新生招生名額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algn="ctr"/>
                      <a:r>
                        <a:rPr lang="zh-TW" sz="2400" b="0" kern="0">
                          <a:solidFill>
                            <a:schemeClr val="tx1"/>
                          </a:solidFill>
                          <a:effectLst/>
                        </a:rPr>
                        <a:t>報名人數</a:t>
                      </a:r>
                      <a:endParaRPr lang="zh-TW" sz="2400" b="0" kern="10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0" kern="0" dirty="0">
                          <a:solidFill>
                            <a:schemeClr val="tx1"/>
                          </a:solidFill>
                          <a:effectLst/>
                        </a:rPr>
                        <a:t>錄取人數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1" kern="0" dirty="0">
                          <a:solidFill>
                            <a:srgbClr val="FF0000"/>
                          </a:solidFill>
                          <a:effectLst/>
                        </a:rPr>
                        <a:t>實際註冊人數</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473148025"/>
                  </a:ext>
                </a:extLst>
              </a:tr>
              <a:tr h="52577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pPr algn="ct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甄試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考試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逕修讀學位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合計</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甄試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考試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逕修讀學位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0" dirty="0">
                          <a:solidFill>
                            <a:schemeClr val="tx1"/>
                          </a:solidFill>
                          <a:effectLst/>
                        </a:rPr>
                        <a:t>合計</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2400" b="1" kern="0" dirty="0">
                          <a:solidFill>
                            <a:srgbClr val="FF0000"/>
                          </a:solidFill>
                          <a:effectLst/>
                        </a:rPr>
                        <a:t>已在職者</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rowSpan="2">
                  <a:txBody>
                    <a:bodyPr/>
                    <a:lstStyle/>
                    <a:p>
                      <a:pPr algn="ctr"/>
                      <a:r>
                        <a:rPr lang="zh-TW" sz="2400" b="1" kern="0" dirty="0">
                          <a:solidFill>
                            <a:srgbClr val="FF0000"/>
                          </a:solidFill>
                          <a:effectLst/>
                        </a:rPr>
                        <a:t>未在職者</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0" dirty="0">
                          <a:solidFill>
                            <a:srgbClr val="FF0000"/>
                          </a:solidFill>
                          <a:effectLst/>
                        </a:rPr>
                        <a:t>合計</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546124734"/>
                  </a:ext>
                </a:extLst>
              </a:tr>
              <a:tr h="818573">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tc>
                  <a:txBody>
                    <a:bodyPr/>
                    <a:lstStyle/>
                    <a:p>
                      <a:pPr algn="ctr"/>
                      <a:r>
                        <a:rPr lang="zh-TW" sz="2400" b="1" kern="0" dirty="0">
                          <a:solidFill>
                            <a:srgbClr val="FF0000"/>
                          </a:solidFill>
                          <a:effectLst/>
                        </a:rPr>
                        <a:t>全職</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0" dirty="0">
                          <a:solidFill>
                            <a:srgbClr val="FF0000"/>
                          </a:solidFill>
                          <a:effectLst/>
                        </a:rPr>
                        <a:t>兼職</a:t>
                      </a:r>
                      <a:endParaRPr lang="zh-TW" altLang="en-US" b="1" dirty="0">
                        <a:solidFill>
                          <a:srgbClr val="FF0000"/>
                        </a:solidFill>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TW" altLang="en-US"/>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750988881"/>
                  </a:ext>
                </a:extLst>
              </a:tr>
            </a:tbl>
          </a:graphicData>
        </a:graphic>
      </p:graphicFrame>
      <p:sp>
        <p:nvSpPr>
          <p:cNvPr id="12" name="標題 1">
            <a:extLst>
              <a:ext uri="{FF2B5EF4-FFF2-40B4-BE49-F238E27FC236}">
                <a16:creationId xmlns:a16="http://schemas.microsoft.com/office/drawing/2014/main" id="{C95BDBB7-5610-4364-AE03-C9ECF4FF676C}"/>
              </a:ext>
            </a:extLst>
          </p:cNvPr>
          <p:cNvSpPr>
            <a:spLocks noGrp="1"/>
          </p:cNvSpPr>
          <p:nvPr>
            <p:ph type="title"/>
          </p:nvPr>
        </p:nvSpPr>
        <p:spPr>
          <a:xfrm>
            <a:off x="1383454" y="1"/>
            <a:ext cx="10808545" cy="802432"/>
          </a:xfrm>
        </p:spPr>
        <p:txBody>
          <a:bodyPr>
            <a:noAutofit/>
          </a:bodyPr>
          <a:lstStyle/>
          <a:p>
            <a:r>
              <a:rPr lang="zh-TW" altLang="en-US" sz="2600" dirty="0"/>
              <a:t>新表 表</a:t>
            </a:r>
            <a:r>
              <a:rPr lang="en-US" altLang="zh-TW" sz="2600" dirty="0"/>
              <a:t>2-1-5</a:t>
            </a:r>
            <a:r>
              <a:rPr lang="zh-TW" altLang="en-US" sz="2600" dirty="0"/>
              <a:t>國家重點領域研究學院碩博士</a:t>
            </a:r>
            <a:r>
              <a:rPr lang="en-US" altLang="zh-TW" sz="2600" dirty="0"/>
              <a:t>(</a:t>
            </a:r>
            <a:r>
              <a:rPr lang="zh-TW" altLang="en-US" sz="2600" dirty="0"/>
              <a:t>含碩士在職</a:t>
            </a:r>
            <a:r>
              <a:rPr lang="en-US" altLang="zh-TW" sz="2600" dirty="0"/>
              <a:t>)</a:t>
            </a:r>
            <a:r>
              <a:rPr lang="zh-TW" altLang="en-US" sz="2600" dirty="0"/>
              <a:t>班核定招生情形</a:t>
            </a:r>
          </a:p>
        </p:txBody>
      </p:sp>
    </p:spTree>
    <p:extLst>
      <p:ext uri="{BB962C8B-B14F-4D97-AF65-F5344CB8AC3E}">
        <p14:creationId xmlns:p14="http://schemas.microsoft.com/office/powerpoint/2010/main" val="1833128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B617788-5762-4EE9-8DB1-0DCE1D7334C1}"/>
              </a:ext>
            </a:extLst>
          </p:cNvPr>
          <p:cNvSpPr>
            <a:spLocks noGrp="1"/>
          </p:cNvSpPr>
          <p:nvPr>
            <p:ph type="title"/>
          </p:nvPr>
        </p:nvSpPr>
        <p:spPr>
          <a:xfrm>
            <a:off x="1383454" y="1"/>
            <a:ext cx="10808545" cy="802432"/>
          </a:xfrm>
        </p:spPr>
        <p:txBody>
          <a:bodyPr>
            <a:noAutofit/>
          </a:bodyPr>
          <a:lstStyle/>
          <a:p>
            <a:r>
              <a:rPr lang="zh-TW" altLang="en-US" sz="2800" dirty="0"/>
              <a:t>新表 表</a:t>
            </a:r>
            <a:r>
              <a:rPr lang="en-US" altLang="zh-TW" sz="2800" dirty="0"/>
              <a:t>2-9</a:t>
            </a:r>
            <a:r>
              <a:rPr lang="zh-TW" altLang="en-US" sz="2800" dirty="0"/>
              <a:t>以入學大學同等學力認定標準第</a:t>
            </a:r>
            <a:r>
              <a:rPr lang="en-US" altLang="zh-TW" sz="2800" dirty="0"/>
              <a:t>7</a:t>
            </a:r>
            <a:r>
              <a:rPr lang="zh-TW" altLang="en-US" sz="2800" dirty="0"/>
              <a:t>條資格入學招生情形表</a:t>
            </a:r>
          </a:p>
        </p:txBody>
      </p:sp>
      <p:sp>
        <p:nvSpPr>
          <p:cNvPr id="3" name="投影片編號版面配置區 2">
            <a:extLst>
              <a:ext uri="{FF2B5EF4-FFF2-40B4-BE49-F238E27FC236}">
                <a16:creationId xmlns:a16="http://schemas.microsoft.com/office/drawing/2014/main" id="{6F1C156C-ED7B-4E6C-B956-4F9A462BB81F}"/>
              </a:ext>
            </a:extLst>
          </p:cNvPr>
          <p:cNvSpPr>
            <a:spLocks noGrp="1"/>
          </p:cNvSpPr>
          <p:nvPr>
            <p:ph type="sldNum" sz="quarter" idx="12"/>
          </p:nvPr>
        </p:nvSpPr>
        <p:spPr/>
        <p:txBody>
          <a:bodyPr/>
          <a:lstStyle/>
          <a:p>
            <a:fld id="{D4B37BC5-01F3-4DA6-AE9F-6749599A3EE9}" type="slidenum">
              <a:rPr lang="zh-TW" altLang="en-US" smtClean="0"/>
              <a:t>25</a:t>
            </a:fld>
            <a:endParaRPr lang="zh-TW" altLang="en-US"/>
          </a:p>
        </p:txBody>
      </p:sp>
      <p:graphicFrame>
        <p:nvGraphicFramePr>
          <p:cNvPr id="7" name="內容版面配置區 6">
            <a:extLst>
              <a:ext uri="{FF2B5EF4-FFF2-40B4-BE49-F238E27FC236}">
                <a16:creationId xmlns:a16="http://schemas.microsoft.com/office/drawing/2014/main" id="{4EE75055-5AA3-4AEE-A9CD-D751F6CD8A83}"/>
              </a:ext>
            </a:extLst>
          </p:cNvPr>
          <p:cNvGraphicFramePr>
            <a:graphicFrameLocks noGrp="1"/>
          </p:cNvGraphicFramePr>
          <p:nvPr>
            <p:ph sz="quarter" idx="13"/>
            <p:extLst>
              <p:ext uri="{D42A27DB-BD31-4B8C-83A1-F6EECF244321}">
                <p14:modId xmlns:p14="http://schemas.microsoft.com/office/powerpoint/2010/main" val="2765141689"/>
              </p:ext>
            </p:extLst>
          </p:nvPr>
        </p:nvGraphicFramePr>
        <p:xfrm>
          <a:off x="276752" y="1013850"/>
          <a:ext cx="11732686" cy="2415150"/>
        </p:xfrm>
        <a:graphic>
          <a:graphicData uri="http://schemas.openxmlformats.org/drawingml/2006/table">
            <a:tbl>
              <a:tblPr firstRow="1" firstCol="1" bandRow="1">
                <a:tableStyleId>{5C22544A-7EE6-4342-B048-85BDC9FD1C3A}</a:tableStyleId>
              </a:tblPr>
              <a:tblGrid>
                <a:gridCol w="519224">
                  <a:extLst>
                    <a:ext uri="{9D8B030D-6E8A-4147-A177-3AD203B41FA5}">
                      <a16:colId xmlns:a16="http://schemas.microsoft.com/office/drawing/2014/main" val="3503881128"/>
                    </a:ext>
                  </a:extLst>
                </a:gridCol>
                <a:gridCol w="519224">
                  <a:extLst>
                    <a:ext uri="{9D8B030D-6E8A-4147-A177-3AD203B41FA5}">
                      <a16:colId xmlns:a16="http://schemas.microsoft.com/office/drawing/2014/main" val="2579035797"/>
                    </a:ext>
                  </a:extLst>
                </a:gridCol>
                <a:gridCol w="519224">
                  <a:extLst>
                    <a:ext uri="{9D8B030D-6E8A-4147-A177-3AD203B41FA5}">
                      <a16:colId xmlns:a16="http://schemas.microsoft.com/office/drawing/2014/main" val="1866469329"/>
                    </a:ext>
                  </a:extLst>
                </a:gridCol>
                <a:gridCol w="1087179">
                  <a:extLst>
                    <a:ext uri="{9D8B030D-6E8A-4147-A177-3AD203B41FA5}">
                      <a16:colId xmlns:a16="http://schemas.microsoft.com/office/drawing/2014/main" val="1727733004"/>
                    </a:ext>
                  </a:extLst>
                </a:gridCol>
                <a:gridCol w="1087179">
                  <a:extLst>
                    <a:ext uri="{9D8B030D-6E8A-4147-A177-3AD203B41FA5}">
                      <a16:colId xmlns:a16="http://schemas.microsoft.com/office/drawing/2014/main" val="7000815"/>
                    </a:ext>
                  </a:extLst>
                </a:gridCol>
                <a:gridCol w="797441">
                  <a:extLst>
                    <a:ext uri="{9D8B030D-6E8A-4147-A177-3AD203B41FA5}">
                      <a16:colId xmlns:a16="http://schemas.microsoft.com/office/drawing/2014/main" val="3772014864"/>
                    </a:ext>
                  </a:extLst>
                </a:gridCol>
                <a:gridCol w="744279">
                  <a:extLst>
                    <a:ext uri="{9D8B030D-6E8A-4147-A177-3AD203B41FA5}">
                      <a16:colId xmlns:a16="http://schemas.microsoft.com/office/drawing/2014/main" val="914623197"/>
                    </a:ext>
                  </a:extLst>
                </a:gridCol>
                <a:gridCol w="744279">
                  <a:extLst>
                    <a:ext uri="{9D8B030D-6E8A-4147-A177-3AD203B41FA5}">
                      <a16:colId xmlns:a16="http://schemas.microsoft.com/office/drawing/2014/main" val="2242636809"/>
                    </a:ext>
                  </a:extLst>
                </a:gridCol>
                <a:gridCol w="669853">
                  <a:extLst>
                    <a:ext uri="{9D8B030D-6E8A-4147-A177-3AD203B41FA5}">
                      <a16:colId xmlns:a16="http://schemas.microsoft.com/office/drawing/2014/main" val="1711167428"/>
                    </a:ext>
                  </a:extLst>
                </a:gridCol>
                <a:gridCol w="778183">
                  <a:extLst>
                    <a:ext uri="{9D8B030D-6E8A-4147-A177-3AD203B41FA5}">
                      <a16:colId xmlns:a16="http://schemas.microsoft.com/office/drawing/2014/main" val="1240558381"/>
                    </a:ext>
                  </a:extLst>
                </a:gridCol>
                <a:gridCol w="678477">
                  <a:extLst>
                    <a:ext uri="{9D8B030D-6E8A-4147-A177-3AD203B41FA5}">
                      <a16:colId xmlns:a16="http://schemas.microsoft.com/office/drawing/2014/main" val="2796530688"/>
                    </a:ext>
                  </a:extLst>
                </a:gridCol>
                <a:gridCol w="897036">
                  <a:extLst>
                    <a:ext uri="{9D8B030D-6E8A-4147-A177-3AD203B41FA5}">
                      <a16:colId xmlns:a16="http://schemas.microsoft.com/office/drawing/2014/main" val="1504658124"/>
                    </a:ext>
                  </a:extLst>
                </a:gridCol>
                <a:gridCol w="897036">
                  <a:extLst>
                    <a:ext uri="{9D8B030D-6E8A-4147-A177-3AD203B41FA5}">
                      <a16:colId xmlns:a16="http://schemas.microsoft.com/office/drawing/2014/main" val="3072825645"/>
                    </a:ext>
                  </a:extLst>
                </a:gridCol>
                <a:gridCol w="897036">
                  <a:extLst>
                    <a:ext uri="{9D8B030D-6E8A-4147-A177-3AD203B41FA5}">
                      <a16:colId xmlns:a16="http://schemas.microsoft.com/office/drawing/2014/main" val="2827127422"/>
                    </a:ext>
                  </a:extLst>
                </a:gridCol>
                <a:gridCol w="897036">
                  <a:extLst>
                    <a:ext uri="{9D8B030D-6E8A-4147-A177-3AD203B41FA5}">
                      <a16:colId xmlns:a16="http://schemas.microsoft.com/office/drawing/2014/main" val="1885145011"/>
                    </a:ext>
                  </a:extLst>
                </a:gridCol>
              </a:tblGrid>
              <a:tr h="831672">
                <a:tc rowSpan="2">
                  <a:txBody>
                    <a:bodyPr/>
                    <a:lstStyle/>
                    <a:p>
                      <a:pPr algn="ctr"/>
                      <a:r>
                        <a:rPr lang="zh-TW" sz="2400" b="1" kern="100" dirty="0">
                          <a:solidFill>
                            <a:srgbClr val="FF0000"/>
                          </a:solidFill>
                          <a:effectLst/>
                        </a:rPr>
                        <a:t>學年度</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100" dirty="0">
                          <a:solidFill>
                            <a:srgbClr val="FF0000"/>
                          </a:solidFill>
                          <a:effectLst/>
                        </a:rPr>
                        <a:t>系所</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100" dirty="0">
                          <a:solidFill>
                            <a:srgbClr val="FF0000"/>
                          </a:solidFill>
                          <a:effectLst/>
                        </a:rPr>
                        <a:t>學制</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0" kern="100" dirty="0">
                          <a:solidFill>
                            <a:schemeClr val="tx1"/>
                          </a:solidFill>
                          <a:effectLst/>
                        </a:rPr>
                        <a:t>總量核定新生招生名額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核定擴充新生招生名額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新生實際註冊人數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5">
                  <a:txBody>
                    <a:bodyPr/>
                    <a:lstStyle/>
                    <a:p>
                      <a:pPr algn="ctr"/>
                      <a:r>
                        <a:rPr lang="zh-TW" sz="2400" b="0" kern="100" dirty="0">
                          <a:solidFill>
                            <a:schemeClr val="tx1"/>
                          </a:solidFill>
                          <a:effectLst/>
                        </a:rPr>
                        <a:t>以「入學大學同等學力</a:t>
                      </a:r>
                      <a:br>
                        <a:rPr lang="en-US" altLang="zh-TW" sz="2400" b="0" kern="100" dirty="0">
                          <a:solidFill>
                            <a:schemeClr val="tx1"/>
                          </a:solidFill>
                          <a:effectLst/>
                        </a:rPr>
                      </a:br>
                      <a:r>
                        <a:rPr lang="zh-TW" sz="2400" b="0" kern="100" dirty="0">
                          <a:solidFill>
                            <a:schemeClr val="tx1"/>
                          </a:solidFill>
                          <a:effectLst/>
                        </a:rPr>
                        <a:t>認定標準第</a:t>
                      </a:r>
                      <a:r>
                        <a:rPr lang="en-US" sz="2400" b="0" kern="100" dirty="0">
                          <a:solidFill>
                            <a:schemeClr val="tx1"/>
                          </a:solidFill>
                          <a:effectLst/>
                        </a:rPr>
                        <a:t>7</a:t>
                      </a:r>
                      <a:r>
                        <a:rPr lang="zh-TW" sz="2400" b="0" kern="100" dirty="0">
                          <a:solidFill>
                            <a:schemeClr val="tx1"/>
                          </a:solidFill>
                          <a:effectLst/>
                        </a:rPr>
                        <a:t>條」資格</a:t>
                      </a:r>
                      <a:br>
                        <a:rPr lang="en-US" altLang="zh-TW" sz="2400" b="0" kern="100" dirty="0">
                          <a:solidFill>
                            <a:schemeClr val="tx1"/>
                          </a:solidFill>
                          <a:effectLst/>
                        </a:rPr>
                      </a:br>
                      <a:r>
                        <a:rPr lang="zh-TW" sz="2400" b="0" kern="100" dirty="0">
                          <a:solidFill>
                            <a:schemeClr val="tx1"/>
                          </a:solidFill>
                          <a:effectLst/>
                        </a:rPr>
                        <a:t>招生情形</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0" kern="100" dirty="0">
                          <a:solidFill>
                            <a:schemeClr val="tx1"/>
                          </a:solidFill>
                          <a:effectLst/>
                        </a:rPr>
                        <a:t>以「入學大學同等學力認定標準第</a:t>
                      </a:r>
                      <a:r>
                        <a:rPr lang="en-US" sz="2400" b="0" kern="100" dirty="0">
                          <a:solidFill>
                            <a:schemeClr val="tx1"/>
                          </a:solidFill>
                          <a:effectLst/>
                        </a:rPr>
                        <a:t>7</a:t>
                      </a:r>
                      <a:r>
                        <a:rPr lang="zh-TW" sz="2400" b="0" kern="100" dirty="0">
                          <a:solidFill>
                            <a:schemeClr val="tx1"/>
                          </a:solidFill>
                          <a:effectLst/>
                        </a:rPr>
                        <a:t>條」資格入學前所具最高學歷</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766425198"/>
                  </a:ext>
                </a:extLst>
              </a:tr>
              <a:tr h="131787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400" b="0" kern="100" dirty="0">
                          <a:solidFill>
                            <a:schemeClr val="tx1"/>
                          </a:solidFill>
                          <a:effectLst/>
                        </a:rPr>
                        <a:t>招收人數上限</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報名人數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審核通過人數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錄取人數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註冊人數</a:t>
                      </a:r>
                      <a:r>
                        <a:rPr lang="en-US" sz="2400" b="0" kern="100" dirty="0">
                          <a:solidFill>
                            <a:schemeClr val="tx1"/>
                          </a:solidFill>
                          <a:effectLst/>
                        </a:rPr>
                        <a:t>(A)</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國小</a:t>
                      </a:r>
                      <a:r>
                        <a:rPr lang="en-US" sz="2400" b="0" kern="100" dirty="0">
                          <a:solidFill>
                            <a:schemeClr val="tx1"/>
                          </a:solidFill>
                          <a:effectLst/>
                        </a:rPr>
                        <a:t>(a1)</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國中</a:t>
                      </a:r>
                      <a:r>
                        <a:rPr lang="en-US" sz="2400" b="0" kern="100" dirty="0">
                          <a:solidFill>
                            <a:schemeClr val="tx1"/>
                          </a:solidFill>
                          <a:effectLst/>
                        </a:rPr>
                        <a:t>(a2)</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高中</a:t>
                      </a:r>
                      <a:r>
                        <a:rPr lang="en-US" sz="2400" b="0" kern="100" dirty="0">
                          <a:solidFill>
                            <a:schemeClr val="tx1"/>
                          </a:solidFill>
                          <a:effectLst/>
                        </a:rPr>
                        <a:t>/</a:t>
                      </a:r>
                      <a:r>
                        <a:rPr lang="zh-TW" sz="2400" b="0" kern="100" dirty="0">
                          <a:solidFill>
                            <a:schemeClr val="tx1"/>
                          </a:solidFill>
                          <a:effectLst/>
                        </a:rPr>
                        <a:t>職</a:t>
                      </a:r>
                      <a:r>
                        <a:rPr lang="en-US" sz="2400" b="0" kern="100" dirty="0">
                          <a:solidFill>
                            <a:schemeClr val="tx1"/>
                          </a:solidFill>
                          <a:effectLst/>
                        </a:rPr>
                        <a:t>(a3)</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專科</a:t>
                      </a:r>
                      <a:r>
                        <a:rPr lang="en-US" sz="2400" b="0" kern="100" dirty="0">
                          <a:solidFill>
                            <a:schemeClr val="tx1"/>
                          </a:solidFill>
                          <a:effectLst/>
                        </a:rPr>
                        <a:t>(a4)</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5946504"/>
                  </a:ext>
                </a:extLst>
              </a:tr>
            </a:tbl>
          </a:graphicData>
        </a:graphic>
      </p:graphicFrame>
      <p:sp>
        <p:nvSpPr>
          <p:cNvPr id="6" name="文字版面配置區 5">
            <a:extLst>
              <a:ext uri="{FF2B5EF4-FFF2-40B4-BE49-F238E27FC236}">
                <a16:creationId xmlns:a16="http://schemas.microsoft.com/office/drawing/2014/main" id="{DD8EC1C3-1E7E-4CA9-B66F-909F301CD320}"/>
              </a:ext>
            </a:extLst>
          </p:cNvPr>
          <p:cNvSpPr>
            <a:spLocks noGrp="1"/>
          </p:cNvSpPr>
          <p:nvPr>
            <p:ph type="body" sz="quarter" idx="15"/>
          </p:nvPr>
        </p:nvSpPr>
        <p:spPr/>
        <p:txBody>
          <a:bodyPr/>
          <a:lstStyle/>
          <a:p>
            <a:r>
              <a:rPr lang="en-US" altLang="zh-TW" dirty="0"/>
              <a:t>05</a:t>
            </a:r>
            <a:endParaRPr lang="zh-TW" altLang="en-US" dirty="0"/>
          </a:p>
        </p:txBody>
      </p:sp>
      <p:sp>
        <p:nvSpPr>
          <p:cNvPr id="11" name="內容版面配置區 4">
            <a:extLst>
              <a:ext uri="{FF2B5EF4-FFF2-40B4-BE49-F238E27FC236}">
                <a16:creationId xmlns:a16="http://schemas.microsoft.com/office/drawing/2014/main" id="{138EE162-2004-448B-9403-EFC402101134}"/>
              </a:ext>
            </a:extLst>
          </p:cNvPr>
          <p:cNvSpPr>
            <a:spLocks noGrp="1"/>
          </p:cNvSpPr>
          <p:nvPr>
            <p:ph sz="quarter" idx="14"/>
          </p:nvPr>
        </p:nvSpPr>
        <p:spPr>
          <a:xfrm>
            <a:off x="161925" y="3527425"/>
            <a:ext cx="11847513" cy="3330575"/>
          </a:xfrm>
        </p:spPr>
        <p:txBody>
          <a:bodyPr>
            <a:normAutofit fontScale="85000" lnSpcReduction="2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學年度、系所、學制</a:t>
            </a:r>
            <a:endParaRPr lang="en-US" altLang="zh-TW" b="1"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學年度：</a:t>
            </a:r>
            <a:r>
              <a:rPr lang="zh-TW" altLang="en-US" dirty="0"/>
              <a:t>學校每年</a:t>
            </a:r>
            <a:r>
              <a:rPr lang="en-US" altLang="zh-TW" dirty="0"/>
              <a:t>10</a:t>
            </a:r>
            <a:r>
              <a:rPr lang="zh-TW" altLang="en-US" dirty="0"/>
              <a:t>月填報當學年度資料，以</a:t>
            </a:r>
            <a:r>
              <a:rPr lang="en-US" altLang="zh-TW" dirty="0"/>
              <a:t>10</a:t>
            </a:r>
            <a:r>
              <a:rPr lang="zh-TW" altLang="en-US" dirty="0"/>
              <a:t>月</a:t>
            </a:r>
            <a:r>
              <a:rPr lang="en-US" altLang="zh-TW" dirty="0"/>
              <a:t>15</a:t>
            </a:r>
            <a:r>
              <a:rPr lang="zh-TW" altLang="en-US" dirty="0"/>
              <a:t>日為資料調查基準日，例如：</a:t>
            </a:r>
            <a:r>
              <a:rPr lang="en-US" altLang="zh-TW" dirty="0"/>
              <a:t>113</a:t>
            </a:r>
            <a:r>
              <a:rPr lang="zh-TW" altLang="en-US" dirty="0"/>
              <a:t>年</a:t>
            </a:r>
            <a:r>
              <a:rPr lang="en-US" altLang="zh-TW" dirty="0"/>
              <a:t>10</a:t>
            </a:r>
            <a:r>
              <a:rPr lang="zh-TW" altLang="en-US" dirty="0"/>
              <a:t>月填報</a:t>
            </a:r>
            <a:r>
              <a:rPr lang="en-US" altLang="zh-TW" dirty="0"/>
              <a:t>113</a:t>
            </a:r>
            <a:r>
              <a:rPr lang="zh-TW" altLang="en-US" dirty="0"/>
              <a:t>學年度資料。</a:t>
            </a:r>
            <a:endParaRPr lang="en-US" altLang="zh-TW" dirty="0"/>
          </a:p>
          <a:p>
            <a:pPr marL="342874" indent="-342874">
              <a:lnSpc>
                <a:spcPct val="120000"/>
              </a:lnSpc>
              <a:spcBef>
                <a:spcPts val="600"/>
              </a:spcBef>
              <a:buFont typeface="Wingdings" panose="05000000000000000000" pitchFamily="2" charset="2"/>
              <a:buChar char=""/>
              <a:defRPr/>
            </a:pPr>
            <a:r>
              <a:rPr lang="zh-TW" altLang="en-US" b="1" kern="100" dirty="0">
                <a:solidFill>
                  <a:srgbClr val="FF0000"/>
                </a:solidFill>
                <a:latin typeface="微軟正黑體" panose="020B0604030504040204" pitchFamily="34" charset="-120"/>
              </a:rPr>
              <a:t>系所、學制：</a:t>
            </a:r>
            <a:r>
              <a:rPr lang="zh-TW" altLang="en-US" dirty="0"/>
              <a:t>請由下拉式選單選擇</a:t>
            </a:r>
            <a:r>
              <a:rPr lang="zh-TW" altLang="en-US"/>
              <a:t>所屬之系</a:t>
            </a:r>
            <a:r>
              <a:rPr lang="zh-TW" altLang="en-US" dirty="0"/>
              <a:t>所、學制，該選單之資料來源為學校管理者所設定之系所資料。</a:t>
            </a:r>
            <a:endParaRPr lang="en-US" altLang="zh-TW" dirty="0"/>
          </a:p>
          <a:p>
            <a:pPr marL="342874" indent="-342874">
              <a:lnSpc>
                <a:spcPct val="120000"/>
              </a:lnSpc>
              <a:spcBef>
                <a:spcPts val="600"/>
              </a:spcBef>
              <a:buFont typeface="Wingdings" panose="05000000000000000000" pitchFamily="2" charset="2"/>
              <a:buChar char=""/>
              <a:defRPr/>
            </a:pPr>
            <a:r>
              <a:rPr lang="zh-TW" altLang="en-US" b="1" dirty="0">
                <a:solidFill>
                  <a:srgbClr val="FF0000"/>
                </a:solidFill>
              </a:rPr>
              <a:t>如該系所無招收以入學大學同等學力認定標準第</a:t>
            </a:r>
            <a:r>
              <a:rPr lang="en-US" altLang="zh-TW" b="1" dirty="0">
                <a:solidFill>
                  <a:srgbClr val="FF0000"/>
                </a:solidFill>
              </a:rPr>
              <a:t>7</a:t>
            </a:r>
            <a:r>
              <a:rPr lang="zh-TW" altLang="en-US" b="1" dirty="0">
                <a:solidFill>
                  <a:srgbClr val="FF0000"/>
                </a:solidFill>
              </a:rPr>
              <a:t>條資格入學學生，則無需填報。</a:t>
            </a:r>
            <a:endParaRPr lang="en-US" altLang="zh-TW" b="1" dirty="0">
              <a:solidFill>
                <a:srgbClr val="FF0000"/>
              </a:solidFill>
            </a:endParaRPr>
          </a:p>
          <a:p>
            <a:pPr marL="342874" indent="-342874">
              <a:lnSpc>
                <a:spcPct val="120000"/>
              </a:lnSpc>
              <a:spcBef>
                <a:spcPts val="600"/>
              </a:spcBef>
              <a:buFont typeface="Wingdings" panose="05000000000000000000" pitchFamily="2" charset="2"/>
              <a:buChar char=""/>
              <a:defRPr/>
            </a:pPr>
            <a:r>
              <a:rPr lang="zh-TW" altLang="en-US" dirty="0"/>
              <a:t>以入學大學同等學力認定標準第</a:t>
            </a:r>
            <a:r>
              <a:rPr lang="en-US" altLang="zh-TW" dirty="0"/>
              <a:t>7</a:t>
            </a:r>
            <a:r>
              <a:rPr lang="zh-TW" altLang="en-US" dirty="0"/>
              <a:t>條資格入學之學制，僅限</a:t>
            </a:r>
            <a:r>
              <a:rPr lang="en-US" altLang="zh-TW" dirty="0"/>
              <a:t>【</a:t>
            </a:r>
            <a:r>
              <a:rPr lang="zh-TW" altLang="en-US" dirty="0"/>
              <a:t>二技日間部、二技進修部、四技日間部、四技在職專班、四技進修部、日間碩士班、碩士在職專班</a:t>
            </a:r>
            <a:r>
              <a:rPr lang="en-US" altLang="zh-TW" dirty="0"/>
              <a:t>】</a:t>
            </a:r>
            <a:r>
              <a:rPr lang="zh-TW" altLang="en-US" dirty="0"/>
              <a:t>之學制班別。</a:t>
            </a:r>
          </a:p>
          <a:p>
            <a:pPr marL="0" indent="0" algn="r">
              <a:lnSpc>
                <a:spcPct val="120000"/>
              </a:lnSpc>
              <a:spcBef>
                <a:spcPts val="600"/>
              </a:spcBef>
              <a:buNone/>
              <a:defRPr/>
            </a:pPr>
            <a:r>
              <a:rPr lang="en-US" altLang="zh-TW" sz="1800" kern="100" dirty="0">
                <a:latin typeface="微軟正黑體" panose="020B0604030504040204" pitchFamily="34" charset="-120"/>
              </a:rPr>
              <a:t>【113</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月因應「技職司」需求新增欄位</a:t>
            </a:r>
            <a:r>
              <a:rPr lang="en-US" altLang="zh-TW" sz="1800" kern="100" dirty="0">
                <a:latin typeface="微軟正黑體" panose="020B0604030504040204" pitchFamily="34" charset="-120"/>
              </a:rPr>
              <a:t>】</a:t>
            </a:r>
            <a:endParaRPr lang="zh-TW" altLang="en-US" dirty="0"/>
          </a:p>
          <a:p>
            <a:endParaRPr lang="zh-TW" altLang="en-US" dirty="0"/>
          </a:p>
        </p:txBody>
      </p:sp>
    </p:spTree>
    <p:extLst>
      <p:ext uri="{BB962C8B-B14F-4D97-AF65-F5344CB8AC3E}">
        <p14:creationId xmlns:p14="http://schemas.microsoft.com/office/powerpoint/2010/main" val="877055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B617788-5762-4EE9-8DB1-0DCE1D7334C1}"/>
              </a:ext>
            </a:extLst>
          </p:cNvPr>
          <p:cNvSpPr>
            <a:spLocks noGrp="1"/>
          </p:cNvSpPr>
          <p:nvPr>
            <p:ph type="title"/>
          </p:nvPr>
        </p:nvSpPr>
        <p:spPr>
          <a:xfrm>
            <a:off x="1383454" y="1"/>
            <a:ext cx="10808545" cy="802432"/>
          </a:xfrm>
        </p:spPr>
        <p:txBody>
          <a:bodyPr>
            <a:noAutofit/>
          </a:bodyPr>
          <a:lstStyle/>
          <a:p>
            <a:r>
              <a:rPr lang="zh-TW" altLang="en-US" sz="2800" dirty="0"/>
              <a:t>新表 表</a:t>
            </a:r>
            <a:r>
              <a:rPr lang="en-US" altLang="zh-TW" sz="2800" dirty="0"/>
              <a:t>2-9</a:t>
            </a:r>
            <a:r>
              <a:rPr lang="zh-TW" altLang="en-US" sz="2800" dirty="0"/>
              <a:t>以入學大學同等學力認定標準第</a:t>
            </a:r>
            <a:r>
              <a:rPr lang="en-US" altLang="zh-TW" sz="2800" dirty="0"/>
              <a:t>7</a:t>
            </a:r>
            <a:r>
              <a:rPr lang="zh-TW" altLang="en-US" sz="2800" dirty="0"/>
              <a:t>條資格入學招生情形表</a:t>
            </a:r>
          </a:p>
        </p:txBody>
      </p:sp>
      <p:sp>
        <p:nvSpPr>
          <p:cNvPr id="3" name="投影片編號版面配置區 2">
            <a:extLst>
              <a:ext uri="{FF2B5EF4-FFF2-40B4-BE49-F238E27FC236}">
                <a16:creationId xmlns:a16="http://schemas.microsoft.com/office/drawing/2014/main" id="{6F1C156C-ED7B-4E6C-B956-4F9A462BB81F}"/>
              </a:ext>
            </a:extLst>
          </p:cNvPr>
          <p:cNvSpPr>
            <a:spLocks noGrp="1"/>
          </p:cNvSpPr>
          <p:nvPr>
            <p:ph type="sldNum" sz="quarter" idx="12"/>
          </p:nvPr>
        </p:nvSpPr>
        <p:spPr/>
        <p:txBody>
          <a:bodyPr/>
          <a:lstStyle/>
          <a:p>
            <a:fld id="{D4B37BC5-01F3-4DA6-AE9F-6749599A3EE9}" type="slidenum">
              <a:rPr lang="zh-TW" altLang="en-US" smtClean="0"/>
              <a:t>26</a:t>
            </a:fld>
            <a:endParaRPr lang="zh-TW" altLang="en-US"/>
          </a:p>
        </p:txBody>
      </p:sp>
      <p:graphicFrame>
        <p:nvGraphicFramePr>
          <p:cNvPr id="7" name="內容版面配置區 6">
            <a:extLst>
              <a:ext uri="{FF2B5EF4-FFF2-40B4-BE49-F238E27FC236}">
                <a16:creationId xmlns:a16="http://schemas.microsoft.com/office/drawing/2014/main" id="{4EE75055-5AA3-4AEE-A9CD-D751F6CD8A83}"/>
              </a:ext>
            </a:extLst>
          </p:cNvPr>
          <p:cNvGraphicFramePr>
            <a:graphicFrameLocks noGrp="1"/>
          </p:cNvGraphicFramePr>
          <p:nvPr>
            <p:ph sz="quarter" idx="13"/>
            <p:extLst>
              <p:ext uri="{D42A27DB-BD31-4B8C-83A1-F6EECF244321}">
                <p14:modId xmlns:p14="http://schemas.microsoft.com/office/powerpoint/2010/main" val="1536271492"/>
              </p:ext>
            </p:extLst>
          </p:nvPr>
        </p:nvGraphicFramePr>
        <p:xfrm>
          <a:off x="276445" y="967565"/>
          <a:ext cx="11732686" cy="2415150"/>
        </p:xfrm>
        <a:graphic>
          <a:graphicData uri="http://schemas.openxmlformats.org/drawingml/2006/table">
            <a:tbl>
              <a:tblPr firstRow="1" firstCol="1" bandRow="1">
                <a:tableStyleId>{5C22544A-7EE6-4342-B048-85BDC9FD1C3A}</a:tableStyleId>
              </a:tblPr>
              <a:tblGrid>
                <a:gridCol w="519224">
                  <a:extLst>
                    <a:ext uri="{9D8B030D-6E8A-4147-A177-3AD203B41FA5}">
                      <a16:colId xmlns:a16="http://schemas.microsoft.com/office/drawing/2014/main" val="3503881128"/>
                    </a:ext>
                  </a:extLst>
                </a:gridCol>
                <a:gridCol w="519224">
                  <a:extLst>
                    <a:ext uri="{9D8B030D-6E8A-4147-A177-3AD203B41FA5}">
                      <a16:colId xmlns:a16="http://schemas.microsoft.com/office/drawing/2014/main" val="2579035797"/>
                    </a:ext>
                  </a:extLst>
                </a:gridCol>
                <a:gridCol w="519224">
                  <a:extLst>
                    <a:ext uri="{9D8B030D-6E8A-4147-A177-3AD203B41FA5}">
                      <a16:colId xmlns:a16="http://schemas.microsoft.com/office/drawing/2014/main" val="1866469329"/>
                    </a:ext>
                  </a:extLst>
                </a:gridCol>
                <a:gridCol w="1087179">
                  <a:extLst>
                    <a:ext uri="{9D8B030D-6E8A-4147-A177-3AD203B41FA5}">
                      <a16:colId xmlns:a16="http://schemas.microsoft.com/office/drawing/2014/main" val="1727733004"/>
                    </a:ext>
                  </a:extLst>
                </a:gridCol>
                <a:gridCol w="1087179">
                  <a:extLst>
                    <a:ext uri="{9D8B030D-6E8A-4147-A177-3AD203B41FA5}">
                      <a16:colId xmlns:a16="http://schemas.microsoft.com/office/drawing/2014/main" val="7000815"/>
                    </a:ext>
                  </a:extLst>
                </a:gridCol>
                <a:gridCol w="797441">
                  <a:extLst>
                    <a:ext uri="{9D8B030D-6E8A-4147-A177-3AD203B41FA5}">
                      <a16:colId xmlns:a16="http://schemas.microsoft.com/office/drawing/2014/main" val="3772014864"/>
                    </a:ext>
                  </a:extLst>
                </a:gridCol>
                <a:gridCol w="744279">
                  <a:extLst>
                    <a:ext uri="{9D8B030D-6E8A-4147-A177-3AD203B41FA5}">
                      <a16:colId xmlns:a16="http://schemas.microsoft.com/office/drawing/2014/main" val="914623197"/>
                    </a:ext>
                  </a:extLst>
                </a:gridCol>
                <a:gridCol w="744279">
                  <a:extLst>
                    <a:ext uri="{9D8B030D-6E8A-4147-A177-3AD203B41FA5}">
                      <a16:colId xmlns:a16="http://schemas.microsoft.com/office/drawing/2014/main" val="2242636809"/>
                    </a:ext>
                  </a:extLst>
                </a:gridCol>
                <a:gridCol w="669853">
                  <a:extLst>
                    <a:ext uri="{9D8B030D-6E8A-4147-A177-3AD203B41FA5}">
                      <a16:colId xmlns:a16="http://schemas.microsoft.com/office/drawing/2014/main" val="1711167428"/>
                    </a:ext>
                  </a:extLst>
                </a:gridCol>
                <a:gridCol w="778183">
                  <a:extLst>
                    <a:ext uri="{9D8B030D-6E8A-4147-A177-3AD203B41FA5}">
                      <a16:colId xmlns:a16="http://schemas.microsoft.com/office/drawing/2014/main" val="1240558381"/>
                    </a:ext>
                  </a:extLst>
                </a:gridCol>
                <a:gridCol w="678477">
                  <a:extLst>
                    <a:ext uri="{9D8B030D-6E8A-4147-A177-3AD203B41FA5}">
                      <a16:colId xmlns:a16="http://schemas.microsoft.com/office/drawing/2014/main" val="2796530688"/>
                    </a:ext>
                  </a:extLst>
                </a:gridCol>
                <a:gridCol w="897036">
                  <a:extLst>
                    <a:ext uri="{9D8B030D-6E8A-4147-A177-3AD203B41FA5}">
                      <a16:colId xmlns:a16="http://schemas.microsoft.com/office/drawing/2014/main" val="1504658124"/>
                    </a:ext>
                  </a:extLst>
                </a:gridCol>
                <a:gridCol w="897036">
                  <a:extLst>
                    <a:ext uri="{9D8B030D-6E8A-4147-A177-3AD203B41FA5}">
                      <a16:colId xmlns:a16="http://schemas.microsoft.com/office/drawing/2014/main" val="3072825645"/>
                    </a:ext>
                  </a:extLst>
                </a:gridCol>
                <a:gridCol w="897036">
                  <a:extLst>
                    <a:ext uri="{9D8B030D-6E8A-4147-A177-3AD203B41FA5}">
                      <a16:colId xmlns:a16="http://schemas.microsoft.com/office/drawing/2014/main" val="2827127422"/>
                    </a:ext>
                  </a:extLst>
                </a:gridCol>
                <a:gridCol w="897036">
                  <a:extLst>
                    <a:ext uri="{9D8B030D-6E8A-4147-A177-3AD203B41FA5}">
                      <a16:colId xmlns:a16="http://schemas.microsoft.com/office/drawing/2014/main" val="1885145011"/>
                    </a:ext>
                  </a:extLst>
                </a:gridCol>
              </a:tblGrid>
              <a:tr h="1044514">
                <a:tc rowSpan="2">
                  <a:txBody>
                    <a:bodyPr/>
                    <a:lstStyle/>
                    <a:p>
                      <a:pPr algn="ctr"/>
                      <a:r>
                        <a:rPr lang="zh-TW" sz="2400" b="0" kern="100" dirty="0">
                          <a:solidFill>
                            <a:schemeClr val="tx1"/>
                          </a:solidFill>
                          <a:effectLst/>
                        </a:rPr>
                        <a:t>學年度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系所</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學制</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1" kern="100" dirty="0">
                          <a:solidFill>
                            <a:srgbClr val="FF0000"/>
                          </a:solidFill>
                          <a:effectLst/>
                        </a:rPr>
                        <a:t>總量核定新生招生名額</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100" dirty="0">
                          <a:solidFill>
                            <a:srgbClr val="FF0000"/>
                          </a:solidFill>
                          <a:effectLst/>
                        </a:rPr>
                        <a:t>核定擴充新生招生名額</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2400" b="1" kern="100" dirty="0">
                          <a:solidFill>
                            <a:srgbClr val="FF0000"/>
                          </a:solidFill>
                          <a:effectLst/>
                        </a:rPr>
                        <a:t>新生實際註冊人數</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gridSpan="5">
                  <a:txBody>
                    <a:bodyPr/>
                    <a:lstStyle/>
                    <a:p>
                      <a:pPr algn="ctr"/>
                      <a:r>
                        <a:rPr lang="zh-TW" sz="2400" b="0" kern="100" dirty="0">
                          <a:solidFill>
                            <a:schemeClr val="tx1"/>
                          </a:solidFill>
                          <a:effectLst/>
                        </a:rPr>
                        <a:t>以「入學大學同等學力</a:t>
                      </a:r>
                      <a:br>
                        <a:rPr lang="en-US" altLang="zh-TW" sz="2400" b="0" kern="100" dirty="0">
                          <a:solidFill>
                            <a:schemeClr val="tx1"/>
                          </a:solidFill>
                          <a:effectLst/>
                        </a:rPr>
                      </a:br>
                      <a:r>
                        <a:rPr lang="zh-TW" sz="2400" b="0" kern="100" dirty="0">
                          <a:solidFill>
                            <a:schemeClr val="tx1"/>
                          </a:solidFill>
                          <a:effectLst/>
                        </a:rPr>
                        <a:t>認定標準第</a:t>
                      </a:r>
                      <a:r>
                        <a:rPr lang="en-US" sz="2400" b="0" kern="100" dirty="0">
                          <a:solidFill>
                            <a:schemeClr val="tx1"/>
                          </a:solidFill>
                          <a:effectLst/>
                        </a:rPr>
                        <a:t>7</a:t>
                      </a:r>
                      <a:r>
                        <a:rPr lang="zh-TW" sz="2400" b="0" kern="100" dirty="0">
                          <a:solidFill>
                            <a:schemeClr val="tx1"/>
                          </a:solidFill>
                          <a:effectLst/>
                        </a:rPr>
                        <a:t>條」資格</a:t>
                      </a:r>
                      <a:br>
                        <a:rPr lang="en-US" altLang="zh-TW" sz="2400" b="0" kern="100" dirty="0">
                          <a:solidFill>
                            <a:schemeClr val="tx1"/>
                          </a:solidFill>
                          <a:effectLst/>
                        </a:rPr>
                      </a:br>
                      <a:r>
                        <a:rPr lang="zh-TW" sz="2400" b="0" kern="100" dirty="0">
                          <a:solidFill>
                            <a:schemeClr val="tx1"/>
                          </a:solidFill>
                          <a:effectLst/>
                        </a:rPr>
                        <a:t>招生情形</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0" kern="100" dirty="0">
                          <a:solidFill>
                            <a:schemeClr val="tx1"/>
                          </a:solidFill>
                          <a:effectLst/>
                        </a:rPr>
                        <a:t>以「入學大學同等學力認定標準第</a:t>
                      </a:r>
                      <a:r>
                        <a:rPr lang="en-US" sz="2400" b="0" kern="100" dirty="0">
                          <a:solidFill>
                            <a:schemeClr val="tx1"/>
                          </a:solidFill>
                          <a:effectLst/>
                        </a:rPr>
                        <a:t>7</a:t>
                      </a:r>
                      <a:r>
                        <a:rPr lang="zh-TW" sz="2400" b="0" kern="100" dirty="0">
                          <a:solidFill>
                            <a:schemeClr val="tx1"/>
                          </a:solidFill>
                          <a:effectLst/>
                        </a:rPr>
                        <a:t>條」資格入學前所具最高學歷</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766425198"/>
                  </a:ext>
                </a:extLst>
              </a:tr>
              <a:tr h="131787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400" b="0" kern="100" dirty="0">
                          <a:solidFill>
                            <a:schemeClr val="tx1"/>
                          </a:solidFill>
                          <a:effectLst/>
                        </a:rPr>
                        <a:t>招收人數上限</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報名人數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審核通過人數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錄取人數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註冊人數</a:t>
                      </a:r>
                      <a:r>
                        <a:rPr lang="en-US" sz="2400" b="0" kern="100" dirty="0">
                          <a:solidFill>
                            <a:schemeClr val="tx1"/>
                          </a:solidFill>
                          <a:effectLst/>
                        </a:rPr>
                        <a:t>(A)</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國小</a:t>
                      </a:r>
                      <a:r>
                        <a:rPr lang="en-US" sz="2400" b="0" kern="100" dirty="0">
                          <a:solidFill>
                            <a:schemeClr val="tx1"/>
                          </a:solidFill>
                          <a:effectLst/>
                        </a:rPr>
                        <a:t>(a1)</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國中</a:t>
                      </a:r>
                      <a:r>
                        <a:rPr lang="en-US" sz="2400" b="0" kern="100" dirty="0">
                          <a:solidFill>
                            <a:schemeClr val="tx1"/>
                          </a:solidFill>
                          <a:effectLst/>
                        </a:rPr>
                        <a:t>(a2)</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高中</a:t>
                      </a:r>
                      <a:r>
                        <a:rPr lang="en-US" sz="2400" b="0" kern="100" dirty="0">
                          <a:solidFill>
                            <a:schemeClr val="tx1"/>
                          </a:solidFill>
                          <a:effectLst/>
                        </a:rPr>
                        <a:t>/</a:t>
                      </a:r>
                      <a:r>
                        <a:rPr lang="zh-TW" sz="2400" b="0" kern="100" dirty="0">
                          <a:solidFill>
                            <a:schemeClr val="tx1"/>
                          </a:solidFill>
                          <a:effectLst/>
                        </a:rPr>
                        <a:t>職</a:t>
                      </a:r>
                      <a:r>
                        <a:rPr lang="en-US" sz="2400" b="0" kern="100" dirty="0">
                          <a:solidFill>
                            <a:schemeClr val="tx1"/>
                          </a:solidFill>
                          <a:effectLst/>
                        </a:rPr>
                        <a:t>(a3)</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專科</a:t>
                      </a:r>
                      <a:r>
                        <a:rPr lang="en-US" sz="2400" b="0" kern="100" dirty="0">
                          <a:solidFill>
                            <a:schemeClr val="tx1"/>
                          </a:solidFill>
                          <a:effectLst/>
                        </a:rPr>
                        <a:t>(a4)</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5946504"/>
                  </a:ext>
                </a:extLst>
              </a:tr>
            </a:tbl>
          </a:graphicData>
        </a:graphic>
      </p:graphicFrame>
      <p:sp>
        <p:nvSpPr>
          <p:cNvPr id="6" name="文字版面配置區 5">
            <a:extLst>
              <a:ext uri="{FF2B5EF4-FFF2-40B4-BE49-F238E27FC236}">
                <a16:creationId xmlns:a16="http://schemas.microsoft.com/office/drawing/2014/main" id="{DD8EC1C3-1E7E-4CA9-B66F-909F301CD320}"/>
              </a:ext>
            </a:extLst>
          </p:cNvPr>
          <p:cNvSpPr>
            <a:spLocks noGrp="1"/>
          </p:cNvSpPr>
          <p:nvPr>
            <p:ph type="body" sz="quarter" idx="15"/>
          </p:nvPr>
        </p:nvSpPr>
        <p:spPr/>
        <p:txBody>
          <a:bodyPr/>
          <a:lstStyle/>
          <a:p>
            <a:r>
              <a:rPr lang="en-US" altLang="zh-TW" dirty="0"/>
              <a:t>05</a:t>
            </a:r>
            <a:endParaRPr lang="zh-TW" altLang="en-US" dirty="0"/>
          </a:p>
        </p:txBody>
      </p:sp>
      <p:sp>
        <p:nvSpPr>
          <p:cNvPr id="8" name="內容版面配置區 4">
            <a:extLst>
              <a:ext uri="{FF2B5EF4-FFF2-40B4-BE49-F238E27FC236}">
                <a16:creationId xmlns:a16="http://schemas.microsoft.com/office/drawing/2014/main" id="{794C6C02-B125-4AD8-9AF4-12B4A7E7D4CC}"/>
              </a:ext>
            </a:extLst>
          </p:cNvPr>
          <p:cNvSpPr>
            <a:spLocks noGrp="1"/>
          </p:cNvSpPr>
          <p:nvPr>
            <p:ph sz="quarter" idx="14"/>
          </p:nvPr>
        </p:nvSpPr>
        <p:spPr>
          <a:xfrm>
            <a:off x="161925" y="3527425"/>
            <a:ext cx="11847513" cy="3330575"/>
          </a:xfrm>
        </p:spPr>
        <p:txBody>
          <a:bodyPr>
            <a:normAutofit fontScale="92500" lnSpcReduction="1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總量核定新生招生名額、核定擴充新生招生名額、新生實際註冊人數</a:t>
            </a:r>
          </a:p>
          <a:p>
            <a:pPr marL="342874" indent="-342874">
              <a:lnSpc>
                <a:spcPct val="120000"/>
              </a:lnSpc>
              <a:spcBef>
                <a:spcPts val="600"/>
              </a:spcBef>
              <a:buFont typeface="Wingdings" panose="05000000000000000000" pitchFamily="2" charset="2"/>
              <a:buChar char=""/>
              <a:defRPr/>
            </a:pPr>
            <a:r>
              <a:rPr lang="zh-TW" altLang="en-US" sz="2500" kern="100" dirty="0">
                <a:latin typeface="微軟正黑體" panose="020B0604030504040204" pitchFamily="34" charset="-120"/>
              </a:rPr>
              <a:t>「總量核定新生招生名額」、「核定擴充新生招生名額」、「新生實際註冊人數」欄位數據由</a:t>
            </a:r>
            <a:r>
              <a:rPr lang="zh-TW" altLang="en-US" sz="2500" b="1" kern="100" dirty="0">
                <a:solidFill>
                  <a:srgbClr val="FF0000"/>
                </a:solidFill>
                <a:latin typeface="微軟正黑體" panose="020B0604030504040204" pitchFamily="34" charset="-120"/>
              </a:rPr>
              <a:t>系統自動帶入</a:t>
            </a:r>
            <a:r>
              <a:rPr lang="zh-TW" altLang="en-US" sz="2500" kern="100" dirty="0">
                <a:latin typeface="微軟正黑體" panose="020B0604030504040204" pitchFamily="34" charset="-120"/>
              </a:rPr>
              <a:t>，學校無須填報。</a:t>
            </a:r>
            <a:endParaRPr lang="en-US" altLang="zh-TW" sz="25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sz="2500" b="1" kern="100" dirty="0">
                <a:solidFill>
                  <a:srgbClr val="FF0000"/>
                </a:solidFill>
                <a:latin typeface="微軟正黑體" panose="020B0604030504040204" pitchFamily="34" charset="-120"/>
              </a:rPr>
              <a:t>總量核定新生招生名額、核定擴充新生招生名額</a:t>
            </a:r>
            <a:r>
              <a:rPr lang="zh-TW" altLang="en-US" sz="2500" kern="100" dirty="0">
                <a:latin typeface="微軟正黑體" panose="020B0604030504040204" pitchFamily="34" charset="-120"/>
              </a:rPr>
              <a:t>：資料來源：「表</a:t>
            </a:r>
            <a:r>
              <a:rPr lang="en-US" altLang="zh-TW" sz="2500" kern="100" dirty="0">
                <a:latin typeface="微軟正黑體" panose="020B0604030504040204" pitchFamily="34" charset="-120"/>
              </a:rPr>
              <a:t>2-1-3 </a:t>
            </a:r>
            <a:r>
              <a:rPr lang="zh-TW" altLang="en-US" sz="2500" kern="100" dirty="0">
                <a:latin typeface="微軟正黑體" panose="020B0604030504040204" pitchFamily="34" charset="-120"/>
              </a:rPr>
              <a:t>各種招生管道內含名額資料表」：「核定名額」、「核定擴充新生招生名額」。</a:t>
            </a:r>
            <a:endParaRPr lang="en-US" altLang="zh-TW" sz="25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sz="2500" b="1" kern="100" dirty="0">
                <a:solidFill>
                  <a:srgbClr val="FF0000"/>
                </a:solidFill>
                <a:latin typeface="微軟正黑體" panose="020B0604030504040204" pitchFamily="34" charset="-120"/>
              </a:rPr>
              <a:t>新生實際註冊人數</a:t>
            </a:r>
            <a:r>
              <a:rPr lang="zh-TW" altLang="en-US" sz="2500" kern="100" dirty="0">
                <a:latin typeface="微軟正黑體" panose="020B0604030504040204" pitchFamily="34" charset="-120"/>
              </a:rPr>
              <a:t>：資料來源：「表</a:t>
            </a:r>
            <a:r>
              <a:rPr lang="en-US" altLang="zh-TW" sz="2500" kern="100" dirty="0">
                <a:latin typeface="微軟正黑體" panose="020B0604030504040204" pitchFamily="34" charset="-120"/>
              </a:rPr>
              <a:t>2-1-3 </a:t>
            </a:r>
            <a:r>
              <a:rPr lang="zh-TW" altLang="en-US" sz="2500" kern="100" dirty="0">
                <a:latin typeface="微軟正黑體" panose="020B0604030504040204" pitchFamily="34" charset="-120"/>
              </a:rPr>
              <a:t>各種招生管道內含名額資料表」：「實際註冊人數」、「增額錄取實際註冊人數」及「擴充新生招生名額實際註冊人數」。</a:t>
            </a:r>
          </a:p>
          <a:p>
            <a:pPr marL="0" indent="0" algn="r">
              <a:lnSpc>
                <a:spcPct val="120000"/>
              </a:lnSpc>
              <a:spcBef>
                <a:spcPts val="600"/>
              </a:spcBef>
              <a:buNone/>
              <a:defRPr/>
            </a:pPr>
            <a:r>
              <a:rPr lang="en-US" altLang="zh-TW" sz="1800" kern="100" dirty="0">
                <a:latin typeface="微軟正黑體" panose="020B0604030504040204" pitchFamily="34" charset="-120"/>
              </a:rPr>
              <a:t>【113</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月因應「技職司」需求新增欄位</a:t>
            </a:r>
            <a:r>
              <a:rPr lang="en-US" altLang="zh-TW" sz="18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32943087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B617788-5762-4EE9-8DB1-0DCE1D7334C1}"/>
              </a:ext>
            </a:extLst>
          </p:cNvPr>
          <p:cNvSpPr>
            <a:spLocks noGrp="1"/>
          </p:cNvSpPr>
          <p:nvPr>
            <p:ph type="title"/>
          </p:nvPr>
        </p:nvSpPr>
        <p:spPr>
          <a:xfrm>
            <a:off x="1383454" y="1"/>
            <a:ext cx="10808545" cy="802432"/>
          </a:xfrm>
        </p:spPr>
        <p:txBody>
          <a:bodyPr>
            <a:noAutofit/>
          </a:bodyPr>
          <a:lstStyle/>
          <a:p>
            <a:r>
              <a:rPr lang="zh-TW" altLang="en-US" sz="2800" dirty="0"/>
              <a:t>新表 表</a:t>
            </a:r>
            <a:r>
              <a:rPr lang="en-US" altLang="zh-TW" sz="2800" dirty="0"/>
              <a:t>2-9</a:t>
            </a:r>
            <a:r>
              <a:rPr lang="zh-TW" altLang="en-US" sz="2800" dirty="0"/>
              <a:t>以入學大學同等學力認定標準第</a:t>
            </a:r>
            <a:r>
              <a:rPr lang="en-US" altLang="zh-TW" sz="2800" dirty="0"/>
              <a:t>7</a:t>
            </a:r>
            <a:r>
              <a:rPr lang="zh-TW" altLang="en-US" sz="2800" dirty="0"/>
              <a:t>條資格入學招生情形表</a:t>
            </a:r>
          </a:p>
        </p:txBody>
      </p:sp>
      <p:sp>
        <p:nvSpPr>
          <p:cNvPr id="3" name="投影片編號版面配置區 2">
            <a:extLst>
              <a:ext uri="{FF2B5EF4-FFF2-40B4-BE49-F238E27FC236}">
                <a16:creationId xmlns:a16="http://schemas.microsoft.com/office/drawing/2014/main" id="{6F1C156C-ED7B-4E6C-B956-4F9A462BB81F}"/>
              </a:ext>
            </a:extLst>
          </p:cNvPr>
          <p:cNvSpPr>
            <a:spLocks noGrp="1"/>
          </p:cNvSpPr>
          <p:nvPr>
            <p:ph type="sldNum" sz="quarter" idx="12"/>
          </p:nvPr>
        </p:nvSpPr>
        <p:spPr/>
        <p:txBody>
          <a:bodyPr/>
          <a:lstStyle/>
          <a:p>
            <a:fld id="{D4B37BC5-01F3-4DA6-AE9F-6749599A3EE9}" type="slidenum">
              <a:rPr lang="zh-TW" altLang="en-US" smtClean="0"/>
              <a:t>27</a:t>
            </a:fld>
            <a:endParaRPr lang="zh-TW" altLang="en-US"/>
          </a:p>
        </p:txBody>
      </p:sp>
      <p:graphicFrame>
        <p:nvGraphicFramePr>
          <p:cNvPr id="7" name="內容版面配置區 6">
            <a:extLst>
              <a:ext uri="{FF2B5EF4-FFF2-40B4-BE49-F238E27FC236}">
                <a16:creationId xmlns:a16="http://schemas.microsoft.com/office/drawing/2014/main" id="{4EE75055-5AA3-4AEE-A9CD-D751F6CD8A83}"/>
              </a:ext>
            </a:extLst>
          </p:cNvPr>
          <p:cNvGraphicFramePr>
            <a:graphicFrameLocks noGrp="1"/>
          </p:cNvGraphicFramePr>
          <p:nvPr>
            <p:ph sz="quarter" idx="13"/>
            <p:extLst>
              <p:ext uri="{D42A27DB-BD31-4B8C-83A1-F6EECF244321}">
                <p14:modId xmlns:p14="http://schemas.microsoft.com/office/powerpoint/2010/main" val="2235237311"/>
              </p:ext>
            </p:extLst>
          </p:nvPr>
        </p:nvGraphicFramePr>
        <p:xfrm>
          <a:off x="276445" y="967565"/>
          <a:ext cx="11732686" cy="2415150"/>
        </p:xfrm>
        <a:graphic>
          <a:graphicData uri="http://schemas.openxmlformats.org/drawingml/2006/table">
            <a:tbl>
              <a:tblPr firstRow="1" firstCol="1" bandRow="1">
                <a:tableStyleId>{5C22544A-7EE6-4342-B048-85BDC9FD1C3A}</a:tableStyleId>
              </a:tblPr>
              <a:tblGrid>
                <a:gridCol w="519224">
                  <a:extLst>
                    <a:ext uri="{9D8B030D-6E8A-4147-A177-3AD203B41FA5}">
                      <a16:colId xmlns:a16="http://schemas.microsoft.com/office/drawing/2014/main" val="3503881128"/>
                    </a:ext>
                  </a:extLst>
                </a:gridCol>
                <a:gridCol w="519224">
                  <a:extLst>
                    <a:ext uri="{9D8B030D-6E8A-4147-A177-3AD203B41FA5}">
                      <a16:colId xmlns:a16="http://schemas.microsoft.com/office/drawing/2014/main" val="2579035797"/>
                    </a:ext>
                  </a:extLst>
                </a:gridCol>
                <a:gridCol w="519224">
                  <a:extLst>
                    <a:ext uri="{9D8B030D-6E8A-4147-A177-3AD203B41FA5}">
                      <a16:colId xmlns:a16="http://schemas.microsoft.com/office/drawing/2014/main" val="1866469329"/>
                    </a:ext>
                  </a:extLst>
                </a:gridCol>
                <a:gridCol w="1087179">
                  <a:extLst>
                    <a:ext uri="{9D8B030D-6E8A-4147-A177-3AD203B41FA5}">
                      <a16:colId xmlns:a16="http://schemas.microsoft.com/office/drawing/2014/main" val="1727733004"/>
                    </a:ext>
                  </a:extLst>
                </a:gridCol>
                <a:gridCol w="1087179">
                  <a:extLst>
                    <a:ext uri="{9D8B030D-6E8A-4147-A177-3AD203B41FA5}">
                      <a16:colId xmlns:a16="http://schemas.microsoft.com/office/drawing/2014/main" val="7000815"/>
                    </a:ext>
                  </a:extLst>
                </a:gridCol>
                <a:gridCol w="797441">
                  <a:extLst>
                    <a:ext uri="{9D8B030D-6E8A-4147-A177-3AD203B41FA5}">
                      <a16:colId xmlns:a16="http://schemas.microsoft.com/office/drawing/2014/main" val="3772014864"/>
                    </a:ext>
                  </a:extLst>
                </a:gridCol>
                <a:gridCol w="744279">
                  <a:extLst>
                    <a:ext uri="{9D8B030D-6E8A-4147-A177-3AD203B41FA5}">
                      <a16:colId xmlns:a16="http://schemas.microsoft.com/office/drawing/2014/main" val="914623197"/>
                    </a:ext>
                  </a:extLst>
                </a:gridCol>
                <a:gridCol w="744279">
                  <a:extLst>
                    <a:ext uri="{9D8B030D-6E8A-4147-A177-3AD203B41FA5}">
                      <a16:colId xmlns:a16="http://schemas.microsoft.com/office/drawing/2014/main" val="2242636809"/>
                    </a:ext>
                  </a:extLst>
                </a:gridCol>
                <a:gridCol w="669853">
                  <a:extLst>
                    <a:ext uri="{9D8B030D-6E8A-4147-A177-3AD203B41FA5}">
                      <a16:colId xmlns:a16="http://schemas.microsoft.com/office/drawing/2014/main" val="1711167428"/>
                    </a:ext>
                  </a:extLst>
                </a:gridCol>
                <a:gridCol w="778183">
                  <a:extLst>
                    <a:ext uri="{9D8B030D-6E8A-4147-A177-3AD203B41FA5}">
                      <a16:colId xmlns:a16="http://schemas.microsoft.com/office/drawing/2014/main" val="1240558381"/>
                    </a:ext>
                  </a:extLst>
                </a:gridCol>
                <a:gridCol w="678477">
                  <a:extLst>
                    <a:ext uri="{9D8B030D-6E8A-4147-A177-3AD203B41FA5}">
                      <a16:colId xmlns:a16="http://schemas.microsoft.com/office/drawing/2014/main" val="2796530688"/>
                    </a:ext>
                  </a:extLst>
                </a:gridCol>
                <a:gridCol w="897036">
                  <a:extLst>
                    <a:ext uri="{9D8B030D-6E8A-4147-A177-3AD203B41FA5}">
                      <a16:colId xmlns:a16="http://schemas.microsoft.com/office/drawing/2014/main" val="1504658124"/>
                    </a:ext>
                  </a:extLst>
                </a:gridCol>
                <a:gridCol w="897036">
                  <a:extLst>
                    <a:ext uri="{9D8B030D-6E8A-4147-A177-3AD203B41FA5}">
                      <a16:colId xmlns:a16="http://schemas.microsoft.com/office/drawing/2014/main" val="3072825645"/>
                    </a:ext>
                  </a:extLst>
                </a:gridCol>
                <a:gridCol w="897036">
                  <a:extLst>
                    <a:ext uri="{9D8B030D-6E8A-4147-A177-3AD203B41FA5}">
                      <a16:colId xmlns:a16="http://schemas.microsoft.com/office/drawing/2014/main" val="2827127422"/>
                    </a:ext>
                  </a:extLst>
                </a:gridCol>
                <a:gridCol w="897036">
                  <a:extLst>
                    <a:ext uri="{9D8B030D-6E8A-4147-A177-3AD203B41FA5}">
                      <a16:colId xmlns:a16="http://schemas.microsoft.com/office/drawing/2014/main" val="1885145011"/>
                    </a:ext>
                  </a:extLst>
                </a:gridCol>
              </a:tblGrid>
              <a:tr h="1044514">
                <a:tc rowSpan="2">
                  <a:txBody>
                    <a:bodyPr/>
                    <a:lstStyle/>
                    <a:p>
                      <a:pPr algn="ctr"/>
                      <a:r>
                        <a:rPr lang="zh-TW" sz="2400" b="0" kern="100" dirty="0">
                          <a:solidFill>
                            <a:schemeClr val="tx1"/>
                          </a:solidFill>
                          <a:effectLst/>
                        </a:rPr>
                        <a:t>學年度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系所</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學制</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總量核定新生招生名額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核定擴充新生招生名額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新生實際註冊人數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5">
                  <a:txBody>
                    <a:bodyPr/>
                    <a:lstStyle/>
                    <a:p>
                      <a:pPr algn="ctr"/>
                      <a:r>
                        <a:rPr lang="zh-TW" sz="2400" b="1" kern="100" dirty="0">
                          <a:solidFill>
                            <a:srgbClr val="FF0000"/>
                          </a:solidFill>
                          <a:effectLst/>
                        </a:rPr>
                        <a:t>以「入學大學同等學力</a:t>
                      </a:r>
                      <a:br>
                        <a:rPr lang="en-US" altLang="zh-TW" sz="2400" b="1" kern="100" dirty="0">
                          <a:solidFill>
                            <a:srgbClr val="FF0000"/>
                          </a:solidFill>
                          <a:effectLst/>
                        </a:rPr>
                      </a:br>
                      <a:r>
                        <a:rPr lang="zh-TW" sz="2400" b="1" kern="100" dirty="0">
                          <a:solidFill>
                            <a:srgbClr val="FF0000"/>
                          </a:solidFill>
                          <a:effectLst/>
                        </a:rPr>
                        <a:t>認定標準第</a:t>
                      </a:r>
                      <a:r>
                        <a:rPr lang="en-US" sz="2400" b="1" kern="100" dirty="0">
                          <a:solidFill>
                            <a:srgbClr val="FF0000"/>
                          </a:solidFill>
                          <a:effectLst/>
                        </a:rPr>
                        <a:t>7</a:t>
                      </a:r>
                      <a:r>
                        <a:rPr lang="zh-TW" sz="2400" b="1" kern="100" dirty="0">
                          <a:solidFill>
                            <a:srgbClr val="FF0000"/>
                          </a:solidFill>
                          <a:effectLst/>
                        </a:rPr>
                        <a:t>條」資格</a:t>
                      </a:r>
                      <a:br>
                        <a:rPr lang="en-US" altLang="zh-TW" sz="2400" b="1" kern="100" dirty="0">
                          <a:solidFill>
                            <a:srgbClr val="FF0000"/>
                          </a:solidFill>
                          <a:effectLst/>
                        </a:rPr>
                      </a:br>
                      <a:r>
                        <a:rPr lang="zh-TW" sz="2400" b="1" kern="100" dirty="0">
                          <a:solidFill>
                            <a:srgbClr val="FF0000"/>
                          </a:solidFill>
                          <a:effectLst/>
                        </a:rPr>
                        <a:t>招生情形</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0" kern="100" dirty="0">
                          <a:solidFill>
                            <a:schemeClr val="tx1"/>
                          </a:solidFill>
                          <a:effectLst/>
                        </a:rPr>
                        <a:t>以「入學大學同等學力認定標準第</a:t>
                      </a:r>
                      <a:r>
                        <a:rPr lang="en-US" sz="2400" b="0" kern="100" dirty="0">
                          <a:solidFill>
                            <a:schemeClr val="tx1"/>
                          </a:solidFill>
                          <a:effectLst/>
                        </a:rPr>
                        <a:t>7</a:t>
                      </a:r>
                      <a:r>
                        <a:rPr lang="zh-TW" sz="2400" b="0" kern="100" dirty="0">
                          <a:solidFill>
                            <a:schemeClr val="tx1"/>
                          </a:solidFill>
                          <a:effectLst/>
                        </a:rPr>
                        <a:t>條」資格入學前所具最高學歷</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766425198"/>
                  </a:ext>
                </a:extLst>
              </a:tr>
              <a:tr h="131787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400" b="1" kern="100" dirty="0">
                          <a:solidFill>
                            <a:srgbClr val="FF0000"/>
                          </a:solidFill>
                          <a:effectLst/>
                        </a:rPr>
                        <a:t>招收人數上限</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報名人數</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審核通過人數</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0" kern="100" dirty="0">
                          <a:solidFill>
                            <a:schemeClr val="tx1"/>
                          </a:solidFill>
                          <a:effectLst/>
                        </a:rPr>
                        <a:t>錄取人數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註冊人數</a:t>
                      </a:r>
                      <a:r>
                        <a:rPr lang="en-US" sz="2400" b="0" kern="100" dirty="0">
                          <a:solidFill>
                            <a:schemeClr val="tx1"/>
                          </a:solidFill>
                          <a:effectLst/>
                        </a:rPr>
                        <a:t>(A)</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國小</a:t>
                      </a:r>
                      <a:r>
                        <a:rPr lang="en-US" sz="2400" b="0" kern="100" dirty="0">
                          <a:solidFill>
                            <a:schemeClr val="tx1"/>
                          </a:solidFill>
                          <a:effectLst/>
                        </a:rPr>
                        <a:t>(a1)</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國中</a:t>
                      </a:r>
                      <a:r>
                        <a:rPr lang="en-US" sz="2400" b="0" kern="100" dirty="0">
                          <a:solidFill>
                            <a:schemeClr val="tx1"/>
                          </a:solidFill>
                          <a:effectLst/>
                        </a:rPr>
                        <a:t>(a2)</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高中</a:t>
                      </a:r>
                      <a:r>
                        <a:rPr lang="en-US" sz="2400" b="0" kern="100" dirty="0">
                          <a:solidFill>
                            <a:schemeClr val="tx1"/>
                          </a:solidFill>
                          <a:effectLst/>
                        </a:rPr>
                        <a:t>/</a:t>
                      </a:r>
                      <a:r>
                        <a:rPr lang="zh-TW" sz="2400" b="0" kern="100" dirty="0">
                          <a:solidFill>
                            <a:schemeClr val="tx1"/>
                          </a:solidFill>
                          <a:effectLst/>
                        </a:rPr>
                        <a:t>職</a:t>
                      </a:r>
                      <a:r>
                        <a:rPr lang="en-US" sz="2400" b="0" kern="100" dirty="0">
                          <a:solidFill>
                            <a:schemeClr val="tx1"/>
                          </a:solidFill>
                          <a:effectLst/>
                        </a:rPr>
                        <a:t>(a3)</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專科</a:t>
                      </a:r>
                      <a:r>
                        <a:rPr lang="en-US" sz="2400" b="0" kern="100" dirty="0">
                          <a:solidFill>
                            <a:schemeClr val="tx1"/>
                          </a:solidFill>
                          <a:effectLst/>
                        </a:rPr>
                        <a:t>(a4)</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5946504"/>
                  </a:ext>
                </a:extLst>
              </a:tr>
            </a:tbl>
          </a:graphicData>
        </a:graphic>
      </p:graphicFrame>
      <p:sp>
        <p:nvSpPr>
          <p:cNvPr id="6" name="文字版面配置區 5">
            <a:extLst>
              <a:ext uri="{FF2B5EF4-FFF2-40B4-BE49-F238E27FC236}">
                <a16:creationId xmlns:a16="http://schemas.microsoft.com/office/drawing/2014/main" id="{DD8EC1C3-1E7E-4CA9-B66F-909F301CD320}"/>
              </a:ext>
            </a:extLst>
          </p:cNvPr>
          <p:cNvSpPr>
            <a:spLocks noGrp="1"/>
          </p:cNvSpPr>
          <p:nvPr>
            <p:ph type="body" sz="quarter" idx="15"/>
          </p:nvPr>
        </p:nvSpPr>
        <p:spPr/>
        <p:txBody>
          <a:bodyPr/>
          <a:lstStyle/>
          <a:p>
            <a:r>
              <a:rPr lang="en-US" altLang="zh-TW" dirty="0"/>
              <a:t>05</a:t>
            </a:r>
            <a:endParaRPr lang="zh-TW" altLang="en-US" dirty="0"/>
          </a:p>
        </p:txBody>
      </p:sp>
      <p:sp>
        <p:nvSpPr>
          <p:cNvPr id="8" name="內容版面配置區 4">
            <a:extLst>
              <a:ext uri="{FF2B5EF4-FFF2-40B4-BE49-F238E27FC236}">
                <a16:creationId xmlns:a16="http://schemas.microsoft.com/office/drawing/2014/main" id="{794C6C02-B125-4AD8-9AF4-12B4A7E7D4CC}"/>
              </a:ext>
            </a:extLst>
          </p:cNvPr>
          <p:cNvSpPr>
            <a:spLocks noGrp="1"/>
          </p:cNvSpPr>
          <p:nvPr>
            <p:ph sz="quarter" idx="14"/>
          </p:nvPr>
        </p:nvSpPr>
        <p:spPr>
          <a:xfrm>
            <a:off x="161925" y="3527425"/>
            <a:ext cx="11847513" cy="3330575"/>
          </a:xfrm>
        </p:spPr>
        <p:txBody>
          <a:bodyPr>
            <a:normAutofit fontScale="92500" lnSpcReduction="1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招收人數上限、報名人數、審核通過人數</a:t>
            </a:r>
          </a:p>
          <a:p>
            <a:pPr marL="342874" indent="-342874">
              <a:lnSpc>
                <a:spcPct val="120000"/>
              </a:lnSpc>
              <a:spcBef>
                <a:spcPts val="600"/>
              </a:spcBef>
              <a:buFont typeface="Wingdings" panose="05000000000000000000" pitchFamily="2" charset="2"/>
              <a:buChar char=""/>
              <a:defRPr/>
            </a:pPr>
            <a:r>
              <a:rPr lang="zh-TW" altLang="en-US" sz="2500" b="1" kern="100" dirty="0">
                <a:solidFill>
                  <a:srgbClr val="FF0000"/>
                </a:solidFill>
                <a:latin typeface="微軟正黑體" panose="020B0604030504040204" pitchFamily="34" charset="-120"/>
              </a:rPr>
              <a:t>招收人數上限</a:t>
            </a:r>
            <a:r>
              <a:rPr lang="zh-TW" altLang="en-US" sz="2500" kern="100" dirty="0">
                <a:latin typeface="微軟正黑體" panose="020B0604030504040204" pitchFamily="34" charset="-120"/>
              </a:rPr>
              <a:t>：請填報以入學大學同等學力認定標準第</a:t>
            </a:r>
            <a:r>
              <a:rPr lang="en-US" altLang="zh-TW" sz="2500" kern="100" dirty="0">
                <a:latin typeface="微軟正黑體" panose="020B0604030504040204" pitchFamily="34" charset="-120"/>
              </a:rPr>
              <a:t>7</a:t>
            </a:r>
            <a:r>
              <a:rPr lang="zh-TW" altLang="en-US" sz="2500" kern="100" dirty="0">
                <a:latin typeface="微軟正黑體" panose="020B0604030504040204" pitchFamily="34" charset="-120"/>
              </a:rPr>
              <a:t>條資格招收人數之上限，如學校當學年度以總量核定招生名額之固定比例訂定，請換算成招生人數</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以無條件進位法</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。（不得空白）</a:t>
            </a:r>
          </a:p>
          <a:p>
            <a:pPr marL="342874" indent="-342874">
              <a:lnSpc>
                <a:spcPct val="120000"/>
              </a:lnSpc>
              <a:spcBef>
                <a:spcPts val="600"/>
              </a:spcBef>
              <a:buFont typeface="Wingdings" panose="05000000000000000000" pitchFamily="2" charset="2"/>
              <a:buChar char=""/>
              <a:defRPr/>
            </a:pPr>
            <a:r>
              <a:rPr lang="zh-TW" altLang="en-US" sz="2500" b="1" kern="100" dirty="0">
                <a:solidFill>
                  <a:srgbClr val="FF0000"/>
                </a:solidFill>
                <a:latin typeface="微軟正黑體" panose="020B0604030504040204" pitchFamily="34" charset="-120"/>
              </a:rPr>
              <a:t>報名人數、審核通過人數</a:t>
            </a:r>
            <a:r>
              <a:rPr lang="zh-TW" altLang="en-US" sz="2500" kern="100" dirty="0">
                <a:latin typeface="微軟正黑體" panose="020B0604030504040204" pitchFamily="34" charset="-120"/>
              </a:rPr>
              <a:t>：請填報以入學大學同等學力認定標準第</a:t>
            </a:r>
            <a:r>
              <a:rPr lang="en-US" altLang="zh-TW" sz="2500" kern="100" dirty="0">
                <a:latin typeface="微軟正黑體" panose="020B0604030504040204" pitchFamily="34" charset="-120"/>
              </a:rPr>
              <a:t>7</a:t>
            </a:r>
            <a:r>
              <a:rPr lang="zh-TW" altLang="en-US" sz="2500" kern="100" dirty="0">
                <a:latin typeface="微軟正黑體" panose="020B0604030504040204" pitchFamily="34" charset="-120"/>
              </a:rPr>
              <a:t>條資格報名之人數及經學校審核通過之人數。</a:t>
            </a:r>
          </a:p>
          <a:p>
            <a:pPr marL="0" indent="0">
              <a:lnSpc>
                <a:spcPct val="120000"/>
              </a:lnSpc>
              <a:spcBef>
                <a:spcPts val="600"/>
              </a:spcBef>
              <a:buNone/>
              <a:defRPr/>
            </a:pPr>
            <a:endParaRPr lang="zh-TW" altLang="en-US" sz="2500" kern="100" dirty="0">
              <a:latin typeface="微軟正黑體" panose="020B0604030504040204" pitchFamily="34" charset="-120"/>
            </a:endParaRPr>
          </a:p>
          <a:p>
            <a:pPr marL="0" indent="0" algn="r">
              <a:lnSpc>
                <a:spcPct val="120000"/>
              </a:lnSpc>
              <a:spcBef>
                <a:spcPts val="600"/>
              </a:spcBef>
              <a:buNone/>
              <a:defRPr/>
            </a:pPr>
            <a:r>
              <a:rPr lang="en-US" altLang="zh-TW" sz="1800" kern="100" dirty="0">
                <a:latin typeface="微軟正黑體" panose="020B0604030504040204" pitchFamily="34" charset="-120"/>
              </a:rPr>
              <a:t>【113</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月因應「技職司」需求新增欄位</a:t>
            </a:r>
            <a:r>
              <a:rPr lang="en-US" altLang="zh-TW" sz="18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2438162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B617788-5762-4EE9-8DB1-0DCE1D7334C1}"/>
              </a:ext>
            </a:extLst>
          </p:cNvPr>
          <p:cNvSpPr>
            <a:spLocks noGrp="1"/>
          </p:cNvSpPr>
          <p:nvPr>
            <p:ph type="title"/>
          </p:nvPr>
        </p:nvSpPr>
        <p:spPr>
          <a:xfrm>
            <a:off x="1383454" y="1"/>
            <a:ext cx="10808545" cy="802432"/>
          </a:xfrm>
        </p:spPr>
        <p:txBody>
          <a:bodyPr>
            <a:noAutofit/>
          </a:bodyPr>
          <a:lstStyle/>
          <a:p>
            <a:r>
              <a:rPr lang="zh-TW" altLang="en-US" sz="2800" dirty="0"/>
              <a:t>新表 表</a:t>
            </a:r>
            <a:r>
              <a:rPr lang="en-US" altLang="zh-TW" sz="2800" dirty="0"/>
              <a:t>2-9</a:t>
            </a:r>
            <a:r>
              <a:rPr lang="zh-TW" altLang="en-US" sz="2800" dirty="0"/>
              <a:t>以入學大學同等學力認定標準第</a:t>
            </a:r>
            <a:r>
              <a:rPr lang="en-US" altLang="zh-TW" sz="2800" dirty="0"/>
              <a:t>7</a:t>
            </a:r>
            <a:r>
              <a:rPr lang="zh-TW" altLang="en-US" sz="2800" dirty="0"/>
              <a:t>條資格入學招生情形表</a:t>
            </a:r>
          </a:p>
        </p:txBody>
      </p:sp>
      <p:sp>
        <p:nvSpPr>
          <p:cNvPr id="3" name="投影片編號版面配置區 2">
            <a:extLst>
              <a:ext uri="{FF2B5EF4-FFF2-40B4-BE49-F238E27FC236}">
                <a16:creationId xmlns:a16="http://schemas.microsoft.com/office/drawing/2014/main" id="{6F1C156C-ED7B-4E6C-B956-4F9A462BB81F}"/>
              </a:ext>
            </a:extLst>
          </p:cNvPr>
          <p:cNvSpPr>
            <a:spLocks noGrp="1"/>
          </p:cNvSpPr>
          <p:nvPr>
            <p:ph type="sldNum" sz="quarter" idx="12"/>
          </p:nvPr>
        </p:nvSpPr>
        <p:spPr/>
        <p:txBody>
          <a:bodyPr/>
          <a:lstStyle/>
          <a:p>
            <a:fld id="{D4B37BC5-01F3-4DA6-AE9F-6749599A3EE9}" type="slidenum">
              <a:rPr lang="zh-TW" altLang="en-US" smtClean="0"/>
              <a:t>28</a:t>
            </a:fld>
            <a:endParaRPr lang="zh-TW" altLang="en-US"/>
          </a:p>
        </p:txBody>
      </p:sp>
      <p:graphicFrame>
        <p:nvGraphicFramePr>
          <p:cNvPr id="7" name="內容版面配置區 6">
            <a:extLst>
              <a:ext uri="{FF2B5EF4-FFF2-40B4-BE49-F238E27FC236}">
                <a16:creationId xmlns:a16="http://schemas.microsoft.com/office/drawing/2014/main" id="{4EE75055-5AA3-4AEE-A9CD-D751F6CD8A83}"/>
              </a:ext>
            </a:extLst>
          </p:cNvPr>
          <p:cNvGraphicFramePr>
            <a:graphicFrameLocks noGrp="1"/>
          </p:cNvGraphicFramePr>
          <p:nvPr>
            <p:ph sz="quarter" idx="13"/>
            <p:extLst>
              <p:ext uri="{D42A27DB-BD31-4B8C-83A1-F6EECF244321}">
                <p14:modId xmlns:p14="http://schemas.microsoft.com/office/powerpoint/2010/main" val="1469776099"/>
              </p:ext>
            </p:extLst>
          </p:nvPr>
        </p:nvGraphicFramePr>
        <p:xfrm>
          <a:off x="276445" y="967565"/>
          <a:ext cx="11732686" cy="2415150"/>
        </p:xfrm>
        <a:graphic>
          <a:graphicData uri="http://schemas.openxmlformats.org/drawingml/2006/table">
            <a:tbl>
              <a:tblPr firstRow="1" firstCol="1" bandRow="1">
                <a:tableStyleId>{5C22544A-7EE6-4342-B048-85BDC9FD1C3A}</a:tableStyleId>
              </a:tblPr>
              <a:tblGrid>
                <a:gridCol w="519224">
                  <a:extLst>
                    <a:ext uri="{9D8B030D-6E8A-4147-A177-3AD203B41FA5}">
                      <a16:colId xmlns:a16="http://schemas.microsoft.com/office/drawing/2014/main" val="3503881128"/>
                    </a:ext>
                  </a:extLst>
                </a:gridCol>
                <a:gridCol w="519224">
                  <a:extLst>
                    <a:ext uri="{9D8B030D-6E8A-4147-A177-3AD203B41FA5}">
                      <a16:colId xmlns:a16="http://schemas.microsoft.com/office/drawing/2014/main" val="2579035797"/>
                    </a:ext>
                  </a:extLst>
                </a:gridCol>
                <a:gridCol w="519224">
                  <a:extLst>
                    <a:ext uri="{9D8B030D-6E8A-4147-A177-3AD203B41FA5}">
                      <a16:colId xmlns:a16="http://schemas.microsoft.com/office/drawing/2014/main" val="1866469329"/>
                    </a:ext>
                  </a:extLst>
                </a:gridCol>
                <a:gridCol w="1087179">
                  <a:extLst>
                    <a:ext uri="{9D8B030D-6E8A-4147-A177-3AD203B41FA5}">
                      <a16:colId xmlns:a16="http://schemas.microsoft.com/office/drawing/2014/main" val="1727733004"/>
                    </a:ext>
                  </a:extLst>
                </a:gridCol>
                <a:gridCol w="1087179">
                  <a:extLst>
                    <a:ext uri="{9D8B030D-6E8A-4147-A177-3AD203B41FA5}">
                      <a16:colId xmlns:a16="http://schemas.microsoft.com/office/drawing/2014/main" val="7000815"/>
                    </a:ext>
                  </a:extLst>
                </a:gridCol>
                <a:gridCol w="797441">
                  <a:extLst>
                    <a:ext uri="{9D8B030D-6E8A-4147-A177-3AD203B41FA5}">
                      <a16:colId xmlns:a16="http://schemas.microsoft.com/office/drawing/2014/main" val="3772014864"/>
                    </a:ext>
                  </a:extLst>
                </a:gridCol>
                <a:gridCol w="744279">
                  <a:extLst>
                    <a:ext uri="{9D8B030D-6E8A-4147-A177-3AD203B41FA5}">
                      <a16:colId xmlns:a16="http://schemas.microsoft.com/office/drawing/2014/main" val="914623197"/>
                    </a:ext>
                  </a:extLst>
                </a:gridCol>
                <a:gridCol w="744279">
                  <a:extLst>
                    <a:ext uri="{9D8B030D-6E8A-4147-A177-3AD203B41FA5}">
                      <a16:colId xmlns:a16="http://schemas.microsoft.com/office/drawing/2014/main" val="2242636809"/>
                    </a:ext>
                  </a:extLst>
                </a:gridCol>
                <a:gridCol w="669853">
                  <a:extLst>
                    <a:ext uri="{9D8B030D-6E8A-4147-A177-3AD203B41FA5}">
                      <a16:colId xmlns:a16="http://schemas.microsoft.com/office/drawing/2014/main" val="1711167428"/>
                    </a:ext>
                  </a:extLst>
                </a:gridCol>
                <a:gridCol w="778183">
                  <a:extLst>
                    <a:ext uri="{9D8B030D-6E8A-4147-A177-3AD203B41FA5}">
                      <a16:colId xmlns:a16="http://schemas.microsoft.com/office/drawing/2014/main" val="1240558381"/>
                    </a:ext>
                  </a:extLst>
                </a:gridCol>
                <a:gridCol w="678477">
                  <a:extLst>
                    <a:ext uri="{9D8B030D-6E8A-4147-A177-3AD203B41FA5}">
                      <a16:colId xmlns:a16="http://schemas.microsoft.com/office/drawing/2014/main" val="2796530688"/>
                    </a:ext>
                  </a:extLst>
                </a:gridCol>
                <a:gridCol w="897036">
                  <a:extLst>
                    <a:ext uri="{9D8B030D-6E8A-4147-A177-3AD203B41FA5}">
                      <a16:colId xmlns:a16="http://schemas.microsoft.com/office/drawing/2014/main" val="1504658124"/>
                    </a:ext>
                  </a:extLst>
                </a:gridCol>
                <a:gridCol w="897036">
                  <a:extLst>
                    <a:ext uri="{9D8B030D-6E8A-4147-A177-3AD203B41FA5}">
                      <a16:colId xmlns:a16="http://schemas.microsoft.com/office/drawing/2014/main" val="3072825645"/>
                    </a:ext>
                  </a:extLst>
                </a:gridCol>
                <a:gridCol w="897036">
                  <a:extLst>
                    <a:ext uri="{9D8B030D-6E8A-4147-A177-3AD203B41FA5}">
                      <a16:colId xmlns:a16="http://schemas.microsoft.com/office/drawing/2014/main" val="2827127422"/>
                    </a:ext>
                  </a:extLst>
                </a:gridCol>
                <a:gridCol w="897036">
                  <a:extLst>
                    <a:ext uri="{9D8B030D-6E8A-4147-A177-3AD203B41FA5}">
                      <a16:colId xmlns:a16="http://schemas.microsoft.com/office/drawing/2014/main" val="1885145011"/>
                    </a:ext>
                  </a:extLst>
                </a:gridCol>
              </a:tblGrid>
              <a:tr h="1044514">
                <a:tc rowSpan="2">
                  <a:txBody>
                    <a:bodyPr/>
                    <a:lstStyle/>
                    <a:p>
                      <a:pPr algn="ctr"/>
                      <a:r>
                        <a:rPr lang="zh-TW" sz="2400" b="0" kern="100" dirty="0">
                          <a:solidFill>
                            <a:schemeClr val="tx1"/>
                          </a:solidFill>
                          <a:effectLst/>
                        </a:rPr>
                        <a:t>學年度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系所</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學制</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總量核定新生招生名額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核定擴充新生招生名額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新生實際註冊人數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5">
                  <a:txBody>
                    <a:bodyPr/>
                    <a:lstStyle/>
                    <a:p>
                      <a:pPr algn="ctr"/>
                      <a:r>
                        <a:rPr lang="zh-TW" sz="2400" b="1" kern="100" dirty="0">
                          <a:solidFill>
                            <a:srgbClr val="FF0000"/>
                          </a:solidFill>
                          <a:effectLst/>
                        </a:rPr>
                        <a:t>以「入學大學同等學力</a:t>
                      </a:r>
                      <a:br>
                        <a:rPr lang="en-US" altLang="zh-TW" sz="2400" b="1" kern="100" dirty="0">
                          <a:solidFill>
                            <a:srgbClr val="FF0000"/>
                          </a:solidFill>
                          <a:effectLst/>
                        </a:rPr>
                      </a:br>
                      <a:r>
                        <a:rPr lang="zh-TW" sz="2400" b="1" kern="100" dirty="0">
                          <a:solidFill>
                            <a:srgbClr val="FF0000"/>
                          </a:solidFill>
                          <a:effectLst/>
                        </a:rPr>
                        <a:t>認定標準第</a:t>
                      </a:r>
                      <a:r>
                        <a:rPr lang="en-US" sz="2400" b="1" kern="100" dirty="0">
                          <a:solidFill>
                            <a:srgbClr val="FF0000"/>
                          </a:solidFill>
                          <a:effectLst/>
                        </a:rPr>
                        <a:t>7</a:t>
                      </a:r>
                      <a:r>
                        <a:rPr lang="zh-TW" sz="2400" b="1" kern="100" dirty="0">
                          <a:solidFill>
                            <a:srgbClr val="FF0000"/>
                          </a:solidFill>
                          <a:effectLst/>
                        </a:rPr>
                        <a:t>條」資格</a:t>
                      </a:r>
                      <a:br>
                        <a:rPr lang="en-US" altLang="zh-TW" sz="2400" b="1" kern="100" dirty="0">
                          <a:solidFill>
                            <a:srgbClr val="FF0000"/>
                          </a:solidFill>
                          <a:effectLst/>
                        </a:rPr>
                      </a:br>
                      <a:r>
                        <a:rPr lang="zh-TW" sz="2400" b="1" kern="100" dirty="0">
                          <a:solidFill>
                            <a:srgbClr val="FF0000"/>
                          </a:solidFill>
                          <a:effectLst/>
                        </a:rPr>
                        <a:t>招生情形</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0" kern="100" dirty="0">
                          <a:solidFill>
                            <a:schemeClr val="tx1"/>
                          </a:solidFill>
                          <a:effectLst/>
                        </a:rPr>
                        <a:t>以「入學大學同等學力認定標準第</a:t>
                      </a:r>
                      <a:r>
                        <a:rPr lang="en-US" sz="2400" b="0" kern="100" dirty="0">
                          <a:solidFill>
                            <a:schemeClr val="tx1"/>
                          </a:solidFill>
                          <a:effectLst/>
                        </a:rPr>
                        <a:t>7</a:t>
                      </a:r>
                      <a:r>
                        <a:rPr lang="zh-TW" sz="2400" b="0" kern="100" dirty="0">
                          <a:solidFill>
                            <a:schemeClr val="tx1"/>
                          </a:solidFill>
                          <a:effectLst/>
                        </a:rPr>
                        <a:t>條」資格入學前所具最高學歷</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766425198"/>
                  </a:ext>
                </a:extLst>
              </a:tr>
              <a:tr h="131787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400" b="0" kern="100" dirty="0">
                          <a:solidFill>
                            <a:schemeClr val="tx1"/>
                          </a:solidFill>
                          <a:effectLst/>
                        </a:rPr>
                        <a:t>招收人數上限</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報名人數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審核通過人數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1" kern="100" dirty="0">
                          <a:solidFill>
                            <a:srgbClr val="FF0000"/>
                          </a:solidFill>
                          <a:effectLst/>
                        </a:rPr>
                        <a:t>錄取人數</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註冊人數</a:t>
                      </a:r>
                      <a:r>
                        <a:rPr lang="en-US" sz="2400" b="1" kern="100" dirty="0">
                          <a:solidFill>
                            <a:srgbClr val="FF0000"/>
                          </a:solidFill>
                          <a:effectLst/>
                        </a:rPr>
                        <a:t>(A)</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0" kern="100" dirty="0">
                          <a:solidFill>
                            <a:schemeClr val="tx1"/>
                          </a:solidFill>
                          <a:effectLst/>
                        </a:rPr>
                        <a:t>國小</a:t>
                      </a:r>
                      <a:r>
                        <a:rPr lang="en-US" sz="2400" b="0" kern="100" dirty="0">
                          <a:solidFill>
                            <a:schemeClr val="tx1"/>
                          </a:solidFill>
                          <a:effectLst/>
                        </a:rPr>
                        <a:t>(a1)</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國中</a:t>
                      </a:r>
                      <a:r>
                        <a:rPr lang="en-US" sz="2400" b="0" kern="100" dirty="0">
                          <a:solidFill>
                            <a:schemeClr val="tx1"/>
                          </a:solidFill>
                          <a:effectLst/>
                        </a:rPr>
                        <a:t>(a2)</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高中</a:t>
                      </a:r>
                      <a:r>
                        <a:rPr lang="en-US" sz="2400" b="0" kern="100" dirty="0">
                          <a:solidFill>
                            <a:schemeClr val="tx1"/>
                          </a:solidFill>
                          <a:effectLst/>
                        </a:rPr>
                        <a:t>/</a:t>
                      </a:r>
                      <a:r>
                        <a:rPr lang="zh-TW" sz="2400" b="0" kern="100" dirty="0">
                          <a:solidFill>
                            <a:schemeClr val="tx1"/>
                          </a:solidFill>
                          <a:effectLst/>
                        </a:rPr>
                        <a:t>職</a:t>
                      </a:r>
                      <a:r>
                        <a:rPr lang="en-US" sz="2400" b="0" kern="100" dirty="0">
                          <a:solidFill>
                            <a:schemeClr val="tx1"/>
                          </a:solidFill>
                          <a:effectLst/>
                        </a:rPr>
                        <a:t>(a3)</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專科</a:t>
                      </a:r>
                      <a:r>
                        <a:rPr lang="en-US" sz="2400" b="0" kern="100" dirty="0">
                          <a:solidFill>
                            <a:schemeClr val="tx1"/>
                          </a:solidFill>
                          <a:effectLst/>
                        </a:rPr>
                        <a:t>(a4)</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5946504"/>
                  </a:ext>
                </a:extLst>
              </a:tr>
            </a:tbl>
          </a:graphicData>
        </a:graphic>
      </p:graphicFrame>
      <p:sp>
        <p:nvSpPr>
          <p:cNvPr id="6" name="文字版面配置區 5">
            <a:extLst>
              <a:ext uri="{FF2B5EF4-FFF2-40B4-BE49-F238E27FC236}">
                <a16:creationId xmlns:a16="http://schemas.microsoft.com/office/drawing/2014/main" id="{DD8EC1C3-1E7E-4CA9-B66F-909F301CD320}"/>
              </a:ext>
            </a:extLst>
          </p:cNvPr>
          <p:cNvSpPr>
            <a:spLocks noGrp="1"/>
          </p:cNvSpPr>
          <p:nvPr>
            <p:ph type="body" sz="quarter" idx="15"/>
          </p:nvPr>
        </p:nvSpPr>
        <p:spPr/>
        <p:txBody>
          <a:bodyPr/>
          <a:lstStyle/>
          <a:p>
            <a:r>
              <a:rPr lang="en-US" altLang="zh-TW" dirty="0"/>
              <a:t>05</a:t>
            </a:r>
            <a:endParaRPr lang="zh-TW" altLang="en-US" dirty="0"/>
          </a:p>
        </p:txBody>
      </p:sp>
      <p:sp>
        <p:nvSpPr>
          <p:cNvPr id="8" name="內容版面配置區 4">
            <a:extLst>
              <a:ext uri="{FF2B5EF4-FFF2-40B4-BE49-F238E27FC236}">
                <a16:creationId xmlns:a16="http://schemas.microsoft.com/office/drawing/2014/main" id="{794C6C02-B125-4AD8-9AF4-12B4A7E7D4CC}"/>
              </a:ext>
            </a:extLst>
          </p:cNvPr>
          <p:cNvSpPr>
            <a:spLocks noGrp="1"/>
          </p:cNvSpPr>
          <p:nvPr>
            <p:ph sz="quarter" idx="14"/>
          </p:nvPr>
        </p:nvSpPr>
        <p:spPr>
          <a:xfrm>
            <a:off x="161925" y="3527425"/>
            <a:ext cx="11847513" cy="3330575"/>
          </a:xfrm>
        </p:spPr>
        <p:txBody>
          <a:bodyPr>
            <a:normAutofit fontScale="92500" lnSpcReduction="1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錄取人數、註冊人數</a:t>
            </a:r>
          </a:p>
          <a:p>
            <a:pPr marL="342874" indent="-342874">
              <a:lnSpc>
                <a:spcPct val="120000"/>
              </a:lnSpc>
              <a:spcBef>
                <a:spcPts val="600"/>
              </a:spcBef>
              <a:buFont typeface="Wingdings" panose="05000000000000000000" pitchFamily="2" charset="2"/>
              <a:buChar char=""/>
              <a:defRPr/>
            </a:pPr>
            <a:r>
              <a:rPr lang="zh-TW" altLang="en-US" sz="2500" b="1" kern="100" dirty="0">
                <a:solidFill>
                  <a:srgbClr val="FF0000"/>
                </a:solidFill>
                <a:latin typeface="微軟正黑體" panose="020B0604030504040204" pitchFamily="34" charset="-120"/>
              </a:rPr>
              <a:t>錄取人數</a:t>
            </a:r>
            <a:r>
              <a:rPr lang="zh-TW" altLang="en-US" sz="2500" kern="100" dirty="0">
                <a:latin typeface="微軟正黑體" panose="020B0604030504040204" pitchFamily="34" charset="-120"/>
              </a:rPr>
              <a:t>：請填報以入學大學同等學力認定標準第</a:t>
            </a:r>
            <a:r>
              <a:rPr lang="en-US" altLang="zh-TW" sz="2500" kern="100" dirty="0">
                <a:latin typeface="微軟正黑體" panose="020B0604030504040204" pitchFamily="34" charset="-120"/>
              </a:rPr>
              <a:t>7</a:t>
            </a:r>
            <a:r>
              <a:rPr lang="zh-TW" altLang="en-US" sz="2500" kern="100" dirty="0">
                <a:latin typeface="微軟正黑體" panose="020B0604030504040204" pitchFamily="34" charset="-120"/>
              </a:rPr>
              <a:t>條資格審核，並經學校實際錄取之人數。</a:t>
            </a:r>
          </a:p>
          <a:p>
            <a:pPr marL="342874" indent="-342874">
              <a:lnSpc>
                <a:spcPct val="120000"/>
              </a:lnSpc>
              <a:spcBef>
                <a:spcPts val="600"/>
              </a:spcBef>
              <a:buFont typeface="Wingdings" panose="05000000000000000000" pitchFamily="2" charset="2"/>
              <a:buChar char=""/>
              <a:defRPr/>
            </a:pPr>
            <a:r>
              <a:rPr lang="zh-TW" altLang="en-US" sz="2500" b="1" kern="100" dirty="0">
                <a:solidFill>
                  <a:srgbClr val="FF0000"/>
                </a:solidFill>
                <a:latin typeface="微軟正黑體" panose="020B0604030504040204" pitchFamily="34" charset="-120"/>
              </a:rPr>
              <a:t>註冊人數</a:t>
            </a:r>
            <a:r>
              <a:rPr lang="zh-TW" altLang="en-US" sz="2500" kern="100" dirty="0">
                <a:latin typeface="微軟正黑體" panose="020B0604030504040204" pitchFamily="34" charset="-120"/>
              </a:rPr>
              <a:t>：請填報以入學大學同等學力認定標準第</a:t>
            </a:r>
            <a:r>
              <a:rPr lang="en-US" altLang="zh-TW" sz="2500" kern="100" dirty="0">
                <a:latin typeface="微軟正黑體" panose="020B0604030504040204" pitchFamily="34" charset="-120"/>
              </a:rPr>
              <a:t>7</a:t>
            </a:r>
            <a:r>
              <a:rPr lang="zh-TW" altLang="en-US" sz="2500" kern="100" dirty="0">
                <a:latin typeface="微軟正黑體" panose="020B0604030504040204" pitchFamily="34" charset="-120"/>
              </a:rPr>
              <a:t>條資格入學，實際完成註冊程序之新生人數</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包含完成註冊之新生休學人數</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a:t>
            </a:r>
            <a:r>
              <a:rPr lang="zh-TW" altLang="en-US" sz="2500" b="1" kern="100" dirty="0">
                <a:solidFill>
                  <a:srgbClr val="FF0000"/>
                </a:solidFill>
                <a:latin typeface="微軟正黑體" panose="020B0604030504040204" pitchFamily="34" charset="-120"/>
              </a:rPr>
              <a:t>不包括</a:t>
            </a:r>
            <a:r>
              <a:rPr lang="zh-TW" altLang="en-US" sz="2500" kern="100" dirty="0">
                <a:latin typeface="微軟正黑體" panose="020B0604030504040204" pitchFamily="34" charset="-120"/>
              </a:rPr>
              <a:t>退學學生、</a:t>
            </a:r>
            <a:r>
              <a:rPr lang="en-US" altLang="zh-TW" sz="2500" kern="100" dirty="0">
                <a:latin typeface="微軟正黑體" panose="020B0604030504040204" pitchFamily="34" charset="-120"/>
              </a:rPr>
              <a:t>113</a:t>
            </a:r>
            <a:r>
              <a:rPr lang="zh-TW" altLang="en-US" sz="2500" kern="100" dirty="0">
                <a:latin typeface="微軟正黑體" panose="020B0604030504040204" pitchFamily="34" charset="-120"/>
              </a:rPr>
              <a:t>學年度新生保留入學資格者、前學年度新生保留入學資格之復學者。</a:t>
            </a:r>
            <a:endParaRPr lang="en-US" altLang="zh-TW" sz="25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sz="2500" kern="100" dirty="0">
                <a:latin typeface="微軟正黑體" panose="020B0604030504040204" pitchFamily="34" charset="-120"/>
              </a:rPr>
              <a:t>註冊人數</a:t>
            </a:r>
            <a:r>
              <a:rPr lang="en-US" altLang="zh-TW" sz="2500" kern="100" dirty="0">
                <a:latin typeface="微軟正黑體" panose="020B0604030504040204" pitchFamily="34" charset="-120"/>
              </a:rPr>
              <a:t>(A)=(a1)+(a2)+(a3)+(a4)</a:t>
            </a:r>
            <a:r>
              <a:rPr lang="zh-TW" altLang="en-US" sz="2500" kern="100" dirty="0">
                <a:latin typeface="微軟正黑體" panose="020B0604030504040204" pitchFamily="34" charset="-120"/>
              </a:rPr>
              <a:t>。</a:t>
            </a:r>
          </a:p>
          <a:p>
            <a:pPr marL="0" indent="0" algn="r">
              <a:lnSpc>
                <a:spcPct val="120000"/>
              </a:lnSpc>
              <a:spcBef>
                <a:spcPts val="600"/>
              </a:spcBef>
              <a:buNone/>
              <a:defRPr/>
            </a:pPr>
            <a:r>
              <a:rPr lang="en-US" altLang="zh-TW" sz="1800" kern="100" dirty="0">
                <a:latin typeface="微軟正黑體" panose="020B0604030504040204" pitchFamily="34" charset="-120"/>
              </a:rPr>
              <a:t>【113</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月因應「技職司」需求新增欄位</a:t>
            </a:r>
            <a:r>
              <a:rPr lang="en-US" altLang="zh-TW" sz="18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7930546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B617788-5762-4EE9-8DB1-0DCE1D7334C1}"/>
              </a:ext>
            </a:extLst>
          </p:cNvPr>
          <p:cNvSpPr>
            <a:spLocks noGrp="1"/>
          </p:cNvSpPr>
          <p:nvPr>
            <p:ph type="title"/>
          </p:nvPr>
        </p:nvSpPr>
        <p:spPr>
          <a:xfrm>
            <a:off x="1383454" y="1"/>
            <a:ext cx="10808545" cy="802432"/>
          </a:xfrm>
        </p:spPr>
        <p:txBody>
          <a:bodyPr>
            <a:noAutofit/>
          </a:bodyPr>
          <a:lstStyle/>
          <a:p>
            <a:r>
              <a:rPr lang="zh-TW" altLang="en-US" sz="2800" dirty="0"/>
              <a:t>新表 表</a:t>
            </a:r>
            <a:r>
              <a:rPr lang="en-US" altLang="zh-TW" sz="2800" dirty="0"/>
              <a:t>2-9</a:t>
            </a:r>
            <a:r>
              <a:rPr lang="zh-TW" altLang="en-US" sz="2800" dirty="0"/>
              <a:t>以入學大學同等學力認定標準第</a:t>
            </a:r>
            <a:r>
              <a:rPr lang="en-US" altLang="zh-TW" sz="2800" dirty="0"/>
              <a:t>7</a:t>
            </a:r>
            <a:r>
              <a:rPr lang="zh-TW" altLang="en-US" sz="2800" dirty="0"/>
              <a:t>條資格入學招生情形表</a:t>
            </a:r>
          </a:p>
        </p:txBody>
      </p:sp>
      <p:sp>
        <p:nvSpPr>
          <p:cNvPr id="3" name="投影片編號版面配置區 2">
            <a:extLst>
              <a:ext uri="{FF2B5EF4-FFF2-40B4-BE49-F238E27FC236}">
                <a16:creationId xmlns:a16="http://schemas.microsoft.com/office/drawing/2014/main" id="{6F1C156C-ED7B-4E6C-B956-4F9A462BB81F}"/>
              </a:ext>
            </a:extLst>
          </p:cNvPr>
          <p:cNvSpPr>
            <a:spLocks noGrp="1"/>
          </p:cNvSpPr>
          <p:nvPr>
            <p:ph type="sldNum" sz="quarter" idx="12"/>
          </p:nvPr>
        </p:nvSpPr>
        <p:spPr/>
        <p:txBody>
          <a:bodyPr/>
          <a:lstStyle/>
          <a:p>
            <a:fld id="{D4B37BC5-01F3-4DA6-AE9F-6749599A3EE9}" type="slidenum">
              <a:rPr lang="zh-TW" altLang="en-US" smtClean="0"/>
              <a:t>29</a:t>
            </a:fld>
            <a:endParaRPr lang="zh-TW" altLang="en-US"/>
          </a:p>
        </p:txBody>
      </p:sp>
      <p:graphicFrame>
        <p:nvGraphicFramePr>
          <p:cNvPr id="7" name="內容版面配置區 6">
            <a:extLst>
              <a:ext uri="{FF2B5EF4-FFF2-40B4-BE49-F238E27FC236}">
                <a16:creationId xmlns:a16="http://schemas.microsoft.com/office/drawing/2014/main" id="{4EE75055-5AA3-4AEE-A9CD-D751F6CD8A83}"/>
              </a:ext>
            </a:extLst>
          </p:cNvPr>
          <p:cNvGraphicFramePr>
            <a:graphicFrameLocks noGrp="1"/>
          </p:cNvGraphicFramePr>
          <p:nvPr>
            <p:ph sz="quarter" idx="13"/>
            <p:extLst>
              <p:ext uri="{D42A27DB-BD31-4B8C-83A1-F6EECF244321}">
                <p14:modId xmlns:p14="http://schemas.microsoft.com/office/powerpoint/2010/main" val="3754231308"/>
              </p:ext>
            </p:extLst>
          </p:nvPr>
        </p:nvGraphicFramePr>
        <p:xfrm>
          <a:off x="276445" y="967565"/>
          <a:ext cx="11732686" cy="2415150"/>
        </p:xfrm>
        <a:graphic>
          <a:graphicData uri="http://schemas.openxmlformats.org/drawingml/2006/table">
            <a:tbl>
              <a:tblPr firstRow="1" firstCol="1" bandRow="1">
                <a:tableStyleId>{5C22544A-7EE6-4342-B048-85BDC9FD1C3A}</a:tableStyleId>
              </a:tblPr>
              <a:tblGrid>
                <a:gridCol w="519224">
                  <a:extLst>
                    <a:ext uri="{9D8B030D-6E8A-4147-A177-3AD203B41FA5}">
                      <a16:colId xmlns:a16="http://schemas.microsoft.com/office/drawing/2014/main" val="3503881128"/>
                    </a:ext>
                  </a:extLst>
                </a:gridCol>
                <a:gridCol w="519224">
                  <a:extLst>
                    <a:ext uri="{9D8B030D-6E8A-4147-A177-3AD203B41FA5}">
                      <a16:colId xmlns:a16="http://schemas.microsoft.com/office/drawing/2014/main" val="2579035797"/>
                    </a:ext>
                  </a:extLst>
                </a:gridCol>
                <a:gridCol w="519224">
                  <a:extLst>
                    <a:ext uri="{9D8B030D-6E8A-4147-A177-3AD203B41FA5}">
                      <a16:colId xmlns:a16="http://schemas.microsoft.com/office/drawing/2014/main" val="1866469329"/>
                    </a:ext>
                  </a:extLst>
                </a:gridCol>
                <a:gridCol w="1087179">
                  <a:extLst>
                    <a:ext uri="{9D8B030D-6E8A-4147-A177-3AD203B41FA5}">
                      <a16:colId xmlns:a16="http://schemas.microsoft.com/office/drawing/2014/main" val="1727733004"/>
                    </a:ext>
                  </a:extLst>
                </a:gridCol>
                <a:gridCol w="1087179">
                  <a:extLst>
                    <a:ext uri="{9D8B030D-6E8A-4147-A177-3AD203B41FA5}">
                      <a16:colId xmlns:a16="http://schemas.microsoft.com/office/drawing/2014/main" val="7000815"/>
                    </a:ext>
                  </a:extLst>
                </a:gridCol>
                <a:gridCol w="797441">
                  <a:extLst>
                    <a:ext uri="{9D8B030D-6E8A-4147-A177-3AD203B41FA5}">
                      <a16:colId xmlns:a16="http://schemas.microsoft.com/office/drawing/2014/main" val="3772014864"/>
                    </a:ext>
                  </a:extLst>
                </a:gridCol>
                <a:gridCol w="744279">
                  <a:extLst>
                    <a:ext uri="{9D8B030D-6E8A-4147-A177-3AD203B41FA5}">
                      <a16:colId xmlns:a16="http://schemas.microsoft.com/office/drawing/2014/main" val="914623197"/>
                    </a:ext>
                  </a:extLst>
                </a:gridCol>
                <a:gridCol w="744279">
                  <a:extLst>
                    <a:ext uri="{9D8B030D-6E8A-4147-A177-3AD203B41FA5}">
                      <a16:colId xmlns:a16="http://schemas.microsoft.com/office/drawing/2014/main" val="2242636809"/>
                    </a:ext>
                  </a:extLst>
                </a:gridCol>
                <a:gridCol w="669853">
                  <a:extLst>
                    <a:ext uri="{9D8B030D-6E8A-4147-A177-3AD203B41FA5}">
                      <a16:colId xmlns:a16="http://schemas.microsoft.com/office/drawing/2014/main" val="1711167428"/>
                    </a:ext>
                  </a:extLst>
                </a:gridCol>
                <a:gridCol w="778183">
                  <a:extLst>
                    <a:ext uri="{9D8B030D-6E8A-4147-A177-3AD203B41FA5}">
                      <a16:colId xmlns:a16="http://schemas.microsoft.com/office/drawing/2014/main" val="1240558381"/>
                    </a:ext>
                  </a:extLst>
                </a:gridCol>
                <a:gridCol w="678477">
                  <a:extLst>
                    <a:ext uri="{9D8B030D-6E8A-4147-A177-3AD203B41FA5}">
                      <a16:colId xmlns:a16="http://schemas.microsoft.com/office/drawing/2014/main" val="2796530688"/>
                    </a:ext>
                  </a:extLst>
                </a:gridCol>
                <a:gridCol w="897036">
                  <a:extLst>
                    <a:ext uri="{9D8B030D-6E8A-4147-A177-3AD203B41FA5}">
                      <a16:colId xmlns:a16="http://schemas.microsoft.com/office/drawing/2014/main" val="1504658124"/>
                    </a:ext>
                  </a:extLst>
                </a:gridCol>
                <a:gridCol w="897036">
                  <a:extLst>
                    <a:ext uri="{9D8B030D-6E8A-4147-A177-3AD203B41FA5}">
                      <a16:colId xmlns:a16="http://schemas.microsoft.com/office/drawing/2014/main" val="3072825645"/>
                    </a:ext>
                  </a:extLst>
                </a:gridCol>
                <a:gridCol w="897036">
                  <a:extLst>
                    <a:ext uri="{9D8B030D-6E8A-4147-A177-3AD203B41FA5}">
                      <a16:colId xmlns:a16="http://schemas.microsoft.com/office/drawing/2014/main" val="2827127422"/>
                    </a:ext>
                  </a:extLst>
                </a:gridCol>
                <a:gridCol w="897036">
                  <a:extLst>
                    <a:ext uri="{9D8B030D-6E8A-4147-A177-3AD203B41FA5}">
                      <a16:colId xmlns:a16="http://schemas.microsoft.com/office/drawing/2014/main" val="1885145011"/>
                    </a:ext>
                  </a:extLst>
                </a:gridCol>
              </a:tblGrid>
              <a:tr h="1044514">
                <a:tc rowSpan="2">
                  <a:txBody>
                    <a:bodyPr/>
                    <a:lstStyle/>
                    <a:p>
                      <a:pPr algn="ctr"/>
                      <a:r>
                        <a:rPr lang="zh-TW" sz="2400" b="0" kern="100" dirty="0">
                          <a:solidFill>
                            <a:schemeClr val="tx1"/>
                          </a:solidFill>
                          <a:effectLst/>
                        </a:rPr>
                        <a:t>學年度</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系所</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學制</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總量核定新生招生名額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核定擴充新生招生名額</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新生實際註冊人數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5">
                  <a:txBody>
                    <a:bodyPr/>
                    <a:lstStyle/>
                    <a:p>
                      <a:pPr algn="ctr"/>
                      <a:r>
                        <a:rPr lang="zh-TW" sz="2400" b="0" kern="100" dirty="0">
                          <a:solidFill>
                            <a:schemeClr val="tx1"/>
                          </a:solidFill>
                          <a:effectLst/>
                        </a:rPr>
                        <a:t>以「入學大學同等學力</a:t>
                      </a:r>
                      <a:br>
                        <a:rPr lang="en-US" altLang="zh-TW" sz="2400" b="0" kern="100" dirty="0">
                          <a:solidFill>
                            <a:schemeClr val="tx1"/>
                          </a:solidFill>
                          <a:effectLst/>
                        </a:rPr>
                      </a:br>
                      <a:r>
                        <a:rPr lang="zh-TW" sz="2400" b="0" kern="100" dirty="0">
                          <a:solidFill>
                            <a:schemeClr val="tx1"/>
                          </a:solidFill>
                          <a:effectLst/>
                        </a:rPr>
                        <a:t>認定標準第</a:t>
                      </a:r>
                      <a:r>
                        <a:rPr lang="en-US" sz="2400" b="0" kern="100" dirty="0">
                          <a:solidFill>
                            <a:schemeClr val="tx1"/>
                          </a:solidFill>
                          <a:effectLst/>
                        </a:rPr>
                        <a:t>7</a:t>
                      </a:r>
                      <a:r>
                        <a:rPr lang="zh-TW" sz="2400" b="0" kern="100" dirty="0">
                          <a:solidFill>
                            <a:schemeClr val="tx1"/>
                          </a:solidFill>
                          <a:effectLst/>
                        </a:rPr>
                        <a:t>條」資格</a:t>
                      </a:r>
                      <a:br>
                        <a:rPr lang="en-US" altLang="zh-TW" sz="2400" b="0" kern="100" dirty="0">
                          <a:solidFill>
                            <a:schemeClr val="tx1"/>
                          </a:solidFill>
                          <a:effectLst/>
                        </a:rPr>
                      </a:br>
                      <a:r>
                        <a:rPr lang="zh-TW" sz="2400" b="0" kern="100" dirty="0">
                          <a:solidFill>
                            <a:schemeClr val="tx1"/>
                          </a:solidFill>
                          <a:effectLst/>
                        </a:rPr>
                        <a:t>招生情形</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2400" b="1" kern="100" dirty="0">
                          <a:solidFill>
                            <a:srgbClr val="FF0000"/>
                          </a:solidFill>
                          <a:effectLst/>
                        </a:rPr>
                        <a:t>以「入學大學同等學力認定標準第</a:t>
                      </a:r>
                      <a:r>
                        <a:rPr lang="en-US" sz="2400" b="1" kern="100" dirty="0">
                          <a:solidFill>
                            <a:srgbClr val="FF0000"/>
                          </a:solidFill>
                          <a:effectLst/>
                        </a:rPr>
                        <a:t>7</a:t>
                      </a:r>
                      <a:r>
                        <a:rPr lang="zh-TW" sz="2400" b="1" kern="100" dirty="0">
                          <a:solidFill>
                            <a:srgbClr val="FF0000"/>
                          </a:solidFill>
                          <a:effectLst/>
                        </a:rPr>
                        <a:t>條」資格入學前所具最高學歷</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766425198"/>
                  </a:ext>
                </a:extLst>
              </a:tr>
              <a:tr h="131787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400" b="0" kern="100" dirty="0">
                          <a:solidFill>
                            <a:schemeClr val="tx1"/>
                          </a:solidFill>
                          <a:effectLst/>
                        </a:rPr>
                        <a:t>招收人數上限</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報名人數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審核通過人數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錄取人數</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註冊人數</a:t>
                      </a:r>
                      <a:r>
                        <a:rPr lang="en-US" sz="2400" b="0" kern="100" dirty="0">
                          <a:solidFill>
                            <a:schemeClr val="tx1"/>
                          </a:solidFill>
                          <a:effectLst/>
                        </a:rPr>
                        <a:t>(A)</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1" kern="100" dirty="0">
                          <a:solidFill>
                            <a:srgbClr val="FF0000"/>
                          </a:solidFill>
                          <a:effectLst/>
                        </a:rPr>
                        <a:t>國小</a:t>
                      </a:r>
                      <a:r>
                        <a:rPr lang="en-US" sz="2400" b="1" kern="100" dirty="0">
                          <a:solidFill>
                            <a:srgbClr val="FF0000"/>
                          </a:solidFill>
                          <a:effectLst/>
                        </a:rPr>
                        <a:t>(a1)</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國中</a:t>
                      </a:r>
                      <a:r>
                        <a:rPr lang="en-US" sz="2400" b="1" kern="100" dirty="0">
                          <a:solidFill>
                            <a:srgbClr val="FF0000"/>
                          </a:solidFill>
                          <a:effectLst/>
                        </a:rPr>
                        <a:t>(a2)</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高中</a:t>
                      </a:r>
                      <a:r>
                        <a:rPr lang="en-US" sz="2400" b="1" kern="100" dirty="0">
                          <a:solidFill>
                            <a:srgbClr val="FF0000"/>
                          </a:solidFill>
                          <a:effectLst/>
                        </a:rPr>
                        <a:t>/</a:t>
                      </a:r>
                      <a:r>
                        <a:rPr lang="zh-TW" sz="2400" b="1" kern="100" dirty="0">
                          <a:solidFill>
                            <a:srgbClr val="FF0000"/>
                          </a:solidFill>
                          <a:effectLst/>
                        </a:rPr>
                        <a:t>職</a:t>
                      </a:r>
                      <a:r>
                        <a:rPr lang="en-US" sz="2400" b="1" kern="100" dirty="0">
                          <a:solidFill>
                            <a:srgbClr val="FF0000"/>
                          </a:solidFill>
                          <a:effectLst/>
                        </a:rPr>
                        <a:t>(a3)</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專科</a:t>
                      </a:r>
                      <a:r>
                        <a:rPr lang="en-US" sz="2400" b="1" kern="100" dirty="0">
                          <a:solidFill>
                            <a:srgbClr val="FF0000"/>
                          </a:solidFill>
                          <a:effectLst/>
                        </a:rPr>
                        <a:t>(a4)</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515946504"/>
                  </a:ext>
                </a:extLst>
              </a:tr>
            </a:tbl>
          </a:graphicData>
        </a:graphic>
      </p:graphicFrame>
      <p:sp>
        <p:nvSpPr>
          <p:cNvPr id="6" name="文字版面配置區 5">
            <a:extLst>
              <a:ext uri="{FF2B5EF4-FFF2-40B4-BE49-F238E27FC236}">
                <a16:creationId xmlns:a16="http://schemas.microsoft.com/office/drawing/2014/main" id="{DD8EC1C3-1E7E-4CA9-B66F-909F301CD320}"/>
              </a:ext>
            </a:extLst>
          </p:cNvPr>
          <p:cNvSpPr>
            <a:spLocks noGrp="1"/>
          </p:cNvSpPr>
          <p:nvPr>
            <p:ph type="body" sz="quarter" idx="15"/>
          </p:nvPr>
        </p:nvSpPr>
        <p:spPr/>
        <p:txBody>
          <a:bodyPr/>
          <a:lstStyle/>
          <a:p>
            <a:r>
              <a:rPr lang="en-US" altLang="zh-TW" dirty="0"/>
              <a:t>05</a:t>
            </a:r>
            <a:endParaRPr lang="zh-TW" altLang="en-US" dirty="0"/>
          </a:p>
        </p:txBody>
      </p:sp>
      <p:sp>
        <p:nvSpPr>
          <p:cNvPr id="8" name="內容版面配置區 4">
            <a:extLst>
              <a:ext uri="{FF2B5EF4-FFF2-40B4-BE49-F238E27FC236}">
                <a16:creationId xmlns:a16="http://schemas.microsoft.com/office/drawing/2014/main" id="{794C6C02-B125-4AD8-9AF4-12B4A7E7D4CC}"/>
              </a:ext>
            </a:extLst>
          </p:cNvPr>
          <p:cNvSpPr>
            <a:spLocks noGrp="1"/>
          </p:cNvSpPr>
          <p:nvPr>
            <p:ph sz="quarter" idx="14"/>
          </p:nvPr>
        </p:nvSpPr>
        <p:spPr>
          <a:xfrm>
            <a:off x="161925" y="3527425"/>
            <a:ext cx="11847513" cy="3330575"/>
          </a:xfrm>
        </p:spPr>
        <p:txBody>
          <a:bodyPr>
            <a:normAutofit fontScale="85000" lnSpcReduction="2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以「入學大學同等學力認定標準第</a:t>
            </a:r>
            <a:r>
              <a:rPr lang="en-US" altLang="zh-TW" b="1" kern="100" dirty="0">
                <a:solidFill>
                  <a:srgbClr val="FF0000"/>
                </a:solidFill>
                <a:latin typeface="微軟正黑體" panose="020B0604030504040204" pitchFamily="34" charset="-120"/>
              </a:rPr>
              <a:t>7</a:t>
            </a:r>
            <a:r>
              <a:rPr lang="zh-TW" altLang="en-US" b="1" kern="100" dirty="0">
                <a:solidFill>
                  <a:srgbClr val="FF0000"/>
                </a:solidFill>
                <a:latin typeface="微軟正黑體" panose="020B0604030504040204" pitchFamily="34" charset="-120"/>
              </a:rPr>
              <a:t>條」資格入學前所具最高學歷</a:t>
            </a:r>
          </a:p>
          <a:p>
            <a:pPr marL="342874" indent="-342874">
              <a:lnSpc>
                <a:spcPct val="120000"/>
              </a:lnSpc>
              <a:spcBef>
                <a:spcPts val="600"/>
              </a:spcBef>
              <a:buFont typeface="Wingdings" panose="05000000000000000000" pitchFamily="2" charset="2"/>
              <a:buChar char=""/>
              <a:defRPr/>
            </a:pPr>
            <a:r>
              <a:rPr lang="zh-TW" altLang="en-US" sz="2500" b="1" kern="100" dirty="0">
                <a:solidFill>
                  <a:srgbClr val="FF0000"/>
                </a:solidFill>
                <a:latin typeface="微軟正黑體" panose="020B0604030504040204" pitchFamily="34" charset="-120"/>
              </a:rPr>
              <a:t>最高學歷以取得「畢業證書</a:t>
            </a:r>
            <a:r>
              <a:rPr lang="en-US" altLang="zh-TW" sz="2500" b="1" kern="100" dirty="0">
                <a:solidFill>
                  <a:srgbClr val="FF0000"/>
                </a:solidFill>
                <a:latin typeface="微軟正黑體" panose="020B0604030504040204" pitchFamily="34" charset="-120"/>
              </a:rPr>
              <a:t>/</a:t>
            </a:r>
            <a:r>
              <a:rPr lang="zh-TW" altLang="en-US" sz="2500" b="1" kern="100" dirty="0">
                <a:solidFill>
                  <a:srgbClr val="FF0000"/>
                </a:solidFill>
                <a:latin typeface="微軟正黑體" panose="020B0604030504040204" pitchFamily="34" charset="-120"/>
              </a:rPr>
              <a:t>學位證書」為限</a:t>
            </a:r>
            <a:r>
              <a:rPr lang="zh-TW" altLang="en-US" sz="2500" kern="100" dirty="0">
                <a:latin typeface="微軟正黑體" panose="020B0604030504040204" pitchFamily="34" charset="-120"/>
              </a:rPr>
              <a:t>；如已取得專科以上學歷，請統一填報至「專科</a:t>
            </a:r>
            <a:r>
              <a:rPr lang="en-US" altLang="zh-TW" sz="2500" kern="100" dirty="0">
                <a:latin typeface="微軟正黑體" panose="020B0604030504040204" pitchFamily="34" charset="-120"/>
              </a:rPr>
              <a:t>(a4)</a:t>
            </a:r>
            <a:r>
              <a:rPr lang="zh-TW" altLang="en-US" sz="2500" kern="100" dirty="0">
                <a:latin typeface="微軟正黑體" panose="020B0604030504040204" pitchFamily="34" charset="-120"/>
              </a:rPr>
              <a:t>」欄位。</a:t>
            </a:r>
          </a:p>
          <a:p>
            <a:pPr marL="0" indent="0">
              <a:lnSpc>
                <a:spcPct val="120000"/>
              </a:lnSpc>
              <a:spcBef>
                <a:spcPts val="600"/>
              </a:spcBef>
              <a:buNone/>
              <a:defRPr/>
            </a:pP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舉例說明</a:t>
            </a:r>
            <a:r>
              <a:rPr lang="en-US" altLang="zh-TW" sz="2500" kern="100" dirty="0">
                <a:latin typeface="微軟正黑體" panose="020B0604030504040204" pitchFamily="34" charset="-120"/>
              </a:rPr>
              <a:t>】</a:t>
            </a:r>
          </a:p>
          <a:p>
            <a:pPr marL="342874" indent="-342874">
              <a:lnSpc>
                <a:spcPct val="120000"/>
              </a:lnSpc>
              <a:spcBef>
                <a:spcPts val="600"/>
              </a:spcBef>
              <a:buFont typeface="Wingdings" panose="05000000000000000000" pitchFamily="2" charset="2"/>
              <a:buChar char=""/>
              <a:defRPr/>
            </a:pPr>
            <a:r>
              <a:rPr lang="zh-TW" altLang="en-US" sz="2500" kern="100" dirty="0">
                <a:latin typeface="微軟正黑體" panose="020B0604030504040204" pitchFamily="34" charset="-120"/>
              </a:rPr>
              <a:t>甲生入學前已取得高中畢業證書，並為</a:t>
            </a:r>
            <a:r>
              <a:rPr lang="en-US" altLang="zh-TW" sz="2500" kern="100" dirty="0">
                <a:latin typeface="微軟正黑體" panose="020B0604030504040204" pitchFamily="34" charset="-120"/>
              </a:rPr>
              <a:t>A</a:t>
            </a:r>
            <a:r>
              <a:rPr lang="zh-TW" altLang="en-US" sz="2500" kern="100" dirty="0">
                <a:latin typeface="微軟正黑體" panose="020B0604030504040204" pitchFamily="34" charset="-120"/>
              </a:rPr>
              <a:t>大學肄業生，具</a:t>
            </a:r>
            <a:r>
              <a:rPr lang="en-US" altLang="zh-TW" sz="2500" kern="100" dirty="0">
                <a:latin typeface="微軟正黑體" panose="020B0604030504040204" pitchFamily="34" charset="-120"/>
              </a:rPr>
              <a:t>A</a:t>
            </a:r>
            <a:r>
              <a:rPr lang="zh-TW" altLang="en-US" sz="2500" kern="100" dirty="0">
                <a:latin typeface="微軟正黑體" panose="020B0604030504040204" pitchFamily="34" charset="-120"/>
              </a:rPr>
              <a:t>大學修業證明書</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或肄業證書</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，則甲生請計入「高中</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職</a:t>
            </a:r>
            <a:r>
              <a:rPr lang="en-US" altLang="zh-TW" sz="2500" kern="100" dirty="0">
                <a:latin typeface="微軟正黑體" panose="020B0604030504040204" pitchFamily="34" charset="-120"/>
              </a:rPr>
              <a:t>(a3)</a:t>
            </a:r>
            <a:r>
              <a:rPr lang="zh-TW" altLang="en-US" sz="2500" kern="100" dirty="0">
                <a:latin typeface="微軟正黑體" panose="020B0604030504040204" pitchFamily="34" charset="-120"/>
              </a:rPr>
              <a:t>」人數。</a:t>
            </a:r>
          </a:p>
          <a:p>
            <a:pPr marL="342874" indent="-342874">
              <a:lnSpc>
                <a:spcPct val="120000"/>
              </a:lnSpc>
              <a:spcBef>
                <a:spcPts val="600"/>
              </a:spcBef>
              <a:buFont typeface="Wingdings" panose="05000000000000000000" pitchFamily="2" charset="2"/>
              <a:buChar char=""/>
              <a:defRPr/>
            </a:pPr>
            <a:r>
              <a:rPr lang="zh-TW" altLang="en-US" sz="2500" kern="100" dirty="0">
                <a:latin typeface="微軟正黑體" panose="020B0604030504040204" pitchFamily="34" charset="-120"/>
              </a:rPr>
              <a:t>乙生入學前已取得碩士學位證書，透過「入學大學同等學力認定標準第</a:t>
            </a:r>
            <a:r>
              <a:rPr lang="en-US" altLang="zh-TW" sz="2500" kern="100" dirty="0">
                <a:latin typeface="微軟正黑體" panose="020B0604030504040204" pitchFamily="34" charset="-120"/>
              </a:rPr>
              <a:t>7</a:t>
            </a:r>
            <a:r>
              <a:rPr lang="zh-TW" altLang="en-US" sz="2500" kern="100" dirty="0">
                <a:latin typeface="微軟正黑體" panose="020B0604030504040204" pitchFamily="34" charset="-120"/>
              </a:rPr>
              <a:t>條」資格再次入學，則乙生請計入「專科</a:t>
            </a:r>
            <a:r>
              <a:rPr lang="en-US" altLang="zh-TW" sz="2500" kern="100" dirty="0">
                <a:latin typeface="微軟正黑體" panose="020B0604030504040204" pitchFamily="34" charset="-120"/>
              </a:rPr>
              <a:t>(a4)</a:t>
            </a:r>
            <a:r>
              <a:rPr lang="zh-TW" altLang="en-US" sz="2500" kern="100" dirty="0">
                <a:latin typeface="微軟正黑體" panose="020B0604030504040204" pitchFamily="34" charset="-120"/>
              </a:rPr>
              <a:t>」人數。</a:t>
            </a:r>
          </a:p>
          <a:p>
            <a:pPr marL="0" indent="0" algn="r">
              <a:lnSpc>
                <a:spcPct val="120000"/>
              </a:lnSpc>
              <a:spcBef>
                <a:spcPts val="600"/>
              </a:spcBef>
              <a:buNone/>
              <a:defRPr/>
            </a:pPr>
            <a:r>
              <a:rPr lang="en-US" altLang="zh-TW" sz="1800" kern="100" dirty="0">
                <a:latin typeface="微軟正黑體" panose="020B0604030504040204" pitchFamily="34" charset="-120"/>
              </a:rPr>
              <a:t>【113</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月因應「技職司」需求新增欄位</a:t>
            </a:r>
            <a:r>
              <a:rPr lang="en-US" altLang="zh-TW" sz="18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3577075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群組 23">
            <a:extLst>
              <a:ext uri="{FF2B5EF4-FFF2-40B4-BE49-F238E27FC236}">
                <a16:creationId xmlns:a16="http://schemas.microsoft.com/office/drawing/2014/main" id="{6864F4D5-3F33-4E22-A8D7-C10BB616679D}"/>
              </a:ext>
            </a:extLst>
          </p:cNvPr>
          <p:cNvGrpSpPr>
            <a:grpSpLocks/>
          </p:cNvGrpSpPr>
          <p:nvPr/>
        </p:nvGrpSpPr>
        <p:grpSpPr bwMode="auto">
          <a:xfrm>
            <a:off x="4755290" y="1215397"/>
            <a:ext cx="6539259" cy="4183063"/>
            <a:chOff x="4691063" y="228601"/>
            <a:chExt cx="6539258" cy="4183063"/>
          </a:xfrm>
        </p:grpSpPr>
        <p:grpSp>
          <p:nvGrpSpPr>
            <p:cNvPr id="25" name="群組 11">
              <a:extLst>
                <a:ext uri="{FF2B5EF4-FFF2-40B4-BE49-F238E27FC236}">
                  <a16:creationId xmlns:a16="http://schemas.microsoft.com/office/drawing/2014/main" id="{1CA751D9-F05F-41DB-B0C6-CA66CCC20098}"/>
                </a:ext>
              </a:extLst>
            </p:cNvPr>
            <p:cNvGrpSpPr>
              <a:grpSpLocks/>
            </p:cNvGrpSpPr>
            <p:nvPr/>
          </p:nvGrpSpPr>
          <p:grpSpPr bwMode="auto">
            <a:xfrm>
              <a:off x="4691063" y="228601"/>
              <a:ext cx="6539258" cy="911225"/>
              <a:chOff x="4917207" y="1782220"/>
              <a:chExt cx="5711392" cy="911293"/>
            </a:xfrm>
          </p:grpSpPr>
          <p:sp>
            <p:nvSpPr>
              <p:cNvPr id="41" name="圆角矩形 36">
                <a:extLst>
                  <a:ext uri="{FF2B5EF4-FFF2-40B4-BE49-F238E27FC236}">
                    <a16:creationId xmlns:a16="http://schemas.microsoft.com/office/drawing/2014/main" id="{42063A4E-F0B1-4ECD-B50F-839A4C040F75}"/>
                  </a:ext>
                </a:extLst>
              </p:cNvPr>
              <p:cNvSpPr/>
              <p:nvPr/>
            </p:nvSpPr>
            <p:spPr>
              <a:xfrm>
                <a:off x="6226660" y="1782220"/>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2" name="圆角矩形 40">
                <a:extLst>
                  <a:ext uri="{FF2B5EF4-FFF2-40B4-BE49-F238E27FC236}">
                    <a16:creationId xmlns:a16="http://schemas.microsoft.com/office/drawing/2014/main" id="{CA8F14A0-2D5F-471E-918E-663D2ACAB41A}"/>
                  </a:ext>
                </a:extLst>
              </p:cNvPr>
              <p:cNvSpPr/>
              <p:nvPr/>
            </p:nvSpPr>
            <p:spPr bwMode="auto">
              <a:xfrm>
                <a:off x="4917207" y="1782220"/>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40" name="圆角矩形 40">
              <a:extLst>
                <a:ext uri="{FF2B5EF4-FFF2-40B4-BE49-F238E27FC236}">
                  <a16:creationId xmlns:a16="http://schemas.microsoft.com/office/drawing/2014/main" id="{00C87164-D5EE-4406-B227-460C934DD780}"/>
                </a:ext>
              </a:extLst>
            </p:cNvPr>
            <p:cNvSpPr/>
            <p:nvPr/>
          </p:nvSpPr>
          <p:spPr bwMode="auto">
            <a:xfrm>
              <a:off x="4691063" y="1319214"/>
              <a:ext cx="1157288" cy="911225"/>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貳</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27" name="群組 13">
              <a:extLst>
                <a:ext uri="{FF2B5EF4-FFF2-40B4-BE49-F238E27FC236}">
                  <a16:creationId xmlns:a16="http://schemas.microsoft.com/office/drawing/2014/main" id="{E11E5430-6E0E-4F9F-A1F8-A45B7BF002ED}"/>
                </a:ext>
              </a:extLst>
            </p:cNvPr>
            <p:cNvGrpSpPr>
              <a:grpSpLocks/>
            </p:cNvGrpSpPr>
            <p:nvPr/>
          </p:nvGrpSpPr>
          <p:grpSpPr bwMode="auto">
            <a:xfrm>
              <a:off x="4691063" y="1319214"/>
              <a:ext cx="6539257" cy="2001839"/>
              <a:chOff x="4917207" y="726454"/>
              <a:chExt cx="5711391" cy="2001988"/>
            </a:xfrm>
          </p:grpSpPr>
          <p:sp>
            <p:nvSpPr>
              <p:cNvPr id="37" name="圆角矩形 36">
                <a:extLst>
                  <a:ext uri="{FF2B5EF4-FFF2-40B4-BE49-F238E27FC236}">
                    <a16:creationId xmlns:a16="http://schemas.microsoft.com/office/drawing/2014/main" id="{D51FE1EC-D2BE-444D-B3F7-0AA7B8FA767D}"/>
                  </a:ext>
                </a:extLst>
              </p:cNvPr>
              <p:cNvSpPr/>
              <p:nvPr/>
            </p:nvSpPr>
            <p:spPr>
              <a:xfrm>
                <a:off x="6226659" y="726454"/>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8" name="圆角矩形 40">
                <a:extLst>
                  <a:ext uri="{FF2B5EF4-FFF2-40B4-BE49-F238E27FC236}">
                    <a16:creationId xmlns:a16="http://schemas.microsoft.com/office/drawing/2014/main" id="{A77F2976-EF9A-4097-9524-5E3F11F80FB9}"/>
                  </a:ext>
                </a:extLst>
              </p:cNvPr>
              <p:cNvSpPr/>
              <p:nvPr/>
            </p:nvSpPr>
            <p:spPr bwMode="auto">
              <a:xfrm>
                <a:off x="4917207" y="1817149"/>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參</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5" name="圆角矩形 36">
              <a:extLst>
                <a:ext uri="{FF2B5EF4-FFF2-40B4-BE49-F238E27FC236}">
                  <a16:creationId xmlns:a16="http://schemas.microsoft.com/office/drawing/2014/main" id="{DD143B25-5DF2-44C3-96F8-B884C0C92A80}"/>
                </a:ext>
              </a:extLst>
            </p:cNvPr>
            <p:cNvSpPr/>
            <p:nvPr/>
          </p:nvSpPr>
          <p:spPr bwMode="auto">
            <a:xfrm>
              <a:off x="6190321" y="2409828"/>
              <a:ext cx="5039999"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3" name="圆角矩形 36">
              <a:extLst>
                <a:ext uri="{FF2B5EF4-FFF2-40B4-BE49-F238E27FC236}">
                  <a16:creationId xmlns:a16="http://schemas.microsoft.com/office/drawing/2014/main" id="{34B91BA6-799A-436D-B6BB-F8FAC585CF22}"/>
                </a:ext>
              </a:extLst>
            </p:cNvPr>
            <p:cNvSpPr/>
            <p:nvPr/>
          </p:nvSpPr>
          <p:spPr bwMode="auto">
            <a:xfrm>
              <a:off x="6190319" y="3500439"/>
              <a:ext cx="5040000"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2" name="圆角矩形 40">
              <a:extLst>
                <a:ext uri="{FF2B5EF4-FFF2-40B4-BE49-F238E27FC236}">
                  <a16:creationId xmlns:a16="http://schemas.microsoft.com/office/drawing/2014/main" id="{3FFFE707-5AC7-43F4-846C-00B2A3AA3E15}"/>
                </a:ext>
              </a:extLst>
            </p:cNvPr>
            <p:cNvSpPr/>
            <p:nvPr/>
          </p:nvSpPr>
          <p:spPr bwMode="auto">
            <a:xfrm>
              <a:off x="4691063" y="3500439"/>
              <a:ext cx="1157288" cy="911225"/>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肆</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2" name="矩形 1"/>
          <p:cNvSpPr/>
          <p:nvPr/>
        </p:nvSpPr>
        <p:spPr>
          <a:xfrm>
            <a:off x="0" y="-25400"/>
            <a:ext cx="3765550" cy="6883400"/>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 name="TextBox 148"/>
          <p:cNvSpPr txBox="1"/>
          <p:nvPr/>
        </p:nvSpPr>
        <p:spPr>
          <a:xfrm>
            <a:off x="679449" y="512763"/>
            <a:ext cx="2406651" cy="3046988"/>
          </a:xfrm>
          <a:prstGeom prst="rect">
            <a:avLst/>
          </a:prstGeom>
          <a:noFill/>
        </p:spPr>
        <p:txBody>
          <a:bodyPr>
            <a:spAutoFit/>
          </a:bodyPr>
          <a:lstStyle/>
          <a:p>
            <a:pPr>
              <a:lnSpc>
                <a:spcPct val="120000"/>
              </a:lnSpc>
              <a:defRPr/>
            </a:pPr>
            <a:r>
              <a:rPr lang="zh-TW" altLang="en-US" sz="8000" b="1" cap="all" dirty="0">
                <a:solidFill>
                  <a:srgbClr val="FFFFE5"/>
                </a:solidFill>
                <a:latin typeface="微软雅黑" panose="020B0503020204020204" pitchFamily="34" charset="-122"/>
                <a:ea typeface="微软雅黑" panose="020B0503020204020204" pitchFamily="34" charset="-122"/>
                <a:cs typeface="+mn-ea"/>
                <a:sym typeface="+mn-lt"/>
              </a:rPr>
              <a:t>報告大綱</a:t>
            </a:r>
            <a:endParaRPr lang="en-US" altLang="zh-CN" sz="8000" b="1" cap="all" dirty="0">
              <a:solidFill>
                <a:srgbClr val="FFFFE5"/>
              </a:solidFill>
              <a:latin typeface="微软雅黑" panose="020B0503020204020204" pitchFamily="34" charset="-122"/>
              <a:ea typeface="微软雅黑" panose="020B0503020204020204" pitchFamily="34" charset="-122"/>
              <a:cs typeface="+mn-ea"/>
              <a:sym typeface="+mn-lt"/>
            </a:endParaRPr>
          </a:p>
        </p:txBody>
      </p:sp>
      <p:sp>
        <p:nvSpPr>
          <p:cNvPr id="23" name="投影片編號版面配置區 22"/>
          <p:cNvSpPr>
            <a:spLocks noGrp="1"/>
          </p:cNvSpPr>
          <p:nvPr>
            <p:ph type="sldNum" sz="quarter" idx="12"/>
          </p:nvPr>
        </p:nvSpPr>
        <p:spPr/>
        <p:txBody>
          <a:bodyPr/>
          <a:lstStyle/>
          <a:p>
            <a:fld id="{D4B37BC5-01F3-4DA6-AE9F-6749599A3EE9}" type="slidenum">
              <a:rPr lang="zh-TW" altLang="en-US" smtClean="0"/>
              <a:t>3</a:t>
            </a:fld>
            <a:endParaRPr lang="zh-TW" altLang="en-US"/>
          </a:p>
        </p:txBody>
      </p:sp>
    </p:spTree>
    <p:extLst>
      <p:ext uri="{BB962C8B-B14F-4D97-AF65-F5344CB8AC3E}">
        <p14:creationId xmlns:p14="http://schemas.microsoft.com/office/powerpoint/2010/main" val="35438686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D5352AC-C72C-4370-9BA3-BB08BE48991E}"/>
              </a:ext>
            </a:extLst>
          </p:cNvPr>
          <p:cNvSpPr>
            <a:spLocks noGrp="1"/>
          </p:cNvSpPr>
          <p:nvPr>
            <p:ph type="title"/>
          </p:nvPr>
        </p:nvSpPr>
        <p:spPr/>
        <p:txBody>
          <a:bodyPr/>
          <a:lstStyle/>
          <a:p>
            <a:r>
              <a:rPr lang="zh-TW" altLang="en-US" dirty="0"/>
              <a:t>表</a:t>
            </a:r>
            <a:r>
              <a:rPr lang="en-US" altLang="zh-TW" dirty="0"/>
              <a:t>4-2-3 </a:t>
            </a:r>
            <a:r>
              <a:rPr lang="zh-TW" altLang="en-US" dirty="0"/>
              <a:t>外國學生、僑生、港澳生、陸生資料統計表</a:t>
            </a:r>
          </a:p>
        </p:txBody>
      </p:sp>
      <p:sp>
        <p:nvSpPr>
          <p:cNvPr id="3" name="投影片編號版面配置區 2">
            <a:extLst>
              <a:ext uri="{FF2B5EF4-FFF2-40B4-BE49-F238E27FC236}">
                <a16:creationId xmlns:a16="http://schemas.microsoft.com/office/drawing/2014/main" id="{387B8C01-7429-4C63-BD03-48A3A84CC68C}"/>
              </a:ext>
            </a:extLst>
          </p:cNvPr>
          <p:cNvSpPr>
            <a:spLocks noGrp="1"/>
          </p:cNvSpPr>
          <p:nvPr>
            <p:ph type="sldNum" sz="quarter" idx="12"/>
          </p:nvPr>
        </p:nvSpPr>
        <p:spPr/>
        <p:txBody>
          <a:bodyPr/>
          <a:lstStyle/>
          <a:p>
            <a:fld id="{D4B37BC5-01F3-4DA6-AE9F-6749599A3EE9}" type="slidenum">
              <a:rPr lang="zh-TW" altLang="en-US" smtClean="0"/>
              <a:t>30</a:t>
            </a:fld>
            <a:endParaRPr lang="zh-TW" altLang="en-US"/>
          </a:p>
        </p:txBody>
      </p:sp>
      <p:graphicFrame>
        <p:nvGraphicFramePr>
          <p:cNvPr id="7" name="內容版面配置區 6">
            <a:extLst>
              <a:ext uri="{FF2B5EF4-FFF2-40B4-BE49-F238E27FC236}">
                <a16:creationId xmlns:a16="http://schemas.microsoft.com/office/drawing/2014/main" id="{8F73F60B-2750-4B0E-B004-CC70434EB1D6}"/>
              </a:ext>
            </a:extLst>
          </p:cNvPr>
          <p:cNvGraphicFramePr>
            <a:graphicFrameLocks noGrp="1"/>
          </p:cNvGraphicFramePr>
          <p:nvPr>
            <p:ph sz="quarter" idx="13"/>
            <p:extLst>
              <p:ext uri="{D42A27DB-BD31-4B8C-83A1-F6EECF244321}">
                <p14:modId xmlns:p14="http://schemas.microsoft.com/office/powerpoint/2010/main" val="2928400683"/>
              </p:ext>
            </p:extLst>
          </p:nvPr>
        </p:nvGraphicFramePr>
        <p:xfrm>
          <a:off x="162562" y="978195"/>
          <a:ext cx="11846558" cy="1822421"/>
        </p:xfrm>
        <a:graphic>
          <a:graphicData uri="http://schemas.openxmlformats.org/drawingml/2006/table">
            <a:tbl>
              <a:tblPr firstRow="1" firstCol="1" bandRow="1">
                <a:tableStyleId>{5C22544A-7EE6-4342-B048-85BDC9FD1C3A}</a:tableStyleId>
              </a:tblPr>
              <a:tblGrid>
                <a:gridCol w="449599">
                  <a:extLst>
                    <a:ext uri="{9D8B030D-6E8A-4147-A177-3AD203B41FA5}">
                      <a16:colId xmlns:a16="http://schemas.microsoft.com/office/drawing/2014/main" val="3478926282"/>
                    </a:ext>
                  </a:extLst>
                </a:gridCol>
                <a:gridCol w="449599">
                  <a:extLst>
                    <a:ext uri="{9D8B030D-6E8A-4147-A177-3AD203B41FA5}">
                      <a16:colId xmlns:a16="http://schemas.microsoft.com/office/drawing/2014/main" val="2813931630"/>
                    </a:ext>
                  </a:extLst>
                </a:gridCol>
                <a:gridCol w="449599">
                  <a:extLst>
                    <a:ext uri="{9D8B030D-6E8A-4147-A177-3AD203B41FA5}">
                      <a16:colId xmlns:a16="http://schemas.microsoft.com/office/drawing/2014/main" val="1981235654"/>
                    </a:ext>
                  </a:extLst>
                </a:gridCol>
                <a:gridCol w="449599">
                  <a:extLst>
                    <a:ext uri="{9D8B030D-6E8A-4147-A177-3AD203B41FA5}">
                      <a16:colId xmlns:a16="http://schemas.microsoft.com/office/drawing/2014/main" val="1711816058"/>
                    </a:ext>
                  </a:extLst>
                </a:gridCol>
                <a:gridCol w="449599">
                  <a:extLst>
                    <a:ext uri="{9D8B030D-6E8A-4147-A177-3AD203B41FA5}">
                      <a16:colId xmlns:a16="http://schemas.microsoft.com/office/drawing/2014/main" val="2866018374"/>
                    </a:ext>
                  </a:extLst>
                </a:gridCol>
                <a:gridCol w="449599">
                  <a:extLst>
                    <a:ext uri="{9D8B030D-6E8A-4147-A177-3AD203B41FA5}">
                      <a16:colId xmlns:a16="http://schemas.microsoft.com/office/drawing/2014/main" val="2482588087"/>
                    </a:ext>
                  </a:extLst>
                </a:gridCol>
                <a:gridCol w="2083984">
                  <a:extLst>
                    <a:ext uri="{9D8B030D-6E8A-4147-A177-3AD203B41FA5}">
                      <a16:colId xmlns:a16="http://schemas.microsoft.com/office/drawing/2014/main" val="3106223342"/>
                    </a:ext>
                  </a:extLst>
                </a:gridCol>
                <a:gridCol w="988827">
                  <a:extLst>
                    <a:ext uri="{9D8B030D-6E8A-4147-A177-3AD203B41FA5}">
                      <a16:colId xmlns:a16="http://schemas.microsoft.com/office/drawing/2014/main" val="3967852303"/>
                    </a:ext>
                  </a:extLst>
                </a:gridCol>
                <a:gridCol w="765545">
                  <a:extLst>
                    <a:ext uri="{9D8B030D-6E8A-4147-A177-3AD203B41FA5}">
                      <a16:colId xmlns:a16="http://schemas.microsoft.com/office/drawing/2014/main" val="4218444276"/>
                    </a:ext>
                  </a:extLst>
                </a:gridCol>
                <a:gridCol w="877186">
                  <a:extLst>
                    <a:ext uri="{9D8B030D-6E8A-4147-A177-3AD203B41FA5}">
                      <a16:colId xmlns:a16="http://schemas.microsoft.com/office/drawing/2014/main" val="3794808399"/>
                    </a:ext>
                  </a:extLst>
                </a:gridCol>
                <a:gridCol w="877186">
                  <a:extLst>
                    <a:ext uri="{9D8B030D-6E8A-4147-A177-3AD203B41FA5}">
                      <a16:colId xmlns:a16="http://schemas.microsoft.com/office/drawing/2014/main" val="1407646999"/>
                    </a:ext>
                  </a:extLst>
                </a:gridCol>
                <a:gridCol w="1778118">
                  <a:extLst>
                    <a:ext uri="{9D8B030D-6E8A-4147-A177-3AD203B41FA5}">
                      <a16:colId xmlns:a16="http://schemas.microsoft.com/office/drawing/2014/main" val="2615695546"/>
                    </a:ext>
                  </a:extLst>
                </a:gridCol>
                <a:gridCol w="1778118">
                  <a:extLst>
                    <a:ext uri="{9D8B030D-6E8A-4147-A177-3AD203B41FA5}">
                      <a16:colId xmlns:a16="http://schemas.microsoft.com/office/drawing/2014/main" val="2224075628"/>
                    </a:ext>
                  </a:extLst>
                </a:gridCol>
              </a:tblGrid>
              <a:tr h="309268">
                <a:tc rowSpan="3">
                  <a:txBody>
                    <a:bodyPr/>
                    <a:lstStyle/>
                    <a:p>
                      <a:pPr algn="ctr"/>
                      <a:r>
                        <a:rPr lang="zh-TW" sz="1600" b="0" kern="100" dirty="0">
                          <a:solidFill>
                            <a:schemeClr val="bg1">
                              <a:lumMod val="50000"/>
                            </a:schemeClr>
                          </a:solidFill>
                          <a:effectLst/>
                        </a:rPr>
                        <a:t>學年度</a:t>
                      </a:r>
                      <a:r>
                        <a:rPr lang="en-US" sz="1600" b="0" kern="100" dirty="0">
                          <a:solidFill>
                            <a:schemeClr val="bg1">
                              <a:lumMod val="50000"/>
                            </a:schemeClr>
                          </a:solidFill>
                          <a:effectLst/>
                        </a:rPr>
                        <a:t>/</a:t>
                      </a:r>
                      <a:r>
                        <a:rPr lang="zh-TW" sz="1600" b="0" kern="100" dirty="0">
                          <a:solidFill>
                            <a:schemeClr val="bg1">
                              <a:lumMod val="50000"/>
                            </a:schemeClr>
                          </a:solidFill>
                          <a:effectLst/>
                        </a:rPr>
                        <a:t>學期</a:t>
                      </a:r>
                      <a:endParaRPr 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r>
                        <a:rPr lang="zh-TW" sz="1600" b="0" kern="100" dirty="0">
                          <a:solidFill>
                            <a:schemeClr val="bg1">
                              <a:lumMod val="50000"/>
                            </a:schemeClr>
                          </a:solidFill>
                          <a:effectLst/>
                        </a:rPr>
                        <a:t>學院</a:t>
                      </a:r>
                      <a:endParaRPr 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r>
                        <a:rPr lang="zh-TW" sz="1600" b="0" kern="100" dirty="0">
                          <a:solidFill>
                            <a:schemeClr val="bg1">
                              <a:lumMod val="50000"/>
                            </a:schemeClr>
                          </a:solidFill>
                          <a:effectLst/>
                        </a:rPr>
                        <a:t>系所</a:t>
                      </a:r>
                      <a:endParaRPr 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r>
                        <a:rPr lang="zh-TW" sz="1600" b="0" kern="100" dirty="0">
                          <a:solidFill>
                            <a:schemeClr val="bg1">
                              <a:lumMod val="50000"/>
                            </a:schemeClr>
                          </a:solidFill>
                          <a:effectLst/>
                        </a:rPr>
                        <a:t>學制</a:t>
                      </a:r>
                      <a:endParaRPr 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r>
                        <a:rPr lang="zh-TW" sz="1600" b="0" kern="100" dirty="0">
                          <a:solidFill>
                            <a:schemeClr val="bg1">
                              <a:lumMod val="50000"/>
                            </a:schemeClr>
                          </a:solidFill>
                          <a:effectLst/>
                        </a:rPr>
                        <a:t>第幾年</a:t>
                      </a:r>
                      <a:endParaRPr 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r>
                        <a:rPr lang="zh-TW" sz="1600" b="0" kern="100" dirty="0">
                          <a:solidFill>
                            <a:schemeClr val="bg1">
                              <a:lumMod val="50000"/>
                            </a:schemeClr>
                          </a:solidFill>
                          <a:effectLst/>
                        </a:rPr>
                        <a:t>身分類別</a:t>
                      </a:r>
                      <a:endParaRPr 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r>
                        <a:rPr lang="zh-TW" sz="1600" b="0" kern="100" dirty="0">
                          <a:solidFill>
                            <a:schemeClr val="bg1">
                              <a:lumMod val="50000"/>
                            </a:schemeClr>
                          </a:solidFill>
                          <a:effectLst/>
                        </a:rPr>
                        <a:t>僑居地</a:t>
                      </a:r>
                      <a:r>
                        <a:rPr lang="en-US" sz="1600" b="0" kern="100" dirty="0">
                          <a:solidFill>
                            <a:schemeClr val="bg1">
                              <a:lumMod val="50000"/>
                            </a:schemeClr>
                          </a:solidFill>
                          <a:effectLst/>
                        </a:rPr>
                        <a:t>/</a:t>
                      </a:r>
                      <a:r>
                        <a:rPr lang="zh-TW" sz="1600" b="0" kern="100" dirty="0">
                          <a:solidFill>
                            <a:schemeClr val="bg1">
                              <a:lumMod val="50000"/>
                            </a:schemeClr>
                          </a:solidFill>
                          <a:effectLst/>
                        </a:rPr>
                        <a:t>國別</a:t>
                      </a:r>
                      <a:r>
                        <a:rPr lang="en-US" sz="1600" b="0" kern="100" dirty="0">
                          <a:solidFill>
                            <a:schemeClr val="bg1">
                              <a:lumMod val="50000"/>
                            </a:schemeClr>
                          </a:solidFill>
                          <a:effectLst/>
                        </a:rPr>
                        <a:t>/</a:t>
                      </a:r>
                      <a:r>
                        <a:rPr lang="zh-TW" sz="1600" b="0" kern="100" dirty="0">
                          <a:solidFill>
                            <a:schemeClr val="bg1">
                              <a:lumMod val="50000"/>
                            </a:schemeClr>
                          </a:solidFill>
                          <a:effectLst/>
                        </a:rPr>
                        <a:t>地區</a:t>
                      </a:r>
                      <a:r>
                        <a:rPr lang="en-US" sz="1600" b="0" kern="100" dirty="0">
                          <a:solidFill>
                            <a:schemeClr val="bg1">
                              <a:lumMod val="50000"/>
                            </a:schemeClr>
                          </a:solidFill>
                          <a:effectLst/>
                        </a:rPr>
                        <a:t>/</a:t>
                      </a:r>
                      <a:r>
                        <a:rPr lang="zh-TW" sz="1600" b="0" kern="100" dirty="0">
                          <a:solidFill>
                            <a:schemeClr val="bg1">
                              <a:lumMod val="50000"/>
                            </a:schemeClr>
                          </a:solidFill>
                          <a:effectLst/>
                        </a:rPr>
                        <a:t>省市</a:t>
                      </a:r>
                      <a:endParaRPr 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algn="ctr"/>
                      <a:r>
                        <a:rPr lang="zh-TW" sz="1600" b="0" kern="100" dirty="0">
                          <a:solidFill>
                            <a:schemeClr val="bg1">
                              <a:lumMod val="50000"/>
                            </a:schemeClr>
                          </a:solidFill>
                          <a:effectLst/>
                        </a:rPr>
                        <a:t>入學方式</a:t>
                      </a:r>
                      <a:endParaRPr 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2" gridSpan="2">
                  <a:txBody>
                    <a:bodyPr/>
                    <a:lstStyle/>
                    <a:p>
                      <a:pPr algn="ctr"/>
                      <a:r>
                        <a:rPr lang="zh-TW" sz="2400" b="1" kern="100" dirty="0">
                          <a:solidFill>
                            <a:srgbClr val="FF0000"/>
                          </a:solidFill>
                          <a:effectLst/>
                        </a:rPr>
                        <a:t>外國學生（雙聯學制）</a:t>
                      </a:r>
                      <a:br>
                        <a:rPr lang="en-US" sz="2400" b="1" kern="100" dirty="0">
                          <a:solidFill>
                            <a:srgbClr val="FF0000"/>
                          </a:solidFill>
                          <a:effectLst/>
                        </a:rPr>
                      </a:br>
                      <a:r>
                        <a:rPr lang="zh-TW" sz="2400" b="1" kern="100" dirty="0">
                          <a:solidFill>
                            <a:srgbClr val="FF0000"/>
                          </a:solidFill>
                          <a:effectLst/>
                        </a:rPr>
                        <a:t>第一次到校就讀</a:t>
                      </a:r>
                      <a:r>
                        <a:rPr lang="zh-TW" altLang="en-US" sz="2400" b="1" kern="100" dirty="0">
                          <a:solidFill>
                            <a:srgbClr val="FF0000"/>
                          </a:solidFill>
                          <a:effectLst/>
                        </a:rPr>
                        <a:t>該學位</a:t>
                      </a:r>
                      <a:endParaRPr lang="zh-TW" sz="2400" b="1" kern="100" dirty="0">
                        <a:solidFill>
                          <a:srgbClr val="FF0000"/>
                        </a:solidFill>
                        <a:effectLst/>
                      </a:endParaRPr>
                    </a:p>
                    <a:p>
                      <a:pPr algn="ctr"/>
                      <a:r>
                        <a:rPr lang="en-US" sz="2400" b="1" kern="100" dirty="0">
                          <a:solidFill>
                            <a:srgbClr val="FF0000"/>
                          </a:solidFill>
                          <a:effectLst/>
                        </a:rPr>
                        <a:t>(</a:t>
                      </a:r>
                      <a:r>
                        <a:rPr lang="zh-TW" sz="2400" b="1" kern="100" dirty="0">
                          <a:solidFill>
                            <a:srgbClr val="FF0000"/>
                          </a:solidFill>
                          <a:effectLst/>
                        </a:rPr>
                        <a:t>不含續讀生</a:t>
                      </a:r>
                      <a:r>
                        <a:rPr lang="en-US" sz="2400" b="1" kern="100" dirty="0">
                          <a:solidFill>
                            <a:srgbClr val="FF0000"/>
                          </a:solidFill>
                          <a:effectLst/>
                        </a:rPr>
                        <a:t>)</a:t>
                      </a:r>
                      <a:endParaRPr lang="zh-TW" sz="24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hMerge="1">
                  <a:txBody>
                    <a:bodyPr/>
                    <a:lstStyle/>
                    <a:p>
                      <a:endParaRPr lang="zh-TW" altLang="en-US"/>
                    </a:p>
                  </a:txBody>
                  <a:tcPr/>
                </a:tc>
                <a:extLst>
                  <a:ext uri="{0D108BD9-81ED-4DB2-BD59-A6C34878D82A}">
                    <a16:rowId xmlns:a16="http://schemas.microsoft.com/office/drawing/2014/main" val="2760778222"/>
                  </a:ext>
                </a:extLst>
              </a:tr>
              <a:tr h="114739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r>
                        <a:rPr lang="zh-TW" sz="1600" b="0" kern="100" dirty="0">
                          <a:solidFill>
                            <a:schemeClr val="bg1">
                              <a:lumMod val="50000"/>
                            </a:schemeClr>
                          </a:solidFill>
                          <a:effectLst/>
                        </a:rPr>
                        <a:t>依就學辦法入學</a:t>
                      </a:r>
                      <a:endParaRPr 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1600" b="0" kern="100" dirty="0">
                          <a:solidFill>
                            <a:schemeClr val="bg1">
                              <a:lumMod val="50000"/>
                            </a:schemeClr>
                          </a:solidFill>
                          <a:effectLst/>
                        </a:rPr>
                        <a:t>依一般身分入學</a:t>
                      </a:r>
                      <a:endParaRPr 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vMerge="1">
                  <a:txBody>
                    <a:bodyPr/>
                    <a:lstStyle/>
                    <a:p>
                      <a:endParaRPr lang="zh-TW" altLang="en-US"/>
                    </a:p>
                  </a:txBody>
                  <a:tcPr/>
                </a:tc>
                <a:tc hMerge="1" vMerge="1">
                  <a:txBody>
                    <a:bodyPr/>
                    <a:lstStyle/>
                    <a:p>
                      <a:endParaRPr lang="zh-TW" altLang="en-US"/>
                    </a:p>
                  </a:txBody>
                  <a:tcPr/>
                </a:tc>
                <a:extLst>
                  <a:ext uri="{0D108BD9-81ED-4DB2-BD59-A6C34878D82A}">
                    <a16:rowId xmlns:a16="http://schemas.microsoft.com/office/drawing/2014/main" val="2708696086"/>
                  </a:ext>
                </a:extLst>
              </a:tr>
              <a:tr h="309268">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1600" b="0" kern="100">
                          <a:solidFill>
                            <a:schemeClr val="bg1">
                              <a:lumMod val="50000"/>
                            </a:schemeClr>
                          </a:solidFill>
                          <a:effectLst/>
                        </a:rPr>
                        <a:t>男</a:t>
                      </a:r>
                      <a:endParaRPr lang="zh-TW" sz="16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a:solidFill>
                            <a:schemeClr val="bg1">
                              <a:lumMod val="50000"/>
                            </a:schemeClr>
                          </a:solidFill>
                          <a:effectLst/>
                        </a:rPr>
                        <a:t>女</a:t>
                      </a:r>
                      <a:endParaRPr lang="zh-TW" sz="16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a:solidFill>
                            <a:schemeClr val="bg1">
                              <a:lumMod val="50000"/>
                            </a:schemeClr>
                          </a:solidFill>
                          <a:effectLst/>
                        </a:rPr>
                        <a:t>男</a:t>
                      </a:r>
                      <a:endParaRPr lang="zh-TW" sz="1600" b="0" kern="10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女</a:t>
                      </a:r>
                      <a:endParaRPr lang="zh-TW" sz="1600" b="0" kern="100" dirty="0">
                        <a:solidFill>
                          <a:schemeClr val="bg1">
                            <a:lumMod val="50000"/>
                          </a:schemeClr>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1" kern="100" dirty="0">
                          <a:solidFill>
                            <a:srgbClr val="FF0000"/>
                          </a:solidFill>
                          <a:effectLst/>
                        </a:rPr>
                        <a:t>男</a:t>
                      </a:r>
                      <a:endParaRPr lang="zh-TW" sz="24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女</a:t>
                      </a:r>
                      <a:endParaRPr lang="zh-TW" sz="24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844355314"/>
                  </a:ext>
                </a:extLst>
              </a:tr>
            </a:tbl>
          </a:graphicData>
        </a:graphic>
      </p:graphicFrame>
      <p:sp>
        <p:nvSpPr>
          <p:cNvPr id="6" name="文字版面配置區 5">
            <a:extLst>
              <a:ext uri="{FF2B5EF4-FFF2-40B4-BE49-F238E27FC236}">
                <a16:creationId xmlns:a16="http://schemas.microsoft.com/office/drawing/2014/main" id="{C5C4C9E7-3054-4B6D-B4C5-99C4708C91B6}"/>
              </a:ext>
            </a:extLst>
          </p:cNvPr>
          <p:cNvSpPr>
            <a:spLocks noGrp="1"/>
          </p:cNvSpPr>
          <p:nvPr>
            <p:ph type="body" sz="quarter" idx="15"/>
          </p:nvPr>
        </p:nvSpPr>
        <p:spPr/>
        <p:txBody>
          <a:bodyPr/>
          <a:lstStyle/>
          <a:p>
            <a:r>
              <a:rPr lang="en-US" altLang="zh-TW" dirty="0"/>
              <a:t>06</a:t>
            </a:r>
            <a:endParaRPr lang="zh-TW" altLang="en-US" dirty="0"/>
          </a:p>
        </p:txBody>
      </p:sp>
      <p:sp>
        <p:nvSpPr>
          <p:cNvPr id="8" name="內容版面配置區 4">
            <a:extLst>
              <a:ext uri="{FF2B5EF4-FFF2-40B4-BE49-F238E27FC236}">
                <a16:creationId xmlns:a16="http://schemas.microsoft.com/office/drawing/2014/main" id="{0AD86104-DD2E-47B3-BEFF-7A8A9C6805B0}"/>
              </a:ext>
            </a:extLst>
          </p:cNvPr>
          <p:cNvSpPr>
            <a:spLocks noGrp="1"/>
          </p:cNvSpPr>
          <p:nvPr>
            <p:ph sz="quarter" idx="14"/>
          </p:nvPr>
        </p:nvSpPr>
        <p:spPr>
          <a:xfrm>
            <a:off x="161925" y="2976563"/>
            <a:ext cx="11847513" cy="3881437"/>
          </a:xfrm>
        </p:spPr>
        <p:txBody>
          <a:bodyPr>
            <a:normAutofit lnSpcReduction="1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外國學生（雙聯學制）第一次到校就讀該學位</a:t>
            </a:r>
          </a:p>
          <a:p>
            <a:pPr marL="342874" indent="-342874">
              <a:lnSpc>
                <a:spcPct val="120000"/>
              </a:lnSpc>
              <a:spcBef>
                <a:spcPts val="600"/>
              </a:spcBef>
              <a:buFont typeface="Wingdings" panose="05000000000000000000" pitchFamily="2" charset="2"/>
              <a:buChar char=""/>
              <a:defRPr/>
            </a:pPr>
            <a:r>
              <a:rPr lang="zh-TW" altLang="en-US" sz="2500" b="1" kern="100" dirty="0">
                <a:solidFill>
                  <a:srgbClr val="FF0000"/>
                </a:solidFill>
                <a:latin typeface="微軟正黑體" panose="020B0604030504040204" pitchFamily="34" charset="-120"/>
              </a:rPr>
              <a:t>僅身分類別為「外國學生</a:t>
            </a:r>
            <a:r>
              <a:rPr lang="en-US" altLang="zh-TW" sz="2500" b="1" kern="100" dirty="0">
                <a:solidFill>
                  <a:srgbClr val="FF0000"/>
                </a:solidFill>
                <a:latin typeface="微軟正黑體" panose="020B0604030504040204" pitchFamily="34" charset="-120"/>
              </a:rPr>
              <a:t>(</a:t>
            </a:r>
            <a:r>
              <a:rPr lang="zh-TW" altLang="en-US" sz="2500" b="1" kern="100" dirty="0">
                <a:solidFill>
                  <a:srgbClr val="FF0000"/>
                </a:solidFill>
                <a:latin typeface="微軟正黑體" panose="020B0604030504040204" pitchFamily="34" charset="-120"/>
              </a:rPr>
              <a:t>雙聯學制</a:t>
            </a:r>
            <a:r>
              <a:rPr lang="en-US" altLang="zh-TW" sz="2500" b="1" kern="100" dirty="0">
                <a:solidFill>
                  <a:srgbClr val="FF0000"/>
                </a:solidFill>
                <a:latin typeface="微軟正黑體" panose="020B0604030504040204" pitchFamily="34" charset="-120"/>
              </a:rPr>
              <a:t>)</a:t>
            </a:r>
            <a:r>
              <a:rPr lang="zh-TW" altLang="en-US" sz="2500" b="1" kern="100" dirty="0">
                <a:solidFill>
                  <a:srgbClr val="FF0000"/>
                </a:solidFill>
                <a:latin typeface="微軟正黑體" panose="020B0604030504040204" pitchFamily="34" charset="-120"/>
              </a:rPr>
              <a:t>」填報此欄。</a:t>
            </a:r>
            <a:endParaRPr lang="en-US" altLang="zh-TW" sz="2500" b="1"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sz="2500" kern="100" dirty="0">
                <a:latin typeface="微軟正黑體" panose="020B0604030504040204" pitchFamily="34" charset="-120"/>
              </a:rPr>
              <a:t>請填報外國學生依學校雙聯學制機制</a:t>
            </a:r>
            <a:r>
              <a:rPr lang="zh-TW" altLang="en-US" sz="2500" b="1" kern="100" dirty="0">
                <a:solidFill>
                  <a:srgbClr val="FF0000"/>
                </a:solidFill>
                <a:latin typeface="微軟正黑體" panose="020B0604030504040204" pitchFamily="34" charset="-120"/>
              </a:rPr>
              <a:t>第</a:t>
            </a:r>
            <a:r>
              <a:rPr lang="en-US" altLang="zh-TW" sz="2500" b="1" kern="100" dirty="0">
                <a:solidFill>
                  <a:srgbClr val="FF0000"/>
                </a:solidFill>
                <a:latin typeface="微軟正黑體" panose="020B0604030504040204" pitchFamily="34" charset="-120"/>
              </a:rPr>
              <a:t>1</a:t>
            </a:r>
            <a:r>
              <a:rPr lang="zh-TW" altLang="en-US" sz="2500" b="1" kern="100" dirty="0">
                <a:solidFill>
                  <a:srgbClr val="FF0000"/>
                </a:solidFill>
                <a:latin typeface="微軟正黑體" panose="020B0604030504040204" pitchFamily="34" charset="-120"/>
              </a:rPr>
              <a:t>次</a:t>
            </a:r>
            <a:r>
              <a:rPr lang="zh-TW" altLang="en-US" sz="2500" kern="100" dirty="0">
                <a:latin typeface="微軟正黑體" panose="020B0604030504040204" pitchFamily="34" charset="-120"/>
              </a:rPr>
              <a:t>到校就讀該學位之人數</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不含雙聯學制續讀生</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a:t>
            </a:r>
          </a:p>
          <a:p>
            <a:pPr marL="342874" indent="-342874">
              <a:lnSpc>
                <a:spcPct val="120000"/>
              </a:lnSpc>
              <a:spcBef>
                <a:spcPts val="600"/>
              </a:spcBef>
              <a:buFont typeface="Wingdings" panose="05000000000000000000" pitchFamily="2" charset="2"/>
              <a:buChar char=""/>
              <a:defRPr/>
            </a:pPr>
            <a:r>
              <a:rPr lang="zh-TW" altLang="en-US" sz="2500" kern="100" dirty="0">
                <a:latin typeface="微軟正黑體" panose="020B0604030504040204" pitchFamily="34" charset="-120"/>
              </a:rPr>
              <a:t>本欄「外國學生</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雙聯學制</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第</a:t>
            </a:r>
            <a:r>
              <a:rPr lang="en-US" altLang="zh-TW" sz="2500" kern="100" dirty="0">
                <a:latin typeface="微軟正黑體" panose="020B0604030504040204" pitchFamily="34" charset="-120"/>
              </a:rPr>
              <a:t>1</a:t>
            </a:r>
            <a:r>
              <a:rPr lang="zh-TW" altLang="en-US" sz="2500" kern="100" dirty="0">
                <a:latin typeface="微軟正黑體" panose="020B0604030504040204" pitchFamily="34" charset="-120"/>
              </a:rPr>
              <a:t>次到校就讀該學位人數」數據應≦「外國學生</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雙聯學制</a:t>
            </a:r>
            <a:r>
              <a:rPr lang="en-US" altLang="zh-TW" sz="2500" kern="100" dirty="0">
                <a:latin typeface="微軟正黑體" panose="020B0604030504040204" pitchFamily="34" charset="-120"/>
              </a:rPr>
              <a:t>)</a:t>
            </a:r>
            <a:r>
              <a:rPr lang="zh-TW" altLang="en-US" sz="2500" kern="100" dirty="0">
                <a:latin typeface="微軟正黑體" panose="020B0604030504040204" pitchFamily="34" charset="-120"/>
              </a:rPr>
              <a:t>」身份人數。</a:t>
            </a:r>
          </a:p>
          <a:p>
            <a:pPr marL="342874" indent="-342874">
              <a:lnSpc>
                <a:spcPct val="120000"/>
              </a:lnSpc>
              <a:spcBef>
                <a:spcPts val="600"/>
              </a:spcBef>
              <a:buFont typeface="Wingdings" panose="05000000000000000000" pitchFamily="2" charset="2"/>
              <a:buChar char=""/>
              <a:defRPr/>
            </a:pPr>
            <a:endParaRPr lang="zh-TW" altLang="en-US" sz="2500" kern="100" dirty="0">
              <a:latin typeface="微軟正黑體" panose="020B0604030504040204" pitchFamily="34" charset="-120"/>
            </a:endParaRPr>
          </a:p>
          <a:p>
            <a:pPr marL="0" indent="0" algn="r">
              <a:lnSpc>
                <a:spcPct val="120000"/>
              </a:lnSpc>
              <a:spcBef>
                <a:spcPts val="600"/>
              </a:spcBef>
              <a:buNone/>
              <a:defRPr/>
            </a:pPr>
            <a:r>
              <a:rPr lang="en-US" altLang="zh-TW" sz="1800" kern="100" dirty="0">
                <a:latin typeface="微軟正黑體" panose="020B0604030504040204" pitchFamily="34" charset="-120"/>
              </a:rPr>
              <a:t>【113</a:t>
            </a:r>
            <a:r>
              <a:rPr lang="zh-TW" altLang="en-US" sz="1800" kern="100" dirty="0">
                <a:latin typeface="微軟正黑體" panose="020B0604030504040204" pitchFamily="34" charset="-120"/>
              </a:rPr>
              <a:t>年</a:t>
            </a:r>
            <a:r>
              <a:rPr lang="en-US" altLang="zh-TW" sz="1800" kern="100" dirty="0">
                <a:latin typeface="微軟正黑體" panose="020B0604030504040204" pitchFamily="34" charset="-120"/>
              </a:rPr>
              <a:t>10</a:t>
            </a:r>
            <a:r>
              <a:rPr lang="zh-TW" altLang="en-US" sz="1800" kern="100" dirty="0">
                <a:latin typeface="微軟正黑體" panose="020B0604030504040204" pitchFamily="34" charset="-120"/>
              </a:rPr>
              <a:t>月因應「技職司」需求新增欄位</a:t>
            </a:r>
            <a:r>
              <a:rPr lang="en-US" altLang="zh-TW" sz="18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6649577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4F5D423E-04F0-4DE2-9FA5-D6073A0B0A33}"/>
              </a:ext>
            </a:extLst>
          </p:cNvPr>
          <p:cNvSpPr>
            <a:spLocks noGrp="1"/>
          </p:cNvSpPr>
          <p:nvPr>
            <p:ph type="sldNum" sz="quarter" idx="12"/>
          </p:nvPr>
        </p:nvSpPr>
        <p:spPr/>
        <p:txBody>
          <a:bodyPr/>
          <a:lstStyle/>
          <a:p>
            <a:fld id="{D4B37BC5-01F3-4DA6-AE9F-6749599A3EE9}" type="slidenum">
              <a:rPr lang="zh-TW" altLang="en-US" smtClean="0"/>
              <a:t>31</a:t>
            </a:fld>
            <a:endParaRPr lang="zh-TW" altLang="en-US"/>
          </a:p>
        </p:txBody>
      </p:sp>
      <p:sp>
        <p:nvSpPr>
          <p:cNvPr id="3" name="標題 2">
            <a:extLst>
              <a:ext uri="{FF2B5EF4-FFF2-40B4-BE49-F238E27FC236}">
                <a16:creationId xmlns:a16="http://schemas.microsoft.com/office/drawing/2014/main" id="{8283A1BC-9BBC-47A5-A822-F4A6EE08C09A}"/>
              </a:ext>
            </a:extLst>
          </p:cNvPr>
          <p:cNvSpPr>
            <a:spLocks noGrp="1"/>
          </p:cNvSpPr>
          <p:nvPr>
            <p:ph type="title"/>
          </p:nvPr>
        </p:nvSpPr>
        <p:spPr/>
        <p:txBody>
          <a:bodyPr/>
          <a:lstStyle/>
          <a:p>
            <a:r>
              <a:rPr lang="zh-TW" altLang="en-US" dirty="0"/>
              <a:t>表</a:t>
            </a:r>
            <a:r>
              <a:rPr lang="en-US" altLang="zh-TW" dirty="0"/>
              <a:t>4-2-3 </a:t>
            </a:r>
            <a:r>
              <a:rPr lang="zh-TW" altLang="en-US" dirty="0"/>
              <a:t>外國學生、僑生、港澳生、陸生資料統計表</a:t>
            </a:r>
          </a:p>
        </p:txBody>
      </p:sp>
      <p:sp>
        <p:nvSpPr>
          <p:cNvPr id="4" name="文字版面配置區 3">
            <a:extLst>
              <a:ext uri="{FF2B5EF4-FFF2-40B4-BE49-F238E27FC236}">
                <a16:creationId xmlns:a16="http://schemas.microsoft.com/office/drawing/2014/main" id="{10656892-FCD8-49AA-B6BF-64809B4336F4}"/>
              </a:ext>
            </a:extLst>
          </p:cNvPr>
          <p:cNvSpPr>
            <a:spLocks noGrp="1"/>
          </p:cNvSpPr>
          <p:nvPr>
            <p:ph type="body" sz="quarter" idx="15"/>
          </p:nvPr>
        </p:nvSpPr>
        <p:spPr/>
        <p:txBody>
          <a:bodyPr/>
          <a:lstStyle/>
          <a:p>
            <a:r>
              <a:rPr lang="en-US" altLang="zh-TW" dirty="0"/>
              <a:t>06</a:t>
            </a:r>
            <a:endParaRPr lang="zh-TW" altLang="en-US" dirty="0"/>
          </a:p>
        </p:txBody>
      </p:sp>
      <p:sp>
        <p:nvSpPr>
          <p:cNvPr id="6" name="文字方塊 5">
            <a:extLst>
              <a:ext uri="{FF2B5EF4-FFF2-40B4-BE49-F238E27FC236}">
                <a16:creationId xmlns:a16="http://schemas.microsoft.com/office/drawing/2014/main" id="{11F927D1-75CE-4DB9-BA23-76E94F4260CC}"/>
              </a:ext>
            </a:extLst>
          </p:cNvPr>
          <p:cNvSpPr txBox="1"/>
          <p:nvPr/>
        </p:nvSpPr>
        <p:spPr>
          <a:xfrm>
            <a:off x="379228" y="1026618"/>
            <a:ext cx="11422912" cy="1569660"/>
          </a:xfrm>
          <a:prstGeom prst="rect">
            <a:avLst/>
          </a:prstGeom>
          <a:noFill/>
        </p:spPr>
        <p:txBody>
          <a:bodyPr wrap="square">
            <a:spAutoFit/>
          </a:bodyPr>
          <a:lstStyle/>
          <a:p>
            <a:r>
              <a:rPr lang="zh-TW" altLang="en-US" sz="2400" dirty="0"/>
              <a:t>例如：甲校與美國</a:t>
            </a:r>
            <a:r>
              <a:rPr lang="en-US" altLang="zh-TW" sz="2400" dirty="0"/>
              <a:t>A</a:t>
            </a:r>
            <a:r>
              <a:rPr lang="zh-TW" altLang="en-US" sz="2400" dirty="0"/>
              <a:t>大學合作辦理雙聯學制學士學程</a:t>
            </a:r>
            <a:r>
              <a:rPr lang="en-US" altLang="zh-TW" sz="2400" dirty="0"/>
              <a:t>:</a:t>
            </a:r>
          </a:p>
          <a:p>
            <a:r>
              <a:rPr lang="en-US" altLang="zh-TW" sz="2400" dirty="0"/>
              <a:t>113</a:t>
            </a:r>
            <a:r>
              <a:rPr lang="zh-TW" altLang="en-US" sz="2400" dirty="0"/>
              <a:t>學年度第</a:t>
            </a:r>
            <a:r>
              <a:rPr lang="en-US" altLang="zh-TW" sz="2400" dirty="0"/>
              <a:t>1</a:t>
            </a:r>
            <a:r>
              <a:rPr lang="zh-TW" altLang="en-US" sz="2400" dirty="0"/>
              <a:t>學期共計</a:t>
            </a:r>
            <a:r>
              <a:rPr lang="en-US" altLang="zh-TW" sz="2400" dirty="0"/>
              <a:t>10</a:t>
            </a:r>
            <a:r>
              <a:rPr lang="zh-TW" altLang="en-US" sz="2400" dirty="0"/>
              <a:t>名外國學生至甲校就讀雙聯學制學士學位，其中，</a:t>
            </a:r>
            <a:r>
              <a:rPr lang="en-US" altLang="zh-TW" sz="2400" dirty="0"/>
              <a:t>2</a:t>
            </a:r>
            <a:r>
              <a:rPr lang="zh-TW" altLang="en-US" sz="2400" dirty="0"/>
              <a:t>年級依就學辦法入學</a:t>
            </a:r>
            <a:r>
              <a:rPr lang="en-US" altLang="zh-TW" sz="2400" dirty="0"/>
              <a:t>8</a:t>
            </a:r>
            <a:r>
              <a:rPr lang="zh-TW" altLang="en-US" sz="2400" dirty="0"/>
              <a:t>名，第</a:t>
            </a:r>
            <a:r>
              <a:rPr lang="en-US" altLang="zh-TW" sz="2400" dirty="0"/>
              <a:t>1</a:t>
            </a:r>
            <a:r>
              <a:rPr lang="zh-TW" altLang="en-US" sz="2400" dirty="0"/>
              <a:t>次到校就讀該學位</a:t>
            </a:r>
            <a:r>
              <a:rPr lang="en-US" altLang="zh-TW" sz="2400" dirty="0"/>
              <a:t>5</a:t>
            </a:r>
            <a:r>
              <a:rPr lang="zh-TW" altLang="en-US" sz="2400" dirty="0"/>
              <a:t>名、續讀</a:t>
            </a:r>
            <a:r>
              <a:rPr lang="en-US" altLang="zh-TW" sz="2400" dirty="0"/>
              <a:t>3</a:t>
            </a:r>
            <a:r>
              <a:rPr lang="zh-TW" altLang="en-US" sz="2400" dirty="0"/>
              <a:t>名；</a:t>
            </a:r>
            <a:r>
              <a:rPr lang="en-US" altLang="zh-TW" sz="2400" dirty="0"/>
              <a:t>3</a:t>
            </a:r>
            <a:r>
              <a:rPr lang="zh-TW" altLang="en-US" sz="2400" dirty="0"/>
              <a:t>年級依就學辦法入學</a:t>
            </a:r>
            <a:r>
              <a:rPr lang="en-US" altLang="zh-TW" sz="2400" dirty="0"/>
              <a:t>2</a:t>
            </a:r>
            <a:r>
              <a:rPr lang="zh-TW" altLang="en-US" sz="2400" dirty="0"/>
              <a:t>名，第</a:t>
            </a:r>
            <a:r>
              <a:rPr lang="en-US" altLang="zh-TW" sz="2400" dirty="0"/>
              <a:t>1</a:t>
            </a:r>
            <a:r>
              <a:rPr lang="zh-TW" altLang="en-US" sz="2400" dirty="0"/>
              <a:t>次到校就讀該學位</a:t>
            </a:r>
            <a:r>
              <a:rPr lang="en-US" altLang="zh-TW" sz="2400" dirty="0"/>
              <a:t>2</a:t>
            </a:r>
            <a:r>
              <a:rPr lang="zh-TW" altLang="en-US" sz="2400" dirty="0"/>
              <a:t>名，請填報如下：</a:t>
            </a:r>
          </a:p>
        </p:txBody>
      </p:sp>
      <p:graphicFrame>
        <p:nvGraphicFramePr>
          <p:cNvPr id="8" name="內容版面配置區 6">
            <a:extLst>
              <a:ext uri="{FF2B5EF4-FFF2-40B4-BE49-F238E27FC236}">
                <a16:creationId xmlns:a16="http://schemas.microsoft.com/office/drawing/2014/main" id="{2BA7BDCA-6EF5-4089-B48C-CAB60B797E85}"/>
              </a:ext>
            </a:extLst>
          </p:cNvPr>
          <p:cNvGraphicFramePr>
            <a:graphicFrameLocks/>
          </p:cNvGraphicFramePr>
          <p:nvPr>
            <p:extLst>
              <p:ext uri="{D42A27DB-BD31-4B8C-83A1-F6EECF244321}">
                <p14:modId xmlns:p14="http://schemas.microsoft.com/office/powerpoint/2010/main" val="3141846832"/>
              </p:ext>
            </p:extLst>
          </p:nvPr>
        </p:nvGraphicFramePr>
        <p:xfrm>
          <a:off x="237459" y="3189795"/>
          <a:ext cx="11609101" cy="2914423"/>
        </p:xfrm>
        <a:graphic>
          <a:graphicData uri="http://schemas.openxmlformats.org/drawingml/2006/table">
            <a:tbl>
              <a:tblPr firstRow="1" firstCol="1" bandRow="1">
                <a:tableStyleId>{22838BEF-8BB2-4498-84A7-C5851F593DF1}</a:tableStyleId>
              </a:tblPr>
              <a:tblGrid>
                <a:gridCol w="494061">
                  <a:extLst>
                    <a:ext uri="{9D8B030D-6E8A-4147-A177-3AD203B41FA5}">
                      <a16:colId xmlns:a16="http://schemas.microsoft.com/office/drawing/2014/main" val="2866018374"/>
                    </a:ext>
                  </a:extLst>
                </a:gridCol>
                <a:gridCol w="2976880">
                  <a:extLst>
                    <a:ext uri="{9D8B030D-6E8A-4147-A177-3AD203B41FA5}">
                      <a16:colId xmlns:a16="http://schemas.microsoft.com/office/drawing/2014/main" val="2482588087"/>
                    </a:ext>
                  </a:extLst>
                </a:gridCol>
                <a:gridCol w="3799840">
                  <a:extLst>
                    <a:ext uri="{9D8B030D-6E8A-4147-A177-3AD203B41FA5}">
                      <a16:colId xmlns:a16="http://schemas.microsoft.com/office/drawing/2014/main" val="3967852303"/>
                    </a:ext>
                  </a:extLst>
                </a:gridCol>
                <a:gridCol w="4338320">
                  <a:extLst>
                    <a:ext uri="{9D8B030D-6E8A-4147-A177-3AD203B41FA5}">
                      <a16:colId xmlns:a16="http://schemas.microsoft.com/office/drawing/2014/main" val="2615695546"/>
                    </a:ext>
                  </a:extLst>
                </a:gridCol>
              </a:tblGrid>
              <a:tr h="1451383">
                <a:tc>
                  <a:txBody>
                    <a:bodyPr/>
                    <a:lstStyle/>
                    <a:p>
                      <a:pPr algn="ctr"/>
                      <a:r>
                        <a:rPr lang="zh-TW" sz="2400" b="0" kern="100" dirty="0">
                          <a:solidFill>
                            <a:schemeClr val="tx1"/>
                          </a:solidFill>
                          <a:effectLst/>
                        </a:rPr>
                        <a:t>第幾年</a:t>
                      </a:r>
                      <a:endParaRPr 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vert="eaVert" anchor="ctr">
                    <a:solidFill>
                      <a:schemeClr val="accent5">
                        <a:lumMod val="60000"/>
                        <a:lumOff val="40000"/>
                      </a:schemeClr>
                    </a:solidFill>
                  </a:tcPr>
                </a:tc>
                <a:tc>
                  <a:txBody>
                    <a:bodyPr/>
                    <a:lstStyle/>
                    <a:p>
                      <a:pPr algn="ctr"/>
                      <a:r>
                        <a:rPr lang="zh-TW" sz="2400" b="0" kern="100" dirty="0">
                          <a:solidFill>
                            <a:schemeClr val="tx1"/>
                          </a:solidFill>
                          <a:effectLst/>
                        </a:rPr>
                        <a:t>身分類別</a:t>
                      </a:r>
                      <a:endParaRPr 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solidFill>
                      <a:schemeClr val="accent5">
                        <a:lumMod val="60000"/>
                        <a:lumOff val="40000"/>
                      </a:schemeClr>
                    </a:solidFill>
                  </a:tcPr>
                </a:tc>
                <a:tc>
                  <a:txBody>
                    <a:bodyPr/>
                    <a:lstStyle/>
                    <a:p>
                      <a:pPr marL="0" marR="0" lvl="0" indent="0" algn="ctr" defTabSz="914332" rtl="0" eaLnBrk="1" fontAlgn="auto" latinLnBrk="0" hangingPunct="1">
                        <a:lnSpc>
                          <a:spcPct val="100000"/>
                        </a:lnSpc>
                        <a:spcBef>
                          <a:spcPts val="0"/>
                        </a:spcBef>
                        <a:spcAft>
                          <a:spcPts val="0"/>
                        </a:spcAft>
                        <a:buClrTx/>
                        <a:buSzTx/>
                        <a:buFontTx/>
                        <a:buNone/>
                        <a:tabLst/>
                        <a:defRPr/>
                      </a:pPr>
                      <a:r>
                        <a:rPr lang="zh-TW" sz="2400" b="0" kern="100" dirty="0">
                          <a:solidFill>
                            <a:schemeClr val="tx1"/>
                          </a:solidFill>
                          <a:effectLst/>
                        </a:rPr>
                        <a:t>入學方式</a:t>
                      </a:r>
                      <a:r>
                        <a:rPr lang="en-US" altLang="zh-TW" sz="2400" b="0" kern="100" dirty="0">
                          <a:solidFill>
                            <a:schemeClr val="tx1"/>
                          </a:solidFill>
                          <a:effectLst/>
                        </a:rPr>
                        <a:t>-</a:t>
                      </a:r>
                      <a:r>
                        <a:rPr lang="zh-TW" altLang="zh-TW" sz="2400" b="0" kern="100" dirty="0">
                          <a:solidFill>
                            <a:schemeClr val="tx1"/>
                          </a:solidFill>
                          <a:effectLst/>
                        </a:rPr>
                        <a:t>依就學辦法入學</a:t>
                      </a:r>
                      <a:endParaRPr lang="zh-TW" alt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solidFill>
                      <a:schemeClr val="accent5">
                        <a:lumMod val="60000"/>
                        <a:lumOff val="40000"/>
                      </a:schemeClr>
                    </a:solidFill>
                  </a:tcPr>
                </a:tc>
                <a:tc>
                  <a:txBody>
                    <a:bodyPr/>
                    <a:lstStyle/>
                    <a:p>
                      <a:pPr algn="ctr"/>
                      <a:r>
                        <a:rPr lang="zh-TW" sz="2400" b="0" kern="100" dirty="0">
                          <a:solidFill>
                            <a:schemeClr val="tx1"/>
                          </a:solidFill>
                          <a:effectLst/>
                        </a:rPr>
                        <a:t>外國學生（雙聯學制）</a:t>
                      </a:r>
                      <a:br>
                        <a:rPr lang="en-US" sz="2400" b="0" kern="100" dirty="0">
                          <a:solidFill>
                            <a:schemeClr val="tx1"/>
                          </a:solidFill>
                          <a:effectLst/>
                        </a:rPr>
                      </a:br>
                      <a:r>
                        <a:rPr lang="zh-TW" sz="2400" b="0" kern="100" dirty="0">
                          <a:solidFill>
                            <a:schemeClr val="tx1"/>
                          </a:solidFill>
                          <a:effectLst/>
                        </a:rPr>
                        <a:t>第一次到校就讀</a:t>
                      </a:r>
                      <a:r>
                        <a:rPr lang="zh-TW" altLang="en-US" sz="2400" b="0" kern="100" dirty="0">
                          <a:solidFill>
                            <a:schemeClr val="tx1"/>
                          </a:solidFill>
                          <a:effectLst/>
                        </a:rPr>
                        <a:t>該學位</a:t>
                      </a:r>
                      <a:endParaRPr lang="zh-TW" sz="2400" b="0" kern="100" dirty="0">
                        <a:solidFill>
                          <a:schemeClr val="tx1"/>
                        </a:solidFill>
                        <a:effectLst/>
                      </a:endParaRPr>
                    </a:p>
                    <a:p>
                      <a:pPr algn="ctr"/>
                      <a:r>
                        <a:rPr lang="en-US" sz="2400" b="0" kern="100" dirty="0">
                          <a:solidFill>
                            <a:schemeClr val="tx1"/>
                          </a:solidFill>
                          <a:effectLst/>
                        </a:rPr>
                        <a:t>(</a:t>
                      </a:r>
                      <a:r>
                        <a:rPr lang="zh-TW" sz="2400" b="0" kern="100" dirty="0">
                          <a:solidFill>
                            <a:schemeClr val="tx1"/>
                          </a:solidFill>
                          <a:effectLst/>
                        </a:rPr>
                        <a:t>不含續讀生</a:t>
                      </a:r>
                      <a:r>
                        <a:rPr lang="en-US" sz="2400" b="0" kern="100" dirty="0">
                          <a:solidFill>
                            <a:schemeClr val="tx1"/>
                          </a:solidFill>
                          <a:effectLst/>
                        </a:rPr>
                        <a:t>)</a:t>
                      </a:r>
                      <a:endParaRPr 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solidFill>
                      <a:schemeClr val="accent5">
                        <a:lumMod val="60000"/>
                        <a:lumOff val="40000"/>
                      </a:schemeClr>
                    </a:solidFill>
                  </a:tcPr>
                </a:tc>
                <a:extLst>
                  <a:ext uri="{0D108BD9-81ED-4DB2-BD59-A6C34878D82A}">
                    <a16:rowId xmlns:a16="http://schemas.microsoft.com/office/drawing/2014/main" val="2760778222"/>
                  </a:ext>
                </a:extLst>
              </a:tr>
              <a:tr h="512222">
                <a:tc>
                  <a:txBody>
                    <a:bodyPr/>
                    <a:lstStyle/>
                    <a:p>
                      <a:pPr algn="ctr"/>
                      <a:r>
                        <a:rPr lang="en-US" alt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2</a:t>
                      </a:r>
                      <a:endParaRPr 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B w="12700" cap="flat" cmpd="sng" algn="ctr">
                      <a:solidFill>
                        <a:schemeClr val="tx1"/>
                      </a:solidFill>
                      <a:prstDash val="solid"/>
                      <a:round/>
                      <a:headEnd type="none" w="med" len="med"/>
                      <a:tailEnd type="none" w="med" len="med"/>
                    </a:lnB>
                  </a:tcPr>
                </a:tc>
                <a:tc>
                  <a:txBody>
                    <a:bodyPr/>
                    <a:lstStyle/>
                    <a:p>
                      <a:pPr algn="ctr"/>
                      <a:r>
                        <a:rPr lang="zh-TW" altLang="en-US" sz="2400" b="0" kern="100" dirty="0">
                          <a:solidFill>
                            <a:schemeClr val="tx1"/>
                          </a:solidFill>
                          <a:effectLst/>
                          <a:latin typeface="+mj-ea"/>
                          <a:ea typeface="+mj-ea"/>
                          <a:cs typeface="Times New Roman" panose="02020603050405020304" pitchFamily="18" charset="0"/>
                        </a:rPr>
                        <a:t>外國學生</a:t>
                      </a:r>
                      <a:r>
                        <a:rPr lang="en-US" altLang="zh-TW" sz="2400" b="0" kern="100" dirty="0">
                          <a:solidFill>
                            <a:schemeClr val="tx1"/>
                          </a:solidFill>
                          <a:effectLst/>
                          <a:latin typeface="+mj-ea"/>
                          <a:ea typeface="+mj-ea"/>
                          <a:cs typeface="Times New Roman" panose="02020603050405020304" pitchFamily="18" charset="0"/>
                        </a:rPr>
                        <a:t>(</a:t>
                      </a:r>
                      <a:r>
                        <a:rPr lang="zh-TW" altLang="en-US" sz="2400" b="0" kern="100" dirty="0">
                          <a:solidFill>
                            <a:schemeClr val="tx1"/>
                          </a:solidFill>
                          <a:effectLst/>
                          <a:latin typeface="+mj-ea"/>
                          <a:ea typeface="+mj-ea"/>
                          <a:cs typeface="Times New Roman" panose="02020603050405020304" pitchFamily="18" charset="0"/>
                        </a:rPr>
                        <a:t>雙聯學制</a:t>
                      </a:r>
                      <a:r>
                        <a:rPr lang="en-US" altLang="zh-TW" sz="2400" b="0" kern="100" dirty="0">
                          <a:solidFill>
                            <a:schemeClr val="tx1"/>
                          </a:solidFill>
                          <a:effectLst/>
                          <a:latin typeface="+mj-ea"/>
                          <a:ea typeface="+mj-ea"/>
                          <a:cs typeface="Times New Roman" panose="02020603050405020304" pitchFamily="18" charset="0"/>
                        </a:rPr>
                        <a:t>)</a:t>
                      </a:r>
                      <a:endParaRPr lang="zh-TW" sz="2400" b="0" kern="100" dirty="0">
                        <a:solidFill>
                          <a:schemeClr val="tx1"/>
                        </a:solidFill>
                        <a:effectLst/>
                        <a:latin typeface="+mj-ea"/>
                        <a:ea typeface="+mj-ea"/>
                        <a:cs typeface="Times New Roman" panose="02020603050405020304" pitchFamily="18" charset="0"/>
                      </a:endParaRPr>
                    </a:p>
                  </a:txBody>
                  <a:tcPr marL="17780" marR="17780" marT="0" marB="0" anchor="ctr">
                    <a:lnB w="12700" cap="flat" cmpd="sng" algn="ctr">
                      <a:solidFill>
                        <a:schemeClr val="tx1"/>
                      </a:solidFill>
                      <a:prstDash val="solid"/>
                      <a:round/>
                      <a:headEnd type="none" w="med" len="med"/>
                      <a:tailEnd type="none" w="med" len="med"/>
                    </a:lnB>
                  </a:tcPr>
                </a:tc>
                <a:tc>
                  <a:txBody>
                    <a:bodyPr/>
                    <a:lstStyle/>
                    <a:p>
                      <a:pPr algn="ctr"/>
                      <a:r>
                        <a:rPr lang="en-US" alt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8</a:t>
                      </a:r>
                      <a:br>
                        <a:rPr lang="en-US" alt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br>
                      <a:r>
                        <a:rPr lang="en-US" alt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a:t>
                      </a:r>
                      <a:r>
                        <a:rPr lang="zh-TW" altLang="en-US" sz="18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rPr>
                        <a:t>第</a:t>
                      </a:r>
                      <a:r>
                        <a:rPr lang="en-US" altLang="zh-TW" sz="18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rPr>
                        <a:t>1</a:t>
                      </a:r>
                      <a:r>
                        <a:rPr lang="zh-TW" altLang="en-US" sz="18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rPr>
                        <a:t>次</a:t>
                      </a:r>
                      <a:r>
                        <a:rPr lang="en-US" altLang="zh-TW" sz="18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rPr>
                        <a:t>:5</a:t>
                      </a:r>
                      <a:r>
                        <a:rPr lang="zh-TW" altLang="en-US" sz="18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rPr>
                        <a:t>名</a:t>
                      </a:r>
                      <a:r>
                        <a:rPr lang="en-US" altLang="zh-TW" sz="18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a:t>
                      </a:r>
                      <a:r>
                        <a:rPr lang="zh-TW" altLang="en-US" sz="18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續讀</a:t>
                      </a:r>
                      <a:r>
                        <a:rPr lang="en-US" altLang="zh-TW" sz="18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:3</a:t>
                      </a:r>
                      <a:r>
                        <a:rPr lang="zh-TW" altLang="en-US" sz="18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名</a:t>
                      </a:r>
                      <a:r>
                        <a:rPr lang="en-US" alt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a:t>
                      </a:r>
                      <a:endParaRPr 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B w="12700" cap="flat" cmpd="sng" algn="ctr">
                      <a:solidFill>
                        <a:schemeClr val="tx1"/>
                      </a:solidFill>
                      <a:prstDash val="solid"/>
                      <a:round/>
                      <a:headEnd type="none" w="med" len="med"/>
                      <a:tailEnd type="none" w="med" len="med"/>
                    </a:lnB>
                  </a:tcPr>
                </a:tc>
                <a:tc>
                  <a:txBody>
                    <a:bodyPr/>
                    <a:lstStyle/>
                    <a:p>
                      <a:pPr algn="ctr"/>
                      <a:r>
                        <a:rPr lang="en-US" altLang="zh-TW" sz="24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rPr>
                        <a:t>5</a:t>
                      </a:r>
                      <a:endParaRPr lang="zh-TW" sz="24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4355314"/>
                  </a:ext>
                </a:extLst>
              </a:tr>
              <a:tr h="515880">
                <a:tc>
                  <a:txBody>
                    <a:bodyPr/>
                    <a:lstStyle/>
                    <a:p>
                      <a:pPr algn="ctr"/>
                      <a:r>
                        <a:rPr lang="en-US" alt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3</a:t>
                      </a:r>
                      <a:endParaRPr 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T w="12700" cap="flat" cmpd="sng" algn="ctr">
                      <a:solidFill>
                        <a:schemeClr val="tx1"/>
                      </a:solidFill>
                      <a:prstDash val="solid"/>
                      <a:round/>
                      <a:headEnd type="none" w="med" len="med"/>
                      <a:tailEnd type="none" w="med" len="med"/>
                    </a:lnT>
                  </a:tcPr>
                </a:tc>
                <a:tc>
                  <a:txBody>
                    <a:bodyPr/>
                    <a:lstStyle/>
                    <a:p>
                      <a:pPr algn="ctr"/>
                      <a:r>
                        <a:rPr lang="zh-TW" altLang="en-US" sz="2400" b="0" kern="100" dirty="0">
                          <a:solidFill>
                            <a:schemeClr val="tx1"/>
                          </a:solidFill>
                          <a:effectLst/>
                          <a:latin typeface="+mj-ea"/>
                          <a:ea typeface="+mj-ea"/>
                          <a:cs typeface="Times New Roman" panose="02020603050405020304" pitchFamily="18" charset="0"/>
                        </a:rPr>
                        <a:t>外國學生</a:t>
                      </a:r>
                      <a:r>
                        <a:rPr lang="en-US" altLang="zh-TW" sz="2400" b="0" kern="100" dirty="0">
                          <a:solidFill>
                            <a:schemeClr val="tx1"/>
                          </a:solidFill>
                          <a:effectLst/>
                          <a:latin typeface="+mj-ea"/>
                          <a:ea typeface="+mj-ea"/>
                          <a:cs typeface="Times New Roman" panose="02020603050405020304" pitchFamily="18" charset="0"/>
                        </a:rPr>
                        <a:t>(</a:t>
                      </a:r>
                      <a:r>
                        <a:rPr lang="zh-TW" altLang="en-US" sz="2400" b="0" kern="100" dirty="0">
                          <a:solidFill>
                            <a:schemeClr val="tx1"/>
                          </a:solidFill>
                          <a:effectLst/>
                          <a:latin typeface="+mj-ea"/>
                          <a:ea typeface="+mj-ea"/>
                          <a:cs typeface="Times New Roman" panose="02020603050405020304" pitchFamily="18" charset="0"/>
                        </a:rPr>
                        <a:t>雙聯學制</a:t>
                      </a:r>
                      <a:r>
                        <a:rPr lang="en-US" altLang="zh-TW" sz="2400" b="0" kern="100" dirty="0">
                          <a:solidFill>
                            <a:schemeClr val="tx1"/>
                          </a:solidFill>
                          <a:effectLst/>
                          <a:latin typeface="+mj-ea"/>
                          <a:ea typeface="+mj-ea"/>
                          <a:cs typeface="Times New Roman" panose="02020603050405020304" pitchFamily="18" charset="0"/>
                        </a:rPr>
                        <a:t>)</a:t>
                      </a:r>
                      <a:endParaRPr lang="zh-TW" sz="2400" b="0" kern="100" dirty="0">
                        <a:solidFill>
                          <a:schemeClr val="tx1"/>
                        </a:solidFill>
                        <a:effectLst/>
                        <a:latin typeface="+mj-ea"/>
                        <a:ea typeface="+mj-ea"/>
                        <a:cs typeface="Times New Roman" panose="02020603050405020304" pitchFamily="18" charset="0"/>
                      </a:endParaRPr>
                    </a:p>
                  </a:txBody>
                  <a:tcPr marL="17780" marR="17780" marT="0" marB="0" anchor="ctr">
                    <a:lnT w="12700" cap="flat" cmpd="sng" algn="ctr">
                      <a:solidFill>
                        <a:schemeClr val="tx1"/>
                      </a:solidFill>
                      <a:prstDash val="solid"/>
                      <a:round/>
                      <a:headEnd type="none" w="med" len="med"/>
                      <a:tailEnd type="none" w="med" len="med"/>
                    </a:lnT>
                  </a:tcPr>
                </a:tc>
                <a:tc>
                  <a:txBody>
                    <a:bodyPr/>
                    <a:lstStyle/>
                    <a:p>
                      <a:pPr algn="ctr"/>
                      <a:r>
                        <a:rPr lang="en-US" alt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2</a:t>
                      </a:r>
                      <a:br>
                        <a:rPr lang="en-US" alt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br>
                      <a:r>
                        <a:rPr lang="en-US" alt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a:t>
                      </a:r>
                      <a:r>
                        <a:rPr lang="zh-TW" altLang="en-US" sz="18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rPr>
                        <a:t>第</a:t>
                      </a:r>
                      <a:r>
                        <a:rPr lang="en-US" altLang="zh-TW" sz="18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rPr>
                        <a:t>1</a:t>
                      </a:r>
                      <a:r>
                        <a:rPr lang="zh-TW" altLang="en-US" sz="18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rPr>
                        <a:t>次</a:t>
                      </a:r>
                      <a:r>
                        <a:rPr lang="en-US" altLang="zh-TW" sz="18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rPr>
                        <a:t>:2</a:t>
                      </a:r>
                      <a:r>
                        <a:rPr lang="zh-TW" altLang="en-US" sz="18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rPr>
                        <a:t>名</a:t>
                      </a:r>
                      <a:r>
                        <a:rPr lang="en-US" altLang="zh-TW" sz="24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rPr>
                        <a:t>)</a:t>
                      </a:r>
                      <a:endParaRPr lang="zh-TW" altLang="zh-TW" sz="3200" b="0" kern="100" dirty="0">
                        <a:solidFill>
                          <a:schemeClr val="tx1"/>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T w="12700" cap="flat" cmpd="sng" algn="ctr">
                      <a:solidFill>
                        <a:schemeClr val="tx1"/>
                      </a:solidFill>
                      <a:prstDash val="solid"/>
                      <a:round/>
                      <a:headEnd type="none" w="med" len="med"/>
                      <a:tailEnd type="none" w="med" len="med"/>
                    </a:lnT>
                  </a:tcPr>
                </a:tc>
                <a:tc>
                  <a:txBody>
                    <a:bodyPr/>
                    <a:lstStyle/>
                    <a:p>
                      <a:pPr algn="ctr"/>
                      <a:r>
                        <a:rPr lang="en-US" altLang="zh-TW" sz="24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rPr>
                        <a:t>2</a:t>
                      </a:r>
                      <a:endParaRPr lang="zh-TW" sz="2400" b="1" kern="100" dirty="0">
                        <a:solidFill>
                          <a:srgbClr val="FF0000"/>
                        </a:solidFill>
                        <a:effectLst/>
                        <a:latin typeface="Calibri" panose="020F0502020204030204" pitchFamily="34" charset="0"/>
                        <a:ea typeface="新細明體" panose="02020500000000000000" pitchFamily="18" charset="-120"/>
                        <a:cs typeface="Times New Roman" panose="02020603050405020304" pitchFamily="18" charset="0"/>
                      </a:endParaRPr>
                    </a:p>
                  </a:txBody>
                  <a:tcPr marL="17780" marR="17780" marT="0"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62546005"/>
                  </a:ext>
                </a:extLst>
              </a:tr>
            </a:tbl>
          </a:graphicData>
        </a:graphic>
      </p:graphicFrame>
    </p:spTree>
    <p:extLst>
      <p:ext uri="{BB962C8B-B14F-4D97-AF65-F5344CB8AC3E}">
        <p14:creationId xmlns:p14="http://schemas.microsoft.com/office/powerpoint/2010/main" val="37345002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4A63BF1-721D-40E2-AE55-C7F9DC838998}"/>
              </a:ext>
            </a:extLst>
          </p:cNvPr>
          <p:cNvSpPr>
            <a:spLocks noGrp="1"/>
          </p:cNvSpPr>
          <p:nvPr>
            <p:ph type="title"/>
          </p:nvPr>
        </p:nvSpPr>
        <p:spPr/>
        <p:txBody>
          <a:bodyPr/>
          <a:lstStyle/>
          <a:p>
            <a:r>
              <a:rPr lang="zh-TW" altLang="en-US" dirty="0"/>
              <a:t>表</a:t>
            </a:r>
            <a:r>
              <a:rPr lang="en-US" altLang="zh-TW" dirty="0"/>
              <a:t>4-2-9</a:t>
            </a:r>
            <a:r>
              <a:rPr lang="zh-TW" altLang="en-US" dirty="0"/>
              <a:t>校本部以外縣市學生人數資料統計表</a:t>
            </a:r>
          </a:p>
        </p:txBody>
      </p:sp>
      <p:sp>
        <p:nvSpPr>
          <p:cNvPr id="3" name="投影片編號版面配置區 2">
            <a:extLst>
              <a:ext uri="{FF2B5EF4-FFF2-40B4-BE49-F238E27FC236}">
                <a16:creationId xmlns:a16="http://schemas.microsoft.com/office/drawing/2014/main" id="{A9F958DB-A29B-4A6C-BC75-8FB652F739CA}"/>
              </a:ext>
            </a:extLst>
          </p:cNvPr>
          <p:cNvSpPr>
            <a:spLocks noGrp="1"/>
          </p:cNvSpPr>
          <p:nvPr>
            <p:ph type="sldNum" sz="quarter" idx="12"/>
          </p:nvPr>
        </p:nvSpPr>
        <p:spPr/>
        <p:txBody>
          <a:bodyPr/>
          <a:lstStyle/>
          <a:p>
            <a:fld id="{D4B37BC5-01F3-4DA6-AE9F-6749599A3EE9}" type="slidenum">
              <a:rPr lang="zh-TW" altLang="en-US" smtClean="0"/>
              <a:t>32</a:t>
            </a:fld>
            <a:endParaRPr lang="zh-TW" altLang="en-US"/>
          </a:p>
        </p:txBody>
      </p:sp>
      <p:graphicFrame>
        <p:nvGraphicFramePr>
          <p:cNvPr id="7" name="內容版面配置區 6">
            <a:extLst>
              <a:ext uri="{FF2B5EF4-FFF2-40B4-BE49-F238E27FC236}">
                <a16:creationId xmlns:a16="http://schemas.microsoft.com/office/drawing/2014/main" id="{BA4E2263-DE3E-448F-B093-29EE1DB83315}"/>
              </a:ext>
            </a:extLst>
          </p:cNvPr>
          <p:cNvGraphicFramePr>
            <a:graphicFrameLocks noGrp="1"/>
          </p:cNvGraphicFramePr>
          <p:nvPr>
            <p:ph sz="quarter" idx="13"/>
            <p:extLst>
              <p:ext uri="{D42A27DB-BD31-4B8C-83A1-F6EECF244321}">
                <p14:modId xmlns:p14="http://schemas.microsoft.com/office/powerpoint/2010/main" val="2852852638"/>
              </p:ext>
            </p:extLst>
          </p:nvPr>
        </p:nvGraphicFramePr>
        <p:xfrm>
          <a:off x="162566" y="988828"/>
          <a:ext cx="11846555" cy="1222744"/>
        </p:xfrm>
        <a:graphic>
          <a:graphicData uri="http://schemas.openxmlformats.org/drawingml/2006/table">
            <a:tbl>
              <a:tblPr firstRow="1" firstCol="1" bandRow="1">
                <a:tableStyleId>{5C22544A-7EE6-4342-B048-85BDC9FD1C3A}</a:tableStyleId>
              </a:tblPr>
              <a:tblGrid>
                <a:gridCol w="2315368">
                  <a:extLst>
                    <a:ext uri="{9D8B030D-6E8A-4147-A177-3AD203B41FA5}">
                      <a16:colId xmlns:a16="http://schemas.microsoft.com/office/drawing/2014/main" val="2998095326"/>
                    </a:ext>
                  </a:extLst>
                </a:gridCol>
                <a:gridCol w="1205600">
                  <a:extLst>
                    <a:ext uri="{9D8B030D-6E8A-4147-A177-3AD203B41FA5}">
                      <a16:colId xmlns:a16="http://schemas.microsoft.com/office/drawing/2014/main" val="1099504095"/>
                    </a:ext>
                  </a:extLst>
                </a:gridCol>
                <a:gridCol w="1643787">
                  <a:extLst>
                    <a:ext uri="{9D8B030D-6E8A-4147-A177-3AD203B41FA5}">
                      <a16:colId xmlns:a16="http://schemas.microsoft.com/office/drawing/2014/main" val="414495591"/>
                    </a:ext>
                  </a:extLst>
                </a:gridCol>
                <a:gridCol w="4261328">
                  <a:extLst>
                    <a:ext uri="{9D8B030D-6E8A-4147-A177-3AD203B41FA5}">
                      <a16:colId xmlns:a16="http://schemas.microsoft.com/office/drawing/2014/main" val="1031875434"/>
                    </a:ext>
                  </a:extLst>
                </a:gridCol>
                <a:gridCol w="2420472">
                  <a:extLst>
                    <a:ext uri="{9D8B030D-6E8A-4147-A177-3AD203B41FA5}">
                      <a16:colId xmlns:a16="http://schemas.microsoft.com/office/drawing/2014/main" val="3293259770"/>
                    </a:ext>
                  </a:extLst>
                </a:gridCol>
              </a:tblGrid>
              <a:tr h="1222744">
                <a:tc>
                  <a:txBody>
                    <a:bodyPr/>
                    <a:lstStyle/>
                    <a:p>
                      <a:pPr algn="ctr"/>
                      <a:r>
                        <a:rPr lang="zh-TW" sz="1600" b="0" kern="0">
                          <a:solidFill>
                            <a:schemeClr val="bg1">
                              <a:lumMod val="50000"/>
                            </a:schemeClr>
                          </a:solidFill>
                          <a:effectLst/>
                        </a:rPr>
                        <a:t>學年度</a:t>
                      </a:r>
                      <a:r>
                        <a:rPr lang="en-US" sz="1600" b="0" kern="0">
                          <a:solidFill>
                            <a:schemeClr val="bg1">
                              <a:lumMod val="50000"/>
                            </a:schemeClr>
                          </a:solidFill>
                          <a:effectLst/>
                        </a:rPr>
                        <a:t>/</a:t>
                      </a:r>
                      <a:r>
                        <a:rPr lang="zh-TW" sz="1600" b="0" kern="0">
                          <a:solidFill>
                            <a:schemeClr val="bg1">
                              <a:lumMod val="50000"/>
                            </a:schemeClr>
                          </a:solidFill>
                          <a:effectLst/>
                        </a:rPr>
                        <a:t>學期</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0">
                          <a:solidFill>
                            <a:schemeClr val="bg1">
                              <a:lumMod val="50000"/>
                            </a:schemeClr>
                          </a:solidFill>
                          <a:effectLst/>
                        </a:rPr>
                        <a:t>系所</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0">
                          <a:solidFill>
                            <a:schemeClr val="bg1">
                              <a:lumMod val="50000"/>
                            </a:schemeClr>
                          </a:solidFill>
                          <a:effectLst/>
                        </a:rPr>
                        <a:t>學制</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1" kern="0" dirty="0">
                          <a:solidFill>
                            <a:srgbClr val="FF0000"/>
                          </a:solidFill>
                          <a:effectLst/>
                        </a:rPr>
                        <a:t>校本部以外縣市</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1600" b="0" kern="0" dirty="0">
                          <a:solidFill>
                            <a:schemeClr val="bg1">
                              <a:lumMod val="50000"/>
                            </a:schemeClr>
                          </a:solidFill>
                          <a:effectLst/>
                        </a:rPr>
                        <a:t>學生數</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15707853"/>
                  </a:ext>
                </a:extLst>
              </a:tr>
            </a:tbl>
          </a:graphicData>
        </a:graphic>
      </p:graphicFrame>
      <p:sp>
        <p:nvSpPr>
          <p:cNvPr id="5" name="內容版面配置區 4">
            <a:extLst>
              <a:ext uri="{FF2B5EF4-FFF2-40B4-BE49-F238E27FC236}">
                <a16:creationId xmlns:a16="http://schemas.microsoft.com/office/drawing/2014/main" id="{1C4C784E-1BFC-40CF-9555-7772F7F02789}"/>
              </a:ext>
            </a:extLst>
          </p:cNvPr>
          <p:cNvSpPr>
            <a:spLocks noGrp="1"/>
          </p:cNvSpPr>
          <p:nvPr>
            <p:ph sz="quarter" idx="14"/>
          </p:nvPr>
        </p:nvSpPr>
        <p:spPr>
          <a:xfrm>
            <a:off x="162566" y="2397967"/>
            <a:ext cx="11846559" cy="4460041"/>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校本部以外縣市</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如現役軍人營區在職專班在校本部以外縣市上課，亦須填報本表。</a:t>
            </a:r>
            <a:endParaRPr lang="en-US" altLang="zh-TW" sz="24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sz="24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sz="24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en-US" altLang="zh-TW" sz="24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zh-TW" altLang="en-US" sz="2400" kern="100" dirty="0">
              <a:latin typeface="微軟正黑體" panose="020B0604030504040204" pitchFamily="34" charset="-120"/>
            </a:endParaRPr>
          </a:p>
          <a:p>
            <a:pPr marL="0" indent="0" algn="r">
              <a:lnSpc>
                <a:spcPct val="120000"/>
              </a:lnSpc>
              <a:spcBef>
                <a:spcPts val="600"/>
              </a:spcBef>
              <a:buNone/>
              <a:defRPr/>
            </a:pPr>
            <a:r>
              <a:rPr lang="en-US" altLang="zh-TW" sz="1600" kern="100" dirty="0">
                <a:latin typeface="微軟正黑體" panose="020B0604030504040204" pitchFamily="34" charset="-120"/>
              </a:rPr>
              <a:t>【113</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10</a:t>
            </a:r>
            <a:r>
              <a:rPr lang="zh-TW" altLang="en-US" sz="1600" kern="100" dirty="0">
                <a:latin typeface="微軟正黑體" panose="020B0604030504040204" pitchFamily="34" charset="-120"/>
              </a:rPr>
              <a:t>月因應「統計處」需求新增定義</a:t>
            </a:r>
            <a:r>
              <a:rPr lang="en-US" altLang="zh-TW" sz="1600" kern="100" dirty="0">
                <a:latin typeface="微軟正黑體" panose="020B0604030504040204" pitchFamily="34" charset="-120"/>
              </a:rPr>
              <a:t>】</a:t>
            </a:r>
            <a:endParaRPr lang="zh-TW" altLang="en-US" dirty="0"/>
          </a:p>
          <a:p>
            <a:endParaRPr lang="zh-TW" altLang="en-US" dirty="0"/>
          </a:p>
        </p:txBody>
      </p:sp>
      <p:sp>
        <p:nvSpPr>
          <p:cNvPr id="6" name="文字版面配置區 5">
            <a:extLst>
              <a:ext uri="{FF2B5EF4-FFF2-40B4-BE49-F238E27FC236}">
                <a16:creationId xmlns:a16="http://schemas.microsoft.com/office/drawing/2014/main" id="{AA31177B-9D40-48AC-AD7F-A5A5628FA3F2}"/>
              </a:ext>
            </a:extLst>
          </p:cNvPr>
          <p:cNvSpPr>
            <a:spLocks noGrp="1"/>
          </p:cNvSpPr>
          <p:nvPr>
            <p:ph type="body" sz="quarter" idx="15"/>
          </p:nvPr>
        </p:nvSpPr>
        <p:spPr/>
        <p:txBody>
          <a:bodyPr/>
          <a:lstStyle/>
          <a:p>
            <a:r>
              <a:rPr lang="en-US" altLang="zh-TW" dirty="0"/>
              <a:t>07</a:t>
            </a:r>
            <a:endParaRPr lang="zh-TW" altLang="en-US" dirty="0"/>
          </a:p>
        </p:txBody>
      </p:sp>
    </p:spTree>
    <p:extLst>
      <p:ext uri="{BB962C8B-B14F-4D97-AF65-F5344CB8AC3E}">
        <p14:creationId xmlns:p14="http://schemas.microsoft.com/office/powerpoint/2010/main" val="23912731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64B0B8B3-B92B-4C5A-836A-3CEDCE297F84}"/>
              </a:ext>
            </a:extLst>
          </p:cNvPr>
          <p:cNvSpPr>
            <a:spLocks noGrp="1"/>
          </p:cNvSpPr>
          <p:nvPr>
            <p:ph type="sldNum" sz="quarter" idx="12"/>
          </p:nvPr>
        </p:nvSpPr>
        <p:spPr/>
        <p:txBody>
          <a:bodyPr/>
          <a:lstStyle/>
          <a:p>
            <a:fld id="{D4B37BC5-01F3-4DA6-AE9F-6749599A3EE9}" type="slidenum">
              <a:rPr lang="zh-TW" altLang="en-US" smtClean="0"/>
              <a:t>33</a:t>
            </a:fld>
            <a:endParaRPr lang="zh-TW" altLang="en-US"/>
          </a:p>
        </p:txBody>
      </p:sp>
      <p:sp>
        <p:nvSpPr>
          <p:cNvPr id="3" name="標題 2">
            <a:extLst>
              <a:ext uri="{FF2B5EF4-FFF2-40B4-BE49-F238E27FC236}">
                <a16:creationId xmlns:a16="http://schemas.microsoft.com/office/drawing/2014/main" id="{660C26F0-6C70-462B-83E3-CBA195AF1C8C}"/>
              </a:ext>
            </a:extLst>
          </p:cNvPr>
          <p:cNvSpPr>
            <a:spLocks noGrp="1"/>
          </p:cNvSpPr>
          <p:nvPr>
            <p:ph type="title"/>
          </p:nvPr>
        </p:nvSpPr>
        <p:spPr/>
        <p:txBody>
          <a:bodyPr/>
          <a:lstStyle/>
          <a:p>
            <a:r>
              <a:rPr lang="zh-TW" altLang="en-US" dirty="0"/>
              <a:t>表</a:t>
            </a:r>
            <a:r>
              <a:rPr lang="en-US" altLang="zh-TW" dirty="0"/>
              <a:t>5-1</a:t>
            </a:r>
            <a:r>
              <a:rPr lang="zh-TW" altLang="en-US" dirty="0"/>
              <a:t>學校各類圖書資料分布資料表</a:t>
            </a:r>
          </a:p>
        </p:txBody>
      </p:sp>
      <p:sp>
        <p:nvSpPr>
          <p:cNvPr id="4" name="文字版面配置區 3">
            <a:extLst>
              <a:ext uri="{FF2B5EF4-FFF2-40B4-BE49-F238E27FC236}">
                <a16:creationId xmlns:a16="http://schemas.microsoft.com/office/drawing/2014/main" id="{C07E1D37-E885-4CBB-B7C0-2BA20EEEB083}"/>
              </a:ext>
            </a:extLst>
          </p:cNvPr>
          <p:cNvSpPr>
            <a:spLocks noGrp="1"/>
          </p:cNvSpPr>
          <p:nvPr>
            <p:ph type="body" sz="quarter" idx="15"/>
          </p:nvPr>
        </p:nvSpPr>
        <p:spPr/>
        <p:txBody>
          <a:bodyPr/>
          <a:lstStyle/>
          <a:p>
            <a:r>
              <a:rPr lang="en-US" altLang="zh-TW" dirty="0"/>
              <a:t>08</a:t>
            </a:r>
            <a:endParaRPr lang="zh-TW" altLang="en-US" dirty="0"/>
          </a:p>
        </p:txBody>
      </p:sp>
      <p:graphicFrame>
        <p:nvGraphicFramePr>
          <p:cNvPr id="6" name="表格 5">
            <a:extLst>
              <a:ext uri="{FF2B5EF4-FFF2-40B4-BE49-F238E27FC236}">
                <a16:creationId xmlns:a16="http://schemas.microsoft.com/office/drawing/2014/main" id="{8E52E29D-77C5-4B00-A692-7A435285155F}"/>
              </a:ext>
            </a:extLst>
          </p:cNvPr>
          <p:cNvGraphicFramePr>
            <a:graphicFrameLocks noGrp="1"/>
          </p:cNvGraphicFramePr>
          <p:nvPr>
            <p:extLst>
              <p:ext uri="{D42A27DB-BD31-4B8C-83A1-F6EECF244321}">
                <p14:modId xmlns:p14="http://schemas.microsoft.com/office/powerpoint/2010/main" val="2348925808"/>
              </p:ext>
            </p:extLst>
          </p:nvPr>
        </p:nvGraphicFramePr>
        <p:xfrm>
          <a:off x="170120" y="939823"/>
          <a:ext cx="11727239" cy="1116966"/>
        </p:xfrm>
        <a:graphic>
          <a:graphicData uri="http://schemas.openxmlformats.org/drawingml/2006/table">
            <a:tbl>
              <a:tblPr>
                <a:tableStyleId>{5C22544A-7EE6-4342-B048-85BDC9FD1C3A}</a:tableStyleId>
              </a:tblPr>
              <a:tblGrid>
                <a:gridCol w="4757480">
                  <a:extLst>
                    <a:ext uri="{9D8B030D-6E8A-4147-A177-3AD203B41FA5}">
                      <a16:colId xmlns:a16="http://schemas.microsoft.com/office/drawing/2014/main" val="171840087"/>
                    </a:ext>
                  </a:extLst>
                </a:gridCol>
                <a:gridCol w="6969759">
                  <a:extLst>
                    <a:ext uri="{9D8B030D-6E8A-4147-A177-3AD203B41FA5}">
                      <a16:colId xmlns:a16="http://schemas.microsoft.com/office/drawing/2014/main" val="488241368"/>
                    </a:ext>
                  </a:extLst>
                </a:gridCol>
              </a:tblGrid>
              <a:tr h="0">
                <a:tc gridSpan="2">
                  <a:txBody>
                    <a:bodyPr/>
                    <a:lstStyle/>
                    <a:p>
                      <a:pPr algn="ctr"/>
                      <a:r>
                        <a:rPr lang="zh-TW" sz="2400" b="0" kern="100" dirty="0">
                          <a:solidFill>
                            <a:schemeClr val="tx1"/>
                          </a:solidFill>
                          <a:effectLst/>
                        </a:rPr>
                        <a:t>新</a:t>
                      </a:r>
                      <a:r>
                        <a:rPr lang="en-US" sz="2400" b="0" kern="100" dirty="0">
                          <a:solidFill>
                            <a:schemeClr val="tx1"/>
                          </a:solidFill>
                          <a:effectLst/>
                        </a:rPr>
                        <a:t>  </a:t>
                      </a:r>
                      <a:r>
                        <a:rPr lang="zh-TW" sz="2400" b="0" kern="100" dirty="0">
                          <a:solidFill>
                            <a:schemeClr val="tx1"/>
                          </a:solidFill>
                          <a:effectLst/>
                        </a:rPr>
                        <a:t>購</a:t>
                      </a:r>
                      <a:r>
                        <a:rPr lang="en-US" sz="2400" b="0" kern="100" dirty="0">
                          <a:solidFill>
                            <a:schemeClr val="tx1"/>
                          </a:solidFill>
                          <a:effectLst/>
                        </a:rPr>
                        <a:t>  </a:t>
                      </a:r>
                      <a:r>
                        <a:rPr lang="zh-TW" sz="2400" b="0" kern="100" dirty="0">
                          <a:solidFill>
                            <a:schemeClr val="tx1"/>
                          </a:solidFill>
                          <a:effectLst/>
                        </a:rPr>
                        <a:t>及</a:t>
                      </a:r>
                      <a:r>
                        <a:rPr lang="en-US" sz="2400" b="0" kern="100" dirty="0">
                          <a:solidFill>
                            <a:schemeClr val="tx1"/>
                          </a:solidFill>
                          <a:effectLst/>
                        </a:rPr>
                        <a:t>  </a:t>
                      </a:r>
                      <a:r>
                        <a:rPr lang="zh-TW" sz="2400" b="0" kern="100" dirty="0">
                          <a:solidFill>
                            <a:schemeClr val="tx1"/>
                          </a:solidFill>
                          <a:effectLst/>
                        </a:rPr>
                        <a:t>受</a:t>
                      </a:r>
                      <a:r>
                        <a:rPr lang="en-US" sz="2400" b="0" kern="100" dirty="0">
                          <a:solidFill>
                            <a:schemeClr val="tx1"/>
                          </a:solidFill>
                          <a:effectLst/>
                        </a:rPr>
                        <a:t>  </a:t>
                      </a:r>
                      <a:r>
                        <a:rPr lang="zh-TW" sz="2400" b="0" kern="100" dirty="0">
                          <a:solidFill>
                            <a:schemeClr val="tx1"/>
                          </a:solidFill>
                          <a:effectLst/>
                        </a:rPr>
                        <a:t>贈</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1374" marR="11374" marT="6562"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extLst>
                  <a:ext uri="{0D108BD9-81ED-4DB2-BD59-A6C34878D82A}">
                    <a16:rowId xmlns:a16="http://schemas.microsoft.com/office/drawing/2014/main" val="890259340"/>
                  </a:ext>
                </a:extLst>
              </a:tr>
              <a:tr h="186161">
                <a:tc rowSpan="2">
                  <a:txBody>
                    <a:bodyPr/>
                    <a:lstStyle/>
                    <a:p>
                      <a:pPr algn="ctr"/>
                      <a:r>
                        <a:rPr lang="zh-TW" sz="2400" b="1" kern="100" dirty="0">
                          <a:solidFill>
                            <a:srgbClr val="FF0000"/>
                          </a:solidFill>
                          <a:effectLst/>
                        </a:rPr>
                        <a:t>購買圖書館館藏資料費</a:t>
                      </a:r>
                      <a:r>
                        <a:rPr lang="en-US" sz="2400" b="1" kern="100" dirty="0">
                          <a:solidFill>
                            <a:srgbClr val="FF0000"/>
                          </a:solidFill>
                          <a:effectLst/>
                        </a:rPr>
                        <a:t> (</a:t>
                      </a:r>
                      <a:r>
                        <a:rPr lang="zh-TW" sz="2400" b="1" kern="100" dirty="0">
                          <a:solidFill>
                            <a:srgbClr val="FF0000"/>
                          </a:solidFill>
                          <a:effectLst/>
                        </a:rPr>
                        <a:t>元</a:t>
                      </a:r>
                      <a:r>
                        <a:rPr lang="en-US" sz="2400" b="1" kern="100" dirty="0">
                          <a:solidFill>
                            <a:srgbClr val="FF0000"/>
                          </a:solidFill>
                          <a:effectLst/>
                        </a:rPr>
                        <a:t>)</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1374" marR="11374" marT="6562"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332" rtl="0" eaLnBrk="1" fontAlgn="auto" latinLnBrk="0" hangingPunct="1">
                        <a:lnSpc>
                          <a:spcPct val="100000"/>
                        </a:lnSpc>
                        <a:spcBef>
                          <a:spcPts val="0"/>
                        </a:spcBef>
                        <a:spcAft>
                          <a:spcPts val="0"/>
                        </a:spcAft>
                        <a:buClrTx/>
                        <a:buSzTx/>
                        <a:buFontTx/>
                        <a:buNone/>
                        <a:tabLst/>
                        <a:defRPr/>
                      </a:pPr>
                      <a:r>
                        <a:rPr lang="zh-TW" altLang="zh-TW" sz="2400" b="1" kern="100" dirty="0">
                          <a:solidFill>
                            <a:srgbClr val="FF0000"/>
                          </a:solidFill>
                          <a:effectLst/>
                        </a:rPr>
                        <a:t>圖書及非書資料</a:t>
                      </a:r>
                      <a:endParaRPr lang="zh-TW" alt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1374" marR="11374" marT="6562"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822295939"/>
                  </a:ext>
                </a:extLst>
              </a:tr>
              <a:tr h="186161">
                <a:tc vMerge="1">
                  <a:txBody>
                    <a:bodyPr/>
                    <a:lstStyle/>
                    <a:p>
                      <a:endParaRPr lang="zh-TW" altLang="en-US"/>
                    </a:p>
                  </a:txBody>
                  <a:tcPr/>
                </a:tc>
                <a:tc>
                  <a:txBody>
                    <a:bodyPr/>
                    <a:lstStyle/>
                    <a:p>
                      <a:pPr marL="0" marR="0" lvl="0" indent="0" algn="ctr" defTabSz="914332" rtl="0" eaLnBrk="1" fontAlgn="auto" latinLnBrk="0" hangingPunct="1">
                        <a:lnSpc>
                          <a:spcPct val="100000"/>
                        </a:lnSpc>
                        <a:spcBef>
                          <a:spcPts val="0"/>
                        </a:spcBef>
                        <a:spcAft>
                          <a:spcPts val="0"/>
                        </a:spcAft>
                        <a:buClrTx/>
                        <a:buSzTx/>
                        <a:buFontTx/>
                        <a:buNone/>
                        <a:tabLst/>
                        <a:defRPr/>
                      </a:pPr>
                      <a:r>
                        <a:rPr lang="zh-TW" altLang="zh-TW" sz="2400" b="1" kern="100" dirty="0">
                          <a:solidFill>
                            <a:srgbClr val="FF0000"/>
                          </a:solidFill>
                          <a:effectLst/>
                        </a:rPr>
                        <a:t>電子資料</a:t>
                      </a:r>
                      <a:endParaRPr lang="zh-TW" altLang="zh-TW" sz="2400" b="1" kern="100" dirty="0">
                        <a:solidFill>
                          <a:srgbClr val="FF0000"/>
                        </a:solidFill>
                        <a:effectLst/>
                        <a:latin typeface="微軟正黑體" panose="020B0604030504040204" pitchFamily="34" charset="-120"/>
                        <a:ea typeface="+mn-ea"/>
                        <a:cs typeface="Times New Roman" panose="02020603050405020304" pitchFamily="18" charset="0"/>
                      </a:endParaRPr>
                    </a:p>
                  </a:txBody>
                  <a:tcPr marL="11374" marR="11374" marT="6562"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767936090"/>
                  </a:ext>
                </a:extLst>
              </a:tr>
            </a:tbl>
          </a:graphicData>
        </a:graphic>
      </p:graphicFrame>
      <p:sp>
        <p:nvSpPr>
          <p:cNvPr id="8" name="內容版面配置區 4">
            <a:extLst>
              <a:ext uri="{FF2B5EF4-FFF2-40B4-BE49-F238E27FC236}">
                <a16:creationId xmlns:a16="http://schemas.microsoft.com/office/drawing/2014/main" id="{39D2F2BA-6BAF-4252-AC4E-27A2E95E8786}"/>
              </a:ext>
            </a:extLst>
          </p:cNvPr>
          <p:cNvSpPr txBox="1">
            <a:spLocks/>
          </p:cNvSpPr>
          <p:nvPr/>
        </p:nvSpPr>
        <p:spPr>
          <a:xfrm>
            <a:off x="162561" y="2194179"/>
            <a:ext cx="11846559" cy="4440301"/>
          </a:xfrm>
          <a:prstGeom prst="rect">
            <a:avLst/>
          </a:prstGeom>
          <a:noFill/>
        </p:spPr>
        <p:txBody>
          <a:bodyPr>
            <a:normAutofit fontScale="85000" lnSpcReduction="10000"/>
          </a:bodyPr>
          <a:lstStyle>
            <a:lvl1pPr marL="228584" indent="-228584" algn="l" defTabSz="914332" rtl="0" eaLnBrk="1" latinLnBrk="0" hangingPunct="1">
              <a:lnSpc>
                <a:spcPct val="100000"/>
              </a:lnSpc>
              <a:spcBef>
                <a:spcPts val="1000"/>
              </a:spcBef>
              <a:buFont typeface="Arial" panose="020B0604020202020204" pitchFamily="34" charset="0"/>
              <a:buChar char="•"/>
              <a:defRPr sz="2800" kern="1200" baseline="0">
                <a:solidFill>
                  <a:schemeClr val="tx1"/>
                </a:solidFill>
                <a:latin typeface="Arial" panose="020B0604020202020204" pitchFamily="34" charset="0"/>
                <a:ea typeface="微軟正黑體" panose="020B0604030504040204" pitchFamily="34" charset="-120"/>
                <a:cs typeface="+mn-cs"/>
              </a:defRPr>
            </a:lvl1pPr>
            <a:lvl2pPr marL="685750" indent="-228584" algn="l" defTabSz="914332" rtl="0" eaLnBrk="1" latinLnBrk="0" hangingPunct="1">
              <a:lnSpc>
                <a:spcPct val="10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微軟正黑體" panose="020B0604030504040204" pitchFamily="34" charset="-120"/>
                <a:cs typeface="+mn-cs"/>
              </a:defRPr>
            </a:lvl2pPr>
            <a:lvl3pPr marL="1142914" indent="-228584" algn="l" defTabSz="914332" rtl="0" eaLnBrk="1" latinLnBrk="0" hangingPunct="1">
              <a:lnSpc>
                <a:spcPct val="10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微軟正黑體" panose="020B0604030504040204" pitchFamily="34" charset="-120"/>
                <a:cs typeface="+mn-cs"/>
              </a:defRPr>
            </a:lvl3pPr>
            <a:lvl4pPr marL="1600080"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4pPr>
            <a:lvl5pPr marL="2057247" indent="-228584" algn="l" defTabSz="914332" rtl="0" eaLnBrk="1" latinLnBrk="0" hangingPunct="1">
              <a:lnSpc>
                <a:spcPct val="10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微軟正黑體" panose="020B0604030504040204" pitchFamily="34" charset="-120"/>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600"/>
              </a:spcBef>
              <a:buFont typeface="Arial" panose="020B0604020202020204" pitchFamily="34" charset="0"/>
              <a:buNone/>
              <a:defRPr/>
            </a:pPr>
            <a:r>
              <a:rPr lang="en-US" altLang="zh-TW" sz="2400" b="1" kern="100" dirty="0">
                <a:latin typeface="微軟正黑體" panose="020B0604030504040204" pitchFamily="34" charset="-120"/>
              </a:rPr>
              <a:t>【</a:t>
            </a:r>
            <a:r>
              <a:rPr lang="zh-TW" altLang="en-US" sz="2400" b="1" kern="100" dirty="0">
                <a:latin typeface="微軟正黑體" panose="020B0604030504040204" pitchFamily="34" charset="-120"/>
              </a:rPr>
              <a:t>修改欄位及定義</a:t>
            </a:r>
            <a:r>
              <a:rPr lang="en-US" altLang="zh-TW" sz="2400" b="1" kern="100" dirty="0">
                <a:latin typeface="微軟正黑體" panose="020B0604030504040204" pitchFamily="34" charset="-120"/>
              </a:rPr>
              <a:t>】</a:t>
            </a:r>
            <a:r>
              <a:rPr lang="zh-TW" altLang="en-US" sz="2400" b="1" kern="100" dirty="0">
                <a:latin typeface="微軟正黑體" panose="020B0604030504040204" pitchFamily="34" charset="-120"/>
              </a:rPr>
              <a:t>：</a:t>
            </a:r>
            <a:r>
              <a:rPr lang="zh-TW" altLang="en-US" sz="2400" b="1" kern="100" dirty="0">
                <a:solidFill>
                  <a:srgbClr val="FF0000"/>
                </a:solidFill>
                <a:latin typeface="微軟正黑體" panose="020B0604030504040204" pitchFamily="34" charset="-120"/>
              </a:rPr>
              <a:t>購買圖書館館藏資料費</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公校請以前一年度</a:t>
            </a:r>
            <a:r>
              <a:rPr lang="en-US" altLang="zh-TW" sz="2400" kern="100" dirty="0">
                <a:latin typeface="微軟正黑體" panose="020B0604030504040204" pitchFamily="34" charset="-120"/>
              </a:rPr>
              <a:t>(1/1~12/31)</a:t>
            </a:r>
            <a:r>
              <a:rPr lang="zh-TW" altLang="en-US" sz="2400" kern="100" dirty="0">
                <a:latin typeface="微軟正黑體" panose="020B0604030504040204" pitchFamily="34" charset="-120"/>
              </a:rPr>
              <a:t>之決算數做為填報基準；</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私校請以前一學年度</a:t>
            </a:r>
            <a:r>
              <a:rPr lang="en-US" altLang="zh-TW" sz="2400" kern="100" dirty="0">
                <a:latin typeface="微軟正黑體" panose="020B0604030504040204" pitchFamily="34" charset="-120"/>
              </a:rPr>
              <a:t>(8/1~7/31)</a:t>
            </a:r>
            <a:r>
              <a:rPr lang="zh-TW" altLang="en-US" sz="2400" kern="100" dirty="0">
                <a:latin typeface="微軟正黑體" panose="020B0604030504040204" pitchFamily="34" charset="-120"/>
              </a:rPr>
              <a:t>之決算數做為填報基準。</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請填寫前一年度</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學年度購買所有圖書館館藏資料之經費，依照採購標的分別填列購買</a:t>
            </a:r>
            <a:r>
              <a:rPr lang="zh-TW" altLang="en-US" sz="2400" b="1" kern="100" dirty="0">
                <a:solidFill>
                  <a:srgbClr val="FF0000"/>
                </a:solidFill>
                <a:latin typeface="微軟正黑體" panose="020B0604030504040204" pitchFamily="34" charset="-120"/>
              </a:rPr>
              <a:t>「圖書及非書資料」與「電子資料」兩種圖書館館藏資料類型之經費費用</a:t>
            </a:r>
            <a:r>
              <a:rPr lang="zh-TW" altLang="en-US" sz="2400" kern="100" dirty="0">
                <a:latin typeface="微軟正黑體" panose="020B0604030504040204" pitchFamily="34" charset="-120"/>
              </a:rPr>
              <a:t>，並含分配到各系所之費用。</a:t>
            </a:r>
            <a:br>
              <a:rPr lang="en-US" altLang="zh-TW" sz="2400" kern="100" dirty="0">
                <a:latin typeface="微軟正黑體" panose="020B0604030504040204" pitchFamily="34" charset="-120"/>
              </a:rPr>
            </a:br>
            <a:r>
              <a:rPr lang="zh-TW" altLang="en-US" sz="2400" kern="100" dirty="0">
                <a:latin typeface="微軟正黑體" panose="020B0604030504040204" pitchFamily="34" charset="-120"/>
              </a:rPr>
              <a:t>圖書館館藏包含「圖書資料」、「非書資料」及「電子資料」三大類型，歸類原則如下：</a:t>
            </a:r>
          </a:p>
          <a:p>
            <a:pPr marL="800040" lvl="1" indent="-342874">
              <a:lnSpc>
                <a:spcPct val="120000"/>
              </a:lnSpc>
              <a:spcBef>
                <a:spcPts val="600"/>
              </a:spcBef>
              <a:buFont typeface="Wingdings" panose="05000000000000000000" pitchFamily="2" charset="2"/>
              <a:buChar char=""/>
              <a:defRPr/>
            </a:pPr>
            <a:r>
              <a:rPr lang="zh-TW" altLang="en-US" sz="2000" kern="100" dirty="0">
                <a:latin typeface="微軟正黑體" panose="020B0604030504040204" pitchFamily="34" charset="-120"/>
              </a:rPr>
              <a:t>「圖書資料」包含圖書、善本圖書、期刊合訂本、報紙合訂本、現期期刊、現期報紙及其他圖書資料。</a:t>
            </a:r>
          </a:p>
          <a:p>
            <a:pPr marL="800040" lvl="1" indent="-342874">
              <a:lnSpc>
                <a:spcPct val="120000"/>
              </a:lnSpc>
              <a:spcBef>
                <a:spcPts val="600"/>
              </a:spcBef>
              <a:buFont typeface="Wingdings" panose="05000000000000000000" pitchFamily="2" charset="2"/>
              <a:buChar char=""/>
              <a:defRPr/>
            </a:pPr>
            <a:r>
              <a:rPr lang="zh-TW" altLang="en-US" sz="2000" kern="100" dirty="0">
                <a:latin typeface="微軟正黑體" panose="020B0604030504040204" pitchFamily="34" charset="-120"/>
              </a:rPr>
              <a:t>「非書資料」包含地圖、微縮資料、手稿、視聽資料、靜畫資料及其他非書資料。</a:t>
            </a:r>
          </a:p>
          <a:p>
            <a:pPr marL="800040" lvl="1" indent="-342874">
              <a:lnSpc>
                <a:spcPct val="120000"/>
              </a:lnSpc>
              <a:spcBef>
                <a:spcPts val="600"/>
              </a:spcBef>
              <a:buFont typeface="Wingdings" panose="05000000000000000000" pitchFamily="2" charset="2"/>
              <a:buChar char=""/>
              <a:defRPr/>
            </a:pPr>
            <a:r>
              <a:rPr lang="zh-TW" altLang="en-US" sz="2000" kern="100" dirty="0">
                <a:latin typeface="微軟正黑體" panose="020B0604030504040204" pitchFamily="34" charset="-120"/>
              </a:rPr>
              <a:t>「電子資料」包含電子書、電子期刊、電子資料庫及其他電子資料。</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若學校教師因獲得某專案研究計畫經費，該經費所購置之圖書屬於計畫使用，非屬學校圖書財產且未列入學校圖書編目，則不可列計該經費。</a:t>
            </a:r>
          </a:p>
          <a:p>
            <a:pPr marL="0" indent="0" algn="r">
              <a:lnSpc>
                <a:spcPct val="120000"/>
              </a:lnSpc>
              <a:spcBef>
                <a:spcPts val="600"/>
              </a:spcBef>
              <a:buFont typeface="Arial" panose="020B0604020202020204" pitchFamily="34" charset="0"/>
              <a:buNone/>
              <a:defRPr/>
            </a:pPr>
            <a:r>
              <a:rPr lang="en-US" altLang="zh-TW" sz="1600" kern="100" dirty="0">
                <a:latin typeface="微軟正黑體" panose="020B0604030504040204" pitchFamily="34" charset="-120"/>
              </a:rPr>
              <a:t>【113</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10</a:t>
            </a:r>
            <a:r>
              <a:rPr lang="zh-TW" altLang="en-US" sz="1600" kern="100" dirty="0">
                <a:latin typeface="微軟正黑體" panose="020B0604030504040204" pitchFamily="34" charset="-120"/>
              </a:rPr>
              <a:t>月因應「統計處」需求修改欄位及定義</a:t>
            </a:r>
            <a:r>
              <a:rPr lang="en-US" altLang="zh-TW" sz="16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29442200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D9591A5-FBE3-41D1-9AA7-7868C4B71DE9}"/>
              </a:ext>
            </a:extLst>
          </p:cNvPr>
          <p:cNvSpPr>
            <a:spLocks noGrp="1"/>
          </p:cNvSpPr>
          <p:nvPr>
            <p:ph type="title"/>
          </p:nvPr>
        </p:nvSpPr>
        <p:spPr/>
        <p:txBody>
          <a:bodyPr/>
          <a:lstStyle/>
          <a:p>
            <a:r>
              <a:rPr lang="zh-TW" altLang="en-US" dirty="0"/>
              <a:t>表</a:t>
            </a:r>
            <a:r>
              <a:rPr lang="en-US" altLang="zh-TW" dirty="0"/>
              <a:t>6-5</a:t>
            </a:r>
            <a:r>
              <a:rPr lang="zh-TW" altLang="en-US" dirty="0"/>
              <a:t>學校辦理國際學術研討會統計表</a:t>
            </a:r>
          </a:p>
        </p:txBody>
      </p:sp>
      <p:sp>
        <p:nvSpPr>
          <p:cNvPr id="3" name="投影片編號版面配置區 2">
            <a:extLst>
              <a:ext uri="{FF2B5EF4-FFF2-40B4-BE49-F238E27FC236}">
                <a16:creationId xmlns:a16="http://schemas.microsoft.com/office/drawing/2014/main" id="{0E594E8B-E803-491F-A12D-224D1636EA4B}"/>
              </a:ext>
            </a:extLst>
          </p:cNvPr>
          <p:cNvSpPr>
            <a:spLocks noGrp="1"/>
          </p:cNvSpPr>
          <p:nvPr>
            <p:ph type="sldNum" sz="quarter" idx="12"/>
          </p:nvPr>
        </p:nvSpPr>
        <p:spPr/>
        <p:txBody>
          <a:bodyPr/>
          <a:lstStyle/>
          <a:p>
            <a:fld id="{D4B37BC5-01F3-4DA6-AE9F-6749599A3EE9}" type="slidenum">
              <a:rPr lang="zh-TW" altLang="en-US" smtClean="0"/>
              <a:t>34</a:t>
            </a:fld>
            <a:endParaRPr lang="zh-TW" altLang="en-US"/>
          </a:p>
        </p:txBody>
      </p:sp>
      <p:graphicFrame>
        <p:nvGraphicFramePr>
          <p:cNvPr id="7" name="內容版面配置區 6">
            <a:extLst>
              <a:ext uri="{FF2B5EF4-FFF2-40B4-BE49-F238E27FC236}">
                <a16:creationId xmlns:a16="http://schemas.microsoft.com/office/drawing/2014/main" id="{D22A363E-32CB-4430-9DAB-9D0CE3C12FA8}"/>
              </a:ext>
            </a:extLst>
          </p:cNvPr>
          <p:cNvGraphicFramePr>
            <a:graphicFrameLocks noGrp="1"/>
          </p:cNvGraphicFramePr>
          <p:nvPr>
            <p:ph sz="quarter" idx="13"/>
            <p:extLst>
              <p:ext uri="{D42A27DB-BD31-4B8C-83A1-F6EECF244321}">
                <p14:modId xmlns:p14="http://schemas.microsoft.com/office/powerpoint/2010/main" val="3368545317"/>
              </p:ext>
            </p:extLst>
          </p:nvPr>
        </p:nvGraphicFramePr>
        <p:xfrm>
          <a:off x="162566" y="948357"/>
          <a:ext cx="11866869" cy="1950720"/>
        </p:xfrm>
        <a:graphic>
          <a:graphicData uri="http://schemas.openxmlformats.org/drawingml/2006/table">
            <a:tbl>
              <a:tblPr firstRow="1" firstCol="1" lastRow="1" lastCol="1" bandRow="1" bandCol="1">
                <a:tableStyleId>{5C22544A-7EE6-4342-B048-85BDC9FD1C3A}</a:tableStyleId>
              </a:tblPr>
              <a:tblGrid>
                <a:gridCol w="853434">
                  <a:extLst>
                    <a:ext uri="{9D8B030D-6E8A-4147-A177-3AD203B41FA5}">
                      <a16:colId xmlns:a16="http://schemas.microsoft.com/office/drawing/2014/main" val="1122269752"/>
                    </a:ext>
                  </a:extLst>
                </a:gridCol>
                <a:gridCol w="2479040">
                  <a:extLst>
                    <a:ext uri="{9D8B030D-6E8A-4147-A177-3AD203B41FA5}">
                      <a16:colId xmlns:a16="http://schemas.microsoft.com/office/drawing/2014/main" val="1249353717"/>
                    </a:ext>
                  </a:extLst>
                </a:gridCol>
                <a:gridCol w="1097280">
                  <a:extLst>
                    <a:ext uri="{9D8B030D-6E8A-4147-A177-3AD203B41FA5}">
                      <a16:colId xmlns:a16="http://schemas.microsoft.com/office/drawing/2014/main" val="819349722"/>
                    </a:ext>
                  </a:extLst>
                </a:gridCol>
                <a:gridCol w="1229360">
                  <a:extLst>
                    <a:ext uri="{9D8B030D-6E8A-4147-A177-3AD203B41FA5}">
                      <a16:colId xmlns:a16="http://schemas.microsoft.com/office/drawing/2014/main" val="3868139587"/>
                    </a:ext>
                  </a:extLst>
                </a:gridCol>
                <a:gridCol w="477520">
                  <a:extLst>
                    <a:ext uri="{9D8B030D-6E8A-4147-A177-3AD203B41FA5}">
                      <a16:colId xmlns:a16="http://schemas.microsoft.com/office/drawing/2014/main" val="3670041196"/>
                    </a:ext>
                  </a:extLst>
                </a:gridCol>
                <a:gridCol w="477520">
                  <a:extLst>
                    <a:ext uri="{9D8B030D-6E8A-4147-A177-3AD203B41FA5}">
                      <a16:colId xmlns:a16="http://schemas.microsoft.com/office/drawing/2014/main" val="1756944165"/>
                    </a:ext>
                  </a:extLst>
                </a:gridCol>
                <a:gridCol w="965200">
                  <a:extLst>
                    <a:ext uri="{9D8B030D-6E8A-4147-A177-3AD203B41FA5}">
                      <a16:colId xmlns:a16="http://schemas.microsoft.com/office/drawing/2014/main" val="3164639729"/>
                    </a:ext>
                  </a:extLst>
                </a:gridCol>
                <a:gridCol w="965200">
                  <a:extLst>
                    <a:ext uri="{9D8B030D-6E8A-4147-A177-3AD203B41FA5}">
                      <a16:colId xmlns:a16="http://schemas.microsoft.com/office/drawing/2014/main" val="3049808906"/>
                    </a:ext>
                  </a:extLst>
                </a:gridCol>
                <a:gridCol w="3322315">
                  <a:extLst>
                    <a:ext uri="{9D8B030D-6E8A-4147-A177-3AD203B41FA5}">
                      <a16:colId xmlns:a16="http://schemas.microsoft.com/office/drawing/2014/main" val="1969337431"/>
                    </a:ext>
                  </a:extLst>
                </a:gridCol>
              </a:tblGrid>
              <a:tr h="129540">
                <a:tc rowSpan="2">
                  <a:txBody>
                    <a:bodyPr/>
                    <a:lstStyle/>
                    <a:p>
                      <a:pPr algn="ctr"/>
                      <a:r>
                        <a:rPr lang="zh-TW" sz="1600" b="0" kern="100" dirty="0">
                          <a:solidFill>
                            <a:schemeClr val="bg1">
                              <a:lumMod val="50000"/>
                            </a:schemeClr>
                          </a:solidFill>
                          <a:effectLst/>
                        </a:rPr>
                        <a:t>學年度</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0" kern="100" dirty="0">
                          <a:solidFill>
                            <a:schemeClr val="tx1"/>
                          </a:solidFill>
                          <a:effectLst/>
                        </a:rPr>
                        <a:t>舉辦方式</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1600" b="0" kern="100">
                          <a:solidFill>
                            <a:schemeClr val="bg1">
                              <a:lumMod val="50000"/>
                            </a:schemeClr>
                          </a:solidFill>
                          <a:effectLst/>
                        </a:rPr>
                        <a:t>會議名稱</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a:solidFill>
                            <a:schemeClr val="bg1">
                              <a:lumMod val="50000"/>
                            </a:schemeClr>
                          </a:solidFill>
                          <a:effectLst/>
                        </a:rPr>
                        <a:t>會議舉行國家</a:t>
                      </a:r>
                      <a:r>
                        <a:rPr lang="en-US" sz="1600" b="0" kern="100">
                          <a:solidFill>
                            <a:schemeClr val="bg1">
                              <a:lumMod val="50000"/>
                            </a:schemeClr>
                          </a:solidFill>
                          <a:effectLst/>
                        </a:rPr>
                        <a:t>/</a:t>
                      </a:r>
                      <a:r>
                        <a:rPr lang="zh-TW" sz="1600" b="0" kern="100">
                          <a:solidFill>
                            <a:schemeClr val="bg1">
                              <a:lumMod val="50000"/>
                            </a:schemeClr>
                          </a:solidFill>
                          <a:effectLst/>
                        </a:rPr>
                        <a:t>地區</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1600" b="0" kern="100">
                          <a:solidFill>
                            <a:schemeClr val="bg1">
                              <a:lumMod val="50000"/>
                            </a:schemeClr>
                          </a:solidFill>
                          <a:effectLst/>
                        </a:rPr>
                        <a:t>與會人數</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1600" b="0" kern="100">
                          <a:solidFill>
                            <a:schemeClr val="bg1">
                              <a:lumMod val="50000"/>
                            </a:schemeClr>
                          </a:solidFill>
                          <a:effectLst/>
                        </a:rPr>
                        <a:t>會議舉行起迄日期</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rowSpan="2">
                  <a:txBody>
                    <a:bodyPr/>
                    <a:lstStyle/>
                    <a:p>
                      <a:pPr algn="ctr"/>
                      <a:r>
                        <a:rPr lang="zh-TW" sz="1600" b="0" kern="100" dirty="0">
                          <a:solidFill>
                            <a:schemeClr val="bg1">
                              <a:lumMod val="50000"/>
                            </a:schemeClr>
                          </a:solidFill>
                          <a:effectLst/>
                        </a:rPr>
                        <a:t>經費來源</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592140"/>
                  </a:ext>
                </a:extLst>
              </a:tr>
              <a:tr h="12954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1600" b="0" kern="100" dirty="0">
                          <a:solidFill>
                            <a:schemeClr val="bg1">
                              <a:lumMod val="50000"/>
                            </a:schemeClr>
                          </a:solidFill>
                          <a:effectLst/>
                        </a:rPr>
                        <a:t>男</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a:solidFill>
                            <a:schemeClr val="bg1">
                              <a:lumMod val="50000"/>
                            </a:schemeClr>
                          </a:solidFill>
                          <a:effectLst/>
                        </a:rPr>
                        <a:t>女</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開始日期</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結束日期</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extLst>
                  <a:ext uri="{0D108BD9-81ED-4DB2-BD59-A6C34878D82A}">
                    <a16:rowId xmlns:a16="http://schemas.microsoft.com/office/drawing/2014/main" val="3514078591"/>
                  </a:ext>
                </a:extLst>
              </a:tr>
              <a:tr h="454660">
                <a:tc>
                  <a:txBody>
                    <a:bodyPr/>
                    <a:lstStyle/>
                    <a:p>
                      <a:r>
                        <a:rPr lang="en-US" sz="1600" b="0" kern="100">
                          <a:solidFill>
                            <a:schemeClr val="bg1">
                              <a:lumMod val="50000"/>
                            </a:schemeClr>
                          </a:solidFill>
                          <a:effectLst/>
                        </a:rPr>
                        <a:t> </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zh-TW" sz="2400" b="0" kern="100" dirty="0">
                          <a:solidFill>
                            <a:schemeClr val="tx1"/>
                          </a:solidFill>
                          <a:effectLst/>
                        </a:rPr>
                        <a:t>□學校主辦</a:t>
                      </a:r>
                    </a:p>
                    <a:p>
                      <a:pPr algn="just"/>
                      <a:r>
                        <a:rPr lang="zh-TW" sz="2400" b="0" kern="100" dirty="0">
                          <a:solidFill>
                            <a:schemeClr val="tx1"/>
                          </a:solidFill>
                          <a:effectLst/>
                        </a:rPr>
                        <a:t>□學校協辦</a:t>
                      </a:r>
                    </a:p>
                    <a:p>
                      <a:pPr algn="just"/>
                      <a:r>
                        <a:rPr lang="zh-TW" sz="2400" b="1" kern="100" dirty="0">
                          <a:solidFill>
                            <a:srgbClr val="FF0000"/>
                          </a:solidFill>
                          <a:effectLst/>
                        </a:rPr>
                        <a:t>□研究學院主辦</a:t>
                      </a:r>
                    </a:p>
                    <a:p>
                      <a:pPr algn="just"/>
                      <a:r>
                        <a:rPr lang="zh-TW" sz="2400" b="1" kern="100" dirty="0">
                          <a:solidFill>
                            <a:srgbClr val="FF0000"/>
                          </a:solidFill>
                          <a:effectLst/>
                        </a:rPr>
                        <a:t>□研究學院協辦</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en-US" sz="1600" b="0" kern="100">
                          <a:solidFill>
                            <a:schemeClr val="bg1">
                              <a:lumMod val="50000"/>
                            </a:schemeClr>
                          </a:solidFill>
                          <a:effectLst/>
                        </a:rPr>
                        <a:t> </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kern="100" dirty="0">
                          <a:solidFill>
                            <a:schemeClr val="bg1">
                              <a:lumMod val="50000"/>
                            </a:schemeClr>
                          </a:solidFill>
                          <a:effectLst/>
                        </a:rPr>
                        <a:t> </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kern="100" dirty="0">
                          <a:solidFill>
                            <a:schemeClr val="bg1">
                              <a:lumMod val="50000"/>
                            </a:schemeClr>
                          </a:solidFill>
                          <a:effectLst/>
                        </a:rPr>
                        <a:t> </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kern="100" dirty="0">
                          <a:solidFill>
                            <a:schemeClr val="bg1">
                              <a:lumMod val="50000"/>
                            </a:schemeClr>
                          </a:solidFill>
                          <a:effectLst/>
                        </a:rPr>
                        <a:t> </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kern="100" dirty="0">
                          <a:solidFill>
                            <a:schemeClr val="bg1">
                              <a:lumMod val="50000"/>
                            </a:schemeClr>
                          </a:solidFill>
                          <a:effectLst/>
                        </a:rPr>
                        <a:t> </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kern="100" dirty="0">
                          <a:solidFill>
                            <a:schemeClr val="bg1">
                              <a:lumMod val="50000"/>
                            </a:schemeClr>
                          </a:solidFill>
                          <a:effectLst/>
                        </a:rPr>
                        <a:t> </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1600" b="0" kern="100" dirty="0">
                          <a:solidFill>
                            <a:schemeClr val="bg1">
                              <a:lumMod val="50000"/>
                            </a:schemeClr>
                          </a:solidFill>
                          <a:effectLst/>
                        </a:rPr>
                        <a:t>□學校自籌</a:t>
                      </a:r>
                    </a:p>
                    <a:p>
                      <a:r>
                        <a:rPr lang="zh-TW" sz="1600" b="0" kern="100" dirty="0">
                          <a:solidFill>
                            <a:schemeClr val="bg1">
                              <a:lumMod val="50000"/>
                            </a:schemeClr>
                          </a:solidFill>
                          <a:effectLst/>
                        </a:rPr>
                        <a:t>□教育部補助，補助單位名稱</a:t>
                      </a:r>
                      <a:br>
                        <a:rPr lang="en-US" altLang="zh-TW" sz="1600" b="0" kern="100" dirty="0">
                          <a:solidFill>
                            <a:schemeClr val="bg1">
                              <a:lumMod val="50000"/>
                            </a:schemeClr>
                          </a:solidFill>
                          <a:effectLst/>
                        </a:rPr>
                      </a:br>
                      <a:r>
                        <a:rPr lang="zh-TW" sz="1600" b="0" kern="100" dirty="0">
                          <a:solidFill>
                            <a:schemeClr val="bg1">
                              <a:lumMod val="50000"/>
                            </a:schemeClr>
                          </a:solidFill>
                          <a:effectLst/>
                        </a:rPr>
                        <a:t>□其他政府單位補助，補助單位名稱</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26110928"/>
                  </a:ext>
                </a:extLst>
              </a:tr>
            </a:tbl>
          </a:graphicData>
        </a:graphic>
      </p:graphicFrame>
      <p:sp>
        <p:nvSpPr>
          <p:cNvPr id="6" name="文字版面配置區 5">
            <a:extLst>
              <a:ext uri="{FF2B5EF4-FFF2-40B4-BE49-F238E27FC236}">
                <a16:creationId xmlns:a16="http://schemas.microsoft.com/office/drawing/2014/main" id="{F107E4B2-9DFF-4DCD-836D-F6D409FE9690}"/>
              </a:ext>
            </a:extLst>
          </p:cNvPr>
          <p:cNvSpPr>
            <a:spLocks noGrp="1"/>
          </p:cNvSpPr>
          <p:nvPr>
            <p:ph type="body" sz="quarter" idx="15"/>
          </p:nvPr>
        </p:nvSpPr>
        <p:spPr/>
        <p:txBody>
          <a:bodyPr/>
          <a:lstStyle/>
          <a:p>
            <a:r>
              <a:rPr lang="en-US" altLang="zh-TW" dirty="0"/>
              <a:t>09</a:t>
            </a:r>
            <a:endParaRPr lang="zh-TW" altLang="en-US" dirty="0"/>
          </a:p>
        </p:txBody>
      </p:sp>
      <p:sp>
        <p:nvSpPr>
          <p:cNvPr id="8" name="內容版面配置區 4">
            <a:extLst>
              <a:ext uri="{FF2B5EF4-FFF2-40B4-BE49-F238E27FC236}">
                <a16:creationId xmlns:a16="http://schemas.microsoft.com/office/drawing/2014/main" id="{E5CCD6D6-510E-4BFA-84D4-ACC9A93D30BD}"/>
              </a:ext>
            </a:extLst>
          </p:cNvPr>
          <p:cNvSpPr>
            <a:spLocks noGrp="1"/>
          </p:cNvSpPr>
          <p:nvPr>
            <p:ph sz="quarter" idx="14"/>
          </p:nvPr>
        </p:nvSpPr>
        <p:spPr>
          <a:xfrm>
            <a:off x="161925" y="3045001"/>
            <a:ext cx="11847513" cy="3812999"/>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新增選項</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舉辦方式</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研究學院主辦、研究學院協辦</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請依研討會舉辦方式選填</a:t>
            </a:r>
            <a:r>
              <a:rPr lang="en-US" altLang="zh-TW" sz="2400" b="1" kern="100" dirty="0">
                <a:solidFill>
                  <a:srgbClr val="FF0000"/>
                </a:solidFill>
                <a:latin typeface="微軟正黑體" panose="020B0604030504040204" pitchFamily="34" charset="-120"/>
              </a:rPr>
              <a:t>【</a:t>
            </a:r>
            <a:r>
              <a:rPr lang="zh-TW" altLang="en-US" sz="2400" b="1" kern="100" dirty="0">
                <a:solidFill>
                  <a:srgbClr val="FF0000"/>
                </a:solidFill>
                <a:latin typeface="微軟正黑體" panose="020B0604030504040204" pitchFamily="34" charset="-120"/>
              </a:rPr>
              <a:t>學校主辦；學校協辦；研究學院主辦；研究學院協辦</a:t>
            </a:r>
            <a:r>
              <a:rPr lang="en-US" altLang="zh-TW" sz="2400" b="1" kern="100" dirty="0">
                <a:solidFill>
                  <a:srgbClr val="FF0000"/>
                </a:solidFill>
                <a:latin typeface="微軟正黑體" panose="020B0604030504040204" pitchFamily="34" charset="-120"/>
              </a:rPr>
              <a:t>】</a:t>
            </a:r>
            <a:r>
              <a:rPr lang="zh-TW" altLang="en-US" sz="2400" kern="100" dirty="0">
                <a:latin typeface="微軟正黑體" panose="020B0604030504040204" pitchFamily="34" charset="-120"/>
              </a:rPr>
              <a:t>，其中「研究學院」係指經教育部依「國家重點領域產學合作及人才培育創新條例」核定之研究學院。</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不得空白</a:t>
            </a:r>
            <a:r>
              <a:rPr lang="en-US" altLang="zh-TW" sz="2400" kern="100" dirty="0">
                <a:latin typeface="微軟正黑體" panose="020B0604030504040204" pitchFamily="34" charset="-120"/>
              </a:rPr>
              <a:t>)</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若前揭研討會係由「學校及研究學院」共同辦理者，</a:t>
            </a:r>
            <a:r>
              <a:rPr lang="zh-TW" altLang="en-US" sz="2400" b="1" kern="100" dirty="0">
                <a:solidFill>
                  <a:srgbClr val="FF0000"/>
                </a:solidFill>
                <a:latin typeface="微軟正黑體" panose="020B0604030504040204" pitchFamily="34" charset="-120"/>
              </a:rPr>
              <a:t>可複選</a:t>
            </a:r>
            <a:r>
              <a:rPr lang="zh-TW" altLang="en-US" sz="2400" kern="100" dirty="0">
                <a:latin typeface="微軟正黑體" panose="020B0604030504040204" pitchFamily="34" charset="-120"/>
              </a:rPr>
              <a:t>。</a:t>
            </a:r>
          </a:p>
          <a:p>
            <a:pPr marL="0" indent="0">
              <a:lnSpc>
                <a:spcPct val="120000"/>
              </a:lnSpc>
              <a:spcBef>
                <a:spcPts val="600"/>
              </a:spcBef>
              <a:buNone/>
              <a:defRPr/>
            </a:pPr>
            <a:endParaRPr lang="zh-TW" altLang="en-US" sz="2400" kern="100" dirty="0">
              <a:latin typeface="微軟正黑體" panose="020B0604030504040204" pitchFamily="34" charset="-120"/>
            </a:endParaRPr>
          </a:p>
          <a:p>
            <a:pPr marL="0" indent="0" algn="r">
              <a:lnSpc>
                <a:spcPct val="120000"/>
              </a:lnSpc>
              <a:spcBef>
                <a:spcPts val="600"/>
              </a:spcBef>
              <a:buNone/>
              <a:defRPr/>
            </a:pPr>
            <a:r>
              <a:rPr lang="en-US" altLang="zh-TW" sz="1600" kern="100" dirty="0">
                <a:latin typeface="微軟正黑體" panose="020B0604030504040204" pitchFamily="34" charset="-120"/>
              </a:rPr>
              <a:t>【113</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10</a:t>
            </a:r>
            <a:r>
              <a:rPr lang="zh-TW" altLang="en-US" sz="1600" kern="100" dirty="0">
                <a:latin typeface="微軟正黑體" panose="020B0604030504040204" pitchFamily="34" charset="-120"/>
              </a:rPr>
              <a:t>月因應「技職司」需求新增選項</a:t>
            </a:r>
            <a:r>
              <a:rPr lang="en-US" altLang="zh-TW" sz="16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42857099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CF1A445-09C6-4329-8D09-262DF057746F}"/>
              </a:ext>
            </a:extLst>
          </p:cNvPr>
          <p:cNvSpPr>
            <a:spLocks noGrp="1"/>
          </p:cNvSpPr>
          <p:nvPr>
            <p:ph type="title"/>
          </p:nvPr>
        </p:nvSpPr>
        <p:spPr/>
        <p:txBody>
          <a:bodyPr/>
          <a:lstStyle/>
          <a:p>
            <a:r>
              <a:rPr lang="zh-TW" altLang="en-US" dirty="0"/>
              <a:t>表</a:t>
            </a:r>
            <a:r>
              <a:rPr lang="en-US" altLang="zh-TW" dirty="0"/>
              <a:t>6-6</a:t>
            </a:r>
            <a:r>
              <a:rPr lang="zh-TW" altLang="en-US" dirty="0"/>
              <a:t>學校與境外大學簽訂學術交流情形</a:t>
            </a:r>
          </a:p>
        </p:txBody>
      </p:sp>
      <p:sp>
        <p:nvSpPr>
          <p:cNvPr id="3" name="投影片編號版面配置區 2">
            <a:extLst>
              <a:ext uri="{FF2B5EF4-FFF2-40B4-BE49-F238E27FC236}">
                <a16:creationId xmlns:a16="http://schemas.microsoft.com/office/drawing/2014/main" id="{43BA4690-9301-487B-A4C0-4ADA0458458A}"/>
              </a:ext>
            </a:extLst>
          </p:cNvPr>
          <p:cNvSpPr>
            <a:spLocks noGrp="1"/>
          </p:cNvSpPr>
          <p:nvPr>
            <p:ph type="sldNum" sz="quarter" idx="12"/>
          </p:nvPr>
        </p:nvSpPr>
        <p:spPr/>
        <p:txBody>
          <a:bodyPr/>
          <a:lstStyle/>
          <a:p>
            <a:fld id="{D4B37BC5-01F3-4DA6-AE9F-6749599A3EE9}" type="slidenum">
              <a:rPr lang="zh-TW" altLang="en-US" smtClean="0"/>
              <a:t>35</a:t>
            </a:fld>
            <a:endParaRPr lang="zh-TW" altLang="en-US"/>
          </a:p>
        </p:txBody>
      </p:sp>
      <p:graphicFrame>
        <p:nvGraphicFramePr>
          <p:cNvPr id="7" name="內容版面配置區 6">
            <a:extLst>
              <a:ext uri="{FF2B5EF4-FFF2-40B4-BE49-F238E27FC236}">
                <a16:creationId xmlns:a16="http://schemas.microsoft.com/office/drawing/2014/main" id="{4ADF18B9-26C9-4061-B6D3-ED8A1C5CCBCF}"/>
              </a:ext>
            </a:extLst>
          </p:cNvPr>
          <p:cNvGraphicFramePr>
            <a:graphicFrameLocks noGrp="1"/>
          </p:cNvGraphicFramePr>
          <p:nvPr>
            <p:ph sz="quarter" idx="13"/>
            <p:extLst>
              <p:ext uri="{D42A27DB-BD31-4B8C-83A1-F6EECF244321}">
                <p14:modId xmlns:p14="http://schemas.microsoft.com/office/powerpoint/2010/main" val="2253065933"/>
              </p:ext>
            </p:extLst>
          </p:nvPr>
        </p:nvGraphicFramePr>
        <p:xfrm>
          <a:off x="162566" y="965200"/>
          <a:ext cx="11866870" cy="1625600"/>
        </p:xfrm>
        <a:graphic>
          <a:graphicData uri="http://schemas.openxmlformats.org/drawingml/2006/table">
            <a:tbl>
              <a:tblPr firstRow="1" firstCol="1" lastRow="1" lastCol="1" bandRow="1" bandCol="1">
                <a:tableStyleId>{5C22544A-7EE6-4342-B048-85BDC9FD1C3A}</a:tableStyleId>
              </a:tblPr>
              <a:tblGrid>
                <a:gridCol w="782314">
                  <a:extLst>
                    <a:ext uri="{9D8B030D-6E8A-4147-A177-3AD203B41FA5}">
                      <a16:colId xmlns:a16="http://schemas.microsoft.com/office/drawing/2014/main" val="3951734593"/>
                    </a:ext>
                  </a:extLst>
                </a:gridCol>
                <a:gridCol w="1107440">
                  <a:extLst>
                    <a:ext uri="{9D8B030D-6E8A-4147-A177-3AD203B41FA5}">
                      <a16:colId xmlns:a16="http://schemas.microsoft.com/office/drawing/2014/main" val="3652816520"/>
                    </a:ext>
                  </a:extLst>
                </a:gridCol>
                <a:gridCol w="955040">
                  <a:extLst>
                    <a:ext uri="{9D8B030D-6E8A-4147-A177-3AD203B41FA5}">
                      <a16:colId xmlns:a16="http://schemas.microsoft.com/office/drawing/2014/main" val="3531102904"/>
                    </a:ext>
                  </a:extLst>
                </a:gridCol>
                <a:gridCol w="1056640">
                  <a:extLst>
                    <a:ext uri="{9D8B030D-6E8A-4147-A177-3AD203B41FA5}">
                      <a16:colId xmlns:a16="http://schemas.microsoft.com/office/drawing/2014/main" val="1679344567"/>
                    </a:ext>
                  </a:extLst>
                </a:gridCol>
                <a:gridCol w="1005840">
                  <a:extLst>
                    <a:ext uri="{9D8B030D-6E8A-4147-A177-3AD203B41FA5}">
                      <a16:colId xmlns:a16="http://schemas.microsoft.com/office/drawing/2014/main" val="38259410"/>
                    </a:ext>
                  </a:extLst>
                </a:gridCol>
                <a:gridCol w="995680">
                  <a:extLst>
                    <a:ext uri="{9D8B030D-6E8A-4147-A177-3AD203B41FA5}">
                      <a16:colId xmlns:a16="http://schemas.microsoft.com/office/drawing/2014/main" val="1211625487"/>
                    </a:ext>
                  </a:extLst>
                </a:gridCol>
                <a:gridCol w="1005840">
                  <a:extLst>
                    <a:ext uri="{9D8B030D-6E8A-4147-A177-3AD203B41FA5}">
                      <a16:colId xmlns:a16="http://schemas.microsoft.com/office/drawing/2014/main" val="967657953"/>
                    </a:ext>
                  </a:extLst>
                </a:gridCol>
                <a:gridCol w="1757680">
                  <a:extLst>
                    <a:ext uri="{9D8B030D-6E8A-4147-A177-3AD203B41FA5}">
                      <a16:colId xmlns:a16="http://schemas.microsoft.com/office/drawing/2014/main" val="1201770176"/>
                    </a:ext>
                  </a:extLst>
                </a:gridCol>
                <a:gridCol w="1605280">
                  <a:extLst>
                    <a:ext uri="{9D8B030D-6E8A-4147-A177-3AD203B41FA5}">
                      <a16:colId xmlns:a16="http://schemas.microsoft.com/office/drawing/2014/main" val="1976241677"/>
                    </a:ext>
                  </a:extLst>
                </a:gridCol>
                <a:gridCol w="1595116">
                  <a:extLst>
                    <a:ext uri="{9D8B030D-6E8A-4147-A177-3AD203B41FA5}">
                      <a16:colId xmlns:a16="http://schemas.microsoft.com/office/drawing/2014/main" val="3682728563"/>
                    </a:ext>
                  </a:extLst>
                </a:gridCol>
              </a:tblGrid>
              <a:tr h="253351">
                <a:tc rowSpan="2">
                  <a:txBody>
                    <a:bodyPr/>
                    <a:lstStyle/>
                    <a:p>
                      <a:pPr algn="ctr"/>
                      <a:r>
                        <a:rPr lang="zh-TW" sz="1600" b="0" kern="100">
                          <a:solidFill>
                            <a:schemeClr val="bg1">
                              <a:lumMod val="50000"/>
                            </a:schemeClr>
                          </a:solidFill>
                          <a:effectLst/>
                        </a:rPr>
                        <a:t>學年度</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a:solidFill>
                            <a:schemeClr val="bg1">
                              <a:lumMod val="50000"/>
                            </a:schemeClr>
                          </a:solidFill>
                          <a:effectLst/>
                        </a:rPr>
                        <a:t>國別</a:t>
                      </a:r>
                      <a:r>
                        <a:rPr lang="en-US" sz="1600" b="0" kern="100">
                          <a:solidFill>
                            <a:schemeClr val="bg1">
                              <a:lumMod val="50000"/>
                            </a:schemeClr>
                          </a:solidFill>
                          <a:effectLst/>
                        </a:rPr>
                        <a:t>/</a:t>
                      </a:r>
                      <a:r>
                        <a:rPr lang="zh-TW" sz="1600" b="0" kern="100">
                          <a:solidFill>
                            <a:schemeClr val="bg1">
                              <a:lumMod val="50000"/>
                            </a:schemeClr>
                          </a:solidFill>
                          <a:effectLst/>
                        </a:rPr>
                        <a:t>地區</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1600" b="0" kern="100">
                          <a:solidFill>
                            <a:schemeClr val="bg1">
                              <a:lumMod val="50000"/>
                            </a:schemeClr>
                          </a:solidFill>
                          <a:effectLst/>
                        </a:rPr>
                        <a:t>境外學校名稱</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1600" b="0" kern="100">
                          <a:solidFill>
                            <a:schemeClr val="bg1">
                              <a:lumMod val="50000"/>
                            </a:schemeClr>
                          </a:solidFill>
                          <a:effectLst/>
                        </a:rPr>
                        <a:t>簽約名稱</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rowSpan="2">
                  <a:txBody>
                    <a:bodyPr/>
                    <a:lstStyle/>
                    <a:p>
                      <a:pPr algn="ctr"/>
                      <a:r>
                        <a:rPr lang="zh-TW" sz="1600" b="0" kern="100" dirty="0">
                          <a:solidFill>
                            <a:schemeClr val="bg1">
                              <a:lumMod val="50000"/>
                            </a:schemeClr>
                          </a:solidFill>
                          <a:effectLst/>
                        </a:rPr>
                        <a:t>簽約日期</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2400" b="1" kern="100" dirty="0">
                          <a:solidFill>
                            <a:srgbClr val="FF0000"/>
                          </a:solidFill>
                          <a:effectLst/>
                        </a:rPr>
                        <a:t>簽約代表</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rowSpan="2">
                  <a:txBody>
                    <a:bodyPr/>
                    <a:lstStyle/>
                    <a:p>
                      <a:pPr algn="ctr"/>
                      <a:r>
                        <a:rPr lang="zh-TW" sz="1600" b="0" kern="100" dirty="0">
                          <a:solidFill>
                            <a:schemeClr val="bg1">
                              <a:lumMod val="50000"/>
                            </a:schemeClr>
                          </a:solidFill>
                          <a:effectLst/>
                        </a:rPr>
                        <a:t>簽約項目</a:t>
                      </a:r>
                      <a:r>
                        <a:rPr lang="en-US" sz="1600" b="0" kern="100" dirty="0">
                          <a:solidFill>
                            <a:schemeClr val="bg1">
                              <a:lumMod val="50000"/>
                            </a:schemeClr>
                          </a:solidFill>
                          <a:effectLst/>
                        </a:rPr>
                        <a:t>(</a:t>
                      </a:r>
                      <a:r>
                        <a:rPr lang="zh-TW" sz="1600" b="0" kern="100" dirty="0">
                          <a:solidFill>
                            <a:schemeClr val="bg1">
                              <a:lumMod val="50000"/>
                            </a:schemeClr>
                          </a:solidFill>
                          <a:effectLst/>
                        </a:rPr>
                        <a:t>複選</a:t>
                      </a:r>
                      <a:r>
                        <a:rPr lang="en-US" sz="1600" b="0" kern="100" dirty="0">
                          <a:solidFill>
                            <a:schemeClr val="bg1">
                              <a:lumMod val="50000"/>
                            </a:schemeClr>
                          </a:solidFill>
                          <a:effectLst/>
                        </a:rPr>
                        <a:t>)</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pPr algn="ctr"/>
                      <a:r>
                        <a:rPr lang="zh-TW" sz="1600" b="0" kern="100">
                          <a:solidFill>
                            <a:schemeClr val="bg1">
                              <a:lumMod val="50000"/>
                            </a:schemeClr>
                          </a:solidFill>
                          <a:effectLst/>
                        </a:rPr>
                        <a:t>曾經依簽約項目</a:t>
                      </a:r>
                    </a:p>
                    <a:p>
                      <a:pPr algn="ctr"/>
                      <a:r>
                        <a:rPr lang="zh-TW" sz="1600" b="0" kern="100">
                          <a:solidFill>
                            <a:schemeClr val="bg1">
                              <a:lumMod val="50000"/>
                            </a:schemeClr>
                          </a:solidFill>
                          <a:effectLst/>
                        </a:rPr>
                        <a:t>進行交流活動</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5200900"/>
                  </a:ext>
                </a:extLst>
              </a:tr>
              <a:tr h="358846">
                <a:tc vMerge="1">
                  <a:txBody>
                    <a:bodyPr/>
                    <a:lstStyle/>
                    <a:p>
                      <a:endParaRPr lang="zh-TW" altLang="en-US"/>
                    </a:p>
                  </a:txBody>
                  <a:tcPr/>
                </a:tc>
                <a:tc vMerge="1">
                  <a:txBody>
                    <a:bodyPr/>
                    <a:lstStyle/>
                    <a:p>
                      <a:endParaRPr lang="zh-TW" altLang="en-US"/>
                    </a:p>
                  </a:txBody>
                  <a:tcPr/>
                </a:tc>
                <a:tc>
                  <a:txBody>
                    <a:bodyPr/>
                    <a:lstStyle/>
                    <a:p>
                      <a:pPr algn="ctr"/>
                      <a:r>
                        <a:rPr lang="zh-TW" sz="1600" b="0" kern="100" dirty="0">
                          <a:solidFill>
                            <a:schemeClr val="bg1">
                              <a:lumMod val="50000"/>
                            </a:schemeClr>
                          </a:solidFill>
                          <a:effectLst/>
                        </a:rPr>
                        <a:t>中文名稱</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a:solidFill>
                            <a:schemeClr val="bg1">
                              <a:lumMod val="50000"/>
                            </a:schemeClr>
                          </a:solidFill>
                          <a:effectLst/>
                        </a:rPr>
                        <a:t>英文名稱</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中文名稱</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英文名稱</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231588117"/>
                  </a:ext>
                </a:extLst>
              </a:tr>
              <a:tr h="1013403">
                <a:tc>
                  <a:txBody>
                    <a:bodyPr/>
                    <a:lstStyle/>
                    <a:p>
                      <a:r>
                        <a:rPr lang="en-US" sz="1600" b="0" kern="100">
                          <a:solidFill>
                            <a:schemeClr val="bg1">
                              <a:lumMod val="50000"/>
                            </a:schemeClr>
                          </a:solidFill>
                          <a:effectLst/>
                        </a:rPr>
                        <a:t> </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a:solidFill>
                            <a:schemeClr val="bg1">
                              <a:lumMod val="50000"/>
                            </a:schemeClr>
                          </a:solidFill>
                          <a:effectLst/>
                        </a:rPr>
                        <a:t> </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kern="100">
                          <a:solidFill>
                            <a:schemeClr val="bg1">
                              <a:lumMod val="50000"/>
                            </a:schemeClr>
                          </a:solidFill>
                          <a:effectLst/>
                        </a:rPr>
                        <a:t> </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kern="100">
                          <a:solidFill>
                            <a:schemeClr val="bg1">
                              <a:lumMod val="50000"/>
                            </a:schemeClr>
                          </a:solidFill>
                          <a:effectLst/>
                        </a:rPr>
                        <a:t> </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kern="100" dirty="0">
                          <a:solidFill>
                            <a:schemeClr val="bg1">
                              <a:lumMod val="50000"/>
                            </a:schemeClr>
                          </a:solidFill>
                          <a:effectLst/>
                        </a:rPr>
                        <a:t> </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kern="100" dirty="0">
                          <a:solidFill>
                            <a:schemeClr val="bg1">
                              <a:lumMod val="50000"/>
                            </a:schemeClr>
                          </a:solidFill>
                          <a:effectLst/>
                        </a:rPr>
                        <a:t> </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kern="100">
                          <a:solidFill>
                            <a:schemeClr val="bg1">
                              <a:lumMod val="50000"/>
                            </a:schemeClr>
                          </a:solidFill>
                          <a:effectLst/>
                        </a:rPr>
                        <a:t> </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zh-TW" sz="2400" b="1" kern="100" dirty="0">
                          <a:solidFill>
                            <a:srgbClr val="FF0000"/>
                          </a:solidFill>
                          <a:effectLst/>
                        </a:rPr>
                        <a:t>□學校</a:t>
                      </a:r>
                    </a:p>
                    <a:p>
                      <a:pPr algn="just"/>
                      <a:r>
                        <a:rPr lang="zh-TW" sz="2400" b="1" kern="100" dirty="0">
                          <a:solidFill>
                            <a:srgbClr val="FF0000"/>
                          </a:solidFill>
                          <a:effectLst/>
                        </a:rPr>
                        <a:t>□研究學院</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r>
                        <a:rPr lang="zh-TW" sz="1600" b="0" kern="100">
                          <a:solidFill>
                            <a:schemeClr val="bg1">
                              <a:lumMod val="50000"/>
                            </a:schemeClr>
                          </a:solidFill>
                          <a:effectLst/>
                        </a:rPr>
                        <a:t>□交換教師</a:t>
                      </a:r>
                    </a:p>
                    <a:p>
                      <a:r>
                        <a:rPr lang="zh-TW" sz="1600" b="0" kern="100">
                          <a:solidFill>
                            <a:schemeClr val="bg1">
                              <a:lumMod val="50000"/>
                            </a:schemeClr>
                          </a:solidFill>
                          <a:effectLst/>
                        </a:rPr>
                        <a:t>□交換學生</a:t>
                      </a:r>
                    </a:p>
                    <a:p>
                      <a:r>
                        <a:rPr lang="zh-TW" sz="1600" b="0" kern="100">
                          <a:solidFill>
                            <a:schemeClr val="bg1">
                              <a:lumMod val="50000"/>
                            </a:schemeClr>
                          </a:solidFill>
                          <a:effectLst/>
                        </a:rPr>
                        <a:t>□學術研究</a:t>
                      </a:r>
                    </a:p>
                    <a:p>
                      <a:r>
                        <a:rPr lang="zh-TW" sz="1600" b="0" kern="100">
                          <a:solidFill>
                            <a:schemeClr val="bg1">
                              <a:lumMod val="50000"/>
                            </a:schemeClr>
                          </a:solidFill>
                          <a:effectLst/>
                        </a:rPr>
                        <a:t>□其他</a:t>
                      </a:r>
                      <a:endParaRPr lang="zh-TW" sz="1600" b="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□是</a:t>
                      </a:r>
                    </a:p>
                    <a:p>
                      <a:pPr algn="ctr"/>
                      <a:r>
                        <a:rPr lang="zh-TW" sz="1600" b="0" kern="100" dirty="0">
                          <a:solidFill>
                            <a:schemeClr val="bg1">
                              <a:lumMod val="50000"/>
                            </a:schemeClr>
                          </a:solidFill>
                          <a:effectLst/>
                        </a:rPr>
                        <a:t>□否</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22744447"/>
                  </a:ext>
                </a:extLst>
              </a:tr>
            </a:tbl>
          </a:graphicData>
        </a:graphic>
      </p:graphicFrame>
      <p:sp>
        <p:nvSpPr>
          <p:cNvPr id="6" name="文字版面配置區 5">
            <a:extLst>
              <a:ext uri="{FF2B5EF4-FFF2-40B4-BE49-F238E27FC236}">
                <a16:creationId xmlns:a16="http://schemas.microsoft.com/office/drawing/2014/main" id="{C4AA74F8-1160-484B-ADB4-8E7589101CD6}"/>
              </a:ext>
            </a:extLst>
          </p:cNvPr>
          <p:cNvSpPr>
            <a:spLocks noGrp="1"/>
          </p:cNvSpPr>
          <p:nvPr>
            <p:ph type="body" sz="quarter" idx="15"/>
          </p:nvPr>
        </p:nvSpPr>
        <p:spPr/>
        <p:txBody>
          <a:bodyPr/>
          <a:lstStyle/>
          <a:p>
            <a:r>
              <a:rPr lang="en-US" altLang="zh-TW" dirty="0"/>
              <a:t>10</a:t>
            </a:r>
            <a:endParaRPr lang="zh-TW" altLang="en-US" dirty="0"/>
          </a:p>
        </p:txBody>
      </p:sp>
      <p:sp>
        <p:nvSpPr>
          <p:cNvPr id="8" name="內容版面配置區 4">
            <a:extLst>
              <a:ext uri="{FF2B5EF4-FFF2-40B4-BE49-F238E27FC236}">
                <a16:creationId xmlns:a16="http://schemas.microsoft.com/office/drawing/2014/main" id="{428B32A9-53F5-4708-BA39-35F02B0D6AF4}"/>
              </a:ext>
            </a:extLst>
          </p:cNvPr>
          <p:cNvSpPr>
            <a:spLocks noGrp="1"/>
          </p:cNvSpPr>
          <p:nvPr>
            <p:ph sz="quarter" idx="14"/>
          </p:nvPr>
        </p:nvSpPr>
        <p:spPr>
          <a:xfrm>
            <a:off x="161925" y="2753567"/>
            <a:ext cx="11847513" cy="4104433"/>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簽約代表</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請學校填報與境外大學簽訂學術交流之主要簽約代表為</a:t>
            </a:r>
            <a:r>
              <a:rPr lang="en-US" altLang="zh-TW" sz="2400" b="1" kern="100" dirty="0">
                <a:solidFill>
                  <a:srgbClr val="FF0000"/>
                </a:solidFill>
                <a:latin typeface="微軟正黑體" panose="020B0604030504040204" pitchFamily="34" charset="-120"/>
              </a:rPr>
              <a:t>【</a:t>
            </a:r>
            <a:r>
              <a:rPr lang="zh-TW" altLang="en-US" sz="2400" b="1" kern="100" dirty="0">
                <a:solidFill>
                  <a:srgbClr val="FF0000"/>
                </a:solidFill>
                <a:latin typeface="微軟正黑體" panose="020B0604030504040204" pitchFamily="34" charset="-120"/>
              </a:rPr>
              <a:t>學校；研究學院</a:t>
            </a:r>
            <a:r>
              <a:rPr lang="en-US" altLang="zh-TW" sz="2400" b="1" kern="100" dirty="0">
                <a:solidFill>
                  <a:srgbClr val="FF0000"/>
                </a:solidFill>
                <a:latin typeface="微軟正黑體" panose="020B0604030504040204" pitchFamily="34" charset="-120"/>
              </a:rPr>
              <a:t>】</a:t>
            </a:r>
            <a:r>
              <a:rPr lang="zh-TW" altLang="en-US" sz="2400" kern="100" dirty="0">
                <a:latin typeface="微軟正黑體" panose="020B0604030504040204" pitchFamily="34" charset="-120"/>
              </a:rPr>
              <a:t>，其中「研究學院」係指經教育部依「國家重點領域產學合作及人才培育創新條例」核定之研究學院。</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若該學術交流之簽訂者，同時為「學校及研究學院」時，則</a:t>
            </a:r>
            <a:r>
              <a:rPr lang="zh-TW" altLang="en-US" sz="2400" b="1" kern="100" dirty="0">
                <a:solidFill>
                  <a:srgbClr val="FF0000"/>
                </a:solidFill>
                <a:latin typeface="微軟正黑體" panose="020B0604030504040204" pitchFamily="34" charset="-120"/>
              </a:rPr>
              <a:t>可複選</a:t>
            </a:r>
            <a:r>
              <a:rPr lang="zh-TW" altLang="en-US" sz="2400" kern="100" dirty="0">
                <a:latin typeface="微軟正黑體" panose="020B0604030504040204" pitchFamily="34" charset="-120"/>
              </a:rPr>
              <a:t>。</a:t>
            </a:r>
          </a:p>
          <a:p>
            <a:pPr marL="0" indent="0">
              <a:lnSpc>
                <a:spcPct val="120000"/>
              </a:lnSpc>
              <a:spcBef>
                <a:spcPts val="600"/>
              </a:spcBef>
              <a:buNone/>
              <a:defRPr/>
            </a:pPr>
            <a:endParaRPr lang="zh-TW" altLang="en-US" sz="2400" kern="100" dirty="0">
              <a:latin typeface="微軟正黑體" panose="020B0604030504040204" pitchFamily="34" charset="-120"/>
            </a:endParaRPr>
          </a:p>
          <a:p>
            <a:pPr marL="0" indent="0" algn="r">
              <a:lnSpc>
                <a:spcPct val="120000"/>
              </a:lnSpc>
              <a:spcBef>
                <a:spcPts val="600"/>
              </a:spcBef>
              <a:buNone/>
              <a:defRPr/>
            </a:pPr>
            <a:r>
              <a:rPr lang="en-US" altLang="zh-TW" sz="1600" kern="100" dirty="0">
                <a:latin typeface="微軟正黑體" panose="020B0604030504040204" pitchFamily="34" charset="-120"/>
              </a:rPr>
              <a:t>【113</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10</a:t>
            </a:r>
            <a:r>
              <a:rPr lang="zh-TW" altLang="en-US" sz="1600" kern="100" dirty="0">
                <a:latin typeface="微軟正黑體" panose="020B0604030504040204" pitchFamily="34" charset="-120"/>
              </a:rPr>
              <a:t>月因應「技職司」需求新增欄位</a:t>
            </a:r>
            <a:r>
              <a:rPr lang="en-US" altLang="zh-TW" sz="1600" kern="100" dirty="0">
                <a:latin typeface="微軟正黑體" panose="020B0604030504040204" pitchFamily="34" charset="-120"/>
              </a:rPr>
              <a:t>】</a:t>
            </a:r>
            <a:endParaRPr lang="zh-TW" altLang="en-US" dirty="0"/>
          </a:p>
        </p:txBody>
      </p:sp>
    </p:spTree>
    <p:extLst>
      <p:ext uri="{BB962C8B-B14F-4D97-AF65-F5344CB8AC3E}">
        <p14:creationId xmlns:p14="http://schemas.microsoft.com/office/powerpoint/2010/main" val="4519055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E9FF859-1109-4231-864F-0F68EC6EAC16}"/>
              </a:ext>
            </a:extLst>
          </p:cNvPr>
          <p:cNvSpPr>
            <a:spLocks noGrp="1"/>
          </p:cNvSpPr>
          <p:nvPr>
            <p:ph type="title"/>
          </p:nvPr>
        </p:nvSpPr>
        <p:spPr/>
        <p:txBody>
          <a:bodyPr/>
          <a:lstStyle/>
          <a:p>
            <a:r>
              <a:rPr lang="zh-TW" altLang="en-US" dirty="0"/>
              <a:t>表</a:t>
            </a:r>
            <a:r>
              <a:rPr lang="en-US" altLang="zh-TW" dirty="0"/>
              <a:t>7-5</a:t>
            </a:r>
            <a:r>
              <a:rPr lang="zh-TW" altLang="en-US" dirty="0"/>
              <a:t>助學措施統計表</a:t>
            </a:r>
          </a:p>
        </p:txBody>
      </p:sp>
      <p:sp>
        <p:nvSpPr>
          <p:cNvPr id="3" name="投影片編號版面配置區 2">
            <a:extLst>
              <a:ext uri="{FF2B5EF4-FFF2-40B4-BE49-F238E27FC236}">
                <a16:creationId xmlns:a16="http://schemas.microsoft.com/office/drawing/2014/main" id="{01DFF0CD-22E3-4F08-9618-8B911EC422EA}"/>
              </a:ext>
            </a:extLst>
          </p:cNvPr>
          <p:cNvSpPr>
            <a:spLocks noGrp="1"/>
          </p:cNvSpPr>
          <p:nvPr>
            <p:ph type="sldNum" sz="quarter" idx="12"/>
          </p:nvPr>
        </p:nvSpPr>
        <p:spPr/>
        <p:txBody>
          <a:bodyPr/>
          <a:lstStyle/>
          <a:p>
            <a:fld id="{D4B37BC5-01F3-4DA6-AE9F-6749599A3EE9}" type="slidenum">
              <a:rPr lang="zh-TW" altLang="en-US" smtClean="0"/>
              <a:t>36</a:t>
            </a:fld>
            <a:endParaRPr lang="zh-TW" altLang="en-US"/>
          </a:p>
        </p:txBody>
      </p:sp>
      <p:sp>
        <p:nvSpPr>
          <p:cNvPr id="5" name="內容版面配置區 4">
            <a:extLst>
              <a:ext uri="{FF2B5EF4-FFF2-40B4-BE49-F238E27FC236}">
                <a16:creationId xmlns:a16="http://schemas.microsoft.com/office/drawing/2014/main" id="{B46B038A-7BA4-4D49-99D3-F076C5F81FF3}"/>
              </a:ext>
            </a:extLst>
          </p:cNvPr>
          <p:cNvSpPr>
            <a:spLocks noGrp="1"/>
          </p:cNvSpPr>
          <p:nvPr>
            <p:ph sz="quarter" idx="14"/>
          </p:nvPr>
        </p:nvSpPr>
        <p:spPr>
          <a:xfrm>
            <a:off x="162566" y="3505408"/>
            <a:ext cx="11846559" cy="3352599"/>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新增選項</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助學措施類別</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其他校內助學措施</a:t>
            </a:r>
          </a:p>
          <a:p>
            <a:pPr marL="342874" indent="-342874">
              <a:lnSpc>
                <a:spcPct val="120000"/>
              </a:lnSpc>
              <a:spcBef>
                <a:spcPts val="600"/>
              </a:spcBef>
              <a:buFont typeface="Wingdings" panose="05000000000000000000" pitchFamily="2" charset="2"/>
              <a:buChar char=""/>
              <a:defRPr/>
            </a:pPr>
            <a:r>
              <a:rPr lang="zh-TW" altLang="en-US" sz="2400" b="1" kern="100" dirty="0">
                <a:latin typeface="微軟正黑體" panose="020B0604030504040204" pitchFamily="34" charset="-120"/>
              </a:rPr>
              <a:t>其他校內助學措施</a:t>
            </a:r>
            <a:r>
              <a:rPr lang="zh-TW" altLang="en-US" sz="2400" kern="100" dirty="0">
                <a:latin typeface="微軟正黑體" panose="020B0604030504040204" pitchFamily="34" charset="-120"/>
              </a:rPr>
              <a:t>：係指</a:t>
            </a:r>
            <a:r>
              <a:rPr lang="zh-TW" altLang="en-US" sz="2400" b="1" kern="100" dirty="0">
                <a:solidFill>
                  <a:srgbClr val="FF0000"/>
                </a:solidFill>
                <a:latin typeface="微軟正黑體" panose="020B0604030504040204" pitchFamily="34" charset="-120"/>
              </a:rPr>
              <a:t>學校另訂有「其他校內助學措施」並訂有相關規定且公開周知，以協助經濟弱勢學生</a:t>
            </a:r>
            <a:r>
              <a:rPr lang="zh-TW" altLang="en-US" sz="2400" kern="100" dirty="0">
                <a:latin typeface="微軟正黑體" panose="020B0604030504040204" pitchFamily="34" charset="-120"/>
              </a:rPr>
              <a:t>，其中「經濟弱勢學生」係指符合本部低收入戶學生、中低收入戶學生、身心障礙學生及身心障礙人士子女、原住民籍學生、特殊境遇家庭</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孫</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子女學生學雜費減免申領資格、弱勢助學金申領資格及各校清寒獎助學金或性質類似之經濟弱勢學生扶助措施所訂資格者。</a:t>
            </a:r>
          </a:p>
          <a:p>
            <a:pPr marL="0" indent="0" algn="r">
              <a:lnSpc>
                <a:spcPct val="120000"/>
              </a:lnSpc>
              <a:spcBef>
                <a:spcPts val="600"/>
              </a:spcBef>
              <a:buNone/>
              <a:defRPr/>
            </a:pPr>
            <a:r>
              <a:rPr lang="en-US" altLang="zh-TW" sz="1600" kern="100" dirty="0">
                <a:latin typeface="微軟正黑體" panose="020B0604030504040204" pitchFamily="34" charset="-120"/>
              </a:rPr>
              <a:t>【113</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03</a:t>
            </a:r>
            <a:r>
              <a:rPr lang="zh-TW" altLang="en-US" sz="1600" kern="100" dirty="0">
                <a:latin typeface="微軟正黑體" panose="020B0604030504040204" pitchFamily="34" charset="-120"/>
              </a:rPr>
              <a:t>月因應「技職司」需求補充定義</a:t>
            </a:r>
            <a:r>
              <a:rPr lang="en-US" altLang="zh-TW" sz="1600" kern="100" dirty="0">
                <a:latin typeface="微軟正黑體" panose="020B0604030504040204" pitchFamily="34" charset="-120"/>
              </a:rPr>
              <a:t>】</a:t>
            </a:r>
            <a:endParaRPr lang="zh-TW" altLang="en-US" dirty="0"/>
          </a:p>
        </p:txBody>
      </p:sp>
      <p:sp>
        <p:nvSpPr>
          <p:cNvPr id="6" name="文字版面配置區 5">
            <a:extLst>
              <a:ext uri="{FF2B5EF4-FFF2-40B4-BE49-F238E27FC236}">
                <a16:creationId xmlns:a16="http://schemas.microsoft.com/office/drawing/2014/main" id="{47BDCE3E-5486-4533-9715-D87BC7F246F5}"/>
              </a:ext>
            </a:extLst>
          </p:cNvPr>
          <p:cNvSpPr>
            <a:spLocks noGrp="1"/>
          </p:cNvSpPr>
          <p:nvPr>
            <p:ph type="body" sz="quarter" idx="15"/>
          </p:nvPr>
        </p:nvSpPr>
        <p:spPr/>
        <p:txBody>
          <a:bodyPr/>
          <a:lstStyle/>
          <a:p>
            <a:r>
              <a:rPr lang="en-US" altLang="zh-TW" dirty="0"/>
              <a:t>11</a:t>
            </a:r>
            <a:endParaRPr lang="zh-TW" altLang="en-US" dirty="0"/>
          </a:p>
        </p:txBody>
      </p:sp>
      <p:graphicFrame>
        <p:nvGraphicFramePr>
          <p:cNvPr id="10" name="內容版面配置區 9">
            <a:extLst>
              <a:ext uri="{FF2B5EF4-FFF2-40B4-BE49-F238E27FC236}">
                <a16:creationId xmlns:a16="http://schemas.microsoft.com/office/drawing/2014/main" id="{0B93294F-4FD2-441C-9483-9DE98DB9BE9C}"/>
              </a:ext>
            </a:extLst>
          </p:cNvPr>
          <p:cNvGraphicFramePr>
            <a:graphicFrameLocks noGrp="1"/>
          </p:cNvGraphicFramePr>
          <p:nvPr>
            <p:ph sz="quarter" idx="13"/>
            <p:extLst>
              <p:ext uri="{D42A27DB-BD31-4B8C-83A1-F6EECF244321}">
                <p14:modId xmlns:p14="http://schemas.microsoft.com/office/powerpoint/2010/main" val="3015091114"/>
              </p:ext>
            </p:extLst>
          </p:nvPr>
        </p:nvGraphicFramePr>
        <p:xfrm>
          <a:off x="162566" y="914401"/>
          <a:ext cx="11841482" cy="2479039"/>
        </p:xfrm>
        <a:graphic>
          <a:graphicData uri="http://schemas.openxmlformats.org/drawingml/2006/table">
            <a:tbl>
              <a:tblPr firstRow="1" firstCol="1" bandRow="1" bandCol="1">
                <a:tableStyleId>{5C22544A-7EE6-4342-B048-85BDC9FD1C3A}</a:tableStyleId>
              </a:tblPr>
              <a:tblGrid>
                <a:gridCol w="797560">
                  <a:extLst>
                    <a:ext uri="{9D8B030D-6E8A-4147-A177-3AD203B41FA5}">
                      <a16:colId xmlns:a16="http://schemas.microsoft.com/office/drawing/2014/main" val="2933639152"/>
                    </a:ext>
                  </a:extLst>
                </a:gridCol>
                <a:gridCol w="584194">
                  <a:extLst>
                    <a:ext uri="{9D8B030D-6E8A-4147-A177-3AD203B41FA5}">
                      <a16:colId xmlns:a16="http://schemas.microsoft.com/office/drawing/2014/main" val="2769793260"/>
                    </a:ext>
                  </a:extLst>
                </a:gridCol>
                <a:gridCol w="589280">
                  <a:extLst>
                    <a:ext uri="{9D8B030D-6E8A-4147-A177-3AD203B41FA5}">
                      <a16:colId xmlns:a16="http://schemas.microsoft.com/office/drawing/2014/main" val="1978964065"/>
                    </a:ext>
                  </a:extLst>
                </a:gridCol>
                <a:gridCol w="3870960">
                  <a:extLst>
                    <a:ext uri="{9D8B030D-6E8A-4147-A177-3AD203B41FA5}">
                      <a16:colId xmlns:a16="http://schemas.microsoft.com/office/drawing/2014/main" val="976535562"/>
                    </a:ext>
                  </a:extLst>
                </a:gridCol>
                <a:gridCol w="1940560">
                  <a:extLst>
                    <a:ext uri="{9D8B030D-6E8A-4147-A177-3AD203B41FA5}">
                      <a16:colId xmlns:a16="http://schemas.microsoft.com/office/drawing/2014/main" val="3723482139"/>
                    </a:ext>
                  </a:extLst>
                </a:gridCol>
                <a:gridCol w="1391920">
                  <a:extLst>
                    <a:ext uri="{9D8B030D-6E8A-4147-A177-3AD203B41FA5}">
                      <a16:colId xmlns:a16="http://schemas.microsoft.com/office/drawing/2014/main" val="1786933897"/>
                    </a:ext>
                  </a:extLst>
                </a:gridCol>
                <a:gridCol w="2092960">
                  <a:extLst>
                    <a:ext uri="{9D8B030D-6E8A-4147-A177-3AD203B41FA5}">
                      <a16:colId xmlns:a16="http://schemas.microsoft.com/office/drawing/2014/main" val="1420105168"/>
                    </a:ext>
                  </a:extLst>
                </a:gridCol>
                <a:gridCol w="574048">
                  <a:extLst>
                    <a:ext uri="{9D8B030D-6E8A-4147-A177-3AD203B41FA5}">
                      <a16:colId xmlns:a16="http://schemas.microsoft.com/office/drawing/2014/main" val="4157225234"/>
                    </a:ext>
                  </a:extLst>
                </a:gridCol>
              </a:tblGrid>
              <a:tr h="528319">
                <a:tc>
                  <a:txBody>
                    <a:bodyPr/>
                    <a:lstStyle/>
                    <a:p>
                      <a:pPr algn="ctr"/>
                      <a:r>
                        <a:rPr lang="zh-TW" sz="1600" b="0" kern="100" dirty="0">
                          <a:solidFill>
                            <a:schemeClr val="bg1">
                              <a:lumMod val="65000"/>
                            </a:schemeClr>
                          </a:solidFill>
                          <a:effectLst/>
                        </a:rPr>
                        <a:t>學年度</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系所</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學制</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助學措施類別</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0" kern="100" dirty="0">
                          <a:solidFill>
                            <a:schemeClr val="tx1"/>
                          </a:solidFill>
                          <a:effectLst/>
                        </a:rPr>
                        <a:t>補助人數</a:t>
                      </a:r>
                      <a:r>
                        <a:rPr lang="en-US" sz="2400" b="0" kern="100" dirty="0">
                          <a:solidFill>
                            <a:schemeClr val="tx1"/>
                          </a:solidFill>
                          <a:effectLst/>
                        </a:rPr>
                        <a:t>(</a:t>
                      </a:r>
                      <a:r>
                        <a:rPr lang="zh-TW" sz="2400" b="0" kern="100" dirty="0">
                          <a:solidFill>
                            <a:schemeClr val="tx1"/>
                          </a:solidFill>
                          <a:effectLst/>
                        </a:rPr>
                        <a:t>次</a:t>
                      </a:r>
                      <a:r>
                        <a:rPr lang="en-US" sz="2400" b="0" kern="100" dirty="0">
                          <a:solidFill>
                            <a:schemeClr val="tx1"/>
                          </a:solidFill>
                          <a:effectLst/>
                        </a:rPr>
                        <a:t>)</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教育部</a:t>
                      </a:r>
                      <a:br>
                        <a:rPr lang="en-US" altLang="zh-TW" sz="1600" b="0" kern="100" dirty="0">
                          <a:solidFill>
                            <a:schemeClr val="bg1">
                              <a:lumMod val="65000"/>
                            </a:schemeClr>
                          </a:solidFill>
                          <a:effectLst/>
                        </a:rPr>
                      </a:br>
                      <a:r>
                        <a:rPr lang="zh-TW" sz="1600" b="0" kern="100" dirty="0">
                          <a:solidFill>
                            <a:schemeClr val="bg1">
                              <a:lumMod val="65000"/>
                            </a:schemeClr>
                          </a:solidFill>
                          <a:effectLst/>
                        </a:rPr>
                        <a:t>補助經費</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學校自籌經費</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經費總和</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4898090"/>
                  </a:ext>
                </a:extLst>
              </a:tr>
              <a:tr h="1947172">
                <a:tc>
                  <a:txBody>
                    <a:bodyPr/>
                    <a:lstStyle/>
                    <a:p>
                      <a:pPr algn="ctr"/>
                      <a:r>
                        <a:rPr lang="en-US" sz="1600" b="0" kern="100">
                          <a:solidFill>
                            <a:schemeClr val="bg1">
                              <a:lumMod val="65000"/>
                            </a:schemeClr>
                          </a:solidFill>
                          <a:effectLst/>
                        </a:rPr>
                        <a:t> </a:t>
                      </a:r>
                      <a:endParaRPr lang="zh-TW" sz="1600" b="0" kern="10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342900" algn="l">
                        <a:buFont typeface="Wingdings" panose="05000000000000000000" pitchFamily="2" charset="2"/>
                        <a:buChar char="l"/>
                      </a:pPr>
                      <a:r>
                        <a:rPr lang="zh-TW" sz="2400" b="0" kern="100" dirty="0">
                          <a:solidFill>
                            <a:schemeClr val="bg1">
                              <a:lumMod val="50000"/>
                            </a:schemeClr>
                          </a:solidFill>
                          <a:effectLst/>
                        </a:rPr>
                        <a:t>大專校院弱勢學生助學金</a:t>
                      </a:r>
                    </a:p>
                    <a:p>
                      <a:pPr marL="342900" indent="-342900" algn="l">
                        <a:buFont typeface="Wingdings" panose="05000000000000000000" pitchFamily="2" charset="2"/>
                        <a:buChar char="l"/>
                      </a:pPr>
                      <a:r>
                        <a:rPr lang="zh-TW" sz="1600" b="0" kern="100" dirty="0">
                          <a:solidFill>
                            <a:schemeClr val="bg1">
                              <a:lumMod val="50000"/>
                            </a:schemeClr>
                          </a:solidFill>
                          <a:effectLst/>
                        </a:rPr>
                        <a:t>生活助學金</a:t>
                      </a:r>
                    </a:p>
                    <a:p>
                      <a:pPr marL="342900" indent="-342900" algn="l">
                        <a:buFont typeface="Wingdings" panose="05000000000000000000" pitchFamily="2" charset="2"/>
                        <a:buChar char="l"/>
                      </a:pPr>
                      <a:r>
                        <a:rPr lang="zh-TW" sz="1600" b="0" kern="100" dirty="0">
                          <a:solidFill>
                            <a:schemeClr val="bg1">
                              <a:lumMod val="50000"/>
                            </a:schemeClr>
                          </a:solidFill>
                          <a:effectLst/>
                        </a:rPr>
                        <a:t>緊急紓困助學金</a:t>
                      </a:r>
                    </a:p>
                    <a:p>
                      <a:pPr marL="342900" indent="-342900" algn="l">
                        <a:buFont typeface="Wingdings" panose="05000000000000000000" pitchFamily="2" charset="2"/>
                        <a:buChar char="l"/>
                      </a:pPr>
                      <a:r>
                        <a:rPr lang="zh-TW" altLang="en-US" sz="1600" b="0" kern="100" dirty="0">
                          <a:solidFill>
                            <a:schemeClr val="bg1">
                              <a:lumMod val="50000"/>
                            </a:schemeClr>
                          </a:solidFill>
                          <a:effectLst/>
                        </a:rPr>
                        <a:t>校內</a:t>
                      </a:r>
                      <a:r>
                        <a:rPr lang="zh-TW" sz="1600" b="0" kern="100" dirty="0">
                          <a:solidFill>
                            <a:schemeClr val="bg1">
                              <a:lumMod val="50000"/>
                            </a:schemeClr>
                          </a:solidFill>
                          <a:effectLst/>
                        </a:rPr>
                        <a:t>住宿優惠</a:t>
                      </a:r>
                    </a:p>
                    <a:p>
                      <a:pPr marL="342900" indent="-342900" algn="l">
                        <a:buFont typeface="Wingdings" panose="05000000000000000000" pitchFamily="2" charset="2"/>
                        <a:buChar char="l"/>
                      </a:pPr>
                      <a:r>
                        <a:rPr lang="zh-TW" sz="1600" b="0" kern="100" dirty="0">
                          <a:solidFill>
                            <a:schemeClr val="bg1">
                              <a:lumMod val="50000"/>
                            </a:schemeClr>
                          </a:solidFill>
                          <a:effectLst/>
                        </a:rPr>
                        <a:t>工讀助學金</a:t>
                      </a:r>
                    </a:p>
                    <a:p>
                      <a:pPr marL="342900" indent="-342900" algn="l">
                        <a:buFont typeface="Wingdings" panose="05000000000000000000" pitchFamily="2" charset="2"/>
                        <a:buChar char="l"/>
                      </a:pPr>
                      <a:r>
                        <a:rPr lang="zh-TW" sz="1600" b="0" kern="100" dirty="0">
                          <a:solidFill>
                            <a:schemeClr val="bg1">
                              <a:lumMod val="50000"/>
                            </a:schemeClr>
                          </a:solidFill>
                          <a:effectLst/>
                        </a:rPr>
                        <a:t>研究生獎助學金</a:t>
                      </a:r>
                      <a:endParaRPr lang="en-US" altLang="zh-TW" sz="1600" b="0" kern="100" dirty="0">
                        <a:solidFill>
                          <a:schemeClr val="bg1">
                            <a:lumMod val="50000"/>
                          </a:schemeClr>
                        </a:solidFill>
                        <a:effectLst/>
                      </a:endParaRPr>
                    </a:p>
                    <a:p>
                      <a:pPr marL="342900" indent="-342900" algn="l" defTabSz="914332" rtl="0" eaLnBrk="1" latinLnBrk="0" hangingPunct="1">
                        <a:buFont typeface="Wingdings" panose="05000000000000000000" pitchFamily="2" charset="2"/>
                        <a:buChar char="l"/>
                      </a:pPr>
                      <a:r>
                        <a:rPr lang="zh-TW" altLang="en-US" sz="2400" b="1" kern="100" dirty="0">
                          <a:solidFill>
                            <a:srgbClr val="FF0000"/>
                          </a:solidFill>
                          <a:effectLst/>
                          <a:latin typeface="+mn-lt"/>
                          <a:ea typeface="+mn-ea"/>
                          <a:cs typeface="+mn-cs"/>
                        </a:rPr>
                        <a:t>其他校內助學措施</a:t>
                      </a: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0841033"/>
                  </a:ext>
                </a:extLst>
              </a:tr>
            </a:tbl>
          </a:graphicData>
        </a:graphic>
      </p:graphicFrame>
    </p:spTree>
    <p:extLst>
      <p:ext uri="{BB962C8B-B14F-4D97-AF65-F5344CB8AC3E}">
        <p14:creationId xmlns:p14="http://schemas.microsoft.com/office/powerpoint/2010/main" val="20907493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E9FF859-1109-4231-864F-0F68EC6EAC16}"/>
              </a:ext>
            </a:extLst>
          </p:cNvPr>
          <p:cNvSpPr>
            <a:spLocks noGrp="1"/>
          </p:cNvSpPr>
          <p:nvPr>
            <p:ph type="title"/>
          </p:nvPr>
        </p:nvSpPr>
        <p:spPr/>
        <p:txBody>
          <a:bodyPr/>
          <a:lstStyle/>
          <a:p>
            <a:r>
              <a:rPr lang="zh-TW" altLang="en-US" dirty="0"/>
              <a:t>表</a:t>
            </a:r>
            <a:r>
              <a:rPr lang="en-US" altLang="zh-TW" dirty="0"/>
              <a:t>7-5</a:t>
            </a:r>
            <a:r>
              <a:rPr lang="zh-TW" altLang="en-US" dirty="0"/>
              <a:t>助學措施統計表</a:t>
            </a:r>
          </a:p>
        </p:txBody>
      </p:sp>
      <p:sp>
        <p:nvSpPr>
          <p:cNvPr id="3" name="投影片編號版面配置區 2">
            <a:extLst>
              <a:ext uri="{FF2B5EF4-FFF2-40B4-BE49-F238E27FC236}">
                <a16:creationId xmlns:a16="http://schemas.microsoft.com/office/drawing/2014/main" id="{01DFF0CD-22E3-4F08-9618-8B911EC422EA}"/>
              </a:ext>
            </a:extLst>
          </p:cNvPr>
          <p:cNvSpPr>
            <a:spLocks noGrp="1"/>
          </p:cNvSpPr>
          <p:nvPr>
            <p:ph type="sldNum" sz="quarter" idx="12"/>
          </p:nvPr>
        </p:nvSpPr>
        <p:spPr/>
        <p:txBody>
          <a:bodyPr/>
          <a:lstStyle/>
          <a:p>
            <a:fld id="{D4B37BC5-01F3-4DA6-AE9F-6749599A3EE9}" type="slidenum">
              <a:rPr lang="zh-TW" altLang="en-US" smtClean="0"/>
              <a:t>37</a:t>
            </a:fld>
            <a:endParaRPr lang="zh-TW" altLang="en-US"/>
          </a:p>
        </p:txBody>
      </p:sp>
      <p:sp>
        <p:nvSpPr>
          <p:cNvPr id="5" name="內容版面配置區 4">
            <a:extLst>
              <a:ext uri="{FF2B5EF4-FFF2-40B4-BE49-F238E27FC236}">
                <a16:creationId xmlns:a16="http://schemas.microsoft.com/office/drawing/2014/main" id="{B46B038A-7BA4-4D49-99D3-F076C5F81FF3}"/>
              </a:ext>
            </a:extLst>
          </p:cNvPr>
          <p:cNvSpPr>
            <a:spLocks noGrp="1"/>
          </p:cNvSpPr>
          <p:nvPr>
            <p:ph sz="quarter" idx="14"/>
          </p:nvPr>
        </p:nvSpPr>
        <p:spPr>
          <a:xfrm>
            <a:off x="162566" y="3505408"/>
            <a:ext cx="11846559" cy="3352599"/>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補助人數（次）</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其他校內助學措施（人次）：若同</a:t>
            </a:r>
            <a:r>
              <a:rPr lang="en-US" altLang="zh-TW" sz="2400" kern="100" dirty="0">
                <a:latin typeface="微軟正黑體" panose="020B0604030504040204" pitchFamily="34" charset="-120"/>
              </a:rPr>
              <a:t>1</a:t>
            </a:r>
            <a:r>
              <a:rPr lang="zh-TW" altLang="en-US" sz="2400" kern="100" dirty="0">
                <a:latin typeface="微軟正黑體" panose="020B0604030504040204" pitchFamily="34" charset="-120"/>
              </a:rPr>
              <a:t>學生同一學期分別請領多項「其他校內助學措施」，請以</a:t>
            </a:r>
            <a:r>
              <a:rPr lang="zh-TW" altLang="en-US" sz="2400" b="1" kern="100" dirty="0">
                <a:solidFill>
                  <a:srgbClr val="FF0000"/>
                </a:solidFill>
                <a:latin typeface="微軟正黑體" panose="020B0604030504040204" pitchFamily="34" charset="-120"/>
              </a:rPr>
              <a:t>實際請領「其他校內助學措施」</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男、女</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人次計算；若同</a:t>
            </a:r>
            <a:r>
              <a:rPr lang="en-US" altLang="zh-TW" sz="2400" kern="100" dirty="0">
                <a:latin typeface="微軟正黑體" panose="020B0604030504040204" pitchFamily="34" charset="-120"/>
              </a:rPr>
              <a:t>1</a:t>
            </a:r>
            <a:r>
              <a:rPr lang="zh-TW" altLang="en-US" sz="2400" kern="100" dirty="0">
                <a:latin typeface="微軟正黑體" panose="020B0604030504040204" pitchFamily="34" charset="-120"/>
              </a:rPr>
              <a:t>學生同一學期因</a:t>
            </a:r>
            <a:r>
              <a:rPr lang="zh-TW" altLang="en-US" b="1" kern="100" dirty="0">
                <a:solidFill>
                  <a:srgbClr val="FF0000"/>
                </a:solidFill>
                <a:latin typeface="微軟正黑體" panose="020B0604030504040204" pitchFamily="34" charset="-120"/>
              </a:rPr>
              <a:t>同一項</a:t>
            </a:r>
            <a:r>
              <a:rPr lang="zh-TW" altLang="en-US" kern="100" dirty="0">
                <a:latin typeface="微軟正黑體" panose="020B0604030504040204" pitchFamily="34" charset="-120"/>
              </a:rPr>
              <a:t>「其他校內助學措施」分別</a:t>
            </a:r>
            <a:r>
              <a:rPr lang="zh-TW" altLang="en-US" sz="2400" kern="100" dirty="0">
                <a:latin typeface="微軟正黑體" panose="020B0604030504040204" pitchFamily="34" charset="-120"/>
              </a:rPr>
              <a:t>請領多次或按月分領者 ，仍請以</a:t>
            </a:r>
            <a:r>
              <a:rPr lang="en-US" altLang="zh-TW" sz="2400" kern="100" dirty="0">
                <a:latin typeface="微軟正黑體" panose="020B0604030504040204" pitchFamily="34" charset="-120"/>
              </a:rPr>
              <a:t>1</a:t>
            </a:r>
            <a:r>
              <a:rPr lang="zh-TW" altLang="en-US" sz="2400" kern="100" dirty="0">
                <a:latin typeface="微軟正黑體" panose="020B0604030504040204" pitchFamily="34" charset="-120"/>
              </a:rPr>
              <a:t>人計算。</a:t>
            </a:r>
            <a:endParaRPr lang="en-US" altLang="zh-TW" sz="24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如</a:t>
            </a:r>
            <a:r>
              <a:rPr lang="en-US" altLang="zh-TW" sz="2400" kern="100" dirty="0">
                <a:latin typeface="微軟正黑體" panose="020B0604030504040204" pitchFamily="34" charset="-120"/>
              </a:rPr>
              <a:t>A</a:t>
            </a:r>
            <a:r>
              <a:rPr lang="zh-TW" altLang="en-US" sz="2400" kern="100" dirty="0">
                <a:latin typeface="微軟正黑體" panose="020B0604030504040204" pitchFamily="34" charset="-120"/>
              </a:rPr>
              <a:t>生上學期分別請領甲、乙二項「其他校內助學措施</a:t>
            </a:r>
            <a:r>
              <a:rPr lang="zh-TW" altLang="en-US" kern="100" dirty="0">
                <a:latin typeface="微軟正黑體" panose="020B0604030504040204" pitchFamily="34" charset="-120"/>
              </a:rPr>
              <a:t>」，下學期請領甲項「其他校內助學措施」 ，</a:t>
            </a:r>
            <a:r>
              <a:rPr lang="zh-TW" altLang="en-US" sz="2400" kern="100" dirty="0">
                <a:latin typeface="微軟正黑體" panose="020B0604030504040204" pitchFamily="34" charset="-120"/>
              </a:rPr>
              <a:t>則各項各列計</a:t>
            </a:r>
            <a:r>
              <a:rPr lang="en-US" altLang="zh-TW" sz="2400" kern="100" dirty="0">
                <a:latin typeface="微軟正黑體" panose="020B0604030504040204" pitchFamily="34" charset="-120"/>
              </a:rPr>
              <a:t>1</a:t>
            </a:r>
            <a:r>
              <a:rPr lang="zh-TW" altLang="en-US" sz="2400" kern="100" dirty="0">
                <a:latin typeface="微軟正黑體" panose="020B0604030504040204" pitchFamily="34" charset="-120"/>
              </a:rPr>
              <a:t>次，該學年以</a:t>
            </a:r>
            <a:r>
              <a:rPr lang="en-US" altLang="zh-TW" sz="2400" kern="100" dirty="0">
                <a:latin typeface="微軟正黑體" panose="020B0604030504040204" pitchFamily="34" charset="-120"/>
              </a:rPr>
              <a:t>3</a:t>
            </a:r>
            <a:r>
              <a:rPr lang="zh-TW" altLang="en-US" sz="2400" kern="100" dirty="0">
                <a:latin typeface="微軟正黑體" panose="020B0604030504040204" pitchFamily="34" charset="-120"/>
              </a:rPr>
              <a:t>次計。</a:t>
            </a:r>
          </a:p>
          <a:p>
            <a:pPr marL="0" indent="0" algn="r">
              <a:lnSpc>
                <a:spcPct val="120000"/>
              </a:lnSpc>
              <a:spcBef>
                <a:spcPts val="600"/>
              </a:spcBef>
              <a:buNone/>
              <a:defRPr/>
            </a:pPr>
            <a:r>
              <a:rPr lang="en-US" altLang="zh-TW" sz="1600" kern="100" dirty="0">
                <a:latin typeface="微軟正黑體" panose="020B0604030504040204" pitchFamily="34" charset="-120"/>
              </a:rPr>
              <a:t>【113</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03</a:t>
            </a:r>
            <a:r>
              <a:rPr lang="zh-TW" altLang="en-US" sz="1600" kern="100" dirty="0">
                <a:latin typeface="微軟正黑體" panose="020B0604030504040204" pitchFamily="34" charset="-120"/>
              </a:rPr>
              <a:t>月因應「技職司」需求補充定義</a:t>
            </a:r>
            <a:r>
              <a:rPr lang="en-US" altLang="zh-TW" sz="1600" kern="100" dirty="0">
                <a:latin typeface="微軟正黑體" panose="020B0604030504040204" pitchFamily="34" charset="-120"/>
              </a:rPr>
              <a:t>】</a:t>
            </a:r>
            <a:endParaRPr lang="zh-TW" altLang="en-US" dirty="0"/>
          </a:p>
        </p:txBody>
      </p:sp>
      <p:sp>
        <p:nvSpPr>
          <p:cNvPr id="6" name="文字版面配置區 5">
            <a:extLst>
              <a:ext uri="{FF2B5EF4-FFF2-40B4-BE49-F238E27FC236}">
                <a16:creationId xmlns:a16="http://schemas.microsoft.com/office/drawing/2014/main" id="{47BDCE3E-5486-4533-9715-D87BC7F246F5}"/>
              </a:ext>
            </a:extLst>
          </p:cNvPr>
          <p:cNvSpPr>
            <a:spLocks noGrp="1"/>
          </p:cNvSpPr>
          <p:nvPr>
            <p:ph type="body" sz="quarter" idx="15"/>
          </p:nvPr>
        </p:nvSpPr>
        <p:spPr/>
        <p:txBody>
          <a:bodyPr/>
          <a:lstStyle/>
          <a:p>
            <a:r>
              <a:rPr lang="en-US" altLang="zh-TW" dirty="0"/>
              <a:t>11</a:t>
            </a:r>
          </a:p>
        </p:txBody>
      </p:sp>
      <p:graphicFrame>
        <p:nvGraphicFramePr>
          <p:cNvPr id="10" name="內容版面配置區 9">
            <a:extLst>
              <a:ext uri="{FF2B5EF4-FFF2-40B4-BE49-F238E27FC236}">
                <a16:creationId xmlns:a16="http://schemas.microsoft.com/office/drawing/2014/main" id="{0B93294F-4FD2-441C-9483-9DE98DB9BE9C}"/>
              </a:ext>
            </a:extLst>
          </p:cNvPr>
          <p:cNvGraphicFramePr>
            <a:graphicFrameLocks noGrp="1"/>
          </p:cNvGraphicFramePr>
          <p:nvPr>
            <p:ph sz="quarter" idx="13"/>
            <p:extLst>
              <p:ext uri="{D42A27DB-BD31-4B8C-83A1-F6EECF244321}">
                <p14:modId xmlns:p14="http://schemas.microsoft.com/office/powerpoint/2010/main" val="349689862"/>
              </p:ext>
            </p:extLst>
          </p:nvPr>
        </p:nvGraphicFramePr>
        <p:xfrm>
          <a:off x="162566" y="914401"/>
          <a:ext cx="11841482" cy="2479039"/>
        </p:xfrm>
        <a:graphic>
          <a:graphicData uri="http://schemas.openxmlformats.org/drawingml/2006/table">
            <a:tbl>
              <a:tblPr firstRow="1" firstCol="1" bandRow="1" bandCol="1">
                <a:tableStyleId>{5C22544A-7EE6-4342-B048-85BDC9FD1C3A}</a:tableStyleId>
              </a:tblPr>
              <a:tblGrid>
                <a:gridCol w="797560">
                  <a:extLst>
                    <a:ext uri="{9D8B030D-6E8A-4147-A177-3AD203B41FA5}">
                      <a16:colId xmlns:a16="http://schemas.microsoft.com/office/drawing/2014/main" val="2933639152"/>
                    </a:ext>
                  </a:extLst>
                </a:gridCol>
                <a:gridCol w="584194">
                  <a:extLst>
                    <a:ext uri="{9D8B030D-6E8A-4147-A177-3AD203B41FA5}">
                      <a16:colId xmlns:a16="http://schemas.microsoft.com/office/drawing/2014/main" val="2769793260"/>
                    </a:ext>
                  </a:extLst>
                </a:gridCol>
                <a:gridCol w="589280">
                  <a:extLst>
                    <a:ext uri="{9D8B030D-6E8A-4147-A177-3AD203B41FA5}">
                      <a16:colId xmlns:a16="http://schemas.microsoft.com/office/drawing/2014/main" val="1978964065"/>
                    </a:ext>
                  </a:extLst>
                </a:gridCol>
                <a:gridCol w="3870960">
                  <a:extLst>
                    <a:ext uri="{9D8B030D-6E8A-4147-A177-3AD203B41FA5}">
                      <a16:colId xmlns:a16="http://schemas.microsoft.com/office/drawing/2014/main" val="976535562"/>
                    </a:ext>
                  </a:extLst>
                </a:gridCol>
                <a:gridCol w="1940560">
                  <a:extLst>
                    <a:ext uri="{9D8B030D-6E8A-4147-A177-3AD203B41FA5}">
                      <a16:colId xmlns:a16="http://schemas.microsoft.com/office/drawing/2014/main" val="3723482139"/>
                    </a:ext>
                  </a:extLst>
                </a:gridCol>
                <a:gridCol w="1391920">
                  <a:extLst>
                    <a:ext uri="{9D8B030D-6E8A-4147-A177-3AD203B41FA5}">
                      <a16:colId xmlns:a16="http://schemas.microsoft.com/office/drawing/2014/main" val="1786933897"/>
                    </a:ext>
                  </a:extLst>
                </a:gridCol>
                <a:gridCol w="2092960">
                  <a:extLst>
                    <a:ext uri="{9D8B030D-6E8A-4147-A177-3AD203B41FA5}">
                      <a16:colId xmlns:a16="http://schemas.microsoft.com/office/drawing/2014/main" val="1420105168"/>
                    </a:ext>
                  </a:extLst>
                </a:gridCol>
                <a:gridCol w="574048">
                  <a:extLst>
                    <a:ext uri="{9D8B030D-6E8A-4147-A177-3AD203B41FA5}">
                      <a16:colId xmlns:a16="http://schemas.microsoft.com/office/drawing/2014/main" val="4157225234"/>
                    </a:ext>
                  </a:extLst>
                </a:gridCol>
              </a:tblGrid>
              <a:tr h="528319">
                <a:tc>
                  <a:txBody>
                    <a:bodyPr/>
                    <a:lstStyle/>
                    <a:p>
                      <a:pPr algn="ctr"/>
                      <a:r>
                        <a:rPr lang="zh-TW" sz="1600" b="0" kern="100" dirty="0">
                          <a:solidFill>
                            <a:schemeClr val="bg1">
                              <a:lumMod val="65000"/>
                            </a:schemeClr>
                          </a:solidFill>
                          <a:effectLst/>
                        </a:rPr>
                        <a:t>學年度</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系所</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學制</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助學措施類別</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補助人數</a:t>
                      </a:r>
                      <a:r>
                        <a:rPr lang="en-US" sz="2400" b="1" kern="100" dirty="0">
                          <a:solidFill>
                            <a:srgbClr val="FF0000"/>
                          </a:solidFill>
                          <a:effectLst/>
                        </a:rPr>
                        <a:t>(</a:t>
                      </a:r>
                      <a:r>
                        <a:rPr lang="zh-TW" sz="2400" b="1" kern="100" dirty="0">
                          <a:solidFill>
                            <a:srgbClr val="FF0000"/>
                          </a:solidFill>
                          <a:effectLst/>
                        </a:rPr>
                        <a:t>次</a:t>
                      </a:r>
                      <a:r>
                        <a:rPr lang="en-US" sz="2400" b="1" kern="100" dirty="0">
                          <a:solidFill>
                            <a:srgbClr val="FF0000"/>
                          </a:solidFill>
                          <a:effectLst/>
                        </a:rPr>
                        <a:t>)</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1600" b="0" kern="100" dirty="0">
                          <a:solidFill>
                            <a:schemeClr val="bg1">
                              <a:lumMod val="65000"/>
                            </a:schemeClr>
                          </a:solidFill>
                          <a:effectLst/>
                        </a:rPr>
                        <a:t>教育部</a:t>
                      </a:r>
                      <a:br>
                        <a:rPr lang="en-US" altLang="zh-TW" sz="1600" b="0" kern="100" dirty="0">
                          <a:solidFill>
                            <a:schemeClr val="bg1">
                              <a:lumMod val="65000"/>
                            </a:schemeClr>
                          </a:solidFill>
                          <a:effectLst/>
                        </a:rPr>
                      </a:br>
                      <a:r>
                        <a:rPr lang="zh-TW" sz="1600" b="0" kern="100" dirty="0">
                          <a:solidFill>
                            <a:schemeClr val="bg1">
                              <a:lumMod val="65000"/>
                            </a:schemeClr>
                          </a:solidFill>
                          <a:effectLst/>
                        </a:rPr>
                        <a:t>補助經費</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學校自籌經費</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經費總和</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4898090"/>
                  </a:ext>
                </a:extLst>
              </a:tr>
              <a:tr h="1947172">
                <a:tc>
                  <a:txBody>
                    <a:bodyPr/>
                    <a:lstStyle/>
                    <a:p>
                      <a:pPr algn="ctr"/>
                      <a:r>
                        <a:rPr lang="en-US" sz="1600" b="0" kern="100">
                          <a:solidFill>
                            <a:schemeClr val="bg1">
                              <a:lumMod val="65000"/>
                            </a:schemeClr>
                          </a:solidFill>
                          <a:effectLst/>
                        </a:rPr>
                        <a:t> </a:t>
                      </a:r>
                      <a:endParaRPr lang="zh-TW" sz="1600" b="0" kern="10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342900" algn="l">
                        <a:buFont typeface="Wingdings" panose="05000000000000000000" pitchFamily="2" charset="2"/>
                        <a:buChar char="l"/>
                      </a:pPr>
                      <a:r>
                        <a:rPr lang="zh-TW" sz="2400" b="0" kern="100" dirty="0">
                          <a:solidFill>
                            <a:schemeClr val="bg1">
                              <a:lumMod val="50000"/>
                            </a:schemeClr>
                          </a:solidFill>
                          <a:effectLst/>
                        </a:rPr>
                        <a:t>大專校院弱勢學生助學金</a:t>
                      </a:r>
                    </a:p>
                    <a:p>
                      <a:pPr marL="342900" indent="-342900" algn="l">
                        <a:buFont typeface="Wingdings" panose="05000000000000000000" pitchFamily="2" charset="2"/>
                        <a:buChar char="l"/>
                      </a:pPr>
                      <a:r>
                        <a:rPr lang="zh-TW" sz="1600" b="0" kern="100" dirty="0">
                          <a:solidFill>
                            <a:schemeClr val="bg1">
                              <a:lumMod val="50000"/>
                            </a:schemeClr>
                          </a:solidFill>
                          <a:effectLst/>
                        </a:rPr>
                        <a:t>生活助學金</a:t>
                      </a:r>
                    </a:p>
                    <a:p>
                      <a:pPr marL="342900" indent="-342900" algn="l">
                        <a:buFont typeface="Wingdings" panose="05000000000000000000" pitchFamily="2" charset="2"/>
                        <a:buChar char="l"/>
                      </a:pPr>
                      <a:r>
                        <a:rPr lang="zh-TW" sz="1600" b="0" kern="100" dirty="0">
                          <a:solidFill>
                            <a:schemeClr val="bg1">
                              <a:lumMod val="50000"/>
                            </a:schemeClr>
                          </a:solidFill>
                          <a:effectLst/>
                        </a:rPr>
                        <a:t>緊急紓困助學金</a:t>
                      </a:r>
                    </a:p>
                    <a:p>
                      <a:pPr marL="342900" indent="-342900" algn="l">
                        <a:buFont typeface="Wingdings" panose="05000000000000000000" pitchFamily="2" charset="2"/>
                        <a:buChar char="l"/>
                      </a:pPr>
                      <a:r>
                        <a:rPr lang="zh-TW" altLang="en-US" sz="1600" b="0" kern="100" dirty="0">
                          <a:solidFill>
                            <a:schemeClr val="bg1">
                              <a:lumMod val="50000"/>
                            </a:schemeClr>
                          </a:solidFill>
                          <a:effectLst/>
                        </a:rPr>
                        <a:t>校內</a:t>
                      </a:r>
                      <a:r>
                        <a:rPr lang="zh-TW" sz="1600" b="0" kern="100" dirty="0">
                          <a:solidFill>
                            <a:schemeClr val="bg1">
                              <a:lumMod val="50000"/>
                            </a:schemeClr>
                          </a:solidFill>
                          <a:effectLst/>
                        </a:rPr>
                        <a:t>住宿優惠</a:t>
                      </a:r>
                    </a:p>
                    <a:p>
                      <a:pPr marL="342900" indent="-342900" algn="l">
                        <a:buFont typeface="Wingdings" panose="05000000000000000000" pitchFamily="2" charset="2"/>
                        <a:buChar char="l"/>
                      </a:pPr>
                      <a:r>
                        <a:rPr lang="zh-TW" sz="1600" b="0" kern="100" dirty="0">
                          <a:solidFill>
                            <a:schemeClr val="bg1">
                              <a:lumMod val="50000"/>
                            </a:schemeClr>
                          </a:solidFill>
                          <a:effectLst/>
                        </a:rPr>
                        <a:t>工讀助學金</a:t>
                      </a:r>
                    </a:p>
                    <a:p>
                      <a:pPr marL="342900" indent="-342900" algn="l">
                        <a:buFont typeface="Wingdings" panose="05000000000000000000" pitchFamily="2" charset="2"/>
                        <a:buChar char="l"/>
                      </a:pPr>
                      <a:r>
                        <a:rPr lang="zh-TW" sz="1600" b="0" kern="100" dirty="0">
                          <a:solidFill>
                            <a:schemeClr val="bg1">
                              <a:lumMod val="50000"/>
                            </a:schemeClr>
                          </a:solidFill>
                          <a:effectLst/>
                        </a:rPr>
                        <a:t>研究生獎助學金</a:t>
                      </a:r>
                      <a:endParaRPr lang="en-US" altLang="zh-TW" sz="1600" b="0" kern="100" dirty="0">
                        <a:solidFill>
                          <a:schemeClr val="bg1">
                            <a:lumMod val="50000"/>
                          </a:schemeClr>
                        </a:solidFill>
                        <a:effectLst/>
                      </a:endParaRPr>
                    </a:p>
                    <a:p>
                      <a:pPr marL="342900" indent="-342900" algn="l" defTabSz="914332" rtl="0" eaLnBrk="1" latinLnBrk="0" hangingPunct="1">
                        <a:buFont typeface="Wingdings" panose="05000000000000000000" pitchFamily="2" charset="2"/>
                        <a:buChar char="l"/>
                      </a:pPr>
                      <a:r>
                        <a:rPr lang="zh-TW" altLang="en-US" sz="2400" b="1" kern="100" dirty="0">
                          <a:solidFill>
                            <a:srgbClr val="FF0000"/>
                          </a:solidFill>
                          <a:effectLst/>
                          <a:latin typeface="+mn-lt"/>
                          <a:ea typeface="+mn-ea"/>
                          <a:cs typeface="+mn-cs"/>
                        </a:rPr>
                        <a:t>其他校內助學措施</a:t>
                      </a: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0841033"/>
                  </a:ext>
                </a:extLst>
              </a:tr>
            </a:tbl>
          </a:graphicData>
        </a:graphic>
      </p:graphicFrame>
    </p:spTree>
    <p:extLst>
      <p:ext uri="{BB962C8B-B14F-4D97-AF65-F5344CB8AC3E}">
        <p14:creationId xmlns:p14="http://schemas.microsoft.com/office/powerpoint/2010/main" val="20716786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E9FF859-1109-4231-864F-0F68EC6EAC16}"/>
              </a:ext>
            </a:extLst>
          </p:cNvPr>
          <p:cNvSpPr>
            <a:spLocks noGrp="1"/>
          </p:cNvSpPr>
          <p:nvPr>
            <p:ph type="title"/>
          </p:nvPr>
        </p:nvSpPr>
        <p:spPr/>
        <p:txBody>
          <a:bodyPr/>
          <a:lstStyle/>
          <a:p>
            <a:r>
              <a:rPr lang="zh-TW" altLang="en-US" dirty="0"/>
              <a:t>表</a:t>
            </a:r>
            <a:r>
              <a:rPr lang="en-US" altLang="zh-TW" dirty="0"/>
              <a:t>7-5</a:t>
            </a:r>
            <a:r>
              <a:rPr lang="zh-TW" altLang="en-US" dirty="0"/>
              <a:t>助學措施統計表</a:t>
            </a:r>
          </a:p>
        </p:txBody>
      </p:sp>
      <p:sp>
        <p:nvSpPr>
          <p:cNvPr id="3" name="投影片編號版面配置區 2">
            <a:extLst>
              <a:ext uri="{FF2B5EF4-FFF2-40B4-BE49-F238E27FC236}">
                <a16:creationId xmlns:a16="http://schemas.microsoft.com/office/drawing/2014/main" id="{01DFF0CD-22E3-4F08-9618-8B911EC422EA}"/>
              </a:ext>
            </a:extLst>
          </p:cNvPr>
          <p:cNvSpPr>
            <a:spLocks noGrp="1"/>
          </p:cNvSpPr>
          <p:nvPr>
            <p:ph type="sldNum" sz="quarter" idx="12"/>
          </p:nvPr>
        </p:nvSpPr>
        <p:spPr/>
        <p:txBody>
          <a:bodyPr/>
          <a:lstStyle/>
          <a:p>
            <a:fld id="{D4B37BC5-01F3-4DA6-AE9F-6749599A3EE9}" type="slidenum">
              <a:rPr lang="zh-TW" altLang="en-US" smtClean="0"/>
              <a:t>38</a:t>
            </a:fld>
            <a:endParaRPr lang="zh-TW" altLang="en-US"/>
          </a:p>
        </p:txBody>
      </p:sp>
      <p:sp>
        <p:nvSpPr>
          <p:cNvPr id="5" name="內容版面配置區 4">
            <a:extLst>
              <a:ext uri="{FF2B5EF4-FFF2-40B4-BE49-F238E27FC236}">
                <a16:creationId xmlns:a16="http://schemas.microsoft.com/office/drawing/2014/main" id="{B46B038A-7BA4-4D49-99D3-F076C5F81FF3}"/>
              </a:ext>
            </a:extLst>
          </p:cNvPr>
          <p:cNvSpPr>
            <a:spLocks noGrp="1"/>
          </p:cNvSpPr>
          <p:nvPr>
            <p:ph sz="quarter" idx="14"/>
          </p:nvPr>
        </p:nvSpPr>
        <p:spPr>
          <a:xfrm>
            <a:off x="162566" y="3505408"/>
            <a:ext cx="11846559" cy="3352599"/>
          </a:xfrm>
        </p:spPr>
        <p:txBody>
          <a:bodyPr>
            <a:normAutofit fontScale="70000" lnSpcReduction="2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其他校內助學措施</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學校自籌經費</a:t>
            </a:r>
          </a:p>
          <a:p>
            <a:pPr marL="342874" indent="-342874">
              <a:lnSpc>
                <a:spcPct val="120000"/>
              </a:lnSpc>
              <a:spcBef>
                <a:spcPts val="600"/>
              </a:spcBef>
              <a:buFont typeface="Wingdings" panose="05000000000000000000" pitchFamily="2" charset="2"/>
              <a:buChar char=""/>
              <a:defRPr/>
            </a:pPr>
            <a:r>
              <a:rPr lang="zh-TW" altLang="en-US" sz="2400" b="1" kern="100" dirty="0">
                <a:solidFill>
                  <a:srgbClr val="FF0000"/>
                </a:solidFill>
                <a:latin typeface="微軟正黑體" panose="020B0604030504040204" pitchFamily="34" charset="-120"/>
              </a:rPr>
              <a:t>超出教育部高教深耕附錄一獎勵補助之教育部等比例補助款上限</a:t>
            </a:r>
            <a:r>
              <a:rPr lang="en-US" altLang="zh-TW" sz="2400" b="1" kern="100" dirty="0">
                <a:solidFill>
                  <a:srgbClr val="FF0000"/>
                </a:solidFill>
                <a:latin typeface="微軟正黑體" panose="020B0604030504040204" pitchFamily="34" charset="-120"/>
              </a:rPr>
              <a:t>(500</a:t>
            </a:r>
            <a:r>
              <a:rPr lang="zh-TW" altLang="en-US" sz="2400" b="1" kern="100" dirty="0">
                <a:solidFill>
                  <a:srgbClr val="FF0000"/>
                </a:solidFill>
                <a:latin typeface="微軟正黑體" panose="020B0604030504040204" pitchFamily="34" charset="-120"/>
              </a:rPr>
              <a:t>萬元</a:t>
            </a:r>
            <a:r>
              <a:rPr lang="en-US" altLang="zh-TW" sz="2400" b="1" kern="100" dirty="0">
                <a:solidFill>
                  <a:srgbClr val="FF0000"/>
                </a:solidFill>
                <a:latin typeface="微軟正黑體" panose="020B0604030504040204" pitchFamily="34" charset="-120"/>
              </a:rPr>
              <a:t>)</a:t>
            </a:r>
            <a:r>
              <a:rPr lang="zh-TW" altLang="en-US" sz="2400" b="1" kern="100" dirty="0">
                <a:solidFill>
                  <a:srgbClr val="FF0000"/>
                </a:solidFill>
                <a:latin typeface="微軟正黑體" panose="020B0604030504040204" pitchFamily="34" charset="-120"/>
              </a:rPr>
              <a:t>之額度者得將「超出金額」列計為其他校內助學措施</a:t>
            </a:r>
            <a:r>
              <a:rPr lang="en-US" altLang="zh-TW" sz="2400" b="1" kern="100" dirty="0">
                <a:solidFill>
                  <a:srgbClr val="FF0000"/>
                </a:solidFill>
                <a:latin typeface="微軟正黑體" panose="020B0604030504040204" pitchFamily="34" charset="-120"/>
              </a:rPr>
              <a:t>-</a:t>
            </a:r>
            <a:r>
              <a:rPr lang="zh-TW" altLang="en-US" sz="2400" b="1" kern="100" dirty="0">
                <a:solidFill>
                  <a:srgbClr val="FF0000"/>
                </a:solidFill>
                <a:latin typeface="微軟正黑體" panose="020B0604030504040204" pitchFamily="34" charset="-120"/>
              </a:rPr>
              <a:t>學校自籌經費</a:t>
            </a:r>
            <a:r>
              <a:rPr lang="zh-TW" altLang="en-US" sz="2400" kern="100" dirty="0">
                <a:latin typeface="微軟正黑體" panose="020B0604030504040204" pitchFamily="34" charset="-120"/>
              </a:rPr>
              <a:t>；若學校爭取其他政府補助計畫，有類似前述高教深耕附錄一補助機制，學校自籌經費超出該政府補助上限之金額，則可比照高教深耕附錄一將超出金額列計為其他校內助學措施</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學校自籌經費。</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範例</a:t>
            </a:r>
            <a:r>
              <a:rPr lang="en-US" altLang="zh-TW" sz="2400" kern="100" dirty="0">
                <a:latin typeface="微軟正黑體" panose="020B0604030504040204" pitchFamily="34" charset="-120"/>
              </a:rPr>
              <a:t>1</a:t>
            </a:r>
            <a:r>
              <a:rPr lang="zh-TW" altLang="en-US" sz="2400" kern="100" dirty="0">
                <a:latin typeface="微軟正黑體" panose="020B0604030504040204" pitchFamily="34" charset="-120"/>
              </a:rPr>
              <a:t>：甲校高教深耕附錄一自籌款為</a:t>
            </a:r>
            <a:r>
              <a:rPr lang="en-US" altLang="zh-TW" sz="2400" kern="100" dirty="0">
                <a:latin typeface="微軟正黑體" panose="020B0604030504040204" pitchFamily="34" charset="-120"/>
              </a:rPr>
              <a:t>650</a:t>
            </a:r>
            <a:r>
              <a:rPr lang="zh-TW" altLang="en-US" sz="2400" kern="100" dirty="0">
                <a:latin typeface="微軟正黑體" panose="020B0604030504040204" pitchFamily="34" charset="-120"/>
              </a:rPr>
              <a:t>萬，獲本部等比例補助</a:t>
            </a:r>
            <a:r>
              <a:rPr lang="en-US" altLang="zh-TW" sz="2400" kern="100" dirty="0">
                <a:latin typeface="微軟正黑體" panose="020B0604030504040204" pitchFamily="34" charset="-120"/>
              </a:rPr>
              <a:t>500</a:t>
            </a:r>
            <a:r>
              <a:rPr lang="zh-TW" altLang="en-US" sz="2400" kern="100" dirty="0">
                <a:latin typeface="微軟正黑體" panose="020B0604030504040204" pitchFamily="34" charset="-120"/>
              </a:rPr>
              <a:t>萬元</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補助上限</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，甲校自籌經費</a:t>
            </a:r>
            <a:r>
              <a:rPr lang="zh-TW" altLang="en-US" sz="2500" b="1" kern="100" dirty="0">
                <a:solidFill>
                  <a:srgbClr val="FF0000"/>
                </a:solidFill>
                <a:latin typeface="微軟正黑體" panose="020B0604030504040204" pitchFamily="34" charset="-120"/>
              </a:rPr>
              <a:t>超出教育部補助上限</a:t>
            </a:r>
            <a:r>
              <a:rPr lang="zh-TW" altLang="en-US" sz="2400" kern="100" dirty="0">
                <a:latin typeface="微軟正黑體" panose="020B0604030504040204" pitchFamily="34" charset="-120"/>
              </a:rPr>
              <a:t>金額為</a:t>
            </a:r>
            <a:r>
              <a:rPr lang="en-US" altLang="zh-TW" sz="2400" kern="100" dirty="0">
                <a:latin typeface="微軟正黑體" panose="020B0604030504040204" pitchFamily="34" charset="-120"/>
              </a:rPr>
              <a:t>150</a:t>
            </a:r>
            <a:r>
              <a:rPr lang="zh-TW" altLang="en-US" sz="2400" kern="100" dirty="0">
                <a:latin typeface="微軟正黑體" panose="020B0604030504040204" pitchFamily="34" charset="-120"/>
              </a:rPr>
              <a:t>萬元，故甲校</a:t>
            </a:r>
            <a:r>
              <a:rPr lang="zh-TW" altLang="en-US" sz="2500" b="1" kern="100" dirty="0">
                <a:solidFill>
                  <a:srgbClr val="FF0000"/>
                </a:solidFill>
                <a:latin typeface="微軟正黑體" panose="020B0604030504040204" pitchFamily="34" charset="-120"/>
              </a:rPr>
              <a:t>可將</a:t>
            </a:r>
            <a:r>
              <a:rPr lang="en-US" altLang="zh-TW" sz="2400" kern="100" dirty="0">
                <a:latin typeface="微軟正黑體" panose="020B0604030504040204" pitchFamily="34" charset="-120"/>
              </a:rPr>
              <a:t>【150</a:t>
            </a:r>
            <a:r>
              <a:rPr lang="zh-TW" altLang="en-US" sz="2400" kern="100" dirty="0">
                <a:latin typeface="微軟正黑體" panose="020B0604030504040204" pitchFamily="34" charset="-120"/>
              </a:rPr>
              <a:t>萬元</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填報為「其他校內助學措施</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學校自籌經費」。</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範例</a:t>
            </a:r>
            <a:r>
              <a:rPr lang="en-US" altLang="zh-TW" sz="2400" kern="100" dirty="0">
                <a:latin typeface="微軟正黑體" panose="020B0604030504040204" pitchFamily="34" charset="-120"/>
              </a:rPr>
              <a:t>2</a:t>
            </a:r>
            <a:r>
              <a:rPr lang="zh-TW" altLang="en-US" sz="2400" kern="100" dirty="0">
                <a:latin typeface="微軟正黑體" panose="020B0604030504040204" pitchFamily="34" charset="-120"/>
              </a:rPr>
              <a:t>：乙校高教深耕附錄一自籌款為</a:t>
            </a:r>
            <a:r>
              <a:rPr lang="en-US" altLang="zh-TW" sz="2400" kern="100" dirty="0">
                <a:latin typeface="微軟正黑體" panose="020B0604030504040204" pitchFamily="34" charset="-120"/>
              </a:rPr>
              <a:t>480</a:t>
            </a:r>
            <a:r>
              <a:rPr lang="zh-TW" altLang="en-US" sz="2400" kern="100" dirty="0">
                <a:latin typeface="微軟正黑體" panose="020B0604030504040204" pitchFamily="34" charset="-120"/>
              </a:rPr>
              <a:t>萬元，獲本部等比例補助</a:t>
            </a:r>
            <a:r>
              <a:rPr lang="en-US" altLang="zh-TW" sz="2400" kern="100" dirty="0">
                <a:latin typeface="微軟正黑體" panose="020B0604030504040204" pitchFamily="34" charset="-120"/>
              </a:rPr>
              <a:t>480</a:t>
            </a:r>
            <a:r>
              <a:rPr lang="zh-TW" altLang="en-US" sz="2400" kern="100" dirty="0">
                <a:latin typeface="微軟正黑體" panose="020B0604030504040204" pitchFamily="34" charset="-120"/>
              </a:rPr>
              <a:t>萬元，乙校自籌經費</a:t>
            </a:r>
            <a:r>
              <a:rPr lang="zh-TW" altLang="en-US" sz="2500" b="1" kern="100" dirty="0">
                <a:solidFill>
                  <a:srgbClr val="FF0000"/>
                </a:solidFill>
                <a:latin typeface="微軟正黑體" panose="020B0604030504040204" pitchFamily="34" charset="-120"/>
              </a:rPr>
              <a:t>無超出教育部補助上限</a:t>
            </a:r>
            <a:r>
              <a:rPr lang="en-US" altLang="zh-TW" sz="2400" kern="100" dirty="0">
                <a:latin typeface="微軟正黑體" panose="020B0604030504040204" pitchFamily="34" charset="-120"/>
              </a:rPr>
              <a:t>500</a:t>
            </a:r>
            <a:r>
              <a:rPr lang="zh-TW" altLang="en-US" sz="2400" kern="100" dirty="0">
                <a:latin typeface="微軟正黑體" panose="020B0604030504040204" pitchFamily="34" charset="-120"/>
              </a:rPr>
              <a:t>萬元，故乙校</a:t>
            </a:r>
            <a:r>
              <a:rPr lang="zh-TW" altLang="en-US" sz="2500" b="1" kern="100" dirty="0">
                <a:solidFill>
                  <a:srgbClr val="FF0000"/>
                </a:solidFill>
                <a:latin typeface="微軟正黑體" panose="020B0604030504040204" pitchFamily="34" charset="-120"/>
              </a:rPr>
              <a:t>不得將</a:t>
            </a:r>
            <a:r>
              <a:rPr lang="zh-TW" altLang="en-US" sz="2400" kern="100" dirty="0">
                <a:latin typeface="微軟正黑體" panose="020B0604030504040204" pitchFamily="34" charset="-120"/>
              </a:rPr>
              <a:t>高教深耕附錄一自籌款</a:t>
            </a:r>
            <a:r>
              <a:rPr lang="en-US" altLang="zh-TW" sz="2400" kern="100" dirty="0">
                <a:latin typeface="微軟正黑體" panose="020B0604030504040204" pitchFamily="34" charset="-120"/>
              </a:rPr>
              <a:t>480</a:t>
            </a:r>
            <a:r>
              <a:rPr lang="zh-TW" altLang="en-US" sz="2400" kern="100" dirty="0">
                <a:latin typeface="微軟正黑體" panose="020B0604030504040204" pitchFamily="34" charset="-120"/>
              </a:rPr>
              <a:t>萬元填報為「其他校內助學措施</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學校自籌經費」。</a:t>
            </a:r>
          </a:p>
          <a:p>
            <a:pPr marL="0" indent="0" algn="r">
              <a:lnSpc>
                <a:spcPct val="120000"/>
              </a:lnSpc>
              <a:spcBef>
                <a:spcPts val="600"/>
              </a:spcBef>
              <a:buNone/>
              <a:defRPr/>
            </a:pPr>
            <a:r>
              <a:rPr lang="en-US" altLang="zh-TW" sz="1600" kern="100" dirty="0">
                <a:latin typeface="微軟正黑體" panose="020B0604030504040204" pitchFamily="34" charset="-120"/>
              </a:rPr>
              <a:t>【113</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03</a:t>
            </a:r>
            <a:r>
              <a:rPr lang="zh-TW" altLang="en-US" sz="1600" kern="100" dirty="0">
                <a:latin typeface="微軟正黑體" panose="020B0604030504040204" pitchFamily="34" charset="-120"/>
              </a:rPr>
              <a:t>月因應「技職司」需求新增定義</a:t>
            </a:r>
            <a:r>
              <a:rPr lang="en-US" altLang="zh-TW" sz="1600" kern="100" dirty="0">
                <a:latin typeface="微軟正黑體" panose="020B0604030504040204" pitchFamily="34" charset="-120"/>
              </a:rPr>
              <a:t>】</a:t>
            </a:r>
            <a:endParaRPr lang="zh-TW" altLang="en-US" dirty="0"/>
          </a:p>
        </p:txBody>
      </p:sp>
      <p:sp>
        <p:nvSpPr>
          <p:cNvPr id="6" name="文字版面配置區 5">
            <a:extLst>
              <a:ext uri="{FF2B5EF4-FFF2-40B4-BE49-F238E27FC236}">
                <a16:creationId xmlns:a16="http://schemas.microsoft.com/office/drawing/2014/main" id="{47BDCE3E-5486-4533-9715-D87BC7F246F5}"/>
              </a:ext>
            </a:extLst>
          </p:cNvPr>
          <p:cNvSpPr>
            <a:spLocks noGrp="1"/>
          </p:cNvSpPr>
          <p:nvPr>
            <p:ph type="body" sz="quarter" idx="15"/>
          </p:nvPr>
        </p:nvSpPr>
        <p:spPr/>
        <p:txBody>
          <a:bodyPr/>
          <a:lstStyle/>
          <a:p>
            <a:r>
              <a:rPr lang="en-US" altLang="zh-TW" dirty="0"/>
              <a:t>11</a:t>
            </a:r>
            <a:endParaRPr lang="zh-TW" altLang="en-US" dirty="0"/>
          </a:p>
        </p:txBody>
      </p:sp>
      <p:graphicFrame>
        <p:nvGraphicFramePr>
          <p:cNvPr id="10" name="內容版面配置區 9">
            <a:extLst>
              <a:ext uri="{FF2B5EF4-FFF2-40B4-BE49-F238E27FC236}">
                <a16:creationId xmlns:a16="http://schemas.microsoft.com/office/drawing/2014/main" id="{0B93294F-4FD2-441C-9483-9DE98DB9BE9C}"/>
              </a:ext>
            </a:extLst>
          </p:cNvPr>
          <p:cNvGraphicFramePr>
            <a:graphicFrameLocks noGrp="1"/>
          </p:cNvGraphicFramePr>
          <p:nvPr>
            <p:ph sz="quarter" idx="13"/>
            <p:extLst>
              <p:ext uri="{D42A27DB-BD31-4B8C-83A1-F6EECF244321}">
                <p14:modId xmlns:p14="http://schemas.microsoft.com/office/powerpoint/2010/main" val="187832261"/>
              </p:ext>
            </p:extLst>
          </p:nvPr>
        </p:nvGraphicFramePr>
        <p:xfrm>
          <a:off x="162566" y="914401"/>
          <a:ext cx="11841482" cy="2479039"/>
        </p:xfrm>
        <a:graphic>
          <a:graphicData uri="http://schemas.openxmlformats.org/drawingml/2006/table">
            <a:tbl>
              <a:tblPr firstRow="1" firstCol="1" bandRow="1" bandCol="1">
                <a:tableStyleId>{5C22544A-7EE6-4342-B048-85BDC9FD1C3A}</a:tableStyleId>
              </a:tblPr>
              <a:tblGrid>
                <a:gridCol w="797560">
                  <a:extLst>
                    <a:ext uri="{9D8B030D-6E8A-4147-A177-3AD203B41FA5}">
                      <a16:colId xmlns:a16="http://schemas.microsoft.com/office/drawing/2014/main" val="2933639152"/>
                    </a:ext>
                  </a:extLst>
                </a:gridCol>
                <a:gridCol w="584194">
                  <a:extLst>
                    <a:ext uri="{9D8B030D-6E8A-4147-A177-3AD203B41FA5}">
                      <a16:colId xmlns:a16="http://schemas.microsoft.com/office/drawing/2014/main" val="2769793260"/>
                    </a:ext>
                  </a:extLst>
                </a:gridCol>
                <a:gridCol w="589280">
                  <a:extLst>
                    <a:ext uri="{9D8B030D-6E8A-4147-A177-3AD203B41FA5}">
                      <a16:colId xmlns:a16="http://schemas.microsoft.com/office/drawing/2014/main" val="1978964065"/>
                    </a:ext>
                  </a:extLst>
                </a:gridCol>
                <a:gridCol w="3870960">
                  <a:extLst>
                    <a:ext uri="{9D8B030D-6E8A-4147-A177-3AD203B41FA5}">
                      <a16:colId xmlns:a16="http://schemas.microsoft.com/office/drawing/2014/main" val="976535562"/>
                    </a:ext>
                  </a:extLst>
                </a:gridCol>
                <a:gridCol w="1940560">
                  <a:extLst>
                    <a:ext uri="{9D8B030D-6E8A-4147-A177-3AD203B41FA5}">
                      <a16:colId xmlns:a16="http://schemas.microsoft.com/office/drawing/2014/main" val="3723482139"/>
                    </a:ext>
                  </a:extLst>
                </a:gridCol>
                <a:gridCol w="1391920">
                  <a:extLst>
                    <a:ext uri="{9D8B030D-6E8A-4147-A177-3AD203B41FA5}">
                      <a16:colId xmlns:a16="http://schemas.microsoft.com/office/drawing/2014/main" val="1786933897"/>
                    </a:ext>
                  </a:extLst>
                </a:gridCol>
                <a:gridCol w="2092960">
                  <a:extLst>
                    <a:ext uri="{9D8B030D-6E8A-4147-A177-3AD203B41FA5}">
                      <a16:colId xmlns:a16="http://schemas.microsoft.com/office/drawing/2014/main" val="1420105168"/>
                    </a:ext>
                  </a:extLst>
                </a:gridCol>
                <a:gridCol w="574048">
                  <a:extLst>
                    <a:ext uri="{9D8B030D-6E8A-4147-A177-3AD203B41FA5}">
                      <a16:colId xmlns:a16="http://schemas.microsoft.com/office/drawing/2014/main" val="4157225234"/>
                    </a:ext>
                  </a:extLst>
                </a:gridCol>
              </a:tblGrid>
              <a:tr h="528319">
                <a:tc>
                  <a:txBody>
                    <a:bodyPr/>
                    <a:lstStyle/>
                    <a:p>
                      <a:pPr algn="ctr"/>
                      <a:r>
                        <a:rPr lang="zh-TW" sz="1600" b="0" kern="100" dirty="0">
                          <a:solidFill>
                            <a:schemeClr val="bg1">
                              <a:lumMod val="65000"/>
                            </a:schemeClr>
                          </a:solidFill>
                          <a:effectLst/>
                        </a:rPr>
                        <a:t>學年度</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系所</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學制</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助學措施類別</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0" kern="100" dirty="0">
                          <a:solidFill>
                            <a:schemeClr val="tx1"/>
                          </a:solidFill>
                          <a:effectLst/>
                        </a:rPr>
                        <a:t>補助人數</a:t>
                      </a:r>
                      <a:r>
                        <a:rPr lang="en-US" sz="2400" b="0" kern="100" dirty="0">
                          <a:solidFill>
                            <a:schemeClr val="tx1"/>
                          </a:solidFill>
                          <a:effectLst/>
                        </a:rPr>
                        <a:t>(</a:t>
                      </a:r>
                      <a:r>
                        <a:rPr lang="zh-TW" sz="2400" b="0" kern="100" dirty="0">
                          <a:solidFill>
                            <a:schemeClr val="tx1"/>
                          </a:solidFill>
                          <a:effectLst/>
                        </a:rPr>
                        <a:t>次</a:t>
                      </a:r>
                      <a:r>
                        <a:rPr lang="en-US" sz="2400" b="0" kern="100" dirty="0">
                          <a:solidFill>
                            <a:schemeClr val="tx1"/>
                          </a:solidFill>
                          <a:effectLst/>
                        </a:rPr>
                        <a:t>)</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教育部</a:t>
                      </a:r>
                      <a:br>
                        <a:rPr lang="en-US" altLang="zh-TW" sz="1600" b="0" kern="100" dirty="0">
                          <a:solidFill>
                            <a:schemeClr val="bg1">
                              <a:lumMod val="65000"/>
                            </a:schemeClr>
                          </a:solidFill>
                          <a:effectLst/>
                        </a:rPr>
                      </a:br>
                      <a:r>
                        <a:rPr lang="zh-TW" sz="1600" b="0" kern="100" dirty="0">
                          <a:solidFill>
                            <a:schemeClr val="bg1">
                              <a:lumMod val="65000"/>
                            </a:schemeClr>
                          </a:solidFill>
                          <a:effectLst/>
                        </a:rPr>
                        <a:t>補助經費</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1" kern="100" dirty="0">
                          <a:solidFill>
                            <a:srgbClr val="FF0000"/>
                          </a:solidFill>
                          <a:effectLst/>
                        </a:rPr>
                        <a:t>學校自籌經費</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1600" b="0" kern="100" dirty="0">
                          <a:solidFill>
                            <a:schemeClr val="bg1">
                              <a:lumMod val="65000"/>
                            </a:schemeClr>
                          </a:solidFill>
                          <a:effectLst/>
                        </a:rPr>
                        <a:t>經費總和</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4898090"/>
                  </a:ext>
                </a:extLst>
              </a:tr>
              <a:tr h="1947172">
                <a:tc>
                  <a:txBody>
                    <a:bodyPr/>
                    <a:lstStyle/>
                    <a:p>
                      <a:pPr algn="ctr"/>
                      <a:r>
                        <a:rPr lang="en-US" sz="1600" b="0" kern="100">
                          <a:solidFill>
                            <a:schemeClr val="bg1">
                              <a:lumMod val="65000"/>
                            </a:schemeClr>
                          </a:solidFill>
                          <a:effectLst/>
                        </a:rPr>
                        <a:t> </a:t>
                      </a:r>
                      <a:endParaRPr lang="zh-TW" sz="1600" b="0" kern="10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342900" algn="l">
                        <a:buFont typeface="Wingdings" panose="05000000000000000000" pitchFamily="2" charset="2"/>
                        <a:buChar char="l"/>
                      </a:pPr>
                      <a:r>
                        <a:rPr lang="zh-TW" sz="2400" b="0" kern="100" dirty="0">
                          <a:solidFill>
                            <a:schemeClr val="bg1">
                              <a:lumMod val="50000"/>
                            </a:schemeClr>
                          </a:solidFill>
                          <a:effectLst/>
                        </a:rPr>
                        <a:t>大專校院弱勢學生助學金</a:t>
                      </a:r>
                    </a:p>
                    <a:p>
                      <a:pPr marL="342900" indent="-342900" algn="l">
                        <a:buFont typeface="Wingdings" panose="05000000000000000000" pitchFamily="2" charset="2"/>
                        <a:buChar char="l"/>
                      </a:pPr>
                      <a:r>
                        <a:rPr lang="zh-TW" sz="1600" b="0" kern="100" dirty="0">
                          <a:solidFill>
                            <a:schemeClr val="bg1">
                              <a:lumMod val="50000"/>
                            </a:schemeClr>
                          </a:solidFill>
                          <a:effectLst/>
                        </a:rPr>
                        <a:t>生活助學金</a:t>
                      </a:r>
                    </a:p>
                    <a:p>
                      <a:pPr marL="342900" indent="-342900" algn="l">
                        <a:buFont typeface="Wingdings" panose="05000000000000000000" pitchFamily="2" charset="2"/>
                        <a:buChar char="l"/>
                      </a:pPr>
                      <a:r>
                        <a:rPr lang="zh-TW" sz="1600" b="0" kern="100" dirty="0">
                          <a:solidFill>
                            <a:schemeClr val="bg1">
                              <a:lumMod val="50000"/>
                            </a:schemeClr>
                          </a:solidFill>
                          <a:effectLst/>
                        </a:rPr>
                        <a:t>緊急紓困助學金</a:t>
                      </a:r>
                    </a:p>
                    <a:p>
                      <a:pPr marL="342900" indent="-342900" algn="l">
                        <a:buFont typeface="Wingdings" panose="05000000000000000000" pitchFamily="2" charset="2"/>
                        <a:buChar char="l"/>
                      </a:pPr>
                      <a:r>
                        <a:rPr lang="zh-TW" altLang="en-US" sz="1600" b="0" kern="100" dirty="0">
                          <a:solidFill>
                            <a:schemeClr val="bg1">
                              <a:lumMod val="50000"/>
                            </a:schemeClr>
                          </a:solidFill>
                          <a:effectLst/>
                        </a:rPr>
                        <a:t>校內</a:t>
                      </a:r>
                      <a:r>
                        <a:rPr lang="zh-TW" sz="1600" b="0" kern="100" dirty="0">
                          <a:solidFill>
                            <a:schemeClr val="bg1">
                              <a:lumMod val="50000"/>
                            </a:schemeClr>
                          </a:solidFill>
                          <a:effectLst/>
                        </a:rPr>
                        <a:t>住宿優惠</a:t>
                      </a:r>
                    </a:p>
                    <a:p>
                      <a:pPr marL="342900" indent="-342900" algn="l">
                        <a:buFont typeface="Wingdings" panose="05000000000000000000" pitchFamily="2" charset="2"/>
                        <a:buChar char="l"/>
                      </a:pPr>
                      <a:r>
                        <a:rPr lang="zh-TW" sz="1600" b="0" kern="100" dirty="0">
                          <a:solidFill>
                            <a:schemeClr val="bg1">
                              <a:lumMod val="50000"/>
                            </a:schemeClr>
                          </a:solidFill>
                          <a:effectLst/>
                        </a:rPr>
                        <a:t>工讀助學金</a:t>
                      </a:r>
                    </a:p>
                    <a:p>
                      <a:pPr marL="342900" indent="-342900" algn="l">
                        <a:buFont typeface="Wingdings" panose="05000000000000000000" pitchFamily="2" charset="2"/>
                        <a:buChar char="l"/>
                      </a:pPr>
                      <a:r>
                        <a:rPr lang="zh-TW" sz="1600" b="0" kern="100" dirty="0">
                          <a:solidFill>
                            <a:schemeClr val="bg1">
                              <a:lumMod val="50000"/>
                            </a:schemeClr>
                          </a:solidFill>
                          <a:effectLst/>
                        </a:rPr>
                        <a:t>研究生獎助學金</a:t>
                      </a:r>
                      <a:endParaRPr lang="en-US" altLang="zh-TW" sz="1600" b="0" kern="100" dirty="0">
                        <a:solidFill>
                          <a:schemeClr val="bg1">
                            <a:lumMod val="50000"/>
                          </a:schemeClr>
                        </a:solidFill>
                        <a:effectLst/>
                      </a:endParaRPr>
                    </a:p>
                    <a:p>
                      <a:pPr marL="342900" indent="-342900" algn="l" defTabSz="914332" rtl="0" eaLnBrk="1" latinLnBrk="0" hangingPunct="1">
                        <a:buFont typeface="Wingdings" panose="05000000000000000000" pitchFamily="2" charset="2"/>
                        <a:buChar char="l"/>
                      </a:pPr>
                      <a:r>
                        <a:rPr lang="zh-TW" altLang="en-US" sz="2400" b="1" kern="100" dirty="0">
                          <a:solidFill>
                            <a:srgbClr val="FF0000"/>
                          </a:solidFill>
                          <a:effectLst/>
                          <a:latin typeface="+mn-lt"/>
                          <a:ea typeface="+mn-ea"/>
                          <a:cs typeface="+mn-cs"/>
                        </a:rPr>
                        <a:t>其他校內助學措施</a:t>
                      </a: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kern="100" dirty="0">
                          <a:solidFill>
                            <a:srgbClr val="FF0000"/>
                          </a:solidFill>
                          <a:effectLst/>
                        </a:rPr>
                        <a:t> </a:t>
                      </a:r>
                      <a:endParaRPr lang="zh-TW" sz="16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1" kern="100" dirty="0">
                          <a:solidFill>
                            <a:srgbClr val="FF0000"/>
                          </a:solidFill>
                          <a:effectLst/>
                        </a:rPr>
                        <a:t> </a:t>
                      </a:r>
                      <a:endParaRPr lang="zh-TW" sz="16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0841033"/>
                  </a:ext>
                </a:extLst>
              </a:tr>
            </a:tbl>
          </a:graphicData>
        </a:graphic>
      </p:graphicFrame>
    </p:spTree>
    <p:extLst>
      <p:ext uri="{BB962C8B-B14F-4D97-AF65-F5344CB8AC3E}">
        <p14:creationId xmlns:p14="http://schemas.microsoft.com/office/powerpoint/2010/main" val="6290893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E9FF859-1109-4231-864F-0F68EC6EAC16}"/>
              </a:ext>
            </a:extLst>
          </p:cNvPr>
          <p:cNvSpPr>
            <a:spLocks noGrp="1"/>
          </p:cNvSpPr>
          <p:nvPr>
            <p:ph type="title"/>
          </p:nvPr>
        </p:nvSpPr>
        <p:spPr/>
        <p:txBody>
          <a:bodyPr/>
          <a:lstStyle/>
          <a:p>
            <a:r>
              <a:rPr lang="zh-TW" altLang="en-US" dirty="0"/>
              <a:t>表</a:t>
            </a:r>
            <a:r>
              <a:rPr lang="en-US" altLang="zh-TW" dirty="0"/>
              <a:t>7-5</a:t>
            </a:r>
            <a:r>
              <a:rPr lang="zh-TW" altLang="en-US" dirty="0"/>
              <a:t>助學措施統計表</a:t>
            </a:r>
          </a:p>
        </p:txBody>
      </p:sp>
      <p:sp>
        <p:nvSpPr>
          <p:cNvPr id="3" name="投影片編號版面配置區 2">
            <a:extLst>
              <a:ext uri="{FF2B5EF4-FFF2-40B4-BE49-F238E27FC236}">
                <a16:creationId xmlns:a16="http://schemas.microsoft.com/office/drawing/2014/main" id="{01DFF0CD-22E3-4F08-9618-8B911EC422EA}"/>
              </a:ext>
            </a:extLst>
          </p:cNvPr>
          <p:cNvSpPr>
            <a:spLocks noGrp="1"/>
          </p:cNvSpPr>
          <p:nvPr>
            <p:ph type="sldNum" sz="quarter" idx="12"/>
          </p:nvPr>
        </p:nvSpPr>
        <p:spPr/>
        <p:txBody>
          <a:bodyPr/>
          <a:lstStyle/>
          <a:p>
            <a:fld id="{D4B37BC5-01F3-4DA6-AE9F-6749599A3EE9}" type="slidenum">
              <a:rPr lang="zh-TW" altLang="en-US" smtClean="0"/>
              <a:t>39</a:t>
            </a:fld>
            <a:endParaRPr lang="zh-TW" altLang="en-US"/>
          </a:p>
        </p:txBody>
      </p:sp>
      <p:sp>
        <p:nvSpPr>
          <p:cNvPr id="5" name="內容版面配置區 4">
            <a:extLst>
              <a:ext uri="{FF2B5EF4-FFF2-40B4-BE49-F238E27FC236}">
                <a16:creationId xmlns:a16="http://schemas.microsoft.com/office/drawing/2014/main" id="{B46B038A-7BA4-4D49-99D3-F076C5F81FF3}"/>
              </a:ext>
            </a:extLst>
          </p:cNvPr>
          <p:cNvSpPr>
            <a:spLocks noGrp="1"/>
          </p:cNvSpPr>
          <p:nvPr>
            <p:ph sz="quarter" idx="14"/>
          </p:nvPr>
        </p:nvSpPr>
        <p:spPr>
          <a:xfrm>
            <a:off x="162566" y="3505408"/>
            <a:ext cx="11846559" cy="3352599"/>
          </a:xfrm>
        </p:spPr>
        <p:txBody>
          <a:bodyPr>
            <a:normAutofit lnSpcReduction="1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其他校內助學措施</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學校自籌經費</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學校向民間募款經費，其募款經費若已列入學校會計帳務之經費，並統籌作為「其他校內助學措施經費」者，其「實際補助學生之金額」得列為學校其他校內助學措施之自籌經費。</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但</a:t>
            </a:r>
            <a:r>
              <a:rPr lang="zh-TW" altLang="en-US" sz="2400" b="1" kern="100" dirty="0">
                <a:solidFill>
                  <a:srgbClr val="FF0000"/>
                </a:solidFill>
                <a:latin typeface="微軟正黑體" panose="020B0604030504040204" pitchFamily="34" charset="-120"/>
              </a:rPr>
              <a:t>不包括政府補助之經費、學校自籌「大專校院弱勢學生助學金、生活助學金、緊急紓困助學金、校內住宿優惠、工讀助學金、研究生獎助學金」經費及高教深耕附錄一獎勵補助已獲本部等比例補助之學校自籌金額。</a:t>
            </a:r>
          </a:p>
          <a:p>
            <a:pPr marL="0" indent="0" algn="r">
              <a:lnSpc>
                <a:spcPct val="120000"/>
              </a:lnSpc>
              <a:spcBef>
                <a:spcPts val="600"/>
              </a:spcBef>
              <a:buNone/>
              <a:defRPr/>
            </a:pPr>
            <a:r>
              <a:rPr lang="en-US" altLang="zh-TW" sz="1600" kern="100" dirty="0">
                <a:latin typeface="微軟正黑體" panose="020B0604030504040204" pitchFamily="34" charset="-120"/>
              </a:rPr>
              <a:t>【113</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03</a:t>
            </a:r>
            <a:r>
              <a:rPr lang="zh-TW" altLang="en-US" sz="1600" kern="100" dirty="0">
                <a:latin typeface="微軟正黑體" panose="020B0604030504040204" pitchFamily="34" charset="-120"/>
              </a:rPr>
              <a:t>月因應「技職司」需求新增定義</a:t>
            </a:r>
            <a:r>
              <a:rPr lang="en-US" altLang="zh-TW" sz="1600" kern="100" dirty="0">
                <a:latin typeface="微軟正黑體" panose="020B0604030504040204" pitchFamily="34" charset="-120"/>
              </a:rPr>
              <a:t>】</a:t>
            </a:r>
            <a:endParaRPr lang="zh-TW" altLang="en-US" dirty="0"/>
          </a:p>
        </p:txBody>
      </p:sp>
      <p:sp>
        <p:nvSpPr>
          <p:cNvPr id="6" name="文字版面配置區 5">
            <a:extLst>
              <a:ext uri="{FF2B5EF4-FFF2-40B4-BE49-F238E27FC236}">
                <a16:creationId xmlns:a16="http://schemas.microsoft.com/office/drawing/2014/main" id="{47BDCE3E-5486-4533-9715-D87BC7F246F5}"/>
              </a:ext>
            </a:extLst>
          </p:cNvPr>
          <p:cNvSpPr>
            <a:spLocks noGrp="1"/>
          </p:cNvSpPr>
          <p:nvPr>
            <p:ph type="body" sz="quarter" idx="15"/>
          </p:nvPr>
        </p:nvSpPr>
        <p:spPr/>
        <p:txBody>
          <a:bodyPr/>
          <a:lstStyle/>
          <a:p>
            <a:r>
              <a:rPr lang="en-US" altLang="zh-TW" dirty="0"/>
              <a:t>11</a:t>
            </a:r>
            <a:endParaRPr lang="zh-TW" altLang="en-US" dirty="0"/>
          </a:p>
        </p:txBody>
      </p:sp>
      <p:graphicFrame>
        <p:nvGraphicFramePr>
          <p:cNvPr id="10" name="內容版面配置區 9">
            <a:extLst>
              <a:ext uri="{FF2B5EF4-FFF2-40B4-BE49-F238E27FC236}">
                <a16:creationId xmlns:a16="http://schemas.microsoft.com/office/drawing/2014/main" id="{0B93294F-4FD2-441C-9483-9DE98DB9BE9C}"/>
              </a:ext>
            </a:extLst>
          </p:cNvPr>
          <p:cNvGraphicFramePr>
            <a:graphicFrameLocks noGrp="1"/>
          </p:cNvGraphicFramePr>
          <p:nvPr>
            <p:ph sz="quarter" idx="13"/>
          </p:nvPr>
        </p:nvGraphicFramePr>
        <p:xfrm>
          <a:off x="162566" y="914401"/>
          <a:ext cx="11841482" cy="2479039"/>
        </p:xfrm>
        <a:graphic>
          <a:graphicData uri="http://schemas.openxmlformats.org/drawingml/2006/table">
            <a:tbl>
              <a:tblPr firstRow="1" firstCol="1" bandRow="1" bandCol="1">
                <a:tableStyleId>{5C22544A-7EE6-4342-B048-85BDC9FD1C3A}</a:tableStyleId>
              </a:tblPr>
              <a:tblGrid>
                <a:gridCol w="797560">
                  <a:extLst>
                    <a:ext uri="{9D8B030D-6E8A-4147-A177-3AD203B41FA5}">
                      <a16:colId xmlns:a16="http://schemas.microsoft.com/office/drawing/2014/main" val="2933639152"/>
                    </a:ext>
                  </a:extLst>
                </a:gridCol>
                <a:gridCol w="584194">
                  <a:extLst>
                    <a:ext uri="{9D8B030D-6E8A-4147-A177-3AD203B41FA5}">
                      <a16:colId xmlns:a16="http://schemas.microsoft.com/office/drawing/2014/main" val="2769793260"/>
                    </a:ext>
                  </a:extLst>
                </a:gridCol>
                <a:gridCol w="589280">
                  <a:extLst>
                    <a:ext uri="{9D8B030D-6E8A-4147-A177-3AD203B41FA5}">
                      <a16:colId xmlns:a16="http://schemas.microsoft.com/office/drawing/2014/main" val="1978964065"/>
                    </a:ext>
                  </a:extLst>
                </a:gridCol>
                <a:gridCol w="3870960">
                  <a:extLst>
                    <a:ext uri="{9D8B030D-6E8A-4147-A177-3AD203B41FA5}">
                      <a16:colId xmlns:a16="http://schemas.microsoft.com/office/drawing/2014/main" val="976535562"/>
                    </a:ext>
                  </a:extLst>
                </a:gridCol>
                <a:gridCol w="1940560">
                  <a:extLst>
                    <a:ext uri="{9D8B030D-6E8A-4147-A177-3AD203B41FA5}">
                      <a16:colId xmlns:a16="http://schemas.microsoft.com/office/drawing/2014/main" val="3723482139"/>
                    </a:ext>
                  </a:extLst>
                </a:gridCol>
                <a:gridCol w="1391920">
                  <a:extLst>
                    <a:ext uri="{9D8B030D-6E8A-4147-A177-3AD203B41FA5}">
                      <a16:colId xmlns:a16="http://schemas.microsoft.com/office/drawing/2014/main" val="1786933897"/>
                    </a:ext>
                  </a:extLst>
                </a:gridCol>
                <a:gridCol w="2092960">
                  <a:extLst>
                    <a:ext uri="{9D8B030D-6E8A-4147-A177-3AD203B41FA5}">
                      <a16:colId xmlns:a16="http://schemas.microsoft.com/office/drawing/2014/main" val="1420105168"/>
                    </a:ext>
                  </a:extLst>
                </a:gridCol>
                <a:gridCol w="574048">
                  <a:extLst>
                    <a:ext uri="{9D8B030D-6E8A-4147-A177-3AD203B41FA5}">
                      <a16:colId xmlns:a16="http://schemas.microsoft.com/office/drawing/2014/main" val="4157225234"/>
                    </a:ext>
                  </a:extLst>
                </a:gridCol>
              </a:tblGrid>
              <a:tr h="528319">
                <a:tc>
                  <a:txBody>
                    <a:bodyPr/>
                    <a:lstStyle/>
                    <a:p>
                      <a:pPr algn="ctr"/>
                      <a:r>
                        <a:rPr lang="zh-TW" sz="1600" b="0" kern="100" dirty="0">
                          <a:solidFill>
                            <a:schemeClr val="bg1">
                              <a:lumMod val="65000"/>
                            </a:schemeClr>
                          </a:solidFill>
                          <a:effectLst/>
                        </a:rPr>
                        <a:t>學年度</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系所</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學制</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助學措施類別</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0" kern="100" dirty="0">
                          <a:solidFill>
                            <a:schemeClr val="tx1"/>
                          </a:solidFill>
                          <a:effectLst/>
                        </a:rPr>
                        <a:t>補助人數</a:t>
                      </a:r>
                      <a:r>
                        <a:rPr lang="en-US" sz="2400" b="0" kern="100" dirty="0">
                          <a:solidFill>
                            <a:schemeClr val="tx1"/>
                          </a:solidFill>
                          <a:effectLst/>
                        </a:rPr>
                        <a:t>(</a:t>
                      </a:r>
                      <a:r>
                        <a:rPr lang="zh-TW" sz="2400" b="0" kern="100" dirty="0">
                          <a:solidFill>
                            <a:schemeClr val="tx1"/>
                          </a:solidFill>
                          <a:effectLst/>
                        </a:rPr>
                        <a:t>次</a:t>
                      </a:r>
                      <a:r>
                        <a:rPr lang="en-US" sz="2400" b="0" kern="100" dirty="0">
                          <a:solidFill>
                            <a:schemeClr val="tx1"/>
                          </a:solidFill>
                          <a:effectLst/>
                        </a:rPr>
                        <a:t>)</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教育部</a:t>
                      </a:r>
                      <a:br>
                        <a:rPr lang="en-US" altLang="zh-TW" sz="1600" b="0" kern="100" dirty="0">
                          <a:solidFill>
                            <a:schemeClr val="bg1">
                              <a:lumMod val="65000"/>
                            </a:schemeClr>
                          </a:solidFill>
                          <a:effectLst/>
                        </a:rPr>
                      </a:br>
                      <a:r>
                        <a:rPr lang="zh-TW" sz="1600" b="0" kern="100" dirty="0">
                          <a:solidFill>
                            <a:schemeClr val="bg1">
                              <a:lumMod val="65000"/>
                            </a:schemeClr>
                          </a:solidFill>
                          <a:effectLst/>
                        </a:rPr>
                        <a:t>補助經費</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1" kern="100" dirty="0">
                          <a:solidFill>
                            <a:srgbClr val="FF0000"/>
                          </a:solidFill>
                          <a:effectLst/>
                        </a:rPr>
                        <a:t>學校自籌經費</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1600" b="0" kern="100" dirty="0">
                          <a:solidFill>
                            <a:schemeClr val="bg1">
                              <a:lumMod val="65000"/>
                            </a:schemeClr>
                          </a:solidFill>
                          <a:effectLst/>
                        </a:rPr>
                        <a:t>經費總和</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4898090"/>
                  </a:ext>
                </a:extLst>
              </a:tr>
              <a:tr h="1947172">
                <a:tc>
                  <a:txBody>
                    <a:bodyPr/>
                    <a:lstStyle/>
                    <a:p>
                      <a:pPr algn="ctr"/>
                      <a:r>
                        <a:rPr lang="en-US" sz="1600" b="0" kern="100">
                          <a:solidFill>
                            <a:schemeClr val="bg1">
                              <a:lumMod val="65000"/>
                            </a:schemeClr>
                          </a:solidFill>
                          <a:effectLst/>
                        </a:rPr>
                        <a:t> </a:t>
                      </a:r>
                      <a:endParaRPr lang="zh-TW" sz="1600" b="0" kern="10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342900" algn="l">
                        <a:buFont typeface="Wingdings" panose="05000000000000000000" pitchFamily="2" charset="2"/>
                        <a:buChar char="l"/>
                      </a:pPr>
                      <a:r>
                        <a:rPr lang="zh-TW" sz="2400" b="0" kern="100" dirty="0">
                          <a:solidFill>
                            <a:schemeClr val="bg1">
                              <a:lumMod val="50000"/>
                            </a:schemeClr>
                          </a:solidFill>
                          <a:effectLst/>
                        </a:rPr>
                        <a:t>大專校院弱勢學生助學金</a:t>
                      </a:r>
                    </a:p>
                    <a:p>
                      <a:pPr marL="342900" indent="-342900" algn="l">
                        <a:buFont typeface="Wingdings" panose="05000000000000000000" pitchFamily="2" charset="2"/>
                        <a:buChar char="l"/>
                      </a:pPr>
                      <a:r>
                        <a:rPr lang="zh-TW" sz="1600" b="0" kern="100" dirty="0">
                          <a:solidFill>
                            <a:schemeClr val="bg1">
                              <a:lumMod val="50000"/>
                            </a:schemeClr>
                          </a:solidFill>
                          <a:effectLst/>
                        </a:rPr>
                        <a:t>生活助學金</a:t>
                      </a:r>
                    </a:p>
                    <a:p>
                      <a:pPr marL="342900" indent="-342900" algn="l">
                        <a:buFont typeface="Wingdings" panose="05000000000000000000" pitchFamily="2" charset="2"/>
                        <a:buChar char="l"/>
                      </a:pPr>
                      <a:r>
                        <a:rPr lang="zh-TW" sz="1600" b="0" kern="100" dirty="0">
                          <a:solidFill>
                            <a:schemeClr val="bg1">
                              <a:lumMod val="50000"/>
                            </a:schemeClr>
                          </a:solidFill>
                          <a:effectLst/>
                        </a:rPr>
                        <a:t>緊急紓困助學金</a:t>
                      </a:r>
                    </a:p>
                    <a:p>
                      <a:pPr marL="342900" indent="-342900" algn="l">
                        <a:buFont typeface="Wingdings" panose="05000000000000000000" pitchFamily="2" charset="2"/>
                        <a:buChar char="l"/>
                      </a:pPr>
                      <a:r>
                        <a:rPr lang="zh-TW" altLang="en-US" sz="1600" b="0" kern="100" dirty="0">
                          <a:solidFill>
                            <a:schemeClr val="bg1">
                              <a:lumMod val="50000"/>
                            </a:schemeClr>
                          </a:solidFill>
                          <a:effectLst/>
                        </a:rPr>
                        <a:t>校內</a:t>
                      </a:r>
                      <a:r>
                        <a:rPr lang="zh-TW" sz="1600" b="0" kern="100" dirty="0">
                          <a:solidFill>
                            <a:schemeClr val="bg1">
                              <a:lumMod val="50000"/>
                            </a:schemeClr>
                          </a:solidFill>
                          <a:effectLst/>
                        </a:rPr>
                        <a:t>住宿優惠</a:t>
                      </a:r>
                    </a:p>
                    <a:p>
                      <a:pPr marL="342900" indent="-342900" algn="l">
                        <a:buFont typeface="Wingdings" panose="05000000000000000000" pitchFamily="2" charset="2"/>
                        <a:buChar char="l"/>
                      </a:pPr>
                      <a:r>
                        <a:rPr lang="zh-TW" sz="1600" b="0" kern="100" dirty="0">
                          <a:solidFill>
                            <a:schemeClr val="bg1">
                              <a:lumMod val="50000"/>
                            </a:schemeClr>
                          </a:solidFill>
                          <a:effectLst/>
                        </a:rPr>
                        <a:t>工讀助學金</a:t>
                      </a:r>
                    </a:p>
                    <a:p>
                      <a:pPr marL="342900" indent="-342900" algn="l">
                        <a:buFont typeface="Wingdings" panose="05000000000000000000" pitchFamily="2" charset="2"/>
                        <a:buChar char="l"/>
                      </a:pPr>
                      <a:r>
                        <a:rPr lang="zh-TW" sz="1600" b="0" kern="100" dirty="0">
                          <a:solidFill>
                            <a:schemeClr val="bg1">
                              <a:lumMod val="50000"/>
                            </a:schemeClr>
                          </a:solidFill>
                          <a:effectLst/>
                        </a:rPr>
                        <a:t>研究生獎助學金</a:t>
                      </a:r>
                      <a:endParaRPr lang="en-US" altLang="zh-TW" sz="1600" b="0" kern="100" dirty="0">
                        <a:solidFill>
                          <a:schemeClr val="bg1">
                            <a:lumMod val="50000"/>
                          </a:schemeClr>
                        </a:solidFill>
                        <a:effectLst/>
                      </a:endParaRPr>
                    </a:p>
                    <a:p>
                      <a:pPr marL="342900" indent="-342900" algn="l" defTabSz="914332" rtl="0" eaLnBrk="1" latinLnBrk="0" hangingPunct="1">
                        <a:buFont typeface="Wingdings" panose="05000000000000000000" pitchFamily="2" charset="2"/>
                        <a:buChar char="l"/>
                      </a:pPr>
                      <a:r>
                        <a:rPr lang="zh-TW" altLang="en-US" sz="2400" b="1" kern="100" dirty="0">
                          <a:solidFill>
                            <a:srgbClr val="FF0000"/>
                          </a:solidFill>
                          <a:effectLst/>
                          <a:latin typeface="+mn-lt"/>
                          <a:ea typeface="+mn-ea"/>
                          <a:cs typeface="+mn-cs"/>
                        </a:rPr>
                        <a:t>其他校內助學措施</a:t>
                      </a: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kern="100" dirty="0">
                          <a:solidFill>
                            <a:srgbClr val="FF0000"/>
                          </a:solidFill>
                          <a:effectLst/>
                        </a:rPr>
                        <a:t> </a:t>
                      </a:r>
                      <a:endParaRPr lang="zh-TW" sz="16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1" kern="100" dirty="0">
                          <a:solidFill>
                            <a:srgbClr val="FF0000"/>
                          </a:solidFill>
                          <a:effectLst/>
                        </a:rPr>
                        <a:t> </a:t>
                      </a:r>
                      <a:endParaRPr lang="zh-TW" sz="16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0841033"/>
                  </a:ext>
                </a:extLst>
              </a:tr>
            </a:tbl>
          </a:graphicData>
        </a:graphic>
      </p:graphicFrame>
    </p:spTree>
    <p:extLst>
      <p:ext uri="{BB962C8B-B14F-4D97-AF65-F5344CB8AC3E}">
        <p14:creationId xmlns:p14="http://schemas.microsoft.com/office/powerpoint/2010/main" val="710555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4</a:t>
            </a:fld>
            <a:endParaRPr lang="zh-TW" altLang="en-US"/>
          </a:p>
        </p:txBody>
      </p:sp>
      <p:grpSp>
        <p:nvGrpSpPr>
          <p:cNvPr id="16" name="群組 15">
            <a:extLst>
              <a:ext uri="{FF2B5EF4-FFF2-40B4-BE49-F238E27FC236}">
                <a16:creationId xmlns:a16="http://schemas.microsoft.com/office/drawing/2014/main" id="{5F296DBF-5941-4994-A5C1-6BD64C04D9B2}"/>
              </a:ext>
            </a:extLst>
          </p:cNvPr>
          <p:cNvGrpSpPr>
            <a:grpSpLocks/>
          </p:cNvGrpSpPr>
          <p:nvPr/>
        </p:nvGrpSpPr>
        <p:grpSpPr bwMode="auto">
          <a:xfrm>
            <a:off x="4797820" y="1337468"/>
            <a:ext cx="6539259" cy="4183063"/>
            <a:chOff x="4691063" y="228601"/>
            <a:chExt cx="6539258" cy="4183063"/>
          </a:xfrm>
        </p:grpSpPr>
        <p:grpSp>
          <p:nvGrpSpPr>
            <p:cNvPr id="17" name="群組 11">
              <a:extLst>
                <a:ext uri="{FF2B5EF4-FFF2-40B4-BE49-F238E27FC236}">
                  <a16:creationId xmlns:a16="http://schemas.microsoft.com/office/drawing/2014/main" id="{43AC2D88-A318-464E-AFA2-49CFAB791C03}"/>
                </a:ext>
              </a:extLst>
            </p:cNvPr>
            <p:cNvGrpSpPr>
              <a:grpSpLocks/>
            </p:cNvGrpSpPr>
            <p:nvPr/>
          </p:nvGrpSpPr>
          <p:grpSpPr bwMode="auto">
            <a:xfrm>
              <a:off x="4691063" y="228601"/>
              <a:ext cx="6539258" cy="911225"/>
              <a:chOff x="4917207" y="1782220"/>
              <a:chExt cx="5711392" cy="911293"/>
            </a:xfrm>
          </p:grpSpPr>
          <p:sp>
            <p:nvSpPr>
              <p:cNvPr id="42" name="圆角矩形 36">
                <a:extLst>
                  <a:ext uri="{FF2B5EF4-FFF2-40B4-BE49-F238E27FC236}">
                    <a16:creationId xmlns:a16="http://schemas.microsoft.com/office/drawing/2014/main" id="{146FA74E-7AE9-4AFA-A0CC-AA83DEF3F8A9}"/>
                  </a:ext>
                </a:extLst>
              </p:cNvPr>
              <p:cNvSpPr/>
              <p:nvPr/>
            </p:nvSpPr>
            <p:spPr>
              <a:xfrm>
                <a:off x="6226660" y="1782220"/>
                <a:ext cx="4401939" cy="911293"/>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3" name="圆角矩形 40">
                <a:extLst>
                  <a:ext uri="{FF2B5EF4-FFF2-40B4-BE49-F238E27FC236}">
                    <a16:creationId xmlns:a16="http://schemas.microsoft.com/office/drawing/2014/main" id="{FDCC9942-DBE6-45C5-A11E-B0E52FB2BDAF}"/>
                  </a:ext>
                </a:extLst>
              </p:cNvPr>
              <p:cNvSpPr/>
              <p:nvPr/>
            </p:nvSpPr>
            <p:spPr bwMode="auto">
              <a:xfrm>
                <a:off x="4917207" y="1782220"/>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18" name="圆角矩形 40">
              <a:extLst>
                <a:ext uri="{FF2B5EF4-FFF2-40B4-BE49-F238E27FC236}">
                  <a16:creationId xmlns:a16="http://schemas.microsoft.com/office/drawing/2014/main" id="{CCEE91EB-7CBB-455D-9C62-5B290FB21E96}"/>
                </a:ext>
              </a:extLst>
            </p:cNvPr>
            <p:cNvSpPr/>
            <p:nvPr/>
          </p:nvSpPr>
          <p:spPr bwMode="auto">
            <a:xfrm>
              <a:off x="4691063" y="1319214"/>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貳</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19" name="群組 13">
              <a:extLst>
                <a:ext uri="{FF2B5EF4-FFF2-40B4-BE49-F238E27FC236}">
                  <a16:creationId xmlns:a16="http://schemas.microsoft.com/office/drawing/2014/main" id="{291A5D08-A30E-4F0D-89F3-0D52C54D73F3}"/>
                </a:ext>
              </a:extLst>
            </p:cNvPr>
            <p:cNvGrpSpPr>
              <a:grpSpLocks/>
            </p:cNvGrpSpPr>
            <p:nvPr/>
          </p:nvGrpSpPr>
          <p:grpSpPr bwMode="auto">
            <a:xfrm>
              <a:off x="4691063" y="1319214"/>
              <a:ext cx="6539257" cy="2001839"/>
              <a:chOff x="4917207" y="726454"/>
              <a:chExt cx="5711391" cy="2001988"/>
            </a:xfrm>
          </p:grpSpPr>
          <p:sp>
            <p:nvSpPr>
              <p:cNvPr id="34" name="圆角矩形 36">
                <a:extLst>
                  <a:ext uri="{FF2B5EF4-FFF2-40B4-BE49-F238E27FC236}">
                    <a16:creationId xmlns:a16="http://schemas.microsoft.com/office/drawing/2014/main" id="{79791FCE-ABBF-40DF-8D18-650F67FC1935}"/>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5" name="圆角矩形 40">
                <a:extLst>
                  <a:ext uri="{FF2B5EF4-FFF2-40B4-BE49-F238E27FC236}">
                    <a16:creationId xmlns:a16="http://schemas.microsoft.com/office/drawing/2014/main" id="{0BBECF05-5B77-4C7B-8C91-3414AAA6E142}"/>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參</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2" name="圆角矩形 36">
              <a:extLst>
                <a:ext uri="{FF2B5EF4-FFF2-40B4-BE49-F238E27FC236}">
                  <a16:creationId xmlns:a16="http://schemas.microsoft.com/office/drawing/2014/main" id="{CB2B46E8-B3C5-4BE0-A7E0-48D84BA007FF}"/>
                </a:ext>
              </a:extLst>
            </p:cNvPr>
            <p:cNvSpPr/>
            <p:nvPr/>
          </p:nvSpPr>
          <p:spPr bwMode="auto">
            <a:xfrm>
              <a:off x="6190321" y="2409827"/>
              <a:ext cx="5039999"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21" name="圆角矩形 36">
              <a:extLst>
                <a:ext uri="{FF2B5EF4-FFF2-40B4-BE49-F238E27FC236}">
                  <a16:creationId xmlns:a16="http://schemas.microsoft.com/office/drawing/2014/main" id="{90A20C8B-787F-4134-A955-4DC5ED9E84E2}"/>
                </a:ext>
              </a:extLst>
            </p:cNvPr>
            <p:cNvSpPr/>
            <p:nvPr/>
          </p:nvSpPr>
          <p:spPr bwMode="auto">
            <a:xfrm>
              <a:off x="6190319" y="3500438"/>
              <a:ext cx="5040000"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28" name="圆角矩形 40">
              <a:extLst>
                <a:ext uri="{FF2B5EF4-FFF2-40B4-BE49-F238E27FC236}">
                  <a16:creationId xmlns:a16="http://schemas.microsoft.com/office/drawing/2014/main" id="{51E9D095-2F5B-43CD-9E24-CA2451CA6044}"/>
                </a:ext>
              </a:extLst>
            </p:cNvPr>
            <p:cNvSpPr/>
            <p:nvPr/>
          </p:nvSpPr>
          <p:spPr bwMode="auto">
            <a:xfrm>
              <a:off x="4691063" y="3500439"/>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肆</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Tree>
    <p:extLst>
      <p:ext uri="{BB962C8B-B14F-4D97-AF65-F5344CB8AC3E}">
        <p14:creationId xmlns:p14="http://schemas.microsoft.com/office/powerpoint/2010/main" val="11991084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E9FF859-1109-4231-864F-0F68EC6EAC16}"/>
              </a:ext>
            </a:extLst>
          </p:cNvPr>
          <p:cNvSpPr>
            <a:spLocks noGrp="1"/>
          </p:cNvSpPr>
          <p:nvPr>
            <p:ph type="title"/>
          </p:nvPr>
        </p:nvSpPr>
        <p:spPr/>
        <p:txBody>
          <a:bodyPr/>
          <a:lstStyle/>
          <a:p>
            <a:r>
              <a:rPr lang="zh-TW" altLang="en-US" dirty="0"/>
              <a:t>表</a:t>
            </a:r>
            <a:r>
              <a:rPr lang="en-US" altLang="zh-TW" dirty="0"/>
              <a:t>7-5</a:t>
            </a:r>
            <a:r>
              <a:rPr lang="zh-TW" altLang="en-US" dirty="0"/>
              <a:t>助學措施統計表</a:t>
            </a:r>
          </a:p>
        </p:txBody>
      </p:sp>
      <p:sp>
        <p:nvSpPr>
          <p:cNvPr id="3" name="投影片編號版面配置區 2">
            <a:extLst>
              <a:ext uri="{FF2B5EF4-FFF2-40B4-BE49-F238E27FC236}">
                <a16:creationId xmlns:a16="http://schemas.microsoft.com/office/drawing/2014/main" id="{01DFF0CD-22E3-4F08-9618-8B911EC422EA}"/>
              </a:ext>
            </a:extLst>
          </p:cNvPr>
          <p:cNvSpPr>
            <a:spLocks noGrp="1"/>
          </p:cNvSpPr>
          <p:nvPr>
            <p:ph type="sldNum" sz="quarter" idx="12"/>
          </p:nvPr>
        </p:nvSpPr>
        <p:spPr/>
        <p:txBody>
          <a:bodyPr/>
          <a:lstStyle/>
          <a:p>
            <a:fld id="{D4B37BC5-01F3-4DA6-AE9F-6749599A3EE9}" type="slidenum">
              <a:rPr lang="zh-TW" altLang="en-US" smtClean="0"/>
              <a:t>40</a:t>
            </a:fld>
            <a:endParaRPr lang="zh-TW" altLang="en-US"/>
          </a:p>
        </p:txBody>
      </p:sp>
      <p:sp>
        <p:nvSpPr>
          <p:cNvPr id="5" name="內容版面配置區 4">
            <a:extLst>
              <a:ext uri="{FF2B5EF4-FFF2-40B4-BE49-F238E27FC236}">
                <a16:creationId xmlns:a16="http://schemas.microsoft.com/office/drawing/2014/main" id="{B46B038A-7BA4-4D49-99D3-F076C5F81FF3}"/>
              </a:ext>
            </a:extLst>
          </p:cNvPr>
          <p:cNvSpPr>
            <a:spLocks noGrp="1"/>
          </p:cNvSpPr>
          <p:nvPr>
            <p:ph sz="quarter" idx="14"/>
          </p:nvPr>
        </p:nvSpPr>
        <p:spPr>
          <a:xfrm>
            <a:off x="162566" y="3505408"/>
            <a:ext cx="11846559" cy="3352599"/>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新增定義</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大專校院弱勢學生助學金</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學校自籌經費</a:t>
            </a:r>
          </a:p>
          <a:p>
            <a:pPr marL="342874" indent="-342874">
              <a:lnSpc>
                <a:spcPct val="120000"/>
              </a:lnSpc>
              <a:spcBef>
                <a:spcPts val="600"/>
              </a:spcBef>
              <a:buFont typeface="Wingdings" panose="05000000000000000000" pitchFamily="2" charset="2"/>
              <a:buChar char=""/>
              <a:defRPr/>
            </a:pPr>
            <a:r>
              <a:rPr lang="zh-TW" altLang="en-US" sz="2400" b="1" kern="100" dirty="0">
                <a:solidFill>
                  <a:srgbClr val="FF0000"/>
                </a:solidFill>
                <a:latin typeface="微軟正黑體" panose="020B0604030504040204" pitchFamily="34" charset="-120"/>
              </a:rPr>
              <a:t>大專校院弱勢學生助學金項目自</a:t>
            </a:r>
            <a:r>
              <a:rPr lang="en-US" altLang="zh-TW" sz="2400" b="1" kern="100" dirty="0">
                <a:solidFill>
                  <a:srgbClr val="FF0000"/>
                </a:solidFill>
                <a:latin typeface="微軟正黑體" panose="020B0604030504040204" pitchFamily="34" charset="-120"/>
              </a:rPr>
              <a:t>112</a:t>
            </a:r>
            <a:r>
              <a:rPr lang="zh-TW" altLang="en-US" sz="2400" b="1" kern="100" dirty="0">
                <a:solidFill>
                  <a:srgbClr val="FF0000"/>
                </a:solidFill>
                <a:latin typeface="微軟正黑體" panose="020B0604030504040204" pitchFamily="34" charset="-120"/>
              </a:rPr>
              <a:t>學年度起無學校自籌經費。</a:t>
            </a:r>
            <a:endParaRPr lang="en-US" altLang="zh-TW" sz="2400" b="1" kern="100" dirty="0">
              <a:solidFill>
                <a:srgbClr val="FF0000"/>
              </a:solidFill>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zh-TW" altLang="en-US" sz="2400" b="1" kern="100" dirty="0">
              <a:solidFill>
                <a:srgbClr val="FF0000"/>
              </a:solidFill>
              <a:latin typeface="微軟正黑體" panose="020B0604030504040204" pitchFamily="34" charset="-120"/>
            </a:endParaRPr>
          </a:p>
          <a:p>
            <a:pPr marL="0" indent="0" algn="r">
              <a:lnSpc>
                <a:spcPct val="120000"/>
              </a:lnSpc>
              <a:spcBef>
                <a:spcPts val="600"/>
              </a:spcBef>
              <a:buNone/>
              <a:defRPr/>
            </a:pPr>
            <a:r>
              <a:rPr lang="en-US" altLang="zh-TW" sz="1600" kern="100" dirty="0">
                <a:latin typeface="微軟正黑體" panose="020B0604030504040204" pitchFamily="34" charset="-120"/>
              </a:rPr>
              <a:t>【113</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03</a:t>
            </a:r>
            <a:r>
              <a:rPr lang="zh-TW" altLang="en-US" sz="1600" kern="100" dirty="0">
                <a:latin typeface="微軟正黑體" panose="020B0604030504040204" pitchFamily="34" charset="-120"/>
              </a:rPr>
              <a:t>月因應「技職司」需求新增定義</a:t>
            </a:r>
            <a:r>
              <a:rPr lang="en-US" altLang="zh-TW" sz="1600" kern="100" dirty="0">
                <a:latin typeface="微軟正黑體" panose="020B0604030504040204" pitchFamily="34" charset="-120"/>
              </a:rPr>
              <a:t>】</a:t>
            </a:r>
            <a:endParaRPr lang="zh-TW" altLang="en-US" dirty="0"/>
          </a:p>
        </p:txBody>
      </p:sp>
      <p:sp>
        <p:nvSpPr>
          <p:cNvPr id="6" name="文字版面配置區 5">
            <a:extLst>
              <a:ext uri="{FF2B5EF4-FFF2-40B4-BE49-F238E27FC236}">
                <a16:creationId xmlns:a16="http://schemas.microsoft.com/office/drawing/2014/main" id="{47BDCE3E-5486-4533-9715-D87BC7F246F5}"/>
              </a:ext>
            </a:extLst>
          </p:cNvPr>
          <p:cNvSpPr>
            <a:spLocks noGrp="1"/>
          </p:cNvSpPr>
          <p:nvPr>
            <p:ph type="body" sz="quarter" idx="15"/>
          </p:nvPr>
        </p:nvSpPr>
        <p:spPr/>
        <p:txBody>
          <a:bodyPr/>
          <a:lstStyle/>
          <a:p>
            <a:r>
              <a:rPr lang="en-US" altLang="zh-TW" dirty="0"/>
              <a:t>11</a:t>
            </a:r>
            <a:endParaRPr lang="zh-TW" altLang="en-US" dirty="0"/>
          </a:p>
        </p:txBody>
      </p:sp>
      <p:graphicFrame>
        <p:nvGraphicFramePr>
          <p:cNvPr id="10" name="內容版面配置區 9">
            <a:extLst>
              <a:ext uri="{FF2B5EF4-FFF2-40B4-BE49-F238E27FC236}">
                <a16:creationId xmlns:a16="http://schemas.microsoft.com/office/drawing/2014/main" id="{0B93294F-4FD2-441C-9483-9DE98DB9BE9C}"/>
              </a:ext>
            </a:extLst>
          </p:cNvPr>
          <p:cNvGraphicFramePr>
            <a:graphicFrameLocks noGrp="1"/>
          </p:cNvGraphicFramePr>
          <p:nvPr>
            <p:ph sz="quarter" idx="13"/>
            <p:extLst>
              <p:ext uri="{D42A27DB-BD31-4B8C-83A1-F6EECF244321}">
                <p14:modId xmlns:p14="http://schemas.microsoft.com/office/powerpoint/2010/main" val="1833363487"/>
              </p:ext>
            </p:extLst>
          </p:nvPr>
        </p:nvGraphicFramePr>
        <p:xfrm>
          <a:off x="162566" y="914401"/>
          <a:ext cx="11841482" cy="2479039"/>
        </p:xfrm>
        <a:graphic>
          <a:graphicData uri="http://schemas.openxmlformats.org/drawingml/2006/table">
            <a:tbl>
              <a:tblPr firstRow="1" firstCol="1" bandRow="1" bandCol="1">
                <a:tableStyleId>{5C22544A-7EE6-4342-B048-85BDC9FD1C3A}</a:tableStyleId>
              </a:tblPr>
              <a:tblGrid>
                <a:gridCol w="797560">
                  <a:extLst>
                    <a:ext uri="{9D8B030D-6E8A-4147-A177-3AD203B41FA5}">
                      <a16:colId xmlns:a16="http://schemas.microsoft.com/office/drawing/2014/main" val="2933639152"/>
                    </a:ext>
                  </a:extLst>
                </a:gridCol>
                <a:gridCol w="584194">
                  <a:extLst>
                    <a:ext uri="{9D8B030D-6E8A-4147-A177-3AD203B41FA5}">
                      <a16:colId xmlns:a16="http://schemas.microsoft.com/office/drawing/2014/main" val="2769793260"/>
                    </a:ext>
                  </a:extLst>
                </a:gridCol>
                <a:gridCol w="589280">
                  <a:extLst>
                    <a:ext uri="{9D8B030D-6E8A-4147-A177-3AD203B41FA5}">
                      <a16:colId xmlns:a16="http://schemas.microsoft.com/office/drawing/2014/main" val="1978964065"/>
                    </a:ext>
                  </a:extLst>
                </a:gridCol>
                <a:gridCol w="3870960">
                  <a:extLst>
                    <a:ext uri="{9D8B030D-6E8A-4147-A177-3AD203B41FA5}">
                      <a16:colId xmlns:a16="http://schemas.microsoft.com/office/drawing/2014/main" val="976535562"/>
                    </a:ext>
                  </a:extLst>
                </a:gridCol>
                <a:gridCol w="1940560">
                  <a:extLst>
                    <a:ext uri="{9D8B030D-6E8A-4147-A177-3AD203B41FA5}">
                      <a16:colId xmlns:a16="http://schemas.microsoft.com/office/drawing/2014/main" val="3723482139"/>
                    </a:ext>
                  </a:extLst>
                </a:gridCol>
                <a:gridCol w="1391920">
                  <a:extLst>
                    <a:ext uri="{9D8B030D-6E8A-4147-A177-3AD203B41FA5}">
                      <a16:colId xmlns:a16="http://schemas.microsoft.com/office/drawing/2014/main" val="1786933897"/>
                    </a:ext>
                  </a:extLst>
                </a:gridCol>
                <a:gridCol w="2092960">
                  <a:extLst>
                    <a:ext uri="{9D8B030D-6E8A-4147-A177-3AD203B41FA5}">
                      <a16:colId xmlns:a16="http://schemas.microsoft.com/office/drawing/2014/main" val="1420105168"/>
                    </a:ext>
                  </a:extLst>
                </a:gridCol>
                <a:gridCol w="574048">
                  <a:extLst>
                    <a:ext uri="{9D8B030D-6E8A-4147-A177-3AD203B41FA5}">
                      <a16:colId xmlns:a16="http://schemas.microsoft.com/office/drawing/2014/main" val="4157225234"/>
                    </a:ext>
                  </a:extLst>
                </a:gridCol>
              </a:tblGrid>
              <a:tr h="528319">
                <a:tc>
                  <a:txBody>
                    <a:bodyPr/>
                    <a:lstStyle/>
                    <a:p>
                      <a:pPr algn="ctr"/>
                      <a:r>
                        <a:rPr lang="zh-TW" sz="1600" b="0" kern="100" dirty="0">
                          <a:solidFill>
                            <a:schemeClr val="bg1">
                              <a:lumMod val="65000"/>
                            </a:schemeClr>
                          </a:solidFill>
                          <a:effectLst/>
                        </a:rPr>
                        <a:t>學年度</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系所</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學制</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助學措施類別</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0" kern="100" dirty="0">
                          <a:solidFill>
                            <a:schemeClr val="tx1"/>
                          </a:solidFill>
                          <a:effectLst/>
                        </a:rPr>
                        <a:t>補助人數</a:t>
                      </a:r>
                      <a:r>
                        <a:rPr lang="en-US" sz="2400" b="0" kern="100" dirty="0">
                          <a:solidFill>
                            <a:schemeClr val="tx1"/>
                          </a:solidFill>
                          <a:effectLst/>
                        </a:rPr>
                        <a:t>(</a:t>
                      </a:r>
                      <a:r>
                        <a:rPr lang="zh-TW" sz="2400" b="0" kern="100" dirty="0">
                          <a:solidFill>
                            <a:schemeClr val="tx1"/>
                          </a:solidFill>
                          <a:effectLst/>
                        </a:rPr>
                        <a:t>次</a:t>
                      </a:r>
                      <a:r>
                        <a:rPr lang="en-US" sz="2400" b="0" kern="100" dirty="0">
                          <a:solidFill>
                            <a:schemeClr val="tx1"/>
                          </a:solidFill>
                          <a:effectLst/>
                        </a:rPr>
                        <a:t>)</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65000"/>
                            </a:schemeClr>
                          </a:solidFill>
                          <a:effectLst/>
                        </a:rPr>
                        <a:t>教育部</a:t>
                      </a:r>
                      <a:br>
                        <a:rPr lang="en-US" altLang="zh-TW" sz="1600" b="0" kern="100" dirty="0">
                          <a:solidFill>
                            <a:schemeClr val="bg1">
                              <a:lumMod val="65000"/>
                            </a:schemeClr>
                          </a:solidFill>
                          <a:effectLst/>
                        </a:rPr>
                      </a:br>
                      <a:r>
                        <a:rPr lang="zh-TW" sz="1600" b="0" kern="100" dirty="0">
                          <a:solidFill>
                            <a:schemeClr val="bg1">
                              <a:lumMod val="65000"/>
                            </a:schemeClr>
                          </a:solidFill>
                          <a:effectLst/>
                        </a:rPr>
                        <a:t>補助經費</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1" kern="100" dirty="0">
                          <a:solidFill>
                            <a:srgbClr val="FF0000"/>
                          </a:solidFill>
                          <a:effectLst/>
                        </a:rPr>
                        <a:t>學校自籌經費</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1600" b="0" kern="100" dirty="0">
                          <a:solidFill>
                            <a:schemeClr val="bg1">
                              <a:lumMod val="65000"/>
                            </a:schemeClr>
                          </a:solidFill>
                          <a:effectLst/>
                        </a:rPr>
                        <a:t>經費總和</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4898090"/>
                  </a:ext>
                </a:extLst>
              </a:tr>
              <a:tr h="1947172">
                <a:tc>
                  <a:txBody>
                    <a:bodyPr/>
                    <a:lstStyle/>
                    <a:p>
                      <a:pPr algn="ctr"/>
                      <a:r>
                        <a:rPr lang="en-US" sz="1600" b="0" kern="100">
                          <a:solidFill>
                            <a:schemeClr val="bg1">
                              <a:lumMod val="65000"/>
                            </a:schemeClr>
                          </a:solidFill>
                          <a:effectLst/>
                        </a:rPr>
                        <a:t> </a:t>
                      </a:r>
                      <a:endParaRPr lang="zh-TW" sz="1600" b="0" kern="10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342900" algn="l">
                        <a:buFont typeface="Wingdings" panose="05000000000000000000" pitchFamily="2" charset="2"/>
                        <a:buChar char="l"/>
                      </a:pPr>
                      <a:r>
                        <a:rPr lang="zh-TW" sz="2400" b="1" kern="100" dirty="0">
                          <a:solidFill>
                            <a:srgbClr val="FF0000"/>
                          </a:solidFill>
                          <a:effectLst/>
                        </a:rPr>
                        <a:t>大專校院弱勢學生助學金</a:t>
                      </a:r>
                    </a:p>
                    <a:p>
                      <a:pPr marL="342900" indent="-342900" algn="l">
                        <a:buFont typeface="Wingdings" panose="05000000000000000000" pitchFamily="2" charset="2"/>
                        <a:buChar char="l"/>
                      </a:pPr>
                      <a:r>
                        <a:rPr lang="zh-TW" sz="1600" b="0" kern="100" dirty="0">
                          <a:solidFill>
                            <a:schemeClr val="bg1">
                              <a:lumMod val="50000"/>
                            </a:schemeClr>
                          </a:solidFill>
                          <a:effectLst/>
                        </a:rPr>
                        <a:t>生活助學金</a:t>
                      </a:r>
                    </a:p>
                    <a:p>
                      <a:pPr marL="342900" indent="-342900" algn="l">
                        <a:buFont typeface="Wingdings" panose="05000000000000000000" pitchFamily="2" charset="2"/>
                        <a:buChar char="l"/>
                      </a:pPr>
                      <a:r>
                        <a:rPr lang="zh-TW" sz="1600" b="0" kern="100" dirty="0">
                          <a:solidFill>
                            <a:schemeClr val="bg1">
                              <a:lumMod val="50000"/>
                            </a:schemeClr>
                          </a:solidFill>
                          <a:effectLst/>
                        </a:rPr>
                        <a:t>緊急紓困助學金</a:t>
                      </a:r>
                    </a:p>
                    <a:p>
                      <a:pPr marL="342900" indent="-342900" algn="l">
                        <a:buFont typeface="Wingdings" panose="05000000000000000000" pitchFamily="2" charset="2"/>
                        <a:buChar char="l"/>
                      </a:pPr>
                      <a:r>
                        <a:rPr lang="zh-TW" altLang="en-US" sz="1600" b="0" kern="100" dirty="0">
                          <a:solidFill>
                            <a:schemeClr val="bg1">
                              <a:lumMod val="50000"/>
                            </a:schemeClr>
                          </a:solidFill>
                          <a:effectLst/>
                        </a:rPr>
                        <a:t>校內</a:t>
                      </a:r>
                      <a:r>
                        <a:rPr lang="zh-TW" sz="1600" b="0" kern="100" dirty="0">
                          <a:solidFill>
                            <a:schemeClr val="bg1">
                              <a:lumMod val="50000"/>
                            </a:schemeClr>
                          </a:solidFill>
                          <a:effectLst/>
                        </a:rPr>
                        <a:t>住宿優惠</a:t>
                      </a:r>
                    </a:p>
                    <a:p>
                      <a:pPr marL="342900" indent="-342900" algn="l">
                        <a:buFont typeface="Wingdings" panose="05000000000000000000" pitchFamily="2" charset="2"/>
                        <a:buChar char="l"/>
                      </a:pPr>
                      <a:r>
                        <a:rPr lang="zh-TW" sz="1600" b="0" kern="100" dirty="0">
                          <a:solidFill>
                            <a:schemeClr val="bg1">
                              <a:lumMod val="50000"/>
                            </a:schemeClr>
                          </a:solidFill>
                          <a:effectLst/>
                        </a:rPr>
                        <a:t>工讀助學金</a:t>
                      </a:r>
                    </a:p>
                    <a:p>
                      <a:pPr marL="342900" indent="-342900" algn="l">
                        <a:buFont typeface="Wingdings" panose="05000000000000000000" pitchFamily="2" charset="2"/>
                        <a:buChar char="l"/>
                      </a:pPr>
                      <a:r>
                        <a:rPr lang="zh-TW" sz="1600" b="0" kern="100" dirty="0">
                          <a:solidFill>
                            <a:schemeClr val="bg1">
                              <a:lumMod val="50000"/>
                            </a:schemeClr>
                          </a:solidFill>
                          <a:effectLst/>
                        </a:rPr>
                        <a:t>研究生獎助學金</a:t>
                      </a:r>
                      <a:endParaRPr lang="en-US" altLang="zh-TW" sz="1600" b="0" kern="100" dirty="0">
                        <a:solidFill>
                          <a:schemeClr val="bg1">
                            <a:lumMod val="50000"/>
                          </a:schemeClr>
                        </a:solidFill>
                        <a:effectLst/>
                      </a:endParaRPr>
                    </a:p>
                    <a:p>
                      <a:pPr marL="342900" indent="-342900" algn="l" defTabSz="914332" rtl="0" eaLnBrk="1" latinLnBrk="0" hangingPunct="1">
                        <a:buFont typeface="Wingdings" panose="05000000000000000000" pitchFamily="2" charset="2"/>
                        <a:buChar char="l"/>
                      </a:pPr>
                      <a:r>
                        <a:rPr lang="zh-TW" altLang="en-US" sz="2400" b="0" kern="100" dirty="0">
                          <a:solidFill>
                            <a:schemeClr val="bg1">
                              <a:lumMod val="50000"/>
                            </a:schemeClr>
                          </a:solidFill>
                          <a:effectLst/>
                          <a:latin typeface="+mn-lt"/>
                          <a:ea typeface="+mn-ea"/>
                          <a:cs typeface="+mn-cs"/>
                        </a:rPr>
                        <a:t>其他校內助學措施</a:t>
                      </a: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1" kern="100" dirty="0">
                          <a:solidFill>
                            <a:srgbClr val="FF0000"/>
                          </a:solidFill>
                          <a:effectLst/>
                        </a:rPr>
                        <a:t> </a:t>
                      </a:r>
                      <a:endParaRPr lang="zh-TW" sz="16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1" kern="100" dirty="0">
                          <a:solidFill>
                            <a:srgbClr val="FF0000"/>
                          </a:solidFill>
                          <a:effectLst/>
                        </a:rPr>
                        <a:t> </a:t>
                      </a:r>
                      <a:endParaRPr lang="zh-TW" sz="16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p>
                      <a:pPr algn="ctr"/>
                      <a:r>
                        <a:rPr lang="en-US" sz="1600" b="0" kern="100" dirty="0">
                          <a:solidFill>
                            <a:schemeClr val="bg1">
                              <a:lumMod val="65000"/>
                            </a:schemeClr>
                          </a:solidFill>
                          <a:effectLst/>
                        </a:rPr>
                        <a:t> </a:t>
                      </a:r>
                      <a:endParaRPr lang="zh-TW" sz="1600" b="0" kern="100" dirty="0">
                        <a:solidFill>
                          <a:schemeClr val="bg1">
                            <a:lumMod val="65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0841033"/>
                  </a:ext>
                </a:extLst>
              </a:tr>
            </a:tbl>
          </a:graphicData>
        </a:graphic>
      </p:graphicFrame>
    </p:spTree>
    <p:extLst>
      <p:ext uri="{BB962C8B-B14F-4D97-AF65-F5344CB8AC3E}">
        <p14:creationId xmlns:p14="http://schemas.microsoft.com/office/powerpoint/2010/main" val="21587036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EB9AE49-38E9-4E4F-94E8-A8C9DA467DFF}"/>
              </a:ext>
            </a:extLst>
          </p:cNvPr>
          <p:cNvSpPr>
            <a:spLocks noGrp="1"/>
          </p:cNvSpPr>
          <p:nvPr>
            <p:ph type="title"/>
          </p:nvPr>
        </p:nvSpPr>
        <p:spPr/>
        <p:txBody>
          <a:bodyPr/>
          <a:lstStyle/>
          <a:p>
            <a:r>
              <a:rPr lang="zh-TW" altLang="en-US" dirty="0"/>
              <a:t>表</a:t>
            </a:r>
            <a:r>
              <a:rPr lang="en-US" altLang="zh-TW" dirty="0"/>
              <a:t>7-12</a:t>
            </a:r>
            <a:r>
              <a:rPr lang="zh-TW" altLang="en-US" dirty="0"/>
              <a:t>學生懷孕</a:t>
            </a:r>
            <a:r>
              <a:rPr lang="en-US" altLang="zh-TW" dirty="0"/>
              <a:t>(</a:t>
            </a:r>
            <a:r>
              <a:rPr lang="zh-TW" altLang="en-US" dirty="0"/>
              <a:t>含育有子女者</a:t>
            </a:r>
            <a:r>
              <a:rPr lang="en-US" altLang="zh-TW" dirty="0"/>
              <a:t>)</a:t>
            </a:r>
            <a:r>
              <a:rPr lang="zh-TW" altLang="en-US" dirty="0"/>
              <a:t>輔導協助情形統計表</a:t>
            </a:r>
          </a:p>
        </p:txBody>
      </p:sp>
      <p:sp>
        <p:nvSpPr>
          <p:cNvPr id="3" name="投影片編號版面配置區 2">
            <a:extLst>
              <a:ext uri="{FF2B5EF4-FFF2-40B4-BE49-F238E27FC236}">
                <a16:creationId xmlns:a16="http://schemas.microsoft.com/office/drawing/2014/main" id="{F59A9E2F-AE58-48E6-BAE0-E68E9DB3E2C4}"/>
              </a:ext>
            </a:extLst>
          </p:cNvPr>
          <p:cNvSpPr>
            <a:spLocks noGrp="1"/>
          </p:cNvSpPr>
          <p:nvPr>
            <p:ph type="sldNum" sz="quarter" idx="12"/>
          </p:nvPr>
        </p:nvSpPr>
        <p:spPr/>
        <p:txBody>
          <a:bodyPr/>
          <a:lstStyle/>
          <a:p>
            <a:fld id="{D4B37BC5-01F3-4DA6-AE9F-6749599A3EE9}" type="slidenum">
              <a:rPr lang="zh-TW" altLang="en-US" smtClean="0"/>
              <a:t>41</a:t>
            </a:fld>
            <a:endParaRPr lang="zh-TW" altLang="en-US"/>
          </a:p>
        </p:txBody>
      </p:sp>
      <p:sp>
        <p:nvSpPr>
          <p:cNvPr id="6" name="文字版面配置區 5">
            <a:extLst>
              <a:ext uri="{FF2B5EF4-FFF2-40B4-BE49-F238E27FC236}">
                <a16:creationId xmlns:a16="http://schemas.microsoft.com/office/drawing/2014/main" id="{B64B7C13-E1BB-4EDF-90D5-D199ED22DB4A}"/>
              </a:ext>
            </a:extLst>
          </p:cNvPr>
          <p:cNvSpPr>
            <a:spLocks noGrp="1"/>
          </p:cNvSpPr>
          <p:nvPr>
            <p:ph type="body" sz="quarter" idx="15"/>
          </p:nvPr>
        </p:nvSpPr>
        <p:spPr/>
        <p:txBody>
          <a:bodyPr/>
          <a:lstStyle/>
          <a:p>
            <a:r>
              <a:rPr lang="en-US" altLang="zh-TW" dirty="0"/>
              <a:t>12</a:t>
            </a:r>
            <a:endParaRPr lang="zh-TW" altLang="en-US" dirty="0"/>
          </a:p>
        </p:txBody>
      </p:sp>
      <p:graphicFrame>
        <p:nvGraphicFramePr>
          <p:cNvPr id="7" name="內容版面配置區 6">
            <a:extLst>
              <a:ext uri="{FF2B5EF4-FFF2-40B4-BE49-F238E27FC236}">
                <a16:creationId xmlns:a16="http://schemas.microsoft.com/office/drawing/2014/main" id="{6DA50DE2-F271-41F0-9AF0-32E558C3F9BA}"/>
              </a:ext>
            </a:extLst>
          </p:cNvPr>
          <p:cNvGraphicFramePr>
            <a:graphicFrameLocks noGrp="1"/>
          </p:cNvGraphicFramePr>
          <p:nvPr>
            <p:ph sz="quarter" idx="13"/>
            <p:extLst>
              <p:ext uri="{D42A27DB-BD31-4B8C-83A1-F6EECF244321}">
                <p14:modId xmlns:p14="http://schemas.microsoft.com/office/powerpoint/2010/main" val="1668833826"/>
              </p:ext>
            </p:extLst>
          </p:nvPr>
        </p:nvGraphicFramePr>
        <p:xfrm>
          <a:off x="161925" y="876299"/>
          <a:ext cx="11988802" cy="3601553"/>
        </p:xfrm>
        <a:graphic>
          <a:graphicData uri="http://schemas.openxmlformats.org/drawingml/2006/table">
            <a:tbl>
              <a:tblPr firstRow="1" firstCol="1" bandRow="1">
                <a:tableStyleId>{5C22544A-7EE6-4342-B048-85BDC9FD1C3A}</a:tableStyleId>
              </a:tblPr>
              <a:tblGrid>
                <a:gridCol w="369703">
                  <a:extLst>
                    <a:ext uri="{9D8B030D-6E8A-4147-A177-3AD203B41FA5}">
                      <a16:colId xmlns:a16="http://schemas.microsoft.com/office/drawing/2014/main" val="869659325"/>
                    </a:ext>
                  </a:extLst>
                </a:gridCol>
                <a:gridCol w="350874">
                  <a:extLst>
                    <a:ext uri="{9D8B030D-6E8A-4147-A177-3AD203B41FA5}">
                      <a16:colId xmlns:a16="http://schemas.microsoft.com/office/drawing/2014/main" val="3193801514"/>
                    </a:ext>
                  </a:extLst>
                </a:gridCol>
                <a:gridCol w="3230930">
                  <a:extLst>
                    <a:ext uri="{9D8B030D-6E8A-4147-A177-3AD203B41FA5}">
                      <a16:colId xmlns:a16="http://schemas.microsoft.com/office/drawing/2014/main" val="2450790126"/>
                    </a:ext>
                  </a:extLst>
                </a:gridCol>
                <a:gridCol w="2028506">
                  <a:extLst>
                    <a:ext uri="{9D8B030D-6E8A-4147-A177-3AD203B41FA5}">
                      <a16:colId xmlns:a16="http://schemas.microsoft.com/office/drawing/2014/main" val="2440280604"/>
                    </a:ext>
                  </a:extLst>
                </a:gridCol>
                <a:gridCol w="2028506">
                  <a:extLst>
                    <a:ext uri="{9D8B030D-6E8A-4147-A177-3AD203B41FA5}">
                      <a16:colId xmlns:a16="http://schemas.microsoft.com/office/drawing/2014/main" val="1104241717"/>
                    </a:ext>
                  </a:extLst>
                </a:gridCol>
                <a:gridCol w="2028506">
                  <a:extLst>
                    <a:ext uri="{9D8B030D-6E8A-4147-A177-3AD203B41FA5}">
                      <a16:colId xmlns:a16="http://schemas.microsoft.com/office/drawing/2014/main" val="3092843336"/>
                    </a:ext>
                  </a:extLst>
                </a:gridCol>
                <a:gridCol w="1951777">
                  <a:extLst>
                    <a:ext uri="{9D8B030D-6E8A-4147-A177-3AD203B41FA5}">
                      <a16:colId xmlns:a16="http://schemas.microsoft.com/office/drawing/2014/main" val="583268173"/>
                    </a:ext>
                  </a:extLst>
                </a:gridCol>
              </a:tblGrid>
              <a:tr h="490563">
                <a:tc rowSpan="4">
                  <a:txBody>
                    <a:bodyPr/>
                    <a:lstStyle/>
                    <a:p>
                      <a:pPr algn="ctr">
                        <a:lnSpc>
                          <a:spcPts val="2600"/>
                        </a:lnSpc>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rPr>
                        <a:t>學年度</a:t>
                      </a:r>
                    </a:p>
                  </a:txBody>
                  <a:tcPr marL="68583" marR="68583"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algn="ctr">
                        <a:lnSpc>
                          <a:spcPts val="2600"/>
                        </a:lnSpc>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rPr>
                        <a:t>學制</a:t>
                      </a:r>
                    </a:p>
                  </a:txBody>
                  <a:tcPr marL="68583" marR="68583"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lnSpc>
                          <a:spcPts val="2600"/>
                        </a:lnSpc>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rPr>
                        <a:t>輔導身分別</a:t>
                      </a:r>
                    </a:p>
                  </a:txBody>
                  <a:tcPr marL="68583" marR="68583"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algn="ctr">
                        <a:lnSpc>
                          <a:spcPts val="2600"/>
                        </a:lnSpc>
                        <a:spcAft>
                          <a:spcPts val="0"/>
                        </a:spcAft>
                      </a:pPr>
                      <a:r>
                        <a:rPr lang="zh-TW" sz="2400" b="0" kern="100" dirty="0">
                          <a:solidFill>
                            <a:schemeClr val="tx1"/>
                          </a:solidFill>
                          <a:effectLst/>
                          <a:latin typeface="微軟正黑體" panose="020B0604030504040204" pitchFamily="34" charset="-120"/>
                          <a:ea typeface="微軟正黑體" panose="020B0604030504040204" pitchFamily="34" charset="-120"/>
                        </a:rPr>
                        <a:t>學生懷孕</a:t>
                      </a:r>
                      <a:r>
                        <a:rPr lang="en-US" sz="2400" b="0" kern="100" dirty="0">
                          <a:solidFill>
                            <a:schemeClr val="tx1"/>
                          </a:solidFill>
                          <a:effectLst/>
                          <a:latin typeface="微軟正黑體" panose="020B0604030504040204" pitchFamily="34" charset="-120"/>
                          <a:ea typeface="微軟正黑體" panose="020B0604030504040204" pitchFamily="34" charset="-120"/>
                        </a:rPr>
                        <a:t>(</a:t>
                      </a:r>
                      <a:r>
                        <a:rPr lang="zh-TW" sz="2400" b="0" kern="100" dirty="0">
                          <a:solidFill>
                            <a:schemeClr val="tx1"/>
                          </a:solidFill>
                          <a:effectLst/>
                          <a:latin typeface="微軟正黑體" panose="020B0604030504040204" pitchFamily="34" charset="-120"/>
                          <a:ea typeface="微軟正黑體" panose="020B0604030504040204" pitchFamily="34" charset="-120"/>
                        </a:rPr>
                        <a:t>含育有子女者</a:t>
                      </a:r>
                      <a:r>
                        <a:rPr lang="en-US" sz="2400" b="0" kern="100" dirty="0">
                          <a:solidFill>
                            <a:schemeClr val="tx1"/>
                          </a:solidFill>
                          <a:effectLst/>
                          <a:latin typeface="微軟正黑體" panose="020B0604030504040204" pitchFamily="34" charset="-120"/>
                          <a:ea typeface="微軟正黑體" panose="020B0604030504040204" pitchFamily="34" charset="-120"/>
                        </a:rPr>
                        <a:t>)</a:t>
                      </a:r>
                      <a:r>
                        <a:rPr lang="zh-HK" sz="2400" b="0" kern="100" dirty="0">
                          <a:solidFill>
                            <a:schemeClr val="tx1"/>
                          </a:solidFill>
                          <a:effectLst/>
                          <a:latin typeface="微軟正黑體" panose="020B0604030504040204" pitchFamily="34" charset="-120"/>
                          <a:ea typeface="微軟正黑體" panose="020B0604030504040204" pitchFamily="34" charset="-120"/>
                        </a:rPr>
                        <a:t>輔導協助</a:t>
                      </a:r>
                      <a:endParaRPr lang="zh-TW" sz="24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3" marR="68583"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312097559"/>
                  </a:ext>
                </a:extLst>
              </a:tr>
              <a:tr h="844416">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lnSpc>
                          <a:spcPts val="2600"/>
                        </a:lnSpc>
                        <a:spcAft>
                          <a:spcPts val="0"/>
                        </a:spcAft>
                      </a:pPr>
                      <a:r>
                        <a:rPr lang="zh-TW" sz="2400" b="0" kern="100" dirty="0">
                          <a:solidFill>
                            <a:schemeClr val="tx1"/>
                          </a:solidFill>
                          <a:effectLst/>
                          <a:latin typeface="微軟正黑體" panose="020B0604030504040204" pitchFamily="34" charset="-120"/>
                          <a:ea typeface="微軟正黑體" panose="020B0604030504040204" pitchFamily="34" charset="-120"/>
                        </a:rPr>
                        <a:t>校</a:t>
                      </a:r>
                      <a:r>
                        <a:rPr lang="zh-HK" sz="2400" b="0" kern="100" dirty="0">
                          <a:solidFill>
                            <a:schemeClr val="tx1"/>
                          </a:solidFill>
                          <a:effectLst/>
                          <a:latin typeface="微軟正黑體" panose="020B0604030504040204" pitchFamily="34" charset="-120"/>
                          <a:ea typeface="微軟正黑體" panose="020B0604030504040204" pitchFamily="34" charset="-120"/>
                        </a:rPr>
                        <a:t>內</a:t>
                      </a:r>
                      <a:r>
                        <a:rPr lang="zh-TW" sz="2400" b="0" kern="100" dirty="0">
                          <a:solidFill>
                            <a:schemeClr val="tx1"/>
                          </a:solidFill>
                          <a:effectLst/>
                          <a:latin typeface="微軟正黑體" panose="020B0604030504040204" pitchFamily="34" charset="-120"/>
                          <a:ea typeface="微軟正黑體" panose="020B0604030504040204" pitchFamily="34" charset="-120"/>
                        </a:rPr>
                        <a:t>輔導協助人數</a:t>
                      </a:r>
                      <a:endParaRPr lang="zh-TW" sz="24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3" marR="68583"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lnSpc>
                          <a:spcPts val="2600"/>
                        </a:lnSpc>
                        <a:spcAft>
                          <a:spcPts val="0"/>
                        </a:spcAft>
                      </a:pPr>
                      <a:r>
                        <a:rPr lang="zh-TW" sz="2400" b="0" kern="100" dirty="0">
                          <a:solidFill>
                            <a:schemeClr val="tx1"/>
                          </a:solidFill>
                          <a:effectLst/>
                          <a:latin typeface="微軟正黑體" panose="020B0604030504040204" pitchFamily="34" charset="-120"/>
                          <a:ea typeface="微軟正黑體" panose="020B0604030504040204" pitchFamily="34" charset="-120"/>
                        </a:rPr>
                        <a:t>轉介校外社會福利</a:t>
                      </a:r>
                      <a:endParaRPr lang="en-US" altLang="zh-TW" sz="2400" b="0" kern="100" dirty="0">
                        <a:solidFill>
                          <a:schemeClr val="tx1"/>
                        </a:solidFill>
                        <a:effectLst/>
                        <a:latin typeface="微軟正黑體" panose="020B0604030504040204" pitchFamily="34" charset="-120"/>
                        <a:ea typeface="微軟正黑體" panose="020B0604030504040204" pitchFamily="34" charset="-120"/>
                      </a:endParaRPr>
                    </a:p>
                    <a:p>
                      <a:pPr algn="ctr">
                        <a:lnSpc>
                          <a:spcPts val="2600"/>
                        </a:lnSpc>
                        <a:spcAft>
                          <a:spcPts val="0"/>
                        </a:spcAft>
                      </a:pPr>
                      <a:r>
                        <a:rPr lang="zh-TW" sz="2400" b="0" kern="100" dirty="0">
                          <a:solidFill>
                            <a:schemeClr val="tx1"/>
                          </a:solidFill>
                          <a:effectLst/>
                          <a:latin typeface="微軟正黑體" panose="020B0604030504040204" pitchFamily="34" charset="-120"/>
                          <a:ea typeface="微軟正黑體" panose="020B0604030504040204" pitchFamily="34" charset="-120"/>
                        </a:rPr>
                        <a:t>資源</a:t>
                      </a:r>
                      <a:r>
                        <a:rPr lang="zh-HK" sz="2400" b="0" kern="100" dirty="0">
                          <a:solidFill>
                            <a:schemeClr val="tx1"/>
                          </a:solidFill>
                          <a:effectLst/>
                          <a:latin typeface="微軟正黑體" panose="020B0604030504040204" pitchFamily="34" charset="-120"/>
                          <a:ea typeface="微軟正黑體" panose="020B0604030504040204" pitchFamily="34" charset="-120"/>
                        </a:rPr>
                        <a:t>輔導協助</a:t>
                      </a:r>
                      <a:r>
                        <a:rPr lang="zh-TW" sz="2400" b="0" kern="100" dirty="0">
                          <a:solidFill>
                            <a:schemeClr val="tx1"/>
                          </a:solidFill>
                          <a:effectLst/>
                          <a:latin typeface="微軟正黑體" panose="020B0604030504040204" pitchFamily="34" charset="-120"/>
                          <a:ea typeface="微軟正黑體" panose="020B0604030504040204" pitchFamily="34" charset="-120"/>
                        </a:rPr>
                        <a:t>人數</a:t>
                      </a:r>
                      <a:endParaRPr lang="zh-TW" sz="2400" b="0" kern="100" dirty="0">
                        <a:solidFill>
                          <a:schemeClr val="tx1"/>
                        </a:solidFill>
                        <a:effectLst/>
                        <a:latin typeface="微軟正黑體" panose="020B0604030504040204" pitchFamily="34" charset="-120"/>
                        <a:ea typeface="微軟正黑體" panose="020B0604030504040204" pitchFamily="34" charset="-120"/>
                        <a:cs typeface="Times New Roman" panose="02020603050405020304" pitchFamily="18" charset="0"/>
                      </a:endParaRPr>
                    </a:p>
                  </a:txBody>
                  <a:tcPr marL="68583" marR="68583"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extLst>
                  <a:ext uri="{0D108BD9-81ED-4DB2-BD59-A6C34878D82A}">
                    <a16:rowId xmlns:a16="http://schemas.microsoft.com/office/drawing/2014/main" val="702959927"/>
                  </a:ext>
                </a:extLst>
              </a:tr>
              <a:tr h="490563">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lnSpc>
                          <a:spcPts val="2600"/>
                        </a:lnSpc>
                        <a:spcAft>
                          <a:spcPts val="0"/>
                        </a:spcAft>
                      </a:pPr>
                      <a:r>
                        <a:rPr lang="zh-TW" sz="2400" b="0" kern="100" dirty="0">
                          <a:solidFill>
                            <a:schemeClr val="tx1"/>
                          </a:solidFill>
                          <a:effectLst/>
                          <a:latin typeface="微軟正黑體" panose="020B0604030504040204" pitchFamily="34" charset="-120"/>
                          <a:ea typeface="微軟正黑體" panose="020B0604030504040204" pitchFamily="34" charset="-120"/>
                          <a:cs typeface="+mn-cs"/>
                        </a:rPr>
                        <a:t>未滿</a:t>
                      </a:r>
                      <a:r>
                        <a:rPr lang="en-US" sz="2400" b="1" kern="100" dirty="0">
                          <a:solidFill>
                            <a:srgbClr val="FF0000"/>
                          </a:solidFill>
                          <a:effectLst/>
                          <a:latin typeface="微軟正黑體" panose="020B0604030504040204" pitchFamily="34" charset="-120"/>
                          <a:ea typeface="微軟正黑體" panose="020B0604030504040204" pitchFamily="34" charset="-120"/>
                          <a:cs typeface="+mn-cs"/>
                        </a:rPr>
                        <a:t>18</a:t>
                      </a:r>
                      <a:r>
                        <a:rPr lang="zh-TW" sz="2400" b="0" kern="100" dirty="0">
                          <a:solidFill>
                            <a:schemeClr val="tx1"/>
                          </a:solidFill>
                          <a:effectLst/>
                          <a:latin typeface="微軟正黑體" panose="020B0604030504040204" pitchFamily="34" charset="-120"/>
                          <a:ea typeface="微軟正黑體" panose="020B0604030504040204" pitchFamily="34" charset="-120"/>
                          <a:cs typeface="+mn-cs"/>
                        </a:rPr>
                        <a:t>歲</a:t>
                      </a:r>
                    </a:p>
                  </a:txBody>
                  <a:tcPr marL="68583" marR="68583"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600"/>
                        </a:lnSpc>
                        <a:spcAft>
                          <a:spcPts val="0"/>
                        </a:spcAft>
                      </a:pPr>
                      <a:r>
                        <a:rPr lang="en-US" altLang="zh-TW" sz="2400" b="1" kern="100" dirty="0">
                          <a:solidFill>
                            <a:srgbClr val="FF0000"/>
                          </a:solidFill>
                          <a:effectLst/>
                          <a:latin typeface="微軟正黑體" panose="020B0604030504040204" pitchFamily="34" charset="-120"/>
                          <a:ea typeface="+mn-ea"/>
                          <a:cs typeface="+mn-cs"/>
                        </a:rPr>
                        <a:t>18</a:t>
                      </a:r>
                      <a:r>
                        <a:rPr lang="zh-TW" sz="2400" b="0" kern="100" dirty="0">
                          <a:solidFill>
                            <a:schemeClr val="tx1"/>
                          </a:solidFill>
                          <a:effectLst/>
                          <a:latin typeface="微軟正黑體" panose="020B0604030504040204" pitchFamily="34" charset="-120"/>
                          <a:ea typeface="微軟正黑體" panose="020B0604030504040204" pitchFamily="34" charset="-120"/>
                          <a:cs typeface="+mn-cs"/>
                        </a:rPr>
                        <a:t>歲</a:t>
                      </a:r>
                      <a:r>
                        <a:rPr lang="en-US" sz="2400" b="0" kern="100" dirty="0">
                          <a:solidFill>
                            <a:schemeClr val="tx1"/>
                          </a:solidFill>
                          <a:effectLst/>
                          <a:latin typeface="微軟正黑體" panose="020B0604030504040204" pitchFamily="34" charset="-120"/>
                          <a:ea typeface="微軟正黑體" panose="020B0604030504040204" pitchFamily="34" charset="-120"/>
                          <a:cs typeface="+mn-cs"/>
                        </a:rPr>
                        <a:t>(</a:t>
                      </a:r>
                      <a:r>
                        <a:rPr lang="zh-TW" sz="2400" b="0" kern="100" dirty="0">
                          <a:solidFill>
                            <a:schemeClr val="tx1"/>
                          </a:solidFill>
                          <a:effectLst/>
                          <a:latin typeface="微軟正黑體" panose="020B0604030504040204" pitchFamily="34" charset="-120"/>
                          <a:ea typeface="微軟正黑體" panose="020B0604030504040204" pitchFamily="34" charset="-120"/>
                          <a:cs typeface="+mn-cs"/>
                        </a:rPr>
                        <a:t>含</a:t>
                      </a:r>
                      <a:r>
                        <a:rPr lang="en-US" sz="2400" b="0" kern="100" dirty="0">
                          <a:solidFill>
                            <a:schemeClr val="tx1"/>
                          </a:solidFill>
                          <a:effectLst/>
                          <a:latin typeface="微軟正黑體" panose="020B0604030504040204" pitchFamily="34" charset="-120"/>
                          <a:ea typeface="微軟正黑體" panose="020B0604030504040204" pitchFamily="34" charset="-120"/>
                          <a:cs typeface="+mn-cs"/>
                        </a:rPr>
                        <a:t>)</a:t>
                      </a:r>
                      <a:r>
                        <a:rPr lang="zh-TW" sz="2400" b="0" kern="100" dirty="0">
                          <a:solidFill>
                            <a:schemeClr val="tx1"/>
                          </a:solidFill>
                          <a:effectLst/>
                          <a:latin typeface="微軟正黑體" panose="020B0604030504040204" pitchFamily="34" charset="-120"/>
                          <a:ea typeface="微軟正黑體" panose="020B0604030504040204" pitchFamily="34" charset="-120"/>
                          <a:cs typeface="+mn-cs"/>
                        </a:rPr>
                        <a:t>以上</a:t>
                      </a:r>
                    </a:p>
                  </a:txBody>
                  <a:tcPr marL="68583" marR="68583"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600"/>
                        </a:lnSpc>
                        <a:spcAft>
                          <a:spcPts val="0"/>
                        </a:spcAft>
                      </a:pPr>
                      <a:r>
                        <a:rPr lang="zh-TW" sz="2400" b="0" kern="100" dirty="0">
                          <a:solidFill>
                            <a:schemeClr val="tx1"/>
                          </a:solidFill>
                          <a:effectLst/>
                          <a:latin typeface="微軟正黑體" panose="020B0604030504040204" pitchFamily="34" charset="-120"/>
                          <a:ea typeface="微軟正黑體" panose="020B0604030504040204" pitchFamily="34" charset="-120"/>
                          <a:cs typeface="+mn-cs"/>
                        </a:rPr>
                        <a:t>未滿</a:t>
                      </a:r>
                      <a:r>
                        <a:rPr lang="en-US" altLang="zh-TW" sz="2400" b="1" kern="100" dirty="0">
                          <a:solidFill>
                            <a:srgbClr val="FF0000"/>
                          </a:solidFill>
                          <a:effectLst/>
                          <a:latin typeface="微軟正黑體" panose="020B0604030504040204" pitchFamily="34" charset="-120"/>
                          <a:ea typeface="+mn-ea"/>
                          <a:cs typeface="+mn-cs"/>
                        </a:rPr>
                        <a:t>18</a:t>
                      </a:r>
                      <a:r>
                        <a:rPr lang="zh-TW" sz="2400" b="0" kern="100" dirty="0">
                          <a:solidFill>
                            <a:schemeClr val="tx1"/>
                          </a:solidFill>
                          <a:effectLst/>
                          <a:latin typeface="微軟正黑體" panose="020B0604030504040204" pitchFamily="34" charset="-120"/>
                          <a:ea typeface="微軟正黑體" panose="020B0604030504040204" pitchFamily="34" charset="-120"/>
                          <a:cs typeface="+mn-cs"/>
                        </a:rPr>
                        <a:t>歲</a:t>
                      </a:r>
                    </a:p>
                  </a:txBody>
                  <a:tcPr marL="68583" marR="68583"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lnSpc>
                          <a:spcPts val="2600"/>
                        </a:lnSpc>
                        <a:spcAft>
                          <a:spcPts val="0"/>
                        </a:spcAft>
                      </a:pPr>
                      <a:r>
                        <a:rPr lang="en-US" altLang="zh-TW" sz="2400" b="1" kern="100" dirty="0">
                          <a:solidFill>
                            <a:srgbClr val="FF0000"/>
                          </a:solidFill>
                          <a:effectLst/>
                          <a:latin typeface="微軟正黑體" panose="020B0604030504040204" pitchFamily="34" charset="-120"/>
                          <a:ea typeface="+mn-ea"/>
                          <a:cs typeface="+mn-cs"/>
                        </a:rPr>
                        <a:t>18</a:t>
                      </a:r>
                      <a:r>
                        <a:rPr lang="zh-TW" sz="2400" b="0" kern="100" dirty="0">
                          <a:solidFill>
                            <a:schemeClr val="tx1"/>
                          </a:solidFill>
                          <a:effectLst/>
                          <a:latin typeface="微軟正黑體" panose="020B0604030504040204" pitchFamily="34" charset="-120"/>
                          <a:ea typeface="微軟正黑體" panose="020B0604030504040204" pitchFamily="34" charset="-120"/>
                          <a:cs typeface="+mn-cs"/>
                        </a:rPr>
                        <a:t>歲</a:t>
                      </a:r>
                      <a:r>
                        <a:rPr lang="en-US" sz="2400" b="0" kern="100" dirty="0">
                          <a:solidFill>
                            <a:schemeClr val="tx1"/>
                          </a:solidFill>
                          <a:effectLst/>
                          <a:latin typeface="微軟正黑體" panose="020B0604030504040204" pitchFamily="34" charset="-120"/>
                          <a:ea typeface="微軟正黑體" panose="020B0604030504040204" pitchFamily="34" charset="-120"/>
                          <a:cs typeface="+mn-cs"/>
                        </a:rPr>
                        <a:t>(</a:t>
                      </a:r>
                      <a:r>
                        <a:rPr lang="zh-TW" sz="2400" b="0" kern="100" dirty="0">
                          <a:solidFill>
                            <a:schemeClr val="tx1"/>
                          </a:solidFill>
                          <a:effectLst/>
                          <a:latin typeface="微軟正黑體" panose="020B0604030504040204" pitchFamily="34" charset="-120"/>
                          <a:ea typeface="微軟正黑體" panose="020B0604030504040204" pitchFamily="34" charset="-120"/>
                          <a:cs typeface="+mn-cs"/>
                        </a:rPr>
                        <a:t>含</a:t>
                      </a:r>
                      <a:r>
                        <a:rPr lang="en-US" sz="2400" b="0" kern="100" dirty="0">
                          <a:solidFill>
                            <a:schemeClr val="tx1"/>
                          </a:solidFill>
                          <a:effectLst/>
                          <a:latin typeface="微軟正黑體" panose="020B0604030504040204" pitchFamily="34" charset="-120"/>
                          <a:ea typeface="微軟正黑體" panose="020B0604030504040204" pitchFamily="34" charset="-120"/>
                          <a:cs typeface="+mn-cs"/>
                        </a:rPr>
                        <a:t>)</a:t>
                      </a:r>
                      <a:r>
                        <a:rPr lang="zh-TW" sz="2400" b="0" kern="100" dirty="0">
                          <a:solidFill>
                            <a:schemeClr val="tx1"/>
                          </a:solidFill>
                          <a:effectLst/>
                          <a:latin typeface="微軟正黑體" panose="020B0604030504040204" pitchFamily="34" charset="-120"/>
                          <a:ea typeface="微軟正黑體" panose="020B0604030504040204" pitchFamily="34" charset="-120"/>
                          <a:cs typeface="+mn-cs"/>
                        </a:rPr>
                        <a:t>以上</a:t>
                      </a:r>
                    </a:p>
                  </a:txBody>
                  <a:tcPr marL="68583" marR="68583"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740862403"/>
                  </a:ext>
                </a:extLst>
              </a:tr>
              <a:tr h="1776011">
                <a:tc vMerge="1">
                  <a:txBody>
                    <a:bodyPr/>
                    <a:lstStyle/>
                    <a:p>
                      <a:endParaRPr lang="zh-TW" altLang="en-US"/>
                    </a:p>
                  </a:txBody>
                  <a:tcPr/>
                </a:tc>
                <a:tc vMerge="1">
                  <a:txBody>
                    <a:bodyPr/>
                    <a:lstStyle/>
                    <a:p>
                      <a:endParaRPr lang="zh-TW" altLang="en-US"/>
                    </a:p>
                  </a:txBody>
                  <a:tcPr/>
                </a:tc>
                <a:tc>
                  <a:txBody>
                    <a:bodyPr/>
                    <a:lstStyle/>
                    <a:p>
                      <a:pPr>
                        <a:lnSpc>
                          <a:spcPts val="2600"/>
                        </a:lnSpc>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rPr>
                        <a:t>□懷孕學生</a:t>
                      </a:r>
                    </a:p>
                    <a:p>
                      <a:pPr>
                        <a:lnSpc>
                          <a:spcPts val="2600"/>
                        </a:lnSpc>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rPr>
                        <a:t>□曾懷孕之學生</a:t>
                      </a:r>
                    </a:p>
                    <a:p>
                      <a:pPr>
                        <a:lnSpc>
                          <a:spcPts val="2600"/>
                        </a:lnSpc>
                        <a:spcAft>
                          <a:spcPts val="0"/>
                        </a:spcAft>
                      </a:pPr>
                      <a:r>
                        <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rPr>
                        <a:t>□育有子女之學生</a:t>
                      </a:r>
                      <a:endParaRPr lang="en-US" alt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endParaRPr>
                    </a:p>
                    <a:p>
                      <a:pPr>
                        <a:lnSpc>
                          <a:spcPts val="2600"/>
                        </a:lnSpc>
                        <a:spcAft>
                          <a:spcPts val="0"/>
                        </a:spcAft>
                      </a:pPr>
                      <a:r>
                        <a:rPr lang="zh-TW" altLang="zh-TW" sz="1600" b="0" kern="100" dirty="0">
                          <a:solidFill>
                            <a:schemeClr val="bg1">
                              <a:lumMod val="50000"/>
                            </a:schemeClr>
                          </a:solidFill>
                          <a:effectLst/>
                          <a:latin typeface="微軟正黑體" panose="020B0604030504040204" pitchFamily="34" charset="-120"/>
                          <a:ea typeface="+mn-ea"/>
                          <a:cs typeface="+mn-cs"/>
                        </a:rPr>
                        <a:t>□</a:t>
                      </a:r>
                      <a:r>
                        <a:rPr lang="zh-TW" altLang="en-US" sz="1600" b="0" kern="100" dirty="0">
                          <a:solidFill>
                            <a:schemeClr val="bg1">
                              <a:lumMod val="50000"/>
                            </a:schemeClr>
                          </a:solidFill>
                          <a:effectLst/>
                          <a:latin typeface="微軟正黑體" panose="020B0604030504040204" pitchFamily="34" charset="-120"/>
                          <a:ea typeface="+mn-ea"/>
                          <a:cs typeface="+mn-cs"/>
                        </a:rPr>
                        <a:t>因配偶或伴侶懷孕、曾懷孕</a:t>
                      </a:r>
                      <a:r>
                        <a:rPr lang="en-US" altLang="zh-TW" sz="1600" b="0" kern="100" dirty="0">
                          <a:solidFill>
                            <a:schemeClr val="bg1">
                              <a:lumMod val="50000"/>
                            </a:schemeClr>
                          </a:solidFill>
                          <a:effectLst/>
                          <a:latin typeface="微軟正黑體" panose="020B0604030504040204" pitchFamily="34" charset="-120"/>
                          <a:ea typeface="+mn-ea"/>
                          <a:cs typeface="+mn-cs"/>
                        </a:rPr>
                        <a:t>,</a:t>
                      </a:r>
                      <a:r>
                        <a:rPr lang="zh-TW" altLang="en-US" sz="1600" b="0" kern="100" dirty="0">
                          <a:solidFill>
                            <a:schemeClr val="bg1">
                              <a:lumMod val="50000"/>
                            </a:schemeClr>
                          </a:solidFill>
                          <a:effectLst/>
                          <a:latin typeface="微軟正黑體" panose="020B0604030504040204" pitchFamily="34" charset="-120"/>
                          <a:ea typeface="+mn-ea"/>
                          <a:cs typeface="+mn-cs"/>
                        </a:rPr>
                        <a:t>而有受教權維護及輔導協助需求之學生</a:t>
                      </a:r>
                      <a:endParaRPr lang="zh-TW" sz="16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latinLnBrk="0" hangingPunct="1">
                        <a:lnSpc>
                          <a:spcPts val="2600"/>
                        </a:lnSpc>
                        <a:spcAft>
                          <a:spcPts val="0"/>
                        </a:spcAft>
                      </a:pPr>
                      <a:endParaRPr lang="zh-TW" sz="24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600"/>
                        </a:lnSpc>
                        <a:spcAft>
                          <a:spcPts val="0"/>
                        </a:spcAft>
                      </a:pPr>
                      <a:endParaRPr lang="zh-TW" sz="24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600"/>
                        </a:lnSpc>
                        <a:spcAft>
                          <a:spcPts val="0"/>
                        </a:spcAft>
                      </a:pPr>
                      <a:endParaRPr lang="zh-TW" sz="24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ts val="2600"/>
                        </a:lnSpc>
                        <a:spcAft>
                          <a:spcPts val="0"/>
                        </a:spcAft>
                      </a:pPr>
                      <a:endParaRPr lang="zh-TW" sz="2400" b="0" kern="100" dirty="0">
                        <a:solidFill>
                          <a:schemeClr val="bg1">
                            <a:lumMod val="50000"/>
                          </a:schemeClr>
                        </a:solidFill>
                        <a:effectLst/>
                        <a:latin typeface="微軟正黑體" panose="020B0604030504040204" pitchFamily="34" charset="-120"/>
                        <a:ea typeface="微軟正黑體" panose="020B0604030504040204" pitchFamily="34" charset="-120"/>
                        <a:cs typeface="+mn-cs"/>
                      </a:endParaRPr>
                    </a:p>
                  </a:txBody>
                  <a:tcPr marL="68583" marR="68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085218"/>
                  </a:ext>
                </a:extLst>
              </a:tr>
            </a:tbl>
          </a:graphicData>
        </a:graphic>
      </p:graphicFrame>
      <p:sp>
        <p:nvSpPr>
          <p:cNvPr id="8" name="內容版面配置區 4">
            <a:extLst>
              <a:ext uri="{FF2B5EF4-FFF2-40B4-BE49-F238E27FC236}">
                <a16:creationId xmlns:a16="http://schemas.microsoft.com/office/drawing/2014/main" id="{8BD81878-7731-44E7-8319-602B328BB6B6}"/>
              </a:ext>
            </a:extLst>
          </p:cNvPr>
          <p:cNvSpPr>
            <a:spLocks noGrp="1"/>
          </p:cNvSpPr>
          <p:nvPr>
            <p:ph sz="quarter" idx="14"/>
          </p:nvPr>
        </p:nvSpPr>
        <p:spPr>
          <a:xfrm>
            <a:off x="161925" y="4667692"/>
            <a:ext cx="11847513" cy="2190307"/>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修改欄位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未滿</a:t>
            </a:r>
            <a:r>
              <a:rPr lang="en-US" altLang="zh-TW" b="1" kern="100" dirty="0">
                <a:solidFill>
                  <a:srgbClr val="FF0000"/>
                </a:solidFill>
                <a:latin typeface="微軟正黑體" panose="020B0604030504040204" pitchFamily="34" charset="-120"/>
              </a:rPr>
              <a:t>18</a:t>
            </a:r>
            <a:r>
              <a:rPr lang="zh-TW" altLang="en-US" b="1" kern="100" dirty="0">
                <a:solidFill>
                  <a:srgbClr val="FF0000"/>
                </a:solidFill>
                <a:latin typeface="微軟正黑體" panose="020B0604030504040204" pitchFamily="34" charset="-120"/>
              </a:rPr>
              <a:t>歲、</a:t>
            </a:r>
            <a:r>
              <a:rPr lang="en-US" altLang="zh-TW" b="1" kern="100" dirty="0">
                <a:solidFill>
                  <a:srgbClr val="FF0000"/>
                </a:solidFill>
                <a:latin typeface="微軟正黑體" panose="020B0604030504040204" pitchFamily="34" charset="-120"/>
              </a:rPr>
              <a:t>18</a:t>
            </a:r>
            <a:r>
              <a:rPr lang="zh-TW" altLang="en-US" b="1" kern="100" dirty="0">
                <a:solidFill>
                  <a:srgbClr val="FF0000"/>
                </a:solidFill>
                <a:latin typeface="微軟正黑體" panose="020B0604030504040204" pitchFamily="34" charset="-120"/>
              </a:rPr>
              <a:t>歲</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含</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以上</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原調查未滿</a:t>
            </a:r>
            <a:r>
              <a:rPr lang="en-US" altLang="zh-TW" sz="2400" kern="100" dirty="0">
                <a:latin typeface="微軟正黑體" panose="020B0604030504040204" pitchFamily="34" charset="-120"/>
              </a:rPr>
              <a:t>20</a:t>
            </a:r>
            <a:r>
              <a:rPr lang="zh-TW" altLang="en-US" sz="2400" kern="100" dirty="0">
                <a:latin typeface="微軟正黑體" panose="020B0604030504040204" pitchFamily="34" charset="-120"/>
              </a:rPr>
              <a:t>歲及</a:t>
            </a:r>
            <a:r>
              <a:rPr lang="en-US" altLang="zh-TW" sz="2400" kern="100" dirty="0">
                <a:latin typeface="微軟正黑體" panose="020B0604030504040204" pitchFamily="34" charset="-120"/>
              </a:rPr>
              <a:t>20</a:t>
            </a:r>
            <a:r>
              <a:rPr lang="zh-TW" altLang="en-US" sz="2400" kern="100" dirty="0">
                <a:latin typeface="微軟正黑體" panose="020B0604030504040204" pitchFamily="34" charset="-120"/>
              </a:rPr>
              <a:t>歲</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含</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以上輔導協助人數，改為調查</a:t>
            </a:r>
            <a:r>
              <a:rPr lang="zh-TW" altLang="en-US" b="1" kern="100" dirty="0">
                <a:solidFill>
                  <a:srgbClr val="FF0000"/>
                </a:solidFill>
                <a:latin typeface="微軟正黑體" panose="020B0604030504040204" pitchFamily="34" charset="-120"/>
              </a:rPr>
              <a:t>未滿</a:t>
            </a:r>
            <a:r>
              <a:rPr lang="en-US" altLang="zh-TW" b="1" kern="100" dirty="0">
                <a:solidFill>
                  <a:srgbClr val="FF0000"/>
                </a:solidFill>
                <a:latin typeface="微軟正黑體" panose="020B0604030504040204" pitchFamily="34" charset="-120"/>
              </a:rPr>
              <a:t>18</a:t>
            </a:r>
            <a:r>
              <a:rPr lang="zh-TW" altLang="en-US" b="1" kern="100" dirty="0">
                <a:solidFill>
                  <a:srgbClr val="FF0000"/>
                </a:solidFill>
                <a:latin typeface="微軟正黑體" panose="020B0604030504040204" pitchFamily="34" charset="-120"/>
              </a:rPr>
              <a:t>歲、</a:t>
            </a:r>
            <a:r>
              <a:rPr lang="en-US" altLang="zh-TW" b="1" kern="100" dirty="0">
                <a:solidFill>
                  <a:srgbClr val="FF0000"/>
                </a:solidFill>
                <a:latin typeface="微軟正黑體" panose="020B0604030504040204" pitchFamily="34" charset="-120"/>
              </a:rPr>
              <a:t>18</a:t>
            </a:r>
            <a:r>
              <a:rPr lang="zh-TW" altLang="en-US" b="1" kern="100" dirty="0">
                <a:solidFill>
                  <a:srgbClr val="FF0000"/>
                </a:solidFill>
                <a:latin typeface="微軟正黑體" panose="020B0604030504040204" pitchFamily="34" charset="-120"/>
              </a:rPr>
              <a:t>歲</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含</a:t>
            </a:r>
            <a:r>
              <a:rPr lang="en-US" altLang="zh-TW" b="1" kern="100" dirty="0">
                <a:solidFill>
                  <a:srgbClr val="FF0000"/>
                </a:solidFill>
                <a:latin typeface="微軟正黑體" panose="020B0604030504040204" pitchFamily="34" charset="-120"/>
              </a:rPr>
              <a:t>)</a:t>
            </a:r>
            <a:r>
              <a:rPr lang="zh-TW" altLang="en-US" b="1" kern="100" dirty="0">
                <a:solidFill>
                  <a:srgbClr val="FF0000"/>
                </a:solidFill>
                <a:latin typeface="微軟正黑體" panose="020B0604030504040204" pitchFamily="34" charset="-120"/>
              </a:rPr>
              <a:t>以上</a:t>
            </a:r>
            <a:r>
              <a:rPr lang="zh-TW" altLang="en-US" sz="2400" kern="100" dirty="0">
                <a:latin typeface="微軟正黑體" panose="020B0604030504040204" pitchFamily="34" charset="-120"/>
              </a:rPr>
              <a:t>輔導協助人數。</a:t>
            </a:r>
          </a:p>
          <a:p>
            <a:pPr marL="0" indent="0" algn="r">
              <a:lnSpc>
                <a:spcPct val="120000"/>
              </a:lnSpc>
              <a:spcBef>
                <a:spcPts val="600"/>
              </a:spcBef>
              <a:buNone/>
              <a:defRPr/>
            </a:pPr>
            <a:r>
              <a:rPr lang="en-US" altLang="zh-TW" sz="1600" kern="100" dirty="0">
                <a:latin typeface="微軟正黑體" panose="020B0604030504040204" pitchFamily="34" charset="-120"/>
              </a:rPr>
              <a:t>【113</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10</a:t>
            </a:r>
            <a:r>
              <a:rPr lang="zh-TW" altLang="en-US" sz="1600" kern="100" dirty="0">
                <a:latin typeface="微軟正黑體" panose="020B0604030504040204" pitchFamily="34" charset="-120"/>
              </a:rPr>
              <a:t>月因應「學務特教司」需求修改欄位</a:t>
            </a:r>
            <a:r>
              <a:rPr lang="en-US" altLang="zh-TW" sz="1600" kern="100" dirty="0">
                <a:latin typeface="微軟正黑體" panose="020B0604030504040204" pitchFamily="34" charset="-120"/>
              </a:rPr>
              <a:t>】</a:t>
            </a:r>
            <a:endParaRPr lang="zh-TW" altLang="en-US" dirty="0"/>
          </a:p>
          <a:p>
            <a:endParaRPr lang="zh-TW" altLang="en-US" dirty="0"/>
          </a:p>
        </p:txBody>
      </p:sp>
    </p:spTree>
    <p:extLst>
      <p:ext uri="{BB962C8B-B14F-4D97-AF65-F5344CB8AC3E}">
        <p14:creationId xmlns:p14="http://schemas.microsoft.com/office/powerpoint/2010/main" val="17687254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3DE3825-FEEA-4F4D-B61C-6D5D93D288F4}"/>
              </a:ext>
            </a:extLst>
          </p:cNvPr>
          <p:cNvSpPr>
            <a:spLocks noGrp="1"/>
          </p:cNvSpPr>
          <p:nvPr>
            <p:ph type="title"/>
          </p:nvPr>
        </p:nvSpPr>
        <p:spPr/>
        <p:txBody>
          <a:bodyPr/>
          <a:lstStyle/>
          <a:p>
            <a:r>
              <a:rPr lang="zh-TW" altLang="en-US" dirty="0"/>
              <a:t>表</a:t>
            </a:r>
            <a:r>
              <a:rPr lang="en-US" altLang="zh-TW" dirty="0"/>
              <a:t>8-6</a:t>
            </a:r>
            <a:r>
              <a:rPr lang="zh-TW" altLang="en-US" dirty="0"/>
              <a:t>學校設置太陽光電發電設備容量表</a:t>
            </a:r>
          </a:p>
        </p:txBody>
      </p:sp>
      <p:sp>
        <p:nvSpPr>
          <p:cNvPr id="3" name="投影片編號版面配置區 2">
            <a:extLst>
              <a:ext uri="{FF2B5EF4-FFF2-40B4-BE49-F238E27FC236}">
                <a16:creationId xmlns:a16="http://schemas.microsoft.com/office/drawing/2014/main" id="{05E62B03-F89C-463D-890C-60C96DA23558}"/>
              </a:ext>
            </a:extLst>
          </p:cNvPr>
          <p:cNvSpPr>
            <a:spLocks noGrp="1"/>
          </p:cNvSpPr>
          <p:nvPr>
            <p:ph type="sldNum" sz="quarter" idx="12"/>
          </p:nvPr>
        </p:nvSpPr>
        <p:spPr/>
        <p:txBody>
          <a:bodyPr/>
          <a:lstStyle/>
          <a:p>
            <a:fld id="{D4B37BC5-01F3-4DA6-AE9F-6749599A3EE9}" type="slidenum">
              <a:rPr lang="zh-TW" altLang="en-US" smtClean="0"/>
              <a:t>42</a:t>
            </a:fld>
            <a:endParaRPr lang="zh-TW" altLang="en-US"/>
          </a:p>
        </p:txBody>
      </p:sp>
      <p:graphicFrame>
        <p:nvGraphicFramePr>
          <p:cNvPr id="7" name="內容版面配置區 6">
            <a:extLst>
              <a:ext uri="{FF2B5EF4-FFF2-40B4-BE49-F238E27FC236}">
                <a16:creationId xmlns:a16="http://schemas.microsoft.com/office/drawing/2014/main" id="{3DA6232A-EC6D-42CA-8609-B4538A8A36AB}"/>
              </a:ext>
            </a:extLst>
          </p:cNvPr>
          <p:cNvGraphicFramePr>
            <a:graphicFrameLocks noGrp="1"/>
          </p:cNvGraphicFramePr>
          <p:nvPr>
            <p:ph sz="quarter" idx="13"/>
            <p:extLst>
              <p:ext uri="{D42A27DB-BD31-4B8C-83A1-F6EECF244321}">
                <p14:modId xmlns:p14="http://schemas.microsoft.com/office/powerpoint/2010/main" val="2239624254"/>
              </p:ext>
            </p:extLst>
          </p:nvPr>
        </p:nvGraphicFramePr>
        <p:xfrm>
          <a:off x="162563" y="956931"/>
          <a:ext cx="11846560" cy="1852777"/>
        </p:xfrm>
        <a:graphic>
          <a:graphicData uri="http://schemas.openxmlformats.org/drawingml/2006/table">
            <a:tbl>
              <a:tblPr>
                <a:tableStyleId>{5C22544A-7EE6-4342-B048-85BDC9FD1C3A}</a:tableStyleId>
              </a:tblPr>
              <a:tblGrid>
                <a:gridCol w="445799">
                  <a:extLst>
                    <a:ext uri="{9D8B030D-6E8A-4147-A177-3AD203B41FA5}">
                      <a16:colId xmlns:a16="http://schemas.microsoft.com/office/drawing/2014/main" val="2956933889"/>
                    </a:ext>
                  </a:extLst>
                </a:gridCol>
                <a:gridCol w="445799">
                  <a:extLst>
                    <a:ext uri="{9D8B030D-6E8A-4147-A177-3AD203B41FA5}">
                      <a16:colId xmlns:a16="http://schemas.microsoft.com/office/drawing/2014/main" val="636301135"/>
                    </a:ext>
                  </a:extLst>
                </a:gridCol>
                <a:gridCol w="445799">
                  <a:extLst>
                    <a:ext uri="{9D8B030D-6E8A-4147-A177-3AD203B41FA5}">
                      <a16:colId xmlns:a16="http://schemas.microsoft.com/office/drawing/2014/main" val="3397243767"/>
                    </a:ext>
                  </a:extLst>
                </a:gridCol>
                <a:gridCol w="445799">
                  <a:extLst>
                    <a:ext uri="{9D8B030D-6E8A-4147-A177-3AD203B41FA5}">
                      <a16:colId xmlns:a16="http://schemas.microsoft.com/office/drawing/2014/main" val="320072854"/>
                    </a:ext>
                  </a:extLst>
                </a:gridCol>
                <a:gridCol w="2437514">
                  <a:extLst>
                    <a:ext uri="{9D8B030D-6E8A-4147-A177-3AD203B41FA5}">
                      <a16:colId xmlns:a16="http://schemas.microsoft.com/office/drawing/2014/main" val="710483847"/>
                    </a:ext>
                  </a:extLst>
                </a:gridCol>
                <a:gridCol w="2028160">
                  <a:extLst>
                    <a:ext uri="{9D8B030D-6E8A-4147-A177-3AD203B41FA5}">
                      <a16:colId xmlns:a16="http://schemas.microsoft.com/office/drawing/2014/main" val="1669791118"/>
                    </a:ext>
                  </a:extLst>
                </a:gridCol>
                <a:gridCol w="2846868">
                  <a:extLst>
                    <a:ext uri="{9D8B030D-6E8A-4147-A177-3AD203B41FA5}">
                      <a16:colId xmlns:a16="http://schemas.microsoft.com/office/drawing/2014/main" val="3450220798"/>
                    </a:ext>
                  </a:extLst>
                </a:gridCol>
                <a:gridCol w="2331187">
                  <a:extLst>
                    <a:ext uri="{9D8B030D-6E8A-4147-A177-3AD203B41FA5}">
                      <a16:colId xmlns:a16="http://schemas.microsoft.com/office/drawing/2014/main" val="234268410"/>
                    </a:ext>
                  </a:extLst>
                </a:gridCol>
                <a:gridCol w="419635">
                  <a:extLst>
                    <a:ext uri="{9D8B030D-6E8A-4147-A177-3AD203B41FA5}">
                      <a16:colId xmlns:a16="http://schemas.microsoft.com/office/drawing/2014/main" val="2773990246"/>
                    </a:ext>
                  </a:extLst>
                </a:gridCol>
              </a:tblGrid>
              <a:tr h="238365">
                <a:tc rowSpan="3">
                  <a:txBody>
                    <a:bodyPr/>
                    <a:lstStyle/>
                    <a:p>
                      <a:pPr algn="ctr"/>
                      <a:r>
                        <a:rPr lang="zh-TW" sz="1600" kern="100" dirty="0">
                          <a:solidFill>
                            <a:schemeClr val="bg1">
                              <a:lumMod val="50000"/>
                            </a:schemeClr>
                          </a:solidFill>
                          <a:effectLst/>
                        </a:rPr>
                        <a:t>學年度</a:t>
                      </a:r>
                      <a:r>
                        <a:rPr lang="en-US" sz="1600" kern="100" dirty="0">
                          <a:solidFill>
                            <a:schemeClr val="bg1">
                              <a:lumMod val="50000"/>
                            </a:schemeClr>
                          </a:solidFill>
                          <a:effectLst/>
                        </a:rPr>
                        <a:t>/</a:t>
                      </a:r>
                      <a:r>
                        <a:rPr lang="zh-TW" sz="1600" kern="100" dirty="0">
                          <a:solidFill>
                            <a:schemeClr val="bg1">
                              <a:lumMod val="50000"/>
                            </a:schemeClr>
                          </a:solidFill>
                          <a:effectLst/>
                        </a:rPr>
                        <a:t>學期</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lnSpc>
                          <a:spcPts val="2000"/>
                        </a:lnSpc>
                        <a:spcBef>
                          <a:spcPts val="900"/>
                        </a:spcBef>
                        <a:spcAft>
                          <a:spcPts val="900"/>
                        </a:spcAft>
                      </a:pPr>
                      <a:r>
                        <a:rPr lang="zh-TW" sz="1600" kern="100" dirty="0">
                          <a:solidFill>
                            <a:schemeClr val="bg1">
                              <a:lumMod val="50000"/>
                            </a:schemeClr>
                          </a:solidFill>
                          <a:effectLst/>
                        </a:rPr>
                        <a:t>校區名稱</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lnSpc>
                          <a:spcPts val="2000"/>
                        </a:lnSpc>
                        <a:spcBef>
                          <a:spcPts val="900"/>
                        </a:spcBef>
                        <a:spcAft>
                          <a:spcPts val="900"/>
                        </a:spcAft>
                      </a:pPr>
                      <a:r>
                        <a:rPr lang="zh-TW" sz="1600" kern="100" dirty="0">
                          <a:solidFill>
                            <a:schemeClr val="bg1">
                              <a:lumMod val="50000"/>
                            </a:schemeClr>
                          </a:solidFill>
                          <a:effectLst/>
                        </a:rPr>
                        <a:t>校區別</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3">
                  <a:txBody>
                    <a:bodyPr/>
                    <a:lstStyle/>
                    <a:p>
                      <a:pPr algn="ctr">
                        <a:lnSpc>
                          <a:spcPts val="2000"/>
                        </a:lnSpc>
                        <a:spcBef>
                          <a:spcPts val="900"/>
                        </a:spcBef>
                        <a:spcAft>
                          <a:spcPts val="900"/>
                        </a:spcAft>
                      </a:pPr>
                      <a:r>
                        <a:rPr lang="zh-TW" sz="1600" kern="100" dirty="0">
                          <a:solidFill>
                            <a:schemeClr val="bg1">
                              <a:lumMod val="50000"/>
                            </a:schemeClr>
                          </a:solidFill>
                          <a:effectLst/>
                        </a:rPr>
                        <a:t>縣市別</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4">
                  <a:txBody>
                    <a:bodyPr/>
                    <a:lstStyle/>
                    <a:p>
                      <a:pPr algn="ctr"/>
                      <a:r>
                        <a:rPr lang="zh-TW" sz="2400" kern="100" dirty="0">
                          <a:solidFill>
                            <a:schemeClr val="tx1"/>
                          </a:solidFill>
                          <a:effectLst/>
                        </a:rPr>
                        <a:t>設置太陽光電發電設備總設置容量（</a:t>
                      </a:r>
                      <a:r>
                        <a:rPr lang="en-US" sz="2400" kern="100" dirty="0" err="1">
                          <a:solidFill>
                            <a:schemeClr val="tx1"/>
                          </a:solidFill>
                          <a:effectLst/>
                        </a:rPr>
                        <a:t>kWp</a:t>
                      </a:r>
                      <a:r>
                        <a:rPr lang="zh-TW" sz="2400" kern="100" dirty="0">
                          <a:solidFill>
                            <a:schemeClr val="tx1"/>
                          </a:solidFill>
                          <a:effectLst/>
                        </a:rPr>
                        <a:t>）</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rowSpan="3">
                  <a:txBody>
                    <a:bodyPr/>
                    <a:lstStyle/>
                    <a:p>
                      <a:pPr algn="ctr"/>
                      <a:r>
                        <a:rPr lang="zh-TW" sz="1600" kern="100" dirty="0">
                          <a:solidFill>
                            <a:schemeClr val="bg1">
                              <a:lumMod val="50000"/>
                            </a:schemeClr>
                          </a:solidFill>
                          <a:effectLst/>
                        </a:rPr>
                        <a:t>補充說明</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vert="eaVert"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4200641"/>
                  </a:ext>
                </a:extLst>
              </a:tr>
              <a:tr h="872456">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gridSpan="2">
                  <a:txBody>
                    <a:bodyPr/>
                    <a:lstStyle/>
                    <a:p>
                      <a:pPr algn="ctr"/>
                      <a:r>
                        <a:rPr lang="zh-TW" sz="2400" kern="100" dirty="0">
                          <a:solidFill>
                            <a:schemeClr val="tx1"/>
                          </a:solidFill>
                          <a:effectLst/>
                        </a:rPr>
                        <a:t>已運作，累積至今之總設置容量</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gridSpan="2">
                  <a:txBody>
                    <a:bodyPr/>
                    <a:lstStyle/>
                    <a:p>
                      <a:pPr algn="ctr"/>
                      <a:r>
                        <a:rPr lang="zh-TW" sz="2400" kern="100" dirty="0">
                          <a:solidFill>
                            <a:schemeClr val="tx1"/>
                          </a:solidFill>
                          <a:effectLst/>
                        </a:rPr>
                        <a:t>尚未運作或未完成併聯發電者</a:t>
                      </a:r>
                      <a:br>
                        <a:rPr lang="en-US" altLang="zh-TW" sz="2400" kern="100" dirty="0">
                          <a:solidFill>
                            <a:schemeClr val="tx1"/>
                          </a:solidFill>
                          <a:effectLst/>
                        </a:rPr>
                      </a:br>
                      <a:r>
                        <a:rPr lang="zh-TW" sz="2400" kern="100" dirty="0">
                          <a:solidFill>
                            <a:schemeClr val="tx1"/>
                          </a:solidFill>
                          <a:effectLst/>
                        </a:rPr>
                        <a:t>之預計設置容量</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hMerge="1">
                  <a:txBody>
                    <a:bodyPr/>
                    <a:lstStyle/>
                    <a:p>
                      <a:endParaRPr lang="zh-TW" altLang="en-US"/>
                    </a:p>
                  </a:txBody>
                  <a:tcPr/>
                </a:tc>
                <a:tc vMerge="1">
                  <a:txBody>
                    <a:bodyPr/>
                    <a:lstStyle/>
                    <a:p>
                      <a:endParaRPr lang="zh-TW" altLang="en-US"/>
                    </a:p>
                  </a:txBody>
                  <a:tcPr/>
                </a:tc>
                <a:extLst>
                  <a:ext uri="{0D108BD9-81ED-4DB2-BD59-A6C34878D82A}">
                    <a16:rowId xmlns:a16="http://schemas.microsoft.com/office/drawing/2014/main" val="3795936061"/>
                  </a:ext>
                </a:extLst>
              </a:tr>
              <a:tr h="614561">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pPr algn="ctr"/>
                      <a:r>
                        <a:rPr lang="zh-TW" sz="2400" b="1" kern="100" dirty="0">
                          <a:solidFill>
                            <a:srgbClr val="FF0000"/>
                          </a:solidFill>
                          <a:effectLst/>
                        </a:rPr>
                        <a:t>標租設置容量</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自行設置容量</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標租設置容量</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a:txBody>
                    <a:bodyPr/>
                    <a:lstStyle/>
                    <a:p>
                      <a:pPr algn="ctr"/>
                      <a:r>
                        <a:rPr lang="zh-TW" sz="2400" b="1" kern="100" dirty="0">
                          <a:solidFill>
                            <a:srgbClr val="FF0000"/>
                          </a:solidFill>
                          <a:effectLst/>
                        </a:rPr>
                        <a:t>自行設置容量</a:t>
                      </a:r>
                      <a:endParaRPr lang="zh-TW" sz="2400" b="1"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tc vMerge="1">
                  <a:txBody>
                    <a:bodyPr/>
                    <a:lstStyle/>
                    <a:p>
                      <a:endParaRPr lang="zh-TW" altLang="en-US"/>
                    </a:p>
                  </a:txBody>
                  <a:tcPr/>
                </a:tc>
                <a:extLst>
                  <a:ext uri="{0D108BD9-81ED-4DB2-BD59-A6C34878D82A}">
                    <a16:rowId xmlns:a16="http://schemas.microsoft.com/office/drawing/2014/main" val="4166680545"/>
                  </a:ext>
                </a:extLst>
              </a:tr>
            </a:tbl>
          </a:graphicData>
        </a:graphic>
      </p:graphicFrame>
      <p:sp>
        <p:nvSpPr>
          <p:cNvPr id="6" name="文字版面配置區 5">
            <a:extLst>
              <a:ext uri="{FF2B5EF4-FFF2-40B4-BE49-F238E27FC236}">
                <a16:creationId xmlns:a16="http://schemas.microsoft.com/office/drawing/2014/main" id="{E099F91D-B8A2-474C-B449-F17CB1CF1C9C}"/>
              </a:ext>
            </a:extLst>
          </p:cNvPr>
          <p:cNvSpPr>
            <a:spLocks noGrp="1"/>
          </p:cNvSpPr>
          <p:nvPr>
            <p:ph type="body" sz="quarter" idx="15"/>
          </p:nvPr>
        </p:nvSpPr>
        <p:spPr/>
        <p:txBody>
          <a:bodyPr/>
          <a:lstStyle/>
          <a:p>
            <a:r>
              <a:rPr lang="en-US" altLang="zh-TW" dirty="0"/>
              <a:t>13</a:t>
            </a:r>
            <a:endParaRPr lang="zh-TW" altLang="en-US" dirty="0"/>
          </a:p>
        </p:txBody>
      </p:sp>
      <p:sp>
        <p:nvSpPr>
          <p:cNvPr id="8" name="內容版面配置區 4">
            <a:extLst>
              <a:ext uri="{FF2B5EF4-FFF2-40B4-BE49-F238E27FC236}">
                <a16:creationId xmlns:a16="http://schemas.microsoft.com/office/drawing/2014/main" id="{0E62B3D0-AB63-43E3-841E-5B68397A73B6}"/>
              </a:ext>
            </a:extLst>
          </p:cNvPr>
          <p:cNvSpPr>
            <a:spLocks noGrp="1"/>
          </p:cNvSpPr>
          <p:nvPr>
            <p:ph sz="quarter" idx="14"/>
          </p:nvPr>
        </p:nvSpPr>
        <p:spPr>
          <a:xfrm>
            <a:off x="161925" y="2963863"/>
            <a:ext cx="11847513" cy="3894137"/>
          </a:xfrm>
        </p:spPr>
        <p:txBody>
          <a:bodyPr>
            <a:normAutofit fontScale="85000" lnSpcReduction="10000"/>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新增欄位</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標租設置容量、自行設置容量</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請填寫學校設置太陽光電發電設備</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累計至今之總設置容量（單位：</a:t>
            </a:r>
            <a:r>
              <a:rPr lang="en-US" altLang="zh-TW" sz="2400" kern="100" dirty="0" err="1">
                <a:latin typeface="微軟正黑體" panose="020B0604030504040204" pitchFamily="34" charset="-120"/>
              </a:rPr>
              <a:t>kWp</a:t>
            </a:r>
            <a:r>
              <a:rPr lang="zh-TW" altLang="en-US" sz="2400" kern="100" dirty="0">
                <a:latin typeface="微軟正黑體" panose="020B0604030504040204" pitchFamily="34" charset="-120"/>
              </a:rPr>
              <a:t>峰瓩），並區分為標租設置或自行設置</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，不包括太陽能熱水器及至資料填報基準日，已停止運用之設備；其總設置容量包括以</a:t>
            </a:r>
            <a:r>
              <a:rPr lang="en-US" altLang="zh-TW" sz="2400" kern="100" dirty="0">
                <a:latin typeface="微軟正黑體" panose="020B0604030504040204" pitchFamily="34" charset="-120"/>
              </a:rPr>
              <a:t>PV-ESCO(</a:t>
            </a:r>
            <a:r>
              <a:rPr lang="zh-TW" altLang="en-US" sz="2400" kern="100" dirty="0">
                <a:latin typeface="微軟正黑體" panose="020B0604030504040204" pitchFamily="34" charset="-120"/>
              </a:rPr>
              <a:t>太陽光電能源技術服務業，即太陽光電設備標租案</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模式設置及學校自建等。</a:t>
            </a:r>
          </a:p>
          <a:p>
            <a:pPr marL="0" indent="0">
              <a:lnSpc>
                <a:spcPct val="120000"/>
              </a:lnSpc>
              <a:spcBef>
                <a:spcPts val="600"/>
              </a:spcBef>
              <a:buNone/>
              <a:defRPr/>
            </a:pPr>
            <a:r>
              <a:rPr lang="zh-TW" altLang="en-US" sz="2400" kern="100" dirty="0">
                <a:latin typeface="微軟正黑體" panose="020B0604030504040204" pitchFamily="34" charset="-120"/>
              </a:rPr>
              <a:t>例如：學校統計已運作累計至今</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資料填報基準日</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之總容量為於</a:t>
            </a:r>
            <a:r>
              <a:rPr lang="en-US" altLang="zh-TW" sz="2400" kern="100" dirty="0">
                <a:latin typeface="微軟正黑體" panose="020B0604030504040204" pitchFamily="34" charset="-120"/>
              </a:rPr>
              <a:t>99</a:t>
            </a:r>
            <a:r>
              <a:rPr lang="zh-TW" altLang="en-US" sz="2400" kern="100" dirty="0">
                <a:latin typeface="微軟正黑體" panose="020B0604030504040204" pitchFamily="34" charset="-120"/>
              </a:rPr>
              <a:t>年自行設置</a:t>
            </a:r>
            <a:r>
              <a:rPr lang="en-US" altLang="zh-TW" sz="2400" kern="100" dirty="0">
                <a:latin typeface="微軟正黑體" panose="020B0604030504040204" pitchFamily="34" charset="-120"/>
              </a:rPr>
              <a:t>200kWp</a:t>
            </a:r>
            <a:r>
              <a:rPr lang="zh-TW" altLang="en-US" sz="2400" kern="100" dirty="0">
                <a:latin typeface="微軟正黑體" panose="020B0604030504040204" pitchFamily="34" charset="-120"/>
              </a:rPr>
              <a:t>、</a:t>
            </a:r>
            <a:r>
              <a:rPr lang="en-US" altLang="zh-TW" sz="2400" kern="100" dirty="0">
                <a:latin typeface="微軟正黑體" panose="020B0604030504040204" pitchFamily="34" charset="-120"/>
              </a:rPr>
              <a:t>112</a:t>
            </a:r>
            <a:r>
              <a:rPr lang="zh-TW" altLang="en-US" sz="2400" kern="100" dirty="0">
                <a:latin typeface="微軟正黑體" panose="020B0604030504040204" pitchFamily="34" charset="-120"/>
              </a:rPr>
              <a:t>年以</a:t>
            </a:r>
            <a:r>
              <a:rPr lang="en-US" altLang="zh-TW" sz="2400" kern="100" dirty="0">
                <a:latin typeface="微軟正黑體" panose="020B0604030504040204" pitchFamily="34" charset="-120"/>
              </a:rPr>
              <a:t>PV-ESCO</a:t>
            </a:r>
            <a:r>
              <a:rPr lang="zh-TW" altLang="en-US" sz="2400" kern="100" dirty="0">
                <a:latin typeface="微軟正黑體" panose="020B0604030504040204" pitchFamily="34" charset="-120"/>
              </a:rPr>
              <a:t>模式設置</a:t>
            </a:r>
            <a:r>
              <a:rPr lang="en-US" altLang="zh-TW" sz="2400" kern="100" dirty="0">
                <a:latin typeface="微軟正黑體" panose="020B0604030504040204" pitchFamily="34" charset="-120"/>
              </a:rPr>
              <a:t>300kWp</a:t>
            </a:r>
            <a:r>
              <a:rPr lang="zh-TW" altLang="en-US" sz="2400" kern="100" dirty="0">
                <a:latin typeface="微軟正黑體" panose="020B0604030504040204" pitchFamily="34" charset="-120"/>
              </a:rPr>
              <a:t>；但</a:t>
            </a:r>
            <a:r>
              <a:rPr lang="en-US" altLang="zh-TW" sz="2400" kern="100" dirty="0">
                <a:latin typeface="微軟正黑體" panose="020B0604030504040204" pitchFamily="34" charset="-120"/>
              </a:rPr>
              <a:t>113</a:t>
            </a:r>
            <a:r>
              <a:rPr lang="zh-TW" altLang="en-US" sz="2400" kern="100" dirty="0">
                <a:latin typeface="微軟正黑體" panose="020B0604030504040204" pitchFamily="34" charset="-120"/>
              </a:rPr>
              <a:t>年惟刻正建置中，預計以</a:t>
            </a:r>
            <a:r>
              <a:rPr lang="en-US" altLang="zh-TW" sz="2400" kern="100" dirty="0">
                <a:latin typeface="微軟正黑體" panose="020B0604030504040204" pitchFamily="34" charset="-120"/>
              </a:rPr>
              <a:t>PV-ESCO</a:t>
            </a:r>
            <a:r>
              <a:rPr lang="zh-TW" altLang="en-US" sz="2400" kern="100" dirty="0">
                <a:latin typeface="微軟正黑體" panose="020B0604030504040204" pitchFamily="34" charset="-120"/>
              </a:rPr>
              <a:t>模式設置</a:t>
            </a:r>
            <a:r>
              <a:rPr lang="en-US" altLang="zh-TW" sz="2400" kern="100" dirty="0">
                <a:latin typeface="微軟正黑體" panose="020B0604030504040204" pitchFamily="34" charset="-120"/>
              </a:rPr>
              <a:t>400kWp</a:t>
            </a:r>
            <a:r>
              <a:rPr lang="zh-TW" altLang="en-US" sz="2400" kern="100" dirty="0">
                <a:latin typeface="微軟正黑體" panose="020B0604030504040204" pitchFamily="34" charset="-120"/>
              </a:rPr>
              <a:t>。 </a:t>
            </a:r>
          </a:p>
          <a:p>
            <a:pPr marL="0" indent="0">
              <a:lnSpc>
                <a:spcPct val="120000"/>
              </a:lnSpc>
              <a:spcBef>
                <a:spcPts val="600"/>
              </a:spcBef>
              <a:buNone/>
              <a:defRPr/>
            </a:pPr>
            <a:r>
              <a:rPr lang="zh-TW" altLang="en-US" sz="2400" kern="100" dirty="0">
                <a:latin typeface="微軟正黑體" panose="020B0604030504040204" pitchFamily="34" charset="-120"/>
              </a:rPr>
              <a:t>→學校應填報</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已運作，累積至今之標租設置容量</a:t>
            </a:r>
            <a:r>
              <a:rPr lang="en-US" altLang="zh-TW" sz="2400" kern="100" dirty="0">
                <a:latin typeface="微軟正黑體" panose="020B0604030504040204" pitchFamily="34" charset="-120"/>
              </a:rPr>
              <a:t>300kWp</a:t>
            </a:r>
            <a:r>
              <a:rPr lang="zh-TW" altLang="en-US" sz="2400" kern="100" dirty="0">
                <a:latin typeface="微軟正黑體" panose="020B0604030504040204" pitchFamily="34" charset="-120"/>
              </a:rPr>
              <a:t>、自行設置容量</a:t>
            </a:r>
            <a:r>
              <a:rPr lang="en-US" altLang="zh-TW" sz="2400" kern="100" dirty="0">
                <a:latin typeface="微軟正黑體" panose="020B0604030504040204" pitchFamily="34" charset="-120"/>
              </a:rPr>
              <a:t>200kWp】</a:t>
            </a:r>
            <a:r>
              <a:rPr lang="zh-TW" altLang="en-US" sz="2400" kern="100" dirty="0">
                <a:latin typeface="微軟正黑體" panose="020B0604030504040204" pitchFamily="34" charset="-120"/>
              </a:rPr>
              <a:t>及</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尚未運作或未完成併聯發電者之預計標租設置容量</a:t>
            </a:r>
            <a:r>
              <a:rPr lang="en-US" altLang="zh-TW" sz="2400" kern="100" dirty="0">
                <a:latin typeface="微軟正黑體" panose="020B0604030504040204" pitchFamily="34" charset="-120"/>
              </a:rPr>
              <a:t>400kWp</a:t>
            </a:r>
            <a:r>
              <a:rPr lang="zh-TW" altLang="en-US" sz="2400" kern="100" dirty="0">
                <a:latin typeface="微軟正黑體" panose="020B0604030504040204" pitchFamily="34" charset="-120"/>
              </a:rPr>
              <a:t>、預計自行設置容量</a:t>
            </a:r>
            <a:r>
              <a:rPr lang="en-US" altLang="zh-TW" sz="2400" kern="100" dirty="0">
                <a:latin typeface="微軟正黑體" panose="020B0604030504040204" pitchFamily="34" charset="-120"/>
              </a:rPr>
              <a:t>0kWp】</a:t>
            </a:r>
            <a:r>
              <a:rPr lang="zh-TW" altLang="en-US" sz="2400" kern="100" dirty="0">
                <a:latin typeface="微軟正黑體" panose="020B0604030504040204" pitchFamily="34" charset="-120"/>
              </a:rPr>
              <a:t>。</a:t>
            </a:r>
            <a:endParaRPr lang="en-US" altLang="zh-TW" sz="24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zh-TW" altLang="en-US" sz="2400" kern="100" dirty="0">
              <a:latin typeface="微軟正黑體" panose="020B0604030504040204" pitchFamily="34" charset="-120"/>
            </a:endParaRPr>
          </a:p>
          <a:p>
            <a:pPr marL="0" indent="0" algn="r">
              <a:lnSpc>
                <a:spcPct val="120000"/>
              </a:lnSpc>
              <a:spcBef>
                <a:spcPts val="600"/>
              </a:spcBef>
              <a:buNone/>
              <a:defRPr/>
            </a:pPr>
            <a:r>
              <a:rPr lang="en-US" altLang="zh-TW" sz="1600" kern="100" dirty="0">
                <a:latin typeface="微軟正黑體" panose="020B0604030504040204" pitchFamily="34" charset="-120"/>
              </a:rPr>
              <a:t>【113</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10</a:t>
            </a:r>
            <a:r>
              <a:rPr lang="zh-TW" altLang="en-US" sz="1600" kern="100" dirty="0">
                <a:latin typeface="微軟正黑體" panose="020B0604030504040204" pitchFamily="34" charset="-120"/>
              </a:rPr>
              <a:t>月因應「資科司」需求新增欄位</a:t>
            </a:r>
            <a:r>
              <a:rPr lang="en-US" altLang="zh-TW" sz="1600" kern="100" dirty="0">
                <a:latin typeface="微軟正黑體" panose="020B0604030504040204" pitchFamily="34" charset="-120"/>
              </a:rPr>
              <a:t>】</a:t>
            </a:r>
            <a:endParaRPr lang="zh-TW" altLang="en-US" dirty="0"/>
          </a:p>
          <a:p>
            <a:endParaRPr lang="zh-TW" altLang="en-US" dirty="0"/>
          </a:p>
        </p:txBody>
      </p:sp>
    </p:spTree>
    <p:extLst>
      <p:ext uri="{BB962C8B-B14F-4D97-AF65-F5344CB8AC3E}">
        <p14:creationId xmlns:p14="http://schemas.microsoft.com/office/powerpoint/2010/main" val="26093585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3D16CA5-84C3-4A38-98AC-1A8959BD1D6C}"/>
              </a:ext>
            </a:extLst>
          </p:cNvPr>
          <p:cNvSpPr>
            <a:spLocks noGrp="1"/>
          </p:cNvSpPr>
          <p:nvPr>
            <p:ph type="title"/>
          </p:nvPr>
        </p:nvSpPr>
        <p:spPr/>
        <p:txBody>
          <a:bodyPr/>
          <a:lstStyle/>
          <a:p>
            <a:r>
              <a:rPr lang="zh-TW" altLang="en-US" dirty="0"/>
              <a:t>表</a:t>
            </a:r>
            <a:r>
              <a:rPr lang="en-US" altLang="zh-TW" dirty="0"/>
              <a:t>9-3 </a:t>
            </a:r>
            <a:r>
              <a:rPr lang="zh-TW" altLang="en-US" dirty="0"/>
              <a:t>國立大專校院校務基金管理委員會資料統計表</a:t>
            </a:r>
          </a:p>
        </p:txBody>
      </p:sp>
      <p:sp>
        <p:nvSpPr>
          <p:cNvPr id="3" name="投影片編號版面配置區 2">
            <a:extLst>
              <a:ext uri="{FF2B5EF4-FFF2-40B4-BE49-F238E27FC236}">
                <a16:creationId xmlns:a16="http://schemas.microsoft.com/office/drawing/2014/main" id="{A271BEA9-2493-4353-83FD-F9F170FABB13}"/>
              </a:ext>
            </a:extLst>
          </p:cNvPr>
          <p:cNvSpPr>
            <a:spLocks noGrp="1"/>
          </p:cNvSpPr>
          <p:nvPr>
            <p:ph type="sldNum" sz="quarter" idx="12"/>
          </p:nvPr>
        </p:nvSpPr>
        <p:spPr/>
        <p:txBody>
          <a:bodyPr/>
          <a:lstStyle/>
          <a:p>
            <a:fld id="{D4B37BC5-01F3-4DA6-AE9F-6749599A3EE9}" type="slidenum">
              <a:rPr lang="zh-TW" altLang="en-US" smtClean="0"/>
              <a:t>43</a:t>
            </a:fld>
            <a:endParaRPr lang="zh-TW" altLang="en-US"/>
          </a:p>
        </p:txBody>
      </p:sp>
      <p:graphicFrame>
        <p:nvGraphicFramePr>
          <p:cNvPr id="8" name="內容版面配置區 7">
            <a:extLst>
              <a:ext uri="{FF2B5EF4-FFF2-40B4-BE49-F238E27FC236}">
                <a16:creationId xmlns:a16="http://schemas.microsoft.com/office/drawing/2014/main" id="{7786ECB2-FA68-4D6F-8767-8594EDCD806C}"/>
              </a:ext>
            </a:extLst>
          </p:cNvPr>
          <p:cNvGraphicFramePr>
            <a:graphicFrameLocks noGrp="1"/>
          </p:cNvGraphicFramePr>
          <p:nvPr>
            <p:ph sz="quarter" idx="13"/>
            <p:extLst>
              <p:ext uri="{D42A27DB-BD31-4B8C-83A1-F6EECF244321}">
                <p14:modId xmlns:p14="http://schemas.microsoft.com/office/powerpoint/2010/main" val="4182676659"/>
              </p:ext>
            </p:extLst>
          </p:nvPr>
        </p:nvGraphicFramePr>
        <p:xfrm>
          <a:off x="255181" y="935665"/>
          <a:ext cx="11753939" cy="2560320"/>
        </p:xfrm>
        <a:graphic>
          <a:graphicData uri="http://schemas.openxmlformats.org/drawingml/2006/table">
            <a:tbl>
              <a:tblPr firstRow="1" firstCol="1" bandRow="1">
                <a:tableStyleId>{5C22544A-7EE6-4342-B048-85BDC9FD1C3A}</a:tableStyleId>
              </a:tblPr>
              <a:tblGrid>
                <a:gridCol w="1262877">
                  <a:extLst>
                    <a:ext uri="{9D8B030D-6E8A-4147-A177-3AD203B41FA5}">
                      <a16:colId xmlns:a16="http://schemas.microsoft.com/office/drawing/2014/main" val="869405145"/>
                    </a:ext>
                  </a:extLst>
                </a:gridCol>
                <a:gridCol w="1587416">
                  <a:extLst>
                    <a:ext uri="{9D8B030D-6E8A-4147-A177-3AD203B41FA5}">
                      <a16:colId xmlns:a16="http://schemas.microsoft.com/office/drawing/2014/main" val="52331632"/>
                    </a:ext>
                  </a:extLst>
                </a:gridCol>
                <a:gridCol w="2234142">
                  <a:extLst>
                    <a:ext uri="{9D8B030D-6E8A-4147-A177-3AD203B41FA5}">
                      <a16:colId xmlns:a16="http://schemas.microsoft.com/office/drawing/2014/main" val="3751669190"/>
                    </a:ext>
                  </a:extLst>
                </a:gridCol>
                <a:gridCol w="1720403">
                  <a:extLst>
                    <a:ext uri="{9D8B030D-6E8A-4147-A177-3AD203B41FA5}">
                      <a16:colId xmlns:a16="http://schemas.microsoft.com/office/drawing/2014/main" val="3459916525"/>
                    </a:ext>
                  </a:extLst>
                </a:gridCol>
                <a:gridCol w="1026042">
                  <a:extLst>
                    <a:ext uri="{9D8B030D-6E8A-4147-A177-3AD203B41FA5}">
                      <a16:colId xmlns:a16="http://schemas.microsoft.com/office/drawing/2014/main" val="3522908624"/>
                    </a:ext>
                  </a:extLst>
                </a:gridCol>
                <a:gridCol w="1026042">
                  <a:extLst>
                    <a:ext uri="{9D8B030D-6E8A-4147-A177-3AD203B41FA5}">
                      <a16:colId xmlns:a16="http://schemas.microsoft.com/office/drawing/2014/main" val="2279236044"/>
                    </a:ext>
                  </a:extLst>
                </a:gridCol>
                <a:gridCol w="2897017">
                  <a:extLst>
                    <a:ext uri="{9D8B030D-6E8A-4147-A177-3AD203B41FA5}">
                      <a16:colId xmlns:a16="http://schemas.microsoft.com/office/drawing/2014/main" val="709486728"/>
                    </a:ext>
                  </a:extLst>
                </a:gridCol>
              </a:tblGrid>
              <a:tr h="356191">
                <a:tc>
                  <a:txBody>
                    <a:bodyPr/>
                    <a:lstStyle/>
                    <a:p>
                      <a:pPr algn="ctr"/>
                      <a:r>
                        <a:rPr lang="zh-TW" sz="1600" b="0" kern="100" dirty="0">
                          <a:solidFill>
                            <a:schemeClr val="bg1">
                              <a:lumMod val="50000"/>
                            </a:schemeClr>
                          </a:solidFill>
                          <a:effectLst/>
                        </a:rPr>
                        <a:t>學年度</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本屆屆數</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本屆任期起日</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本屆任期迄日</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姓名</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600" b="0" kern="100" dirty="0">
                          <a:solidFill>
                            <a:schemeClr val="bg1">
                              <a:lumMod val="50000"/>
                            </a:schemeClr>
                          </a:solidFill>
                          <a:effectLst/>
                        </a:rPr>
                        <a:t>性別</a:t>
                      </a:r>
                      <a:endParaRPr lang="zh-TW" sz="1600" b="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b="0" kern="100" dirty="0">
                          <a:solidFill>
                            <a:schemeClr val="tx1"/>
                          </a:solidFill>
                          <a:effectLst/>
                        </a:rPr>
                        <a:t>委員代表身分別</a:t>
                      </a:r>
                      <a:endParaRPr lang="zh-TW" sz="2400" b="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066876981"/>
                  </a:ext>
                </a:extLst>
              </a:tr>
              <a:tr h="2137144">
                <a:tc>
                  <a:txBody>
                    <a:bodyPr/>
                    <a:lstStyle/>
                    <a:p>
                      <a:r>
                        <a:rPr lang="en-US" sz="1600" kern="100">
                          <a:solidFill>
                            <a:schemeClr val="bg1">
                              <a:lumMod val="50000"/>
                            </a:schemeClr>
                          </a:solidFill>
                          <a:effectLst/>
                        </a:rPr>
                        <a:t> </a:t>
                      </a:r>
                      <a:endParaRPr lang="zh-TW" sz="160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kern="100">
                          <a:solidFill>
                            <a:schemeClr val="bg1">
                              <a:lumMod val="50000"/>
                            </a:schemeClr>
                          </a:solidFill>
                          <a:effectLst/>
                        </a:rPr>
                        <a:t> </a:t>
                      </a:r>
                      <a:endParaRPr lang="zh-TW" sz="160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kern="100" dirty="0">
                          <a:solidFill>
                            <a:schemeClr val="bg1">
                              <a:lumMod val="50000"/>
                            </a:schemeClr>
                          </a:solidFill>
                          <a:effectLst/>
                        </a:rPr>
                        <a:t> </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kern="100">
                          <a:solidFill>
                            <a:schemeClr val="bg1">
                              <a:lumMod val="50000"/>
                            </a:schemeClr>
                          </a:solidFill>
                          <a:effectLst/>
                        </a:rPr>
                        <a:t> </a:t>
                      </a:r>
                      <a:endParaRPr lang="zh-TW" sz="160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kern="100">
                          <a:solidFill>
                            <a:schemeClr val="bg1">
                              <a:lumMod val="50000"/>
                            </a:schemeClr>
                          </a:solidFill>
                          <a:effectLst/>
                        </a:rPr>
                        <a:t> </a:t>
                      </a:r>
                      <a:endParaRPr lang="zh-TW" sz="1600" kern="10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1600" kern="100" dirty="0">
                          <a:solidFill>
                            <a:schemeClr val="bg1">
                              <a:lumMod val="50000"/>
                            </a:schemeClr>
                          </a:solidFill>
                          <a:effectLst/>
                        </a:rPr>
                        <a:t>□男</a:t>
                      </a:r>
                    </a:p>
                    <a:p>
                      <a:r>
                        <a:rPr lang="zh-TW" sz="1600" kern="100" dirty="0">
                          <a:solidFill>
                            <a:schemeClr val="bg1">
                              <a:lumMod val="50000"/>
                            </a:schemeClr>
                          </a:solidFill>
                          <a:effectLst/>
                        </a:rPr>
                        <a:t>□女</a:t>
                      </a:r>
                      <a:endParaRPr lang="zh-TW" sz="1600" kern="100" dirty="0">
                        <a:solidFill>
                          <a:schemeClr val="bg1">
                            <a:lumMod val="50000"/>
                          </a:schemeClr>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sz="2400" kern="100" dirty="0">
                          <a:solidFill>
                            <a:schemeClr val="tx1"/>
                          </a:solidFill>
                          <a:effectLst/>
                        </a:rPr>
                        <a:t>□ 校長</a:t>
                      </a:r>
                    </a:p>
                    <a:p>
                      <a:r>
                        <a:rPr lang="zh-TW" sz="2400" kern="100" dirty="0">
                          <a:solidFill>
                            <a:schemeClr val="tx1"/>
                          </a:solidFill>
                          <a:effectLst/>
                        </a:rPr>
                        <a:t>□ 校內專業人士</a:t>
                      </a:r>
                    </a:p>
                    <a:p>
                      <a:r>
                        <a:rPr lang="zh-TW" sz="2400" kern="100" dirty="0">
                          <a:solidFill>
                            <a:schemeClr val="tx1"/>
                          </a:solidFill>
                          <a:effectLst/>
                        </a:rPr>
                        <a:t>□ 校外專業人士</a:t>
                      </a:r>
                    </a:p>
                    <a:p>
                      <a:r>
                        <a:rPr lang="zh-TW" sz="2400" kern="100" dirty="0">
                          <a:solidFill>
                            <a:schemeClr val="tx1"/>
                          </a:solidFill>
                          <a:effectLst/>
                        </a:rPr>
                        <a:t>□ 校內教職員</a:t>
                      </a:r>
                    </a:p>
                    <a:p>
                      <a:r>
                        <a:rPr lang="zh-TW" sz="2400" b="1" kern="100" dirty="0">
                          <a:solidFill>
                            <a:srgbClr val="FF0000"/>
                          </a:solidFill>
                          <a:effectLst/>
                        </a:rPr>
                        <a:t>□ 學生代表</a:t>
                      </a:r>
                    </a:p>
                    <a:p>
                      <a:r>
                        <a:rPr lang="zh-TW" sz="2400" kern="100" dirty="0">
                          <a:solidFill>
                            <a:schemeClr val="tx1"/>
                          </a:solidFill>
                          <a:effectLst/>
                        </a:rPr>
                        <a:t>□ 其他</a:t>
                      </a:r>
                      <a:endParaRPr lang="zh-TW" sz="2400" kern="100" dirty="0">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466654197"/>
                  </a:ext>
                </a:extLst>
              </a:tr>
            </a:tbl>
          </a:graphicData>
        </a:graphic>
      </p:graphicFrame>
      <p:sp>
        <p:nvSpPr>
          <p:cNvPr id="6" name="文字版面配置區 5">
            <a:extLst>
              <a:ext uri="{FF2B5EF4-FFF2-40B4-BE49-F238E27FC236}">
                <a16:creationId xmlns:a16="http://schemas.microsoft.com/office/drawing/2014/main" id="{9F7EAE57-C7FD-4A9A-936F-F8306779E4CE}"/>
              </a:ext>
            </a:extLst>
          </p:cNvPr>
          <p:cNvSpPr>
            <a:spLocks noGrp="1"/>
          </p:cNvSpPr>
          <p:nvPr>
            <p:ph type="body" sz="quarter" idx="15"/>
          </p:nvPr>
        </p:nvSpPr>
        <p:spPr/>
        <p:txBody>
          <a:bodyPr/>
          <a:lstStyle/>
          <a:p>
            <a:r>
              <a:rPr lang="en-US" altLang="zh-TW" dirty="0"/>
              <a:t>14</a:t>
            </a:r>
            <a:endParaRPr lang="zh-TW" altLang="en-US" dirty="0"/>
          </a:p>
        </p:txBody>
      </p:sp>
      <p:sp>
        <p:nvSpPr>
          <p:cNvPr id="9" name="內容版面配置區 4">
            <a:extLst>
              <a:ext uri="{FF2B5EF4-FFF2-40B4-BE49-F238E27FC236}">
                <a16:creationId xmlns:a16="http://schemas.microsoft.com/office/drawing/2014/main" id="{4FB527D4-5256-492E-B325-332956E27FB9}"/>
              </a:ext>
            </a:extLst>
          </p:cNvPr>
          <p:cNvSpPr>
            <a:spLocks noGrp="1"/>
          </p:cNvSpPr>
          <p:nvPr>
            <p:ph sz="quarter" idx="14"/>
          </p:nvPr>
        </p:nvSpPr>
        <p:spPr>
          <a:xfrm>
            <a:off x="161925" y="3527425"/>
            <a:ext cx="11847513" cy="3330575"/>
          </a:xfrm>
        </p:spPr>
        <p:txBody>
          <a:bodyPr>
            <a:normAutofit/>
          </a:bodyPr>
          <a:lstStyle/>
          <a:p>
            <a:pPr marL="0" indent="0">
              <a:lnSpc>
                <a:spcPct val="110000"/>
              </a:lnSpc>
              <a:spcBef>
                <a:spcPts val="600"/>
              </a:spcBef>
              <a:buNone/>
              <a:defRPr/>
            </a:pP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新增選項</a:t>
            </a:r>
            <a:r>
              <a:rPr lang="en-US" altLang="zh-TW" b="1" kern="100" dirty="0">
                <a:latin typeface="微軟正黑體" panose="020B0604030504040204" pitchFamily="34" charset="-120"/>
              </a:rPr>
              <a:t>】</a:t>
            </a:r>
            <a:r>
              <a:rPr lang="zh-TW" altLang="en-US" b="1" kern="100" dirty="0">
                <a:latin typeface="微軟正黑體" panose="020B0604030504040204" pitchFamily="34" charset="-120"/>
              </a:rPr>
              <a:t>：</a:t>
            </a:r>
            <a:r>
              <a:rPr lang="zh-TW" altLang="en-US" b="1" kern="100" dirty="0">
                <a:solidFill>
                  <a:srgbClr val="FF0000"/>
                </a:solidFill>
                <a:latin typeface="微軟正黑體" panose="020B0604030504040204" pitchFamily="34" charset="-120"/>
              </a:rPr>
              <a:t>委員代表身分別</a:t>
            </a: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請填報學校現任「校務基金管理委員會」委員身分別</a:t>
            </a:r>
            <a:r>
              <a:rPr lang="en-US" altLang="zh-TW" sz="2400" kern="100" dirty="0">
                <a:latin typeface="微軟正黑體" panose="020B0604030504040204" pitchFamily="34" charset="-120"/>
              </a:rPr>
              <a:t>【0</a:t>
            </a:r>
            <a:r>
              <a:rPr lang="zh-TW" altLang="en-US" sz="2400" kern="100" dirty="0">
                <a:latin typeface="微軟正黑體" panose="020B0604030504040204" pitchFamily="34" charset="-120"/>
              </a:rPr>
              <a:t>、校長</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a:t>
            </a:r>
            <a:r>
              <a:rPr lang="en-US" altLang="zh-TW" sz="2400" kern="100" dirty="0">
                <a:latin typeface="微軟正黑體" panose="020B0604030504040204" pitchFamily="34" charset="-120"/>
              </a:rPr>
              <a:t>【1</a:t>
            </a:r>
            <a:r>
              <a:rPr lang="zh-TW" altLang="en-US" sz="2400" kern="100" dirty="0">
                <a:latin typeface="微軟正黑體" panose="020B0604030504040204" pitchFamily="34" charset="-120"/>
              </a:rPr>
              <a:t>、校內專業人士</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a:t>
            </a:r>
            <a:r>
              <a:rPr lang="en-US" altLang="zh-TW" sz="2400" kern="100" dirty="0">
                <a:latin typeface="微軟正黑體" panose="020B0604030504040204" pitchFamily="34" charset="-120"/>
              </a:rPr>
              <a:t>【2</a:t>
            </a:r>
            <a:r>
              <a:rPr lang="zh-TW" altLang="en-US" sz="2400" kern="100" dirty="0">
                <a:latin typeface="微軟正黑體" panose="020B0604030504040204" pitchFamily="34" charset="-120"/>
              </a:rPr>
              <a:t>、校外專業人士</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a:t>
            </a:r>
            <a:r>
              <a:rPr lang="en-US" altLang="zh-TW" sz="2400" kern="100" dirty="0">
                <a:latin typeface="微軟正黑體" panose="020B0604030504040204" pitchFamily="34" charset="-120"/>
              </a:rPr>
              <a:t>【3</a:t>
            </a:r>
            <a:r>
              <a:rPr lang="zh-TW" altLang="en-US" sz="2400" kern="100" dirty="0">
                <a:latin typeface="微軟正黑體" panose="020B0604030504040204" pitchFamily="34" charset="-120"/>
              </a:rPr>
              <a:t>、校內教職員</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a:t>
            </a:r>
            <a:r>
              <a:rPr lang="en-US" altLang="zh-TW" sz="2400" b="1" kern="100" dirty="0">
                <a:solidFill>
                  <a:srgbClr val="FF0000"/>
                </a:solidFill>
                <a:latin typeface="微軟正黑體" panose="020B0604030504040204" pitchFamily="34" charset="-120"/>
              </a:rPr>
              <a:t>【4</a:t>
            </a:r>
            <a:r>
              <a:rPr lang="zh-TW" altLang="en-US" sz="2400" b="1" kern="100" dirty="0">
                <a:solidFill>
                  <a:srgbClr val="FF0000"/>
                </a:solidFill>
                <a:latin typeface="微軟正黑體" panose="020B0604030504040204" pitchFamily="34" charset="-120"/>
              </a:rPr>
              <a:t>、學生代表</a:t>
            </a:r>
            <a:r>
              <a:rPr lang="en-US" altLang="zh-TW" sz="2400" b="1" kern="100" dirty="0">
                <a:solidFill>
                  <a:srgbClr val="FF0000"/>
                </a:solidFill>
                <a:latin typeface="微軟正黑體" panose="020B0604030504040204" pitchFamily="34" charset="-120"/>
              </a:rPr>
              <a:t>】</a:t>
            </a:r>
            <a:r>
              <a:rPr lang="zh-TW" altLang="en-US" sz="2400" kern="100" dirty="0">
                <a:latin typeface="微軟正黑體" panose="020B0604030504040204" pitchFamily="34" charset="-120"/>
              </a:rPr>
              <a:t>、</a:t>
            </a:r>
            <a:r>
              <a:rPr lang="en-US" altLang="zh-TW" sz="2400" kern="100" dirty="0">
                <a:latin typeface="微軟正黑體" panose="020B0604030504040204" pitchFamily="34" charset="-120"/>
              </a:rPr>
              <a:t>【5</a:t>
            </a:r>
            <a:r>
              <a:rPr lang="zh-TW" altLang="en-US" sz="2400" kern="100" dirty="0">
                <a:latin typeface="微軟正黑體" panose="020B0604030504040204" pitchFamily="34" charset="-120"/>
              </a:rPr>
              <a:t>、其他</a:t>
            </a:r>
            <a:r>
              <a:rPr lang="en-US" altLang="zh-TW" sz="2400" kern="100" dirty="0">
                <a:latin typeface="微軟正黑體" panose="020B0604030504040204" pitchFamily="34" charset="-120"/>
              </a:rPr>
              <a:t>】</a:t>
            </a:r>
            <a:r>
              <a:rPr lang="zh-TW" altLang="en-US" sz="2400" kern="100" dirty="0">
                <a:latin typeface="微軟正黑體" panose="020B0604030504040204" pitchFamily="34" charset="-120"/>
              </a:rPr>
              <a:t>。</a:t>
            </a:r>
            <a:endParaRPr lang="en-US" altLang="zh-TW" sz="24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r>
              <a:rPr lang="zh-TW" altLang="en-US" sz="2400" kern="100" dirty="0">
                <a:latin typeface="微軟正黑體" panose="020B0604030504040204" pitchFamily="34" charset="-120"/>
              </a:rPr>
              <a:t>新增</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學生代表</a:t>
            </a:r>
            <a:r>
              <a:rPr lang="en-US" altLang="zh-TW" kern="100" dirty="0">
                <a:latin typeface="微軟正黑體" panose="020B0604030504040204" pitchFamily="34" charset="-120"/>
              </a:rPr>
              <a:t>】</a:t>
            </a:r>
            <a:r>
              <a:rPr lang="zh-TW" altLang="en-US" kern="100" dirty="0">
                <a:latin typeface="微軟正黑體" panose="020B0604030504040204" pitchFamily="34" charset="-120"/>
              </a:rPr>
              <a:t>選項。</a:t>
            </a:r>
            <a:endParaRPr lang="zh-TW" altLang="en-US" sz="2400" kern="100" dirty="0">
              <a:latin typeface="微軟正黑體" panose="020B0604030504040204" pitchFamily="34" charset="-120"/>
            </a:endParaRPr>
          </a:p>
          <a:p>
            <a:pPr marL="342874" indent="-342874">
              <a:lnSpc>
                <a:spcPct val="120000"/>
              </a:lnSpc>
              <a:spcBef>
                <a:spcPts val="600"/>
              </a:spcBef>
              <a:buFont typeface="Wingdings" panose="05000000000000000000" pitchFamily="2" charset="2"/>
              <a:buChar char=""/>
              <a:defRPr/>
            </a:pPr>
            <a:endParaRPr lang="zh-TW" altLang="en-US" sz="2400" kern="100" dirty="0">
              <a:latin typeface="微軟正黑體" panose="020B0604030504040204" pitchFamily="34" charset="-120"/>
            </a:endParaRPr>
          </a:p>
          <a:p>
            <a:pPr marL="0" indent="0" algn="r">
              <a:lnSpc>
                <a:spcPct val="120000"/>
              </a:lnSpc>
              <a:spcBef>
                <a:spcPts val="600"/>
              </a:spcBef>
              <a:buNone/>
              <a:defRPr/>
            </a:pPr>
            <a:r>
              <a:rPr lang="en-US" altLang="zh-TW" sz="1600" kern="100" dirty="0">
                <a:latin typeface="微軟正黑體" panose="020B0604030504040204" pitchFamily="34" charset="-120"/>
              </a:rPr>
              <a:t>【113</a:t>
            </a:r>
            <a:r>
              <a:rPr lang="zh-TW" altLang="en-US" sz="1600" kern="100" dirty="0">
                <a:latin typeface="微軟正黑體" panose="020B0604030504040204" pitchFamily="34" charset="-120"/>
              </a:rPr>
              <a:t>年</a:t>
            </a:r>
            <a:r>
              <a:rPr lang="en-US" altLang="zh-TW" sz="1600" kern="100" dirty="0">
                <a:latin typeface="微軟正黑體" panose="020B0604030504040204" pitchFamily="34" charset="-120"/>
              </a:rPr>
              <a:t>10</a:t>
            </a:r>
            <a:r>
              <a:rPr lang="zh-TW" altLang="en-US" sz="1600" kern="100" dirty="0">
                <a:latin typeface="微軟正黑體" panose="020B0604030504040204" pitchFamily="34" charset="-120"/>
              </a:rPr>
              <a:t>月因應「統計處」需求新增選項</a:t>
            </a:r>
            <a:r>
              <a:rPr lang="en-US" altLang="zh-TW" sz="1600" kern="100" dirty="0">
                <a:latin typeface="微軟正黑體" panose="020B0604030504040204" pitchFamily="34" charset="-120"/>
              </a:rPr>
              <a:t>】</a:t>
            </a:r>
            <a:endParaRPr lang="zh-TW" altLang="en-US" dirty="0"/>
          </a:p>
          <a:p>
            <a:endParaRPr lang="zh-TW" altLang="en-US" dirty="0"/>
          </a:p>
        </p:txBody>
      </p:sp>
    </p:spTree>
    <p:extLst>
      <p:ext uri="{BB962C8B-B14F-4D97-AF65-F5344CB8AC3E}">
        <p14:creationId xmlns:p14="http://schemas.microsoft.com/office/powerpoint/2010/main" val="9619560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44</a:t>
            </a:fld>
            <a:endParaRPr lang="zh-TW" altLang="en-US"/>
          </a:p>
        </p:txBody>
      </p:sp>
      <p:grpSp>
        <p:nvGrpSpPr>
          <p:cNvPr id="16" name="群組 15">
            <a:extLst>
              <a:ext uri="{FF2B5EF4-FFF2-40B4-BE49-F238E27FC236}">
                <a16:creationId xmlns:a16="http://schemas.microsoft.com/office/drawing/2014/main" id="{88862037-E78C-4D38-A67E-8305D0E0B061}"/>
              </a:ext>
            </a:extLst>
          </p:cNvPr>
          <p:cNvGrpSpPr>
            <a:grpSpLocks/>
          </p:cNvGrpSpPr>
          <p:nvPr/>
        </p:nvGrpSpPr>
        <p:grpSpPr bwMode="auto">
          <a:xfrm>
            <a:off x="4755290" y="779462"/>
            <a:ext cx="6539259" cy="4183063"/>
            <a:chOff x="4691063" y="228601"/>
            <a:chExt cx="6539258" cy="4183063"/>
          </a:xfrm>
        </p:grpSpPr>
        <p:grpSp>
          <p:nvGrpSpPr>
            <p:cNvPr id="17" name="群組 11">
              <a:extLst>
                <a:ext uri="{FF2B5EF4-FFF2-40B4-BE49-F238E27FC236}">
                  <a16:creationId xmlns:a16="http://schemas.microsoft.com/office/drawing/2014/main" id="{945774EC-B666-4FF9-9E02-9D4E52740443}"/>
                </a:ext>
              </a:extLst>
            </p:cNvPr>
            <p:cNvGrpSpPr>
              <a:grpSpLocks/>
            </p:cNvGrpSpPr>
            <p:nvPr/>
          </p:nvGrpSpPr>
          <p:grpSpPr bwMode="auto">
            <a:xfrm>
              <a:off x="4691063" y="228601"/>
              <a:ext cx="6539258" cy="911225"/>
              <a:chOff x="4917207" y="1782220"/>
              <a:chExt cx="5711392" cy="911293"/>
            </a:xfrm>
          </p:grpSpPr>
          <p:sp>
            <p:nvSpPr>
              <p:cNvPr id="42" name="圆角矩形 36">
                <a:extLst>
                  <a:ext uri="{FF2B5EF4-FFF2-40B4-BE49-F238E27FC236}">
                    <a16:creationId xmlns:a16="http://schemas.microsoft.com/office/drawing/2014/main" id="{9D8D27B7-DF02-4799-B3A5-ECFD1425DD48}"/>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3" name="圆角矩形 40">
                <a:extLst>
                  <a:ext uri="{FF2B5EF4-FFF2-40B4-BE49-F238E27FC236}">
                    <a16:creationId xmlns:a16="http://schemas.microsoft.com/office/drawing/2014/main" id="{16D97DBB-3661-4CE4-A69B-3CF517EB2515}"/>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18" name="圆角矩形 40">
              <a:extLst>
                <a:ext uri="{FF2B5EF4-FFF2-40B4-BE49-F238E27FC236}">
                  <a16:creationId xmlns:a16="http://schemas.microsoft.com/office/drawing/2014/main" id="{9D4540AF-3982-452A-B2D5-3C8E21139045}"/>
                </a:ext>
              </a:extLst>
            </p:cNvPr>
            <p:cNvSpPr/>
            <p:nvPr/>
          </p:nvSpPr>
          <p:spPr bwMode="auto">
            <a:xfrm>
              <a:off x="4691063" y="1319214"/>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貳</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19" name="群組 13">
              <a:extLst>
                <a:ext uri="{FF2B5EF4-FFF2-40B4-BE49-F238E27FC236}">
                  <a16:creationId xmlns:a16="http://schemas.microsoft.com/office/drawing/2014/main" id="{950C5DD0-7707-40A2-8F4C-2EF19705F4AF}"/>
                </a:ext>
              </a:extLst>
            </p:cNvPr>
            <p:cNvGrpSpPr>
              <a:grpSpLocks/>
            </p:cNvGrpSpPr>
            <p:nvPr/>
          </p:nvGrpSpPr>
          <p:grpSpPr bwMode="auto">
            <a:xfrm>
              <a:off x="4691063" y="1319214"/>
              <a:ext cx="6539257" cy="2001839"/>
              <a:chOff x="4917207" y="726454"/>
              <a:chExt cx="5711391" cy="2001988"/>
            </a:xfrm>
          </p:grpSpPr>
          <p:sp>
            <p:nvSpPr>
              <p:cNvPr id="34" name="圆角矩形 36">
                <a:extLst>
                  <a:ext uri="{FF2B5EF4-FFF2-40B4-BE49-F238E27FC236}">
                    <a16:creationId xmlns:a16="http://schemas.microsoft.com/office/drawing/2014/main" id="{E87EA352-ED33-475D-A155-64F47F0E86CD}"/>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5" name="圆角矩形 40">
                <a:extLst>
                  <a:ext uri="{FF2B5EF4-FFF2-40B4-BE49-F238E27FC236}">
                    <a16:creationId xmlns:a16="http://schemas.microsoft.com/office/drawing/2014/main" id="{A914139A-BD74-4C07-A9D0-4C61BA7499D2}"/>
                  </a:ext>
                </a:extLst>
              </p:cNvPr>
              <p:cNvSpPr/>
              <p:nvPr/>
            </p:nvSpPr>
            <p:spPr bwMode="auto">
              <a:xfrm>
                <a:off x="4917207" y="1817149"/>
                <a:ext cx="1010776" cy="911293"/>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參</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2" name="圆角矩形 36">
              <a:extLst>
                <a:ext uri="{FF2B5EF4-FFF2-40B4-BE49-F238E27FC236}">
                  <a16:creationId xmlns:a16="http://schemas.microsoft.com/office/drawing/2014/main" id="{4BEB1D25-29E5-4D5B-BFD0-D8594CBAEF49}"/>
                </a:ext>
              </a:extLst>
            </p:cNvPr>
            <p:cNvSpPr/>
            <p:nvPr/>
          </p:nvSpPr>
          <p:spPr bwMode="auto">
            <a:xfrm>
              <a:off x="6190322" y="2409828"/>
              <a:ext cx="5039999"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21" name="圆角矩形 36">
              <a:extLst>
                <a:ext uri="{FF2B5EF4-FFF2-40B4-BE49-F238E27FC236}">
                  <a16:creationId xmlns:a16="http://schemas.microsoft.com/office/drawing/2014/main" id="{9E515D4A-FF8A-44B0-8998-D2FF3E1DE3CE}"/>
                </a:ext>
              </a:extLst>
            </p:cNvPr>
            <p:cNvSpPr/>
            <p:nvPr/>
          </p:nvSpPr>
          <p:spPr bwMode="auto">
            <a:xfrm>
              <a:off x="6190320" y="3500439"/>
              <a:ext cx="5040000"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28" name="圆角矩形 40">
              <a:extLst>
                <a:ext uri="{FF2B5EF4-FFF2-40B4-BE49-F238E27FC236}">
                  <a16:creationId xmlns:a16="http://schemas.microsoft.com/office/drawing/2014/main" id="{7E2366FD-0E48-400C-B418-FE34BDF0DE40}"/>
                </a:ext>
              </a:extLst>
            </p:cNvPr>
            <p:cNvSpPr/>
            <p:nvPr/>
          </p:nvSpPr>
          <p:spPr bwMode="auto">
            <a:xfrm>
              <a:off x="4691063" y="3500439"/>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TW" altLang="en-US" sz="4000" b="1">
                  <a:solidFill>
                    <a:prstClr val="white"/>
                  </a:solidFill>
                  <a:latin typeface="微軟正黑體" panose="020B0604030504040204" pitchFamily="34" charset="-120"/>
                  <a:ea typeface="微軟正黑體" panose="020B0604030504040204" pitchFamily="34" charset="-120"/>
                  <a:cs typeface="+mn-ea"/>
                  <a:sym typeface="+mn-lt"/>
                </a:rPr>
                <a:t>肆</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Tree>
    <p:extLst>
      <p:ext uri="{BB962C8B-B14F-4D97-AF65-F5344CB8AC3E}">
        <p14:creationId xmlns:p14="http://schemas.microsoft.com/office/powerpoint/2010/main" val="30745637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群組 22"/>
          <p:cNvGrpSpPr>
            <a:grpSpLocks/>
          </p:cNvGrpSpPr>
          <p:nvPr/>
        </p:nvGrpSpPr>
        <p:grpSpPr bwMode="auto">
          <a:xfrm>
            <a:off x="4765341" y="253209"/>
            <a:ext cx="6539259" cy="911227"/>
            <a:chOff x="4691063" y="228600"/>
            <a:chExt cx="6539258" cy="911227"/>
          </a:xfrm>
        </p:grpSpPr>
        <p:grpSp>
          <p:nvGrpSpPr>
            <p:cNvPr id="24" name="群組 11"/>
            <p:cNvGrpSpPr>
              <a:grpSpLocks/>
            </p:cNvGrpSpPr>
            <p:nvPr/>
          </p:nvGrpSpPr>
          <p:grpSpPr bwMode="auto">
            <a:xfrm>
              <a:off x="4691063" y="228601"/>
              <a:ext cx="6539258" cy="911226"/>
              <a:chOff x="4917207" y="1782220"/>
              <a:chExt cx="5711392" cy="911294"/>
            </a:xfrm>
          </p:grpSpPr>
          <p:sp>
            <p:nvSpPr>
              <p:cNvPr id="40" name="圆角矩形 36"/>
              <p:cNvSpPr/>
              <p:nvPr/>
            </p:nvSpPr>
            <p:spPr>
              <a:xfrm>
                <a:off x="6226660" y="1782221"/>
                <a:ext cx="4401939" cy="911293"/>
              </a:xfrm>
              <a:prstGeom prst="roundRect">
                <a:avLst>
                  <a:gd name="adj" fmla="val 50000"/>
                </a:avLst>
              </a:prstGeom>
              <a:solidFill>
                <a:schemeClr val="bg1">
                  <a:lumMod val="85000"/>
                </a:schemeClr>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1" name="圆角矩形 40"/>
              <p:cNvSpPr/>
              <p:nvPr/>
            </p:nvSpPr>
            <p:spPr bwMode="auto">
              <a:xfrm>
                <a:off x="4917207" y="1782220"/>
                <a:ext cx="1010776" cy="911293"/>
              </a:xfrm>
              <a:prstGeom prst="roundRect">
                <a:avLst/>
              </a:prstGeom>
              <a:solidFill>
                <a:schemeClr val="bg1">
                  <a:lumMod val="85000"/>
                </a:schemeClr>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7" name="群組 14"/>
            <p:cNvGrpSpPr>
              <a:grpSpLocks/>
            </p:cNvGrpSpPr>
            <p:nvPr/>
          </p:nvGrpSpPr>
          <p:grpSpPr bwMode="auto">
            <a:xfrm>
              <a:off x="4691063" y="228600"/>
              <a:ext cx="6539258" cy="911226"/>
              <a:chOff x="4917207" y="-2531206"/>
              <a:chExt cx="5711391" cy="911255"/>
            </a:xfrm>
          </p:grpSpPr>
          <p:sp>
            <p:nvSpPr>
              <p:cNvPr id="34" name="圆角矩形 36"/>
              <p:cNvSpPr/>
              <p:nvPr/>
            </p:nvSpPr>
            <p:spPr>
              <a:xfrm>
                <a:off x="6226660" y="-2531206"/>
                <a:ext cx="4401938"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5" name="圆角矩形 40"/>
              <p:cNvSpPr/>
              <p:nvPr/>
            </p:nvSpPr>
            <p:spPr bwMode="auto">
              <a:xfrm>
                <a:off x="4917207" y="-2531205"/>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肆</a:t>
                </a:r>
              </a:p>
            </p:txBody>
          </p:sp>
        </p:grpSp>
      </p:grpSp>
      <p:sp>
        <p:nvSpPr>
          <p:cNvPr id="21" name="Rectangle 8"/>
          <p:cNvSpPr>
            <a:spLocks noChangeArrowheads="1"/>
          </p:cNvSpPr>
          <p:nvPr/>
        </p:nvSpPr>
        <p:spPr bwMode="auto">
          <a:xfrm>
            <a:off x="4765341" y="1512907"/>
            <a:ext cx="6539259" cy="5144271"/>
          </a:xfrm>
          <a:prstGeom prst="rect">
            <a:avLst/>
          </a:prstGeom>
          <a:solidFill>
            <a:schemeClr val="bg1">
              <a:lumMod val="75000"/>
              <a:alpha val="41176"/>
            </a:schemeClr>
          </a:solidFill>
          <a:ln>
            <a:noFill/>
          </a:ln>
        </p:spPr>
        <p:txBody>
          <a:bodyPr lIns="96393" tIns="48196" rIns="96393" bIns="48196"/>
          <a:lstStyle/>
          <a:p>
            <a:pPr marL="285730" indent="-285730">
              <a:buFont typeface="Wingdings" panose="05000000000000000000" pitchFamily="2" charset="2"/>
              <a:buChar char="u"/>
              <a:defRPr/>
            </a:pPr>
            <a:r>
              <a:rPr lang="zh-TW" altLang="en-US" sz="2400" dirty="0">
                <a:solidFill>
                  <a:prstClr val="black"/>
                </a:solidFill>
                <a:latin typeface="微軟正黑體" panose="020B0604030504040204" pitchFamily="34" charset="-120"/>
                <a:ea typeface="微軟正黑體" panose="020B0604030504040204" pitchFamily="34" charset="-120"/>
              </a:rPr>
              <a:t>技專校院校務資料庫原對於各類證照編有相對應之代碼，該代碼為流水號，僅屬系統填報資料功能性選單及學校內部填報使用，並</a:t>
            </a:r>
            <a:r>
              <a:rPr lang="zh-TW" altLang="en-US" sz="2400" b="1" u="sng" dirty="0">
                <a:solidFill>
                  <a:srgbClr val="FF0000"/>
                </a:solidFill>
                <a:latin typeface="微軟正黑體" panose="020B0604030504040204" pitchFamily="34" charset="-120"/>
                <a:ea typeface="微軟正黑體" panose="020B0604030504040204" pitchFamily="34" charset="-120"/>
              </a:rPr>
              <a:t>非「專業合格單位核發之證照代碼」</a:t>
            </a:r>
            <a:r>
              <a:rPr lang="zh-TW" altLang="en-US" sz="2400" dirty="0">
                <a:solidFill>
                  <a:prstClr val="black"/>
                </a:solidFill>
                <a:latin typeface="微軟正黑體" panose="020B0604030504040204" pitchFamily="34" charset="-120"/>
                <a:ea typeface="微軟正黑體" panose="020B0604030504040204" pitchFamily="34" charset="-120"/>
              </a:rPr>
              <a:t>，並</a:t>
            </a:r>
            <a:r>
              <a:rPr lang="zh-TW" altLang="en-US" sz="2400" b="1" u="sng" dirty="0">
                <a:solidFill>
                  <a:srgbClr val="FF0000"/>
                </a:solidFill>
                <a:latin typeface="微軟正黑體" panose="020B0604030504040204" pitchFamily="34" charset="-120"/>
                <a:ea typeface="微軟正黑體" panose="020B0604030504040204" pitchFamily="34" charset="-120"/>
              </a:rPr>
              <a:t>自</a:t>
            </a:r>
            <a:r>
              <a:rPr lang="en-US" altLang="zh-TW" sz="2400" b="1" u="sng" dirty="0">
                <a:solidFill>
                  <a:srgbClr val="FF0000"/>
                </a:solidFill>
                <a:latin typeface="微軟正黑體" panose="020B0604030504040204" pitchFamily="34" charset="-120"/>
                <a:ea typeface="微軟正黑體" panose="020B0604030504040204" pitchFamily="34" charset="-120"/>
              </a:rPr>
              <a:t>105</a:t>
            </a:r>
            <a:r>
              <a:rPr lang="zh-TW" altLang="en-US" sz="2400" b="1" u="sng" dirty="0">
                <a:solidFill>
                  <a:srgbClr val="FF0000"/>
                </a:solidFill>
                <a:latin typeface="微軟正黑體" panose="020B0604030504040204" pitchFamily="34" charset="-120"/>
                <a:ea typeface="微軟正黑體" panose="020B0604030504040204" pitchFamily="34" charset="-120"/>
              </a:rPr>
              <a:t>學年度起已停止前開編碼列表之使用</a:t>
            </a:r>
            <a:r>
              <a:rPr lang="zh-TW" altLang="en-US" sz="2400" dirty="0">
                <a:solidFill>
                  <a:prstClr val="black"/>
                </a:solidFill>
                <a:latin typeface="微軟正黑體" panose="020B0604030504040204" pitchFamily="34" charset="-120"/>
                <a:ea typeface="微軟正黑體" panose="020B0604030504040204" pitchFamily="34" charset="-120"/>
              </a:rPr>
              <a:t>，改為六大類別之證照張數填報，請各校勿再聽信坊間之不當宣傳，該編碼列表無法代表「專業合格單位核發之證照代碼」 。</a:t>
            </a:r>
            <a:endParaRPr lang="en-US" altLang="zh-TW" sz="2400" dirty="0">
              <a:solidFill>
                <a:prstClr val="black"/>
              </a:solidFill>
              <a:latin typeface="微軟正黑體" panose="020B0604030504040204" pitchFamily="34" charset="-120"/>
              <a:ea typeface="微軟正黑體" panose="020B0604030504040204" pitchFamily="34" charset="-120"/>
            </a:endParaRPr>
          </a:p>
          <a:p>
            <a:pPr marL="285730" indent="-285730">
              <a:buFont typeface="Wingdings" panose="05000000000000000000" pitchFamily="2" charset="2"/>
              <a:buChar char="u"/>
              <a:defRPr/>
            </a:pPr>
            <a:endParaRPr lang="en-US" altLang="zh-TW" sz="2400" dirty="0">
              <a:solidFill>
                <a:prstClr val="black"/>
              </a:solidFill>
              <a:latin typeface="微軟正黑體" panose="020B0604030504040204" pitchFamily="34" charset="-120"/>
              <a:ea typeface="微軟正黑體" panose="020B0604030504040204" pitchFamily="34" charset="-120"/>
            </a:endParaRPr>
          </a:p>
          <a:p>
            <a:pPr marL="285730" indent="-285730">
              <a:buFont typeface="Wingdings" panose="05000000000000000000" pitchFamily="2" charset="2"/>
              <a:buChar char="u"/>
              <a:defRPr/>
            </a:pPr>
            <a:r>
              <a:rPr lang="zh-TW" altLang="en-US" sz="2400" dirty="0">
                <a:solidFill>
                  <a:prstClr val="black"/>
                </a:solidFill>
                <a:latin typeface="微軟正黑體" panose="020B0604030504040204" pitchFamily="34" charset="-120"/>
                <a:ea typeface="微軟正黑體" panose="020B0604030504040204" pitchFamily="34" charset="-120"/>
              </a:rPr>
              <a:t>為維護資料穩定性，自</a:t>
            </a:r>
            <a:r>
              <a:rPr lang="en-US" altLang="zh-TW" sz="2400" dirty="0">
                <a:solidFill>
                  <a:prstClr val="black"/>
                </a:solidFill>
                <a:latin typeface="微軟正黑體" panose="020B0604030504040204" pitchFamily="34" charset="-120"/>
                <a:ea typeface="微軟正黑體" panose="020B0604030504040204" pitchFamily="34" charset="-120"/>
              </a:rPr>
              <a:t>109</a:t>
            </a:r>
            <a:r>
              <a:rPr lang="zh-TW" altLang="en-US" sz="2400" dirty="0">
                <a:solidFill>
                  <a:prstClr val="black"/>
                </a:solidFill>
                <a:latin typeface="微軟正黑體" panose="020B0604030504040204" pitchFamily="34" charset="-120"/>
                <a:ea typeface="微軟正黑體" panose="020B0604030504040204" pitchFamily="34" charset="-120"/>
              </a:rPr>
              <a:t>年上半年起「當期及歷史資料」申請之修正範圍，</a:t>
            </a:r>
            <a:r>
              <a:rPr lang="zh-TW" altLang="en-US" sz="2400" b="1" u="sng" dirty="0">
                <a:solidFill>
                  <a:srgbClr val="FF0000"/>
                </a:solidFill>
                <a:latin typeface="微軟正黑體" panose="020B0604030504040204" pitchFamily="34" charset="-120"/>
                <a:ea typeface="微軟正黑體" panose="020B0604030504040204" pitchFamily="34" charset="-120"/>
              </a:rPr>
              <a:t>不得超過三年</a:t>
            </a:r>
            <a:r>
              <a:rPr lang="zh-TW" altLang="en-US" sz="2400" dirty="0">
                <a:solidFill>
                  <a:prstClr val="black"/>
                </a:solidFill>
                <a:latin typeface="微軟正黑體" panose="020B0604030504040204" pitchFamily="34" charset="-120"/>
                <a:ea typeface="微軟正黑體" panose="020B0604030504040204" pitchFamily="34" charset="-120"/>
              </a:rPr>
              <a:t>。</a:t>
            </a:r>
          </a:p>
          <a:p>
            <a:pPr marL="285730" indent="-285730">
              <a:buFont typeface="Wingdings" panose="05000000000000000000" pitchFamily="2" charset="2"/>
              <a:buChar char="u"/>
              <a:defRPr/>
            </a:pPr>
            <a:endParaRPr lang="en-US" altLang="zh-TW" sz="2400" dirty="0">
              <a:solidFill>
                <a:prstClr val="black"/>
              </a:solidFill>
              <a:latin typeface="微軟正黑體" panose="020B0604030504040204" pitchFamily="34" charset="-120"/>
              <a:ea typeface="微軟正黑體" panose="020B0604030504040204" pitchFamily="34" charset="-120"/>
            </a:endParaRPr>
          </a:p>
        </p:txBody>
      </p:sp>
      <p:sp>
        <p:nvSpPr>
          <p:cNvPr id="2" name="投影片編號版面配置區 1"/>
          <p:cNvSpPr>
            <a:spLocks noGrp="1"/>
          </p:cNvSpPr>
          <p:nvPr>
            <p:ph type="sldNum" sz="quarter" idx="12"/>
          </p:nvPr>
        </p:nvSpPr>
        <p:spPr/>
        <p:txBody>
          <a:bodyPr/>
          <a:lstStyle/>
          <a:p>
            <a:fld id="{D4B37BC5-01F3-4DA6-AE9F-6749599A3EE9}" type="slidenum">
              <a:rPr lang="zh-TW" altLang="en-US" smtClean="0"/>
              <a:t>45</a:t>
            </a:fld>
            <a:endParaRPr lang="zh-TW" altLang="en-US"/>
          </a:p>
        </p:txBody>
      </p:sp>
    </p:spTree>
    <p:extLst>
      <p:ext uri="{BB962C8B-B14F-4D97-AF65-F5344CB8AC3E}">
        <p14:creationId xmlns:p14="http://schemas.microsoft.com/office/powerpoint/2010/main" val="17294274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群組 22"/>
          <p:cNvGrpSpPr>
            <a:grpSpLocks/>
          </p:cNvGrpSpPr>
          <p:nvPr/>
        </p:nvGrpSpPr>
        <p:grpSpPr bwMode="auto">
          <a:xfrm>
            <a:off x="4765341" y="253209"/>
            <a:ext cx="6539259" cy="911227"/>
            <a:chOff x="4691063" y="228600"/>
            <a:chExt cx="6539258" cy="911227"/>
          </a:xfrm>
        </p:grpSpPr>
        <p:grpSp>
          <p:nvGrpSpPr>
            <p:cNvPr id="24" name="群組 11"/>
            <p:cNvGrpSpPr>
              <a:grpSpLocks/>
            </p:cNvGrpSpPr>
            <p:nvPr/>
          </p:nvGrpSpPr>
          <p:grpSpPr bwMode="auto">
            <a:xfrm>
              <a:off x="4691063" y="228601"/>
              <a:ext cx="6539258" cy="911226"/>
              <a:chOff x="4917207" y="1782220"/>
              <a:chExt cx="5711392" cy="911294"/>
            </a:xfrm>
          </p:grpSpPr>
          <p:sp>
            <p:nvSpPr>
              <p:cNvPr id="40" name="圆角矩形 36"/>
              <p:cNvSpPr/>
              <p:nvPr/>
            </p:nvSpPr>
            <p:spPr>
              <a:xfrm>
                <a:off x="6226660" y="1782221"/>
                <a:ext cx="4401939" cy="911293"/>
              </a:xfrm>
              <a:prstGeom prst="roundRect">
                <a:avLst>
                  <a:gd name="adj" fmla="val 50000"/>
                </a:avLst>
              </a:prstGeom>
              <a:solidFill>
                <a:schemeClr val="bg1">
                  <a:lumMod val="85000"/>
                </a:schemeClr>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1" name="圆角矩形 40"/>
              <p:cNvSpPr/>
              <p:nvPr/>
            </p:nvSpPr>
            <p:spPr bwMode="auto">
              <a:xfrm>
                <a:off x="4917207" y="1782220"/>
                <a:ext cx="1010776" cy="911293"/>
              </a:xfrm>
              <a:prstGeom prst="roundRect">
                <a:avLst/>
              </a:prstGeom>
              <a:solidFill>
                <a:schemeClr val="bg1">
                  <a:lumMod val="85000"/>
                </a:schemeClr>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grpSp>
          <p:nvGrpSpPr>
            <p:cNvPr id="27" name="群組 14"/>
            <p:cNvGrpSpPr>
              <a:grpSpLocks/>
            </p:cNvGrpSpPr>
            <p:nvPr/>
          </p:nvGrpSpPr>
          <p:grpSpPr bwMode="auto">
            <a:xfrm>
              <a:off x="4691063" y="228600"/>
              <a:ext cx="6539258" cy="911226"/>
              <a:chOff x="4917207" y="-2531206"/>
              <a:chExt cx="5711391" cy="911255"/>
            </a:xfrm>
          </p:grpSpPr>
          <p:sp>
            <p:nvSpPr>
              <p:cNvPr id="34" name="圆角矩形 36"/>
              <p:cNvSpPr/>
              <p:nvPr/>
            </p:nvSpPr>
            <p:spPr>
              <a:xfrm>
                <a:off x="6226660" y="-2531206"/>
                <a:ext cx="4401938" cy="911254"/>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5" name="圆角矩形 40"/>
              <p:cNvSpPr/>
              <p:nvPr/>
            </p:nvSpPr>
            <p:spPr bwMode="auto">
              <a:xfrm>
                <a:off x="4917207" y="-2531205"/>
                <a:ext cx="1010776" cy="911254"/>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肆</a:t>
                </a:r>
              </a:p>
            </p:txBody>
          </p:sp>
        </p:grpSp>
      </p:grpSp>
      <p:sp>
        <p:nvSpPr>
          <p:cNvPr id="21" name="Rectangle 8"/>
          <p:cNvSpPr>
            <a:spLocks noChangeArrowheads="1"/>
          </p:cNvSpPr>
          <p:nvPr/>
        </p:nvSpPr>
        <p:spPr bwMode="auto">
          <a:xfrm>
            <a:off x="4765341" y="1512907"/>
            <a:ext cx="6539259" cy="5144271"/>
          </a:xfrm>
          <a:prstGeom prst="rect">
            <a:avLst/>
          </a:prstGeom>
          <a:solidFill>
            <a:schemeClr val="bg1">
              <a:lumMod val="75000"/>
              <a:alpha val="41176"/>
            </a:schemeClr>
          </a:solidFill>
          <a:ln>
            <a:noFill/>
          </a:ln>
        </p:spPr>
        <p:txBody>
          <a:bodyPr lIns="96393" tIns="48196" rIns="96393" bIns="48196"/>
          <a:lstStyle/>
          <a:p>
            <a:pPr marL="342900" indent="-342900">
              <a:buFont typeface="Wingdings" panose="05000000000000000000" pitchFamily="2" charset="2"/>
              <a:buChar char="u"/>
              <a:defRPr/>
            </a:pPr>
            <a:r>
              <a:rPr lang="zh-TW" altLang="en-US" sz="2400" dirty="0">
                <a:solidFill>
                  <a:prstClr val="black"/>
                </a:solidFill>
                <a:latin typeface="微軟正黑體" panose="020B0604030504040204" pitchFamily="34" charset="-120"/>
                <a:ea typeface="微軟正黑體" panose="020B0604030504040204" pitchFamily="34" charset="-120"/>
              </a:rPr>
              <a:t>本次說明會之</a:t>
            </a:r>
            <a:r>
              <a:rPr lang="zh-TW" altLang="en-US" sz="2400" b="1" dirty="0">
                <a:solidFill>
                  <a:srgbClr val="FF0000"/>
                </a:solidFill>
                <a:latin typeface="微軟正黑體" panose="020B0604030504040204" pitchFamily="34" charset="-120"/>
                <a:ea typeface="微軟正黑體" panose="020B0604030504040204" pitchFamily="34" charset="-120"/>
              </a:rPr>
              <a:t>問題提問單</a:t>
            </a:r>
            <a:r>
              <a:rPr lang="zh-TW" altLang="en-US" sz="2400" dirty="0">
                <a:solidFill>
                  <a:prstClr val="black"/>
                </a:solidFill>
                <a:latin typeface="微軟正黑體" panose="020B0604030504040204" pitchFamily="34" charset="-120"/>
                <a:ea typeface="微軟正黑體" panose="020B0604030504040204" pitchFamily="34" charset="-120"/>
              </a:rPr>
              <a:t>請自行撕取簡報最末頁（如右圖）填寫，若對於本次會議有任何建議事項，請詳細填妥資料，並於會議休息時間繳交至</a:t>
            </a:r>
            <a:r>
              <a:rPr lang="zh-TW" altLang="en-US" sz="2400" b="1" dirty="0">
                <a:solidFill>
                  <a:srgbClr val="FF0000"/>
                </a:solidFill>
                <a:latin typeface="微軟正黑體" pitchFamily="34" charset="-120"/>
                <a:ea typeface="微軟正黑體" pitchFamily="34" charset="-120"/>
              </a:rPr>
              <a:t>問題提問回收處</a:t>
            </a:r>
            <a:r>
              <a:rPr lang="zh-TW" altLang="en-US" sz="2400" dirty="0">
                <a:latin typeface="微軟正黑體" pitchFamily="34" charset="-120"/>
                <a:ea typeface="微軟正黑體" pitchFamily="34" charset="-120"/>
              </a:rPr>
              <a:t>（即簽到處）或場邊工作人員。</a:t>
            </a:r>
            <a:endParaRPr lang="en-US" altLang="zh-TW" sz="2400" dirty="0">
              <a:latin typeface="微軟正黑體" pitchFamily="34" charset="-120"/>
              <a:ea typeface="微軟正黑體" pitchFamily="34" charset="-120"/>
            </a:endParaRPr>
          </a:p>
          <a:p>
            <a:pPr marL="285730" indent="-285730">
              <a:buFont typeface="Wingdings" panose="05000000000000000000" pitchFamily="2" charset="2"/>
              <a:buChar char="u"/>
              <a:defRPr/>
            </a:pPr>
            <a:endParaRPr lang="en-US" altLang="zh-TW" sz="2400" dirty="0">
              <a:solidFill>
                <a:prstClr val="black"/>
              </a:solidFill>
              <a:latin typeface="微軟正黑體" panose="020B0604030504040204" pitchFamily="34" charset="-120"/>
              <a:ea typeface="微軟正黑體" panose="020B0604030504040204" pitchFamily="34" charset="-120"/>
            </a:endParaRPr>
          </a:p>
        </p:txBody>
      </p:sp>
      <p:sp>
        <p:nvSpPr>
          <p:cNvPr id="2" name="投影片編號版面配置區 1"/>
          <p:cNvSpPr>
            <a:spLocks noGrp="1"/>
          </p:cNvSpPr>
          <p:nvPr>
            <p:ph type="sldNum" sz="quarter" idx="12"/>
          </p:nvPr>
        </p:nvSpPr>
        <p:spPr/>
        <p:txBody>
          <a:bodyPr/>
          <a:lstStyle/>
          <a:p>
            <a:fld id="{D4B37BC5-01F3-4DA6-AE9F-6749599A3EE9}" type="slidenum">
              <a:rPr lang="zh-TW" altLang="en-US" smtClean="0"/>
              <a:t>46</a:t>
            </a:fld>
            <a:endParaRPr lang="zh-TW" altLang="en-US"/>
          </a:p>
        </p:txBody>
      </p:sp>
      <p:pic>
        <p:nvPicPr>
          <p:cNvPr id="11" name="圖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535" y="1057510"/>
            <a:ext cx="4524619" cy="5721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31725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D4B37BC5-01F3-4DA6-AE9F-6749599A3EE9}" type="slidenum">
              <a:rPr lang="zh-TW" altLang="en-US" smtClean="0"/>
              <a:t>47</a:t>
            </a:fld>
            <a:endParaRPr lang="zh-TW" altLang="en-US"/>
          </a:p>
        </p:txBody>
      </p:sp>
      <p:grpSp>
        <p:nvGrpSpPr>
          <p:cNvPr id="16" name="群組 15">
            <a:extLst>
              <a:ext uri="{FF2B5EF4-FFF2-40B4-BE49-F238E27FC236}">
                <a16:creationId xmlns:a16="http://schemas.microsoft.com/office/drawing/2014/main" id="{88862037-E78C-4D38-A67E-8305D0E0B061}"/>
              </a:ext>
            </a:extLst>
          </p:cNvPr>
          <p:cNvGrpSpPr>
            <a:grpSpLocks/>
          </p:cNvGrpSpPr>
          <p:nvPr/>
        </p:nvGrpSpPr>
        <p:grpSpPr bwMode="auto">
          <a:xfrm>
            <a:off x="4755290" y="779462"/>
            <a:ext cx="6539259" cy="4183063"/>
            <a:chOff x="4691063" y="228601"/>
            <a:chExt cx="6539258" cy="4183063"/>
          </a:xfrm>
        </p:grpSpPr>
        <p:grpSp>
          <p:nvGrpSpPr>
            <p:cNvPr id="17" name="群組 11">
              <a:extLst>
                <a:ext uri="{FF2B5EF4-FFF2-40B4-BE49-F238E27FC236}">
                  <a16:creationId xmlns:a16="http://schemas.microsoft.com/office/drawing/2014/main" id="{945774EC-B666-4FF9-9E02-9D4E52740443}"/>
                </a:ext>
              </a:extLst>
            </p:cNvPr>
            <p:cNvGrpSpPr>
              <a:grpSpLocks/>
            </p:cNvGrpSpPr>
            <p:nvPr/>
          </p:nvGrpSpPr>
          <p:grpSpPr bwMode="auto">
            <a:xfrm>
              <a:off x="4691063" y="228601"/>
              <a:ext cx="6539258" cy="911225"/>
              <a:chOff x="4917207" y="1782220"/>
              <a:chExt cx="5711392" cy="911293"/>
            </a:xfrm>
          </p:grpSpPr>
          <p:sp>
            <p:nvSpPr>
              <p:cNvPr id="42" name="圆角矩形 36">
                <a:extLst>
                  <a:ext uri="{FF2B5EF4-FFF2-40B4-BE49-F238E27FC236}">
                    <a16:creationId xmlns:a16="http://schemas.microsoft.com/office/drawing/2014/main" id="{9D8D27B7-DF02-4799-B3A5-ECFD1425DD48}"/>
                  </a:ext>
                </a:extLst>
              </p:cNvPr>
              <p:cNvSpPr/>
              <p:nvPr/>
            </p:nvSpPr>
            <p:spPr>
              <a:xfrm>
                <a:off x="6226660" y="1782220"/>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作業期程</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43" name="圆角矩形 40">
                <a:extLst>
                  <a:ext uri="{FF2B5EF4-FFF2-40B4-BE49-F238E27FC236}">
                    <a16:creationId xmlns:a16="http://schemas.microsoft.com/office/drawing/2014/main" id="{16D97DBB-3661-4CE4-A69B-3CF517EB2515}"/>
                  </a:ext>
                </a:extLst>
              </p:cNvPr>
              <p:cNvSpPr/>
              <p:nvPr/>
            </p:nvSpPr>
            <p:spPr bwMode="auto">
              <a:xfrm>
                <a:off x="4917207" y="1782220"/>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壹</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18" name="圆角矩形 40">
              <a:extLst>
                <a:ext uri="{FF2B5EF4-FFF2-40B4-BE49-F238E27FC236}">
                  <a16:creationId xmlns:a16="http://schemas.microsoft.com/office/drawing/2014/main" id="{9D4540AF-3982-452A-B2D5-3C8E21139045}"/>
                </a:ext>
              </a:extLst>
            </p:cNvPr>
            <p:cNvSpPr/>
            <p:nvPr/>
          </p:nvSpPr>
          <p:spPr bwMode="auto">
            <a:xfrm>
              <a:off x="4691063" y="1319214"/>
              <a:ext cx="1157288" cy="911225"/>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貳</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nvGrpSpPr>
            <p:cNvPr id="19" name="群組 13">
              <a:extLst>
                <a:ext uri="{FF2B5EF4-FFF2-40B4-BE49-F238E27FC236}">
                  <a16:creationId xmlns:a16="http://schemas.microsoft.com/office/drawing/2014/main" id="{950C5DD0-7707-40A2-8F4C-2EF19705F4AF}"/>
                </a:ext>
              </a:extLst>
            </p:cNvPr>
            <p:cNvGrpSpPr>
              <a:grpSpLocks/>
            </p:cNvGrpSpPr>
            <p:nvPr/>
          </p:nvGrpSpPr>
          <p:grpSpPr bwMode="auto">
            <a:xfrm>
              <a:off x="4691063" y="1319214"/>
              <a:ext cx="6539257" cy="2001839"/>
              <a:chOff x="4917207" y="726454"/>
              <a:chExt cx="5711391" cy="2001988"/>
            </a:xfrm>
          </p:grpSpPr>
          <p:sp>
            <p:nvSpPr>
              <p:cNvPr id="34" name="圆角矩形 36">
                <a:extLst>
                  <a:ext uri="{FF2B5EF4-FFF2-40B4-BE49-F238E27FC236}">
                    <a16:creationId xmlns:a16="http://schemas.microsoft.com/office/drawing/2014/main" id="{E87EA352-ED33-475D-A155-64F47F0E86CD}"/>
                  </a:ext>
                </a:extLst>
              </p:cNvPr>
              <p:cNvSpPr/>
              <p:nvPr/>
            </p:nvSpPr>
            <p:spPr>
              <a:xfrm>
                <a:off x="6226659" y="726454"/>
                <a:ext cx="4401939" cy="911293"/>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表冊異動</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35" name="圆角矩形 40">
                <a:extLst>
                  <a:ext uri="{FF2B5EF4-FFF2-40B4-BE49-F238E27FC236}">
                    <a16:creationId xmlns:a16="http://schemas.microsoft.com/office/drawing/2014/main" id="{A914139A-BD74-4C07-A9D0-4C61BA7499D2}"/>
                  </a:ext>
                </a:extLst>
              </p:cNvPr>
              <p:cNvSpPr/>
              <p:nvPr/>
            </p:nvSpPr>
            <p:spPr bwMode="auto">
              <a:xfrm>
                <a:off x="4917207" y="1817149"/>
                <a:ext cx="1010776" cy="911293"/>
              </a:xfrm>
              <a:prstGeom prst="roundRect">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參</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
          <p:nvSpPr>
            <p:cNvPr id="32" name="圆角矩形 36">
              <a:extLst>
                <a:ext uri="{FF2B5EF4-FFF2-40B4-BE49-F238E27FC236}">
                  <a16:creationId xmlns:a16="http://schemas.microsoft.com/office/drawing/2014/main" id="{4BEB1D25-29E5-4D5B-BFD0-D8594CBAEF49}"/>
                </a:ext>
              </a:extLst>
            </p:cNvPr>
            <p:cNvSpPr/>
            <p:nvPr/>
          </p:nvSpPr>
          <p:spPr bwMode="auto">
            <a:xfrm>
              <a:off x="6190322" y="2409828"/>
              <a:ext cx="5039999" cy="911225"/>
            </a:xfrm>
            <a:prstGeom prst="roundRect">
              <a:avLst>
                <a:gd name="adj" fmla="val 50000"/>
              </a:avLst>
            </a:prstGeom>
            <a:solidFill>
              <a:schemeClr val="bg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重要事項宣導</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21" name="圆角矩形 36">
              <a:extLst>
                <a:ext uri="{FF2B5EF4-FFF2-40B4-BE49-F238E27FC236}">
                  <a16:creationId xmlns:a16="http://schemas.microsoft.com/office/drawing/2014/main" id="{9E515D4A-FF8A-44B0-8998-D2FF3E1DE3CE}"/>
                </a:ext>
              </a:extLst>
            </p:cNvPr>
            <p:cNvSpPr/>
            <p:nvPr/>
          </p:nvSpPr>
          <p:spPr bwMode="auto">
            <a:xfrm>
              <a:off x="6190320" y="3500439"/>
              <a:ext cx="5040000" cy="911225"/>
            </a:xfrm>
            <a:prstGeom prst="roundRect">
              <a:avLst>
                <a:gd name="adj" fmla="val 50000"/>
              </a:avLst>
            </a:prstGeom>
            <a:solidFill>
              <a:srgbClr val="8CC94C"/>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TW" altLang="en-US" sz="4000" b="1" dirty="0">
                  <a:solidFill>
                    <a:prstClr val="white"/>
                  </a:solidFill>
                  <a:latin typeface="微軟正黑體" panose="020B0604030504040204" pitchFamily="34" charset="-120"/>
                  <a:ea typeface="微軟正黑體" panose="020B0604030504040204" pitchFamily="34" charset="-120"/>
                  <a:cs typeface="+mn-ea"/>
                  <a:sym typeface="+mn-lt"/>
                </a:rPr>
                <a:t>聯絡資訊</a:t>
              </a:r>
              <a:endParaRPr lang="en-US" altLang="zh-CN"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sp>
          <p:nvSpPr>
            <p:cNvPr id="28" name="圆角矩形 40">
              <a:extLst>
                <a:ext uri="{FF2B5EF4-FFF2-40B4-BE49-F238E27FC236}">
                  <a16:creationId xmlns:a16="http://schemas.microsoft.com/office/drawing/2014/main" id="{7E2366FD-0E48-400C-B418-FE34BDF0DE40}"/>
                </a:ext>
              </a:extLst>
            </p:cNvPr>
            <p:cNvSpPr/>
            <p:nvPr/>
          </p:nvSpPr>
          <p:spPr bwMode="auto">
            <a:xfrm>
              <a:off x="4691063" y="3500439"/>
              <a:ext cx="1157288" cy="911225"/>
            </a:xfrm>
            <a:prstGeom prst="roundRect">
              <a:avLst/>
            </a:prstGeom>
            <a:solidFill>
              <a:srgbClr val="339966"/>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TW" altLang="en-US" sz="4000" b="1">
                  <a:solidFill>
                    <a:prstClr val="white"/>
                  </a:solidFill>
                  <a:latin typeface="微軟正黑體" panose="020B0604030504040204" pitchFamily="34" charset="-120"/>
                  <a:ea typeface="微軟正黑體" panose="020B0604030504040204" pitchFamily="34" charset="-120"/>
                  <a:cs typeface="+mn-ea"/>
                  <a:sym typeface="+mn-lt"/>
                </a:rPr>
                <a:t>肆</a:t>
              </a:r>
              <a:endParaRPr lang="zh-CN" altLang="en-US" sz="4000" b="1" dirty="0">
                <a:solidFill>
                  <a:prstClr val="white"/>
                </a:solidFill>
                <a:latin typeface="微軟正黑體" panose="020B0604030504040204" pitchFamily="34" charset="-120"/>
                <a:ea typeface="微軟正黑體" panose="020B0604030504040204" pitchFamily="34" charset="-120"/>
                <a:cs typeface="+mn-ea"/>
                <a:sym typeface="+mn-lt"/>
              </a:endParaRPr>
            </a:p>
          </p:txBody>
        </p:sp>
      </p:grpSp>
    </p:spTree>
    <p:extLst>
      <p:ext uri="{BB962C8B-B14F-4D97-AF65-F5344CB8AC3E}">
        <p14:creationId xmlns:p14="http://schemas.microsoft.com/office/powerpoint/2010/main" val="16056556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43984" y="1"/>
            <a:ext cx="9965136" cy="955674"/>
          </a:xfrm>
        </p:spPr>
        <p:txBody>
          <a:bodyPr>
            <a:normAutofit/>
          </a:bodyPr>
          <a:lstStyle/>
          <a:p>
            <a:r>
              <a:rPr lang="zh-TW" altLang="en-US" dirty="0"/>
              <a:t>聯絡資訊</a:t>
            </a:r>
            <a:r>
              <a:rPr lang="en-US" altLang="zh-TW" dirty="0"/>
              <a:t>-</a:t>
            </a:r>
            <a:r>
              <a:rPr lang="zh-TW" altLang="en-US" dirty="0"/>
              <a:t>電話號碼</a:t>
            </a:r>
          </a:p>
        </p:txBody>
      </p:sp>
      <p:grpSp>
        <p:nvGrpSpPr>
          <p:cNvPr id="5" name="群組 31"/>
          <p:cNvGrpSpPr>
            <a:grpSpLocks/>
          </p:cNvGrpSpPr>
          <p:nvPr/>
        </p:nvGrpSpPr>
        <p:grpSpPr bwMode="auto">
          <a:xfrm>
            <a:off x="1774511" y="1280166"/>
            <a:ext cx="9625013" cy="4186237"/>
            <a:chOff x="1914258" y="1538735"/>
            <a:chExt cx="9626026" cy="4185265"/>
          </a:xfrm>
        </p:grpSpPr>
        <p:sp>
          <p:nvSpPr>
            <p:cNvPr id="6" name="矩形 1"/>
            <p:cNvSpPr>
              <a:spLocks noChangeArrowheads="1"/>
            </p:cNvSpPr>
            <p:nvPr/>
          </p:nvSpPr>
          <p:spPr bwMode="auto">
            <a:xfrm>
              <a:off x="2991212" y="1694495"/>
              <a:ext cx="7339013" cy="1291464"/>
            </a:xfrm>
            <a:prstGeom prst="rect">
              <a:avLst/>
            </a:prstGeom>
            <a:solidFill>
              <a:srgbClr val="339966"/>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7" name="제목 44"/>
            <p:cNvSpPr txBox="1">
              <a:spLocks/>
            </p:cNvSpPr>
            <p:nvPr/>
          </p:nvSpPr>
          <p:spPr bwMode="auto">
            <a:xfrm>
              <a:off x="2987521" y="1538735"/>
              <a:ext cx="8552763" cy="1580783"/>
            </a:xfrm>
            <a:prstGeom prst="rect">
              <a:avLst/>
            </a:prstGeom>
            <a:noFill/>
            <a:ln w="9525">
              <a:noFill/>
              <a:miter lim="800000"/>
              <a:headEnd/>
              <a:tailEnd/>
            </a:ln>
          </p:spPr>
          <p:txBody>
            <a:bodyPr anchor="ctr"/>
            <a:lstStyle/>
            <a:p>
              <a:pPr latinLnBrk="1">
                <a:defRPr/>
              </a:pPr>
              <a:r>
                <a:rPr lang="en-US" altLang="zh-TW" sz="9600" b="1" kern="0" dirty="0">
                  <a:solidFill>
                    <a:schemeClr val="bg1">
                      <a:lumMod val="95000"/>
                    </a:schemeClr>
                  </a:solidFill>
                  <a:latin typeface="微軟正黑體" pitchFamily="34" charset="-120"/>
                  <a:ea typeface="微軟正黑體" pitchFamily="34" charset="-120"/>
                  <a:cs typeface="+mj-cs"/>
                </a:rPr>
                <a:t>05-5342601</a:t>
              </a:r>
              <a:endParaRPr lang="en-US" altLang="ko-KR" sz="9600" b="1" kern="0" dirty="0">
                <a:solidFill>
                  <a:schemeClr val="bg1">
                    <a:lumMod val="95000"/>
                  </a:schemeClr>
                </a:solidFill>
                <a:latin typeface="微軟正黑體" pitchFamily="34" charset="-120"/>
                <a:ea typeface="微軟正黑體" pitchFamily="34" charset="-120"/>
                <a:cs typeface="+mj-cs"/>
              </a:endParaRPr>
            </a:p>
          </p:txBody>
        </p:sp>
        <p:sp>
          <p:nvSpPr>
            <p:cNvPr id="8" name="燕尾形 9"/>
            <p:cNvSpPr>
              <a:spLocks noChangeArrowheads="1"/>
            </p:cNvSpPr>
            <p:nvPr/>
          </p:nvSpPr>
          <p:spPr bwMode="auto">
            <a:xfrm>
              <a:off x="1914258" y="1694495"/>
              <a:ext cx="500558" cy="1291464"/>
            </a:xfrm>
            <a:prstGeom prst="chevron">
              <a:avLst>
                <a:gd name="adj" fmla="val 50000"/>
              </a:avLst>
            </a:prstGeom>
            <a:solidFill>
              <a:srgbClr val="8CC94C"/>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9" name="燕尾形 9"/>
            <p:cNvSpPr>
              <a:spLocks noChangeArrowheads="1"/>
            </p:cNvSpPr>
            <p:nvPr/>
          </p:nvSpPr>
          <p:spPr bwMode="auto">
            <a:xfrm>
              <a:off x="2329437" y="1694495"/>
              <a:ext cx="500558" cy="1291464"/>
            </a:xfrm>
            <a:prstGeom prst="chevron">
              <a:avLst>
                <a:gd name="adj" fmla="val 50000"/>
              </a:avLst>
            </a:prstGeom>
            <a:solidFill>
              <a:srgbClr val="8CC94C"/>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10" name="燕尾形 9"/>
            <p:cNvSpPr>
              <a:spLocks noChangeArrowheads="1"/>
            </p:cNvSpPr>
            <p:nvPr/>
          </p:nvSpPr>
          <p:spPr bwMode="auto">
            <a:xfrm rot="10800000">
              <a:off x="10491442" y="1694495"/>
              <a:ext cx="500558" cy="1291464"/>
            </a:xfrm>
            <a:prstGeom prst="chevron">
              <a:avLst>
                <a:gd name="adj" fmla="val 50000"/>
              </a:avLst>
            </a:prstGeom>
            <a:solidFill>
              <a:srgbClr val="339966"/>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rot="1080000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sp>
          <p:nvSpPr>
            <p:cNvPr id="11" name="燕尾形 9"/>
            <p:cNvSpPr>
              <a:spLocks noChangeArrowheads="1"/>
            </p:cNvSpPr>
            <p:nvPr/>
          </p:nvSpPr>
          <p:spPr bwMode="auto">
            <a:xfrm rot="10800000">
              <a:off x="10871465" y="1694495"/>
              <a:ext cx="500559" cy="1291464"/>
            </a:xfrm>
            <a:prstGeom prst="chevron">
              <a:avLst>
                <a:gd name="adj" fmla="val 50000"/>
              </a:avLst>
            </a:prstGeom>
            <a:solidFill>
              <a:srgbClr val="339966"/>
            </a:solidFill>
            <a:ln>
              <a:noFill/>
            </a:ln>
            <a:extLst>
              <a:ext uri="{91240B29-F687-4F45-9708-019B960494DF}">
                <a14:hiddenLine xmlns:a14="http://schemas.microsoft.com/office/drawing/2010/main" w="3175" algn="ctr">
                  <a:solidFill>
                    <a:srgbClr val="000000"/>
                  </a:solidFill>
                  <a:miter lim="800000"/>
                  <a:headEnd/>
                  <a:tailEnd/>
                </a14:hiddenLine>
              </a:ext>
            </a:extLst>
          </p:spPr>
          <p:txBody>
            <a:bodyPr rot="10800000" anchor="ct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lgn="ctr" eaLnBrk="1" hangingPunct="1"/>
              <a:endParaRPr lang="zh-CN" altLang="en-US">
                <a:solidFill>
                  <a:srgbClr val="FFFFFF"/>
                </a:solidFill>
                <a:ea typeface="等线"/>
                <a:cs typeface="等线"/>
              </a:endParaRPr>
            </a:p>
          </p:txBody>
        </p:sp>
        <p:grpSp>
          <p:nvGrpSpPr>
            <p:cNvPr id="12" name="组合 110"/>
            <p:cNvGrpSpPr>
              <a:grpSpLocks/>
            </p:cNvGrpSpPr>
            <p:nvPr/>
          </p:nvGrpSpPr>
          <p:grpSpPr bwMode="auto">
            <a:xfrm>
              <a:off x="2986834" y="3360611"/>
              <a:ext cx="1075030" cy="1075274"/>
              <a:chOff x="3832873" y="2297208"/>
              <a:chExt cx="1516550" cy="1516550"/>
            </a:xfrm>
          </p:grpSpPr>
          <p:grpSp>
            <p:nvGrpSpPr>
              <p:cNvPr id="24"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6"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27"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25" name="椭圆 112"/>
              <p:cNvSpPr/>
              <p:nvPr/>
            </p:nvSpPr>
            <p:spPr>
              <a:xfrm>
                <a:off x="3983905" y="2467544"/>
                <a:ext cx="1184816" cy="1184147"/>
              </a:xfrm>
              <a:prstGeom prst="ellipse">
                <a:avLst/>
              </a:prstGeom>
              <a:solidFill>
                <a:srgbClr val="8CC9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 name="Rectangle 3"/>
            <p:cNvSpPr txBox="1">
              <a:spLocks noChangeArrowheads="1"/>
            </p:cNvSpPr>
            <p:nvPr/>
          </p:nvSpPr>
          <p:spPr bwMode="auto">
            <a:xfrm>
              <a:off x="3233610" y="3698820"/>
              <a:ext cx="619190" cy="484076"/>
            </a:xfrm>
            <a:prstGeom prst="rect">
              <a:avLst/>
            </a:prstGeom>
            <a:noFill/>
            <a:ln w="9525">
              <a:noFill/>
              <a:miter lim="800000"/>
              <a:headEnd/>
              <a:tailEnd/>
            </a:ln>
          </p:spPr>
          <p:txBody>
            <a:bodyPr anchor="ctr"/>
            <a:lstStyle/>
            <a:p>
              <a:pPr latinLnBrk="1">
                <a:lnSpc>
                  <a:spcPts val="2800"/>
                </a:lnSpc>
                <a:defRPr/>
              </a:pPr>
              <a:r>
                <a:rPr lang="zh-TW" altLang="en-US" sz="2800" b="1" kern="0" dirty="0">
                  <a:latin typeface="微軟正黑體" pitchFamily="34" charset="-120"/>
                  <a:ea typeface="微軟正黑體" pitchFamily="34" charset="-120"/>
                  <a:cs typeface="+mj-cs"/>
                </a:rPr>
                <a:t>表</a:t>
              </a:r>
              <a:endParaRPr lang="en-US" altLang="zh-TW" sz="2800" b="1" kern="0" dirty="0">
                <a:latin typeface="微軟正黑體" pitchFamily="34" charset="-120"/>
                <a:ea typeface="微軟正黑體" pitchFamily="34" charset="-120"/>
                <a:cs typeface="+mj-cs"/>
              </a:endParaRPr>
            </a:p>
            <a:p>
              <a:pPr latinLnBrk="1">
                <a:lnSpc>
                  <a:spcPts val="2800"/>
                </a:lnSpc>
                <a:defRPr/>
              </a:pPr>
              <a:r>
                <a:rPr lang="zh-TW" altLang="en-US" sz="2800" b="1" kern="0" dirty="0">
                  <a:latin typeface="微軟正黑體" pitchFamily="34" charset="-120"/>
                  <a:ea typeface="微軟正黑體" pitchFamily="34" charset="-120"/>
                  <a:cs typeface="+mj-cs"/>
                </a:rPr>
                <a:t>冊</a:t>
              </a:r>
              <a:endParaRPr lang="en-US" altLang="ko-KR" sz="2800" b="1" kern="0" dirty="0">
                <a:latin typeface="微軟正黑體" pitchFamily="34" charset="-120"/>
                <a:ea typeface="微軟正黑體" pitchFamily="34" charset="-120"/>
                <a:cs typeface="+mj-cs"/>
              </a:endParaRPr>
            </a:p>
          </p:txBody>
        </p:sp>
        <p:grpSp>
          <p:nvGrpSpPr>
            <p:cNvPr id="14" name="组合 110"/>
            <p:cNvGrpSpPr>
              <a:grpSpLocks/>
            </p:cNvGrpSpPr>
            <p:nvPr/>
          </p:nvGrpSpPr>
          <p:grpSpPr bwMode="auto">
            <a:xfrm>
              <a:off x="2963371" y="4648726"/>
              <a:ext cx="1075030" cy="1075274"/>
              <a:chOff x="3832873" y="2297208"/>
              <a:chExt cx="1516550" cy="1516550"/>
            </a:xfrm>
          </p:grpSpPr>
          <p:grpSp>
            <p:nvGrpSpPr>
              <p:cNvPr id="20"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2"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23"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21" name="椭圆 112"/>
              <p:cNvSpPr/>
              <p:nvPr/>
            </p:nvSpPr>
            <p:spPr>
              <a:xfrm>
                <a:off x="3983407" y="2468441"/>
                <a:ext cx="1184818" cy="1184147"/>
              </a:xfrm>
              <a:prstGeom prst="ellipse">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5" name="Rectangle 3"/>
            <p:cNvSpPr txBox="1">
              <a:spLocks noChangeArrowheads="1"/>
            </p:cNvSpPr>
            <p:nvPr/>
          </p:nvSpPr>
          <p:spPr bwMode="auto">
            <a:xfrm>
              <a:off x="3209794" y="4987571"/>
              <a:ext cx="619190" cy="482488"/>
            </a:xfrm>
            <a:prstGeom prst="rect">
              <a:avLst/>
            </a:prstGeom>
            <a:noFill/>
            <a:ln w="9525">
              <a:noFill/>
              <a:miter lim="800000"/>
              <a:headEnd/>
              <a:tailEnd/>
            </a:ln>
          </p:spPr>
          <p:txBody>
            <a:bodyPr anchor="ctr"/>
            <a:lstStyle/>
            <a:p>
              <a:pPr latinLnBrk="1">
                <a:lnSpc>
                  <a:spcPts val="2800"/>
                </a:lnSpc>
                <a:defRPr/>
              </a:pPr>
              <a:r>
                <a:rPr lang="zh-TW" altLang="en-US" sz="2800" b="1" kern="0" dirty="0">
                  <a:latin typeface="微軟正黑體" pitchFamily="34" charset="-120"/>
                  <a:ea typeface="微軟正黑體" pitchFamily="34" charset="-120"/>
                  <a:cs typeface="+mj-cs"/>
                </a:rPr>
                <a:t>系統</a:t>
              </a:r>
              <a:endParaRPr lang="en-US" altLang="ko-KR" sz="2800" b="1" kern="0" dirty="0">
                <a:latin typeface="微軟正黑體" pitchFamily="34" charset="-120"/>
                <a:ea typeface="微軟正黑體" pitchFamily="34" charset="-120"/>
                <a:cs typeface="+mj-cs"/>
              </a:endParaRPr>
            </a:p>
          </p:txBody>
        </p:sp>
        <p:sp>
          <p:nvSpPr>
            <p:cNvPr id="16" name="圆角矩形 41"/>
            <p:cNvSpPr/>
            <p:nvPr/>
          </p:nvSpPr>
          <p:spPr>
            <a:xfrm>
              <a:off x="4202329" y="3384079"/>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sp>
          <p:nvSpPr>
            <p:cNvPr id="17" name="圆角矩形 41"/>
            <p:cNvSpPr/>
            <p:nvPr/>
          </p:nvSpPr>
          <p:spPr>
            <a:xfrm>
              <a:off x="4199611" y="4672194"/>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sp>
          <p:nvSpPr>
            <p:cNvPr id="18" name="矩形 16"/>
            <p:cNvSpPr>
              <a:spLocks noChangeArrowheads="1"/>
            </p:cNvSpPr>
            <p:nvPr/>
          </p:nvSpPr>
          <p:spPr bwMode="auto">
            <a:xfrm>
              <a:off x="4286250" y="3413759"/>
              <a:ext cx="3943748" cy="92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lnSpc>
                  <a:spcPts val="6500"/>
                </a:lnSpc>
              </a:pPr>
              <a:r>
                <a:rPr lang="zh-TW" altLang="en-US" sz="3500" b="1">
                  <a:latin typeface="微軟正黑體" panose="020B0604030504040204" pitchFamily="34" charset="-120"/>
                  <a:ea typeface="微軟正黑體" panose="020B0604030504040204" pitchFamily="34" charset="-120"/>
                  <a:cs typeface="HY얕은샘물M"/>
                </a:rPr>
                <a:t>分機 </a:t>
              </a:r>
              <a:r>
                <a:rPr lang="en-US" altLang="zh-TW" sz="3500" b="1">
                  <a:latin typeface="微軟正黑體" panose="020B0604030504040204" pitchFamily="34" charset="-120"/>
                  <a:ea typeface="微軟正黑體" panose="020B0604030504040204" pitchFamily="34" charset="-120"/>
                  <a:cs typeface="HY얕은샘물M"/>
                </a:rPr>
                <a:t>5360</a:t>
              </a:r>
              <a:r>
                <a:rPr lang="zh-TW" altLang="en-US" sz="3500" b="1">
                  <a:latin typeface="微軟正黑體" panose="020B0604030504040204" pitchFamily="34" charset="-120"/>
                  <a:ea typeface="微軟正黑體" panose="020B0604030504040204" pitchFamily="34" charset="-120"/>
                  <a:cs typeface="HY얕은샘물M"/>
                </a:rPr>
                <a:t>、</a:t>
              </a:r>
              <a:r>
                <a:rPr lang="en-US" altLang="zh-TW" sz="3500" b="1">
                  <a:latin typeface="微軟正黑體" panose="020B0604030504040204" pitchFamily="34" charset="-120"/>
                  <a:ea typeface="微軟正黑體" panose="020B0604030504040204" pitchFamily="34" charset="-120"/>
                  <a:cs typeface="HY얕은샘물M"/>
                </a:rPr>
                <a:t>5362</a:t>
              </a:r>
              <a:endParaRPr lang="zh-TW" altLang="en-US" sz="3500" b="1">
                <a:latin typeface="微軟正黑體" panose="020B0604030504040204" pitchFamily="34" charset="-120"/>
                <a:ea typeface="微軟正黑體" panose="020B0604030504040204" pitchFamily="34" charset="-120"/>
                <a:cs typeface="HY얕은샘물M"/>
              </a:endParaRPr>
            </a:p>
          </p:txBody>
        </p:sp>
        <p:sp>
          <p:nvSpPr>
            <p:cNvPr id="19" name="矩形 16"/>
            <p:cNvSpPr>
              <a:spLocks noChangeArrowheads="1"/>
            </p:cNvSpPr>
            <p:nvPr/>
          </p:nvSpPr>
          <p:spPr bwMode="auto">
            <a:xfrm>
              <a:off x="4286249" y="4682214"/>
              <a:ext cx="4077113" cy="92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lnSpc>
                  <a:spcPts val="6500"/>
                </a:lnSpc>
              </a:pPr>
              <a:r>
                <a:rPr lang="zh-TW" altLang="en-US" sz="3500" b="1">
                  <a:latin typeface="微軟正黑體" panose="020B0604030504040204" pitchFamily="34" charset="-120"/>
                  <a:ea typeface="微軟正黑體" panose="020B0604030504040204" pitchFamily="34" charset="-120"/>
                  <a:cs typeface="HY얕은샘물M"/>
                </a:rPr>
                <a:t>分機 </a:t>
              </a:r>
              <a:r>
                <a:rPr lang="en-US" altLang="zh-TW" sz="3500" b="1">
                  <a:latin typeface="微軟正黑體" panose="020B0604030504040204" pitchFamily="34" charset="-120"/>
                  <a:ea typeface="微軟正黑體" panose="020B0604030504040204" pitchFamily="34" charset="-120"/>
                  <a:cs typeface="HY얕은샘물M"/>
                </a:rPr>
                <a:t>5361</a:t>
              </a:r>
              <a:r>
                <a:rPr lang="zh-TW" altLang="en-US" sz="3500" b="1">
                  <a:latin typeface="微軟正黑體" panose="020B0604030504040204" pitchFamily="34" charset="-120"/>
                  <a:ea typeface="微軟正黑體" panose="020B0604030504040204" pitchFamily="34" charset="-120"/>
                  <a:cs typeface="HY얕은샘물M"/>
                </a:rPr>
                <a:t>、</a:t>
              </a:r>
              <a:r>
                <a:rPr lang="en-US" altLang="zh-TW" sz="3500" b="1">
                  <a:latin typeface="微軟正黑體" panose="020B0604030504040204" pitchFamily="34" charset="-120"/>
                  <a:ea typeface="微軟正黑體" panose="020B0604030504040204" pitchFamily="34" charset="-120"/>
                  <a:cs typeface="HY얕은샘물M"/>
                </a:rPr>
                <a:t>5363</a:t>
              </a:r>
              <a:endParaRPr lang="zh-TW" altLang="en-US" sz="3500" b="1">
                <a:latin typeface="微軟正黑體" panose="020B0604030504040204" pitchFamily="34" charset="-120"/>
                <a:ea typeface="微軟正黑體" panose="020B0604030504040204" pitchFamily="34" charset="-120"/>
                <a:cs typeface="HY얕은샘물M"/>
              </a:endParaRPr>
            </a:p>
          </p:txBody>
        </p:sp>
      </p:grpSp>
      <p:sp>
        <p:nvSpPr>
          <p:cNvPr id="28" name="矩形 16"/>
          <p:cNvSpPr>
            <a:spLocks noChangeArrowheads="1"/>
          </p:cNvSpPr>
          <p:nvPr/>
        </p:nvSpPr>
        <p:spPr bwMode="auto">
          <a:xfrm>
            <a:off x="4038127" y="5171603"/>
            <a:ext cx="6236436"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spcBef>
                <a:spcPct val="0"/>
              </a:spcBef>
              <a:buNone/>
              <a:defRPr/>
            </a:pPr>
            <a:r>
              <a:rPr kumimoji="0" lang="zh-TW" altLang="en-US" sz="2000" b="1" u="sng" dirty="0">
                <a:solidFill>
                  <a:schemeClr val="accent6">
                    <a:lumMod val="50000"/>
                  </a:schemeClr>
                </a:solidFill>
                <a:latin typeface="微軟正黑體" panose="020B0604030504040204" pitchFamily="34" charset="-120"/>
                <a:ea typeface="微軟正黑體" panose="020B0604030504040204" pitchFamily="34" charset="-120"/>
              </a:rPr>
              <a:t>煩請確實依分機功能來電洽詢，可節省等待時間</a:t>
            </a:r>
            <a:r>
              <a:rPr kumimoji="0" lang="en-US" altLang="zh-TW" sz="2000" b="1" u="sng" dirty="0">
                <a:solidFill>
                  <a:schemeClr val="accent6">
                    <a:lumMod val="50000"/>
                  </a:schemeClr>
                </a:solidFill>
                <a:latin typeface="微軟正黑體" panose="020B0604030504040204" pitchFamily="34" charset="-120"/>
                <a:ea typeface="微軟正黑體" panose="020B0604030504040204" pitchFamily="34" charset="-120"/>
              </a:rPr>
              <a:t> </a:t>
            </a:r>
            <a:endParaRPr kumimoji="0" lang="zh-TW" altLang="en-US" sz="2000" b="1" u="sng"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3" name="投影片編號版面配置區 2"/>
          <p:cNvSpPr>
            <a:spLocks noGrp="1"/>
          </p:cNvSpPr>
          <p:nvPr>
            <p:ph type="sldNum" sz="quarter" idx="12"/>
          </p:nvPr>
        </p:nvSpPr>
        <p:spPr/>
        <p:txBody>
          <a:bodyPr/>
          <a:lstStyle/>
          <a:p>
            <a:fld id="{D4B37BC5-01F3-4DA6-AE9F-6749599A3EE9}" type="slidenum">
              <a:rPr lang="zh-TW" altLang="en-US" smtClean="0"/>
              <a:t>48</a:t>
            </a:fld>
            <a:endParaRPr lang="zh-TW" altLang="en-US"/>
          </a:p>
        </p:txBody>
      </p:sp>
      <p:sp>
        <p:nvSpPr>
          <p:cNvPr id="29" name="文字版面配置區 5">
            <a:extLst>
              <a:ext uri="{FF2B5EF4-FFF2-40B4-BE49-F238E27FC236}">
                <a16:creationId xmlns:a16="http://schemas.microsoft.com/office/drawing/2014/main" id="{5A851261-C123-4F8A-8DE2-A87369244DA3}"/>
              </a:ext>
            </a:extLst>
          </p:cNvPr>
          <p:cNvSpPr>
            <a:spLocks noGrp="1"/>
          </p:cNvSpPr>
          <p:nvPr>
            <p:ph type="body" sz="quarter" idx="15"/>
          </p:nvPr>
        </p:nvSpPr>
        <p:spPr>
          <a:xfrm>
            <a:off x="0" y="-1"/>
            <a:ext cx="1383454" cy="800691"/>
          </a:xfrm>
        </p:spPr>
        <p:txBody>
          <a:bodyPr/>
          <a:lstStyle/>
          <a:p>
            <a:r>
              <a:rPr lang="en-US" altLang="zh-TW" dirty="0"/>
              <a:t>01</a:t>
            </a:r>
            <a:endParaRPr lang="zh-TW" altLang="en-US" dirty="0"/>
          </a:p>
        </p:txBody>
      </p:sp>
    </p:spTree>
    <p:extLst>
      <p:ext uri="{BB962C8B-B14F-4D97-AF65-F5344CB8AC3E}">
        <p14:creationId xmlns:p14="http://schemas.microsoft.com/office/powerpoint/2010/main" val="17217334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43984" y="1"/>
            <a:ext cx="9965136" cy="955674"/>
          </a:xfrm>
        </p:spPr>
        <p:txBody>
          <a:bodyPr>
            <a:normAutofit/>
          </a:bodyPr>
          <a:lstStyle/>
          <a:p>
            <a:r>
              <a:rPr lang="zh-TW" altLang="en-US" dirty="0"/>
              <a:t>聯絡資訊</a:t>
            </a:r>
            <a:r>
              <a:rPr lang="en-US" altLang="zh-TW" dirty="0"/>
              <a:t>-</a:t>
            </a:r>
            <a:r>
              <a:rPr lang="zh-TW" altLang="en-US" dirty="0"/>
              <a:t>信箱功能</a:t>
            </a:r>
          </a:p>
        </p:txBody>
      </p:sp>
      <p:sp>
        <p:nvSpPr>
          <p:cNvPr id="5" name="矩形 16"/>
          <p:cNvSpPr>
            <a:spLocks noChangeArrowheads="1"/>
          </p:cNvSpPr>
          <p:nvPr/>
        </p:nvSpPr>
        <p:spPr bwMode="auto">
          <a:xfrm>
            <a:off x="1952629" y="4470400"/>
            <a:ext cx="8728075"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spcBef>
                <a:spcPct val="0"/>
              </a:spcBef>
              <a:buNone/>
              <a:defRPr/>
            </a:pPr>
            <a:r>
              <a:rPr kumimoji="0" lang="zh-TW" altLang="en-US" sz="2400" b="1" u="sng" dirty="0">
                <a:solidFill>
                  <a:schemeClr val="accent6">
                    <a:lumMod val="50000"/>
                  </a:schemeClr>
                </a:solidFill>
                <a:latin typeface="微軟正黑體" panose="020B0604030504040204" pitchFamily="34" charset="-120"/>
                <a:ea typeface="微軟正黑體" panose="020B0604030504040204" pitchFamily="34" charset="-120"/>
              </a:rPr>
              <a:t>煩請確實依信箱功能分類</a:t>
            </a:r>
            <a:r>
              <a:rPr kumimoji="0" lang="en-US" altLang="zh-TW" sz="2400" b="1" u="sng" dirty="0">
                <a:solidFill>
                  <a:schemeClr val="accent6">
                    <a:lumMod val="50000"/>
                  </a:schemeClr>
                </a:solidFill>
                <a:latin typeface="微軟正黑體" panose="020B0604030504040204" pitchFamily="34" charset="-120"/>
                <a:ea typeface="微軟正黑體" panose="020B0604030504040204" pitchFamily="34" charset="-120"/>
              </a:rPr>
              <a:t>Mail</a:t>
            </a:r>
            <a:r>
              <a:rPr kumimoji="0" lang="zh-TW" altLang="en-US" sz="2400" b="1" u="sng" dirty="0">
                <a:solidFill>
                  <a:schemeClr val="accent6">
                    <a:lumMod val="50000"/>
                  </a:schemeClr>
                </a:solidFill>
                <a:latin typeface="微軟正黑體" panose="020B0604030504040204" pitchFamily="34" charset="-120"/>
                <a:ea typeface="微軟正黑體" panose="020B0604030504040204" pitchFamily="34" charset="-120"/>
              </a:rPr>
              <a:t>問題，可節省轉信時間</a:t>
            </a:r>
            <a:r>
              <a:rPr kumimoji="0" lang="en-US" altLang="zh-TW" sz="2400" b="1" u="sng" dirty="0">
                <a:solidFill>
                  <a:schemeClr val="accent6">
                    <a:lumMod val="50000"/>
                  </a:schemeClr>
                </a:solidFill>
                <a:latin typeface="微軟正黑體" panose="020B0604030504040204" pitchFamily="34" charset="-120"/>
                <a:ea typeface="微軟正黑體" panose="020B0604030504040204" pitchFamily="34" charset="-120"/>
              </a:rPr>
              <a:t> </a:t>
            </a:r>
            <a:endParaRPr kumimoji="0" lang="zh-TW" altLang="en-US" sz="2400" b="1" u="sng" dirty="0">
              <a:solidFill>
                <a:schemeClr val="accent6">
                  <a:lumMod val="50000"/>
                </a:schemeClr>
              </a:solidFill>
              <a:latin typeface="微軟正黑體" panose="020B0604030504040204" pitchFamily="34" charset="-120"/>
              <a:ea typeface="微軟正黑體" panose="020B0604030504040204" pitchFamily="34" charset="-120"/>
            </a:endParaRPr>
          </a:p>
        </p:txBody>
      </p:sp>
      <p:grpSp>
        <p:nvGrpSpPr>
          <p:cNvPr id="6" name="群組 5"/>
          <p:cNvGrpSpPr/>
          <p:nvPr/>
        </p:nvGrpSpPr>
        <p:grpSpPr>
          <a:xfrm>
            <a:off x="1828805" y="1490665"/>
            <a:ext cx="7610475" cy="2894013"/>
            <a:chOff x="1828800" y="1490663"/>
            <a:chExt cx="7610475" cy="2894012"/>
          </a:xfrm>
        </p:grpSpPr>
        <p:grpSp>
          <p:nvGrpSpPr>
            <p:cNvPr id="7" name="组合 110"/>
            <p:cNvGrpSpPr>
              <a:grpSpLocks/>
            </p:cNvGrpSpPr>
            <p:nvPr/>
          </p:nvGrpSpPr>
          <p:grpSpPr bwMode="auto">
            <a:xfrm>
              <a:off x="1828800" y="3125788"/>
              <a:ext cx="1260475" cy="1258887"/>
              <a:chOff x="3906054" y="2330748"/>
              <a:chExt cx="1516550" cy="1516550"/>
            </a:xfrm>
          </p:grpSpPr>
          <p:grpSp>
            <p:nvGrpSpPr>
              <p:cNvPr id="19" name="组合 111"/>
              <p:cNvGrpSpPr/>
              <p:nvPr/>
            </p:nvGrpSpPr>
            <p:grpSpPr>
              <a:xfrm>
                <a:off x="3906054" y="2330748"/>
                <a:ext cx="1516550" cy="1516550"/>
                <a:chOff x="304800" y="673100"/>
                <a:chExt cx="4000500" cy="4000500"/>
              </a:xfrm>
              <a:effectLst>
                <a:outerShdw blurRad="444500" dist="254000" dir="8100000" algn="tr" rotWithShape="0">
                  <a:prstClr val="black">
                    <a:alpha val="50000"/>
                  </a:prstClr>
                </a:outerShdw>
              </a:effectLst>
            </p:grpSpPr>
            <p:sp>
              <p:nvSpPr>
                <p:cNvPr id="21"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22"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20" name="椭圆 112"/>
              <p:cNvSpPr/>
              <p:nvPr/>
            </p:nvSpPr>
            <p:spPr>
              <a:xfrm>
                <a:off x="4056946" y="2500953"/>
                <a:ext cx="1184208" cy="1183790"/>
              </a:xfrm>
              <a:prstGeom prst="ellipse">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 name="Rectangle 3"/>
            <p:cNvSpPr txBox="1">
              <a:spLocks noChangeArrowheads="1"/>
            </p:cNvSpPr>
            <p:nvPr/>
          </p:nvSpPr>
          <p:spPr bwMode="auto">
            <a:xfrm>
              <a:off x="2160588" y="3587750"/>
              <a:ext cx="619125" cy="482600"/>
            </a:xfrm>
            <a:prstGeom prst="rect">
              <a:avLst/>
            </a:prstGeom>
            <a:noFill/>
            <a:ln w="9525">
              <a:noFill/>
              <a:miter lim="800000"/>
              <a:headEnd/>
              <a:tailEnd/>
            </a:ln>
          </p:spPr>
          <p:txBody>
            <a:bodyPr anchor="ctr"/>
            <a:lstStyle/>
            <a:p>
              <a:pPr latinLnBrk="1">
                <a:lnSpc>
                  <a:spcPts val="2800"/>
                </a:lnSpc>
                <a:defRPr/>
              </a:pPr>
              <a:r>
                <a:rPr lang="zh-TW" altLang="en-US" sz="3200" b="1" kern="0" dirty="0">
                  <a:latin typeface="微軟正黑體" pitchFamily="34" charset="-120"/>
                  <a:ea typeface="微軟正黑體" pitchFamily="34" charset="-120"/>
                  <a:cs typeface="+mj-cs"/>
                </a:rPr>
                <a:t>系統</a:t>
              </a:r>
              <a:endParaRPr lang="en-US" altLang="ko-KR" sz="3200" b="1" kern="0" dirty="0">
                <a:latin typeface="微軟正黑體" pitchFamily="34" charset="-120"/>
                <a:ea typeface="微軟正黑體" pitchFamily="34" charset="-120"/>
                <a:cs typeface="+mj-cs"/>
              </a:endParaRPr>
            </a:p>
          </p:txBody>
        </p:sp>
        <p:sp>
          <p:nvSpPr>
            <p:cNvPr id="9" name="圆角矩形 41"/>
            <p:cNvSpPr/>
            <p:nvPr/>
          </p:nvSpPr>
          <p:spPr>
            <a:xfrm>
              <a:off x="3295354" y="3266483"/>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grpSp>
          <p:nvGrpSpPr>
            <p:cNvPr id="10" name="组合 110"/>
            <p:cNvGrpSpPr>
              <a:grpSpLocks/>
            </p:cNvGrpSpPr>
            <p:nvPr/>
          </p:nvGrpSpPr>
          <p:grpSpPr bwMode="auto">
            <a:xfrm>
              <a:off x="1828800" y="1490663"/>
              <a:ext cx="1260475" cy="1260475"/>
              <a:chOff x="3832873" y="2297208"/>
              <a:chExt cx="1516550" cy="1516550"/>
            </a:xfrm>
          </p:grpSpPr>
          <p:grpSp>
            <p:nvGrpSpPr>
              <p:cNvPr id="15" name="组合 1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7" name="同心圆 1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defTabSz="1285351">
                    <a:defRPr/>
                  </a:pPr>
                  <a:endParaRPr lang="zh-CN" altLang="en-US" sz="2531" kern="0">
                    <a:solidFill>
                      <a:sysClr val="windowText" lastClr="000000"/>
                    </a:solidFill>
                    <a:latin typeface="Calibri"/>
                    <a:ea typeface="宋体"/>
                  </a:endParaRPr>
                </a:p>
              </p:txBody>
            </p:sp>
            <p:sp>
              <p:nvSpPr>
                <p:cNvPr id="18" name="椭圆 1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defTabSz="1285351">
                    <a:defRPr/>
                  </a:pPr>
                  <a:endParaRPr lang="zh-CN" altLang="en-US" sz="2531" kern="0">
                    <a:solidFill>
                      <a:sysClr val="window" lastClr="FFFFFF"/>
                    </a:solidFill>
                    <a:latin typeface="Calibri"/>
                    <a:ea typeface="宋体"/>
                  </a:endParaRPr>
                </a:p>
              </p:txBody>
            </p:sp>
          </p:grpSp>
          <p:sp>
            <p:nvSpPr>
              <p:cNvPr id="16" name="椭圆 112"/>
              <p:cNvSpPr/>
              <p:nvPr/>
            </p:nvSpPr>
            <p:spPr>
              <a:xfrm>
                <a:off x="3983765" y="2467199"/>
                <a:ext cx="1184208" cy="1186118"/>
              </a:xfrm>
              <a:prstGeom prst="ellipse">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1" name="Rectangle 3"/>
            <p:cNvSpPr txBox="1">
              <a:spLocks noChangeArrowheads="1"/>
            </p:cNvSpPr>
            <p:nvPr/>
          </p:nvSpPr>
          <p:spPr bwMode="auto">
            <a:xfrm>
              <a:off x="2178050" y="1695450"/>
              <a:ext cx="889000" cy="1019175"/>
            </a:xfrm>
            <a:prstGeom prst="rect">
              <a:avLst/>
            </a:prstGeom>
            <a:noFill/>
            <a:ln w="9525">
              <a:noFill/>
              <a:miter lim="800000"/>
              <a:headEnd/>
              <a:tailEnd/>
            </a:ln>
          </p:spPr>
          <p:txBody>
            <a:bodyPr anchor="ctr"/>
            <a:lstStyle/>
            <a:p>
              <a:pPr latinLnBrk="1">
                <a:lnSpc>
                  <a:spcPts val="2800"/>
                </a:lnSpc>
                <a:defRPr/>
              </a:pPr>
              <a:r>
                <a:rPr lang="zh-TW" altLang="en-US" sz="3200" b="1" kern="0" dirty="0">
                  <a:latin typeface="微軟正黑體" pitchFamily="34" charset="-120"/>
                  <a:ea typeface="微軟正黑體" pitchFamily="34" charset="-120"/>
                  <a:cs typeface="+mj-cs"/>
                </a:rPr>
                <a:t>表</a:t>
              </a:r>
              <a:endParaRPr lang="en-US" altLang="zh-TW" sz="3200" b="1" kern="0" dirty="0">
                <a:latin typeface="微軟正黑體" pitchFamily="34" charset="-120"/>
                <a:ea typeface="微軟正黑體" pitchFamily="34" charset="-120"/>
                <a:cs typeface="+mj-cs"/>
              </a:endParaRPr>
            </a:p>
            <a:p>
              <a:pPr latinLnBrk="1">
                <a:lnSpc>
                  <a:spcPts val="2800"/>
                </a:lnSpc>
                <a:defRPr/>
              </a:pPr>
              <a:r>
                <a:rPr lang="zh-TW" altLang="en-US" sz="3200" b="1" kern="0" dirty="0">
                  <a:latin typeface="微軟正黑體" pitchFamily="34" charset="-120"/>
                  <a:ea typeface="微軟正黑體" pitchFamily="34" charset="-120"/>
                  <a:cs typeface="+mj-cs"/>
                </a:rPr>
                <a:t>冊</a:t>
              </a:r>
              <a:endParaRPr lang="en-US" altLang="ko-KR" sz="3200" b="1" kern="0" dirty="0">
                <a:latin typeface="微軟正黑體" pitchFamily="34" charset="-120"/>
                <a:ea typeface="微軟正黑體" pitchFamily="34" charset="-120"/>
                <a:cs typeface="+mj-cs"/>
              </a:endParaRPr>
            </a:p>
          </p:txBody>
        </p:sp>
        <p:sp>
          <p:nvSpPr>
            <p:cNvPr id="12" name="圆角矩形 41"/>
            <p:cNvSpPr/>
            <p:nvPr/>
          </p:nvSpPr>
          <p:spPr>
            <a:xfrm>
              <a:off x="3311260" y="1628430"/>
              <a:ext cx="6127896" cy="1051806"/>
            </a:xfrm>
            <a:prstGeom prst="roundRect">
              <a:avLst/>
            </a:prstGeom>
            <a:solidFill>
              <a:schemeClr val="accent6">
                <a:lumMod val="20000"/>
                <a:lumOff val="80000"/>
              </a:schemeClr>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44" b="1" dirty="0">
                <a:solidFill>
                  <a:schemeClr val="tx1"/>
                </a:solidFill>
                <a:latin typeface="微软雅黑" pitchFamily="34" charset="-122"/>
                <a:ea typeface="微软雅黑" pitchFamily="34" charset="-122"/>
              </a:endParaRPr>
            </a:p>
          </p:txBody>
        </p:sp>
        <p:sp>
          <p:nvSpPr>
            <p:cNvPr id="13" name="矩形 16"/>
            <p:cNvSpPr>
              <a:spLocks noChangeArrowheads="1"/>
            </p:cNvSpPr>
            <p:nvPr/>
          </p:nvSpPr>
          <p:spPr bwMode="auto">
            <a:xfrm>
              <a:off x="3395663" y="1657350"/>
              <a:ext cx="6043612"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buNone/>
                <a:defRPr/>
              </a:pPr>
              <a:r>
                <a:rPr kumimoji="0" lang="en-US" altLang="zh-TW" sz="3600" b="1" dirty="0">
                  <a:solidFill>
                    <a:schemeClr val="bg2">
                      <a:lumMod val="10000"/>
                    </a:schemeClr>
                  </a:solidFill>
                  <a:latin typeface="微軟正黑體" pitchFamily="34" charset="-120"/>
                  <a:ea typeface="微軟正黑體" pitchFamily="34" charset="-120"/>
                </a:rPr>
                <a:t>tvedb@yuntech.edu.tw</a:t>
              </a:r>
            </a:p>
          </p:txBody>
        </p:sp>
        <p:sp>
          <p:nvSpPr>
            <p:cNvPr id="14" name="矩形 16"/>
            <p:cNvSpPr>
              <a:spLocks noChangeArrowheads="1"/>
            </p:cNvSpPr>
            <p:nvPr/>
          </p:nvSpPr>
          <p:spPr bwMode="auto">
            <a:xfrm>
              <a:off x="3379788" y="3278188"/>
              <a:ext cx="6043612" cy="9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latinLnBrk="1">
                <a:spcBef>
                  <a:spcPct val="20000"/>
                </a:spcBef>
                <a:buChar char="•"/>
                <a:defRPr kumimoji="1" sz="3200">
                  <a:solidFill>
                    <a:schemeClr val="tx1"/>
                  </a:solidFill>
                  <a:latin typeface="Tw Cen MT" pitchFamily="34" charset="0"/>
                  <a:ea typeface="HY얕은샘물M"/>
                  <a:cs typeface="HY얕은샘물M"/>
                </a:defRPr>
              </a:lvl1pPr>
              <a:lvl2pPr marL="742950" indent="-285750" latinLnBrk="1">
                <a:spcBef>
                  <a:spcPct val="20000"/>
                </a:spcBef>
                <a:buChar char="–"/>
                <a:defRPr kumimoji="1" sz="2800">
                  <a:solidFill>
                    <a:schemeClr val="tx1"/>
                  </a:solidFill>
                  <a:latin typeface="Tw Cen MT" pitchFamily="34" charset="0"/>
                  <a:ea typeface="HY얕은샘물M"/>
                  <a:cs typeface="HY얕은샘물M"/>
                </a:defRPr>
              </a:lvl2pPr>
              <a:lvl3pPr marL="1143000" indent="-228600" latinLnBrk="1">
                <a:spcBef>
                  <a:spcPct val="20000"/>
                </a:spcBef>
                <a:buChar char="•"/>
                <a:defRPr kumimoji="1" sz="2400">
                  <a:solidFill>
                    <a:schemeClr val="tx1"/>
                  </a:solidFill>
                  <a:latin typeface="Tw Cen MT" pitchFamily="34" charset="0"/>
                  <a:ea typeface="HY얕은샘물M"/>
                  <a:cs typeface="HY얕은샘물M"/>
                </a:defRPr>
              </a:lvl3pPr>
              <a:lvl4pPr marL="1600200" indent="-228600" latinLnBrk="1">
                <a:spcBef>
                  <a:spcPct val="20000"/>
                </a:spcBef>
                <a:buChar char="–"/>
                <a:defRPr kumimoji="1" sz="2000">
                  <a:solidFill>
                    <a:schemeClr val="tx1"/>
                  </a:solidFill>
                  <a:latin typeface="Tw Cen MT" pitchFamily="34" charset="0"/>
                  <a:ea typeface="HY얕은샘물M"/>
                  <a:cs typeface="HY얕은샘물M"/>
                </a:defRPr>
              </a:lvl4pPr>
              <a:lvl5pPr marL="2057400" indent="-228600" latinLnBrk="1">
                <a:spcBef>
                  <a:spcPct val="20000"/>
                </a:spcBef>
                <a:buChar char="»"/>
                <a:defRPr kumimoji="1" sz="2000">
                  <a:solidFill>
                    <a:schemeClr val="tx1"/>
                  </a:solidFill>
                  <a:latin typeface="Tw Cen MT" pitchFamily="34" charset="0"/>
                  <a:ea typeface="HY얕은샘물M"/>
                  <a:cs typeface="HY얕은샘물M"/>
                </a:defRPr>
              </a:lvl5pPr>
              <a:lvl6pPr marL="25146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6pPr>
              <a:lvl7pPr marL="29718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7pPr>
              <a:lvl8pPr marL="34290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8pPr>
              <a:lvl9pPr marL="3886200" indent="-228600" eaLnBrk="0" fontAlgn="base" latinLnBrk="1" hangingPunct="0">
                <a:spcBef>
                  <a:spcPct val="20000"/>
                </a:spcBef>
                <a:spcAft>
                  <a:spcPct val="0"/>
                </a:spcAft>
                <a:buChar char="»"/>
                <a:defRPr kumimoji="1" sz="2000">
                  <a:solidFill>
                    <a:schemeClr val="tx1"/>
                  </a:solidFill>
                  <a:latin typeface="Tw Cen MT" pitchFamily="34" charset="0"/>
                  <a:ea typeface="HY얕은샘물M"/>
                  <a:cs typeface="HY얕은샘물M"/>
                </a:defRPr>
              </a:lvl9pPr>
            </a:lstStyle>
            <a:p>
              <a:pPr>
                <a:lnSpc>
                  <a:spcPts val="6500"/>
                </a:lnSpc>
                <a:buNone/>
                <a:defRPr/>
              </a:pPr>
              <a:r>
                <a:rPr kumimoji="0" lang="en-US" altLang="zh-TW" sz="3600" b="1" dirty="0">
                  <a:solidFill>
                    <a:schemeClr val="bg2">
                      <a:lumMod val="10000"/>
                    </a:schemeClr>
                  </a:solidFill>
                  <a:latin typeface="微軟正黑體" pitchFamily="34" charset="-120"/>
                  <a:ea typeface="微軟正黑體" pitchFamily="34" charset="-120"/>
                </a:rPr>
                <a:t>tvedb3@yuntech.edu.tw</a:t>
              </a:r>
            </a:p>
          </p:txBody>
        </p:sp>
      </p:grpSp>
      <p:sp>
        <p:nvSpPr>
          <p:cNvPr id="3" name="投影片編號版面配置區 2"/>
          <p:cNvSpPr>
            <a:spLocks noGrp="1"/>
          </p:cNvSpPr>
          <p:nvPr>
            <p:ph type="sldNum" sz="quarter" idx="12"/>
          </p:nvPr>
        </p:nvSpPr>
        <p:spPr/>
        <p:txBody>
          <a:bodyPr/>
          <a:lstStyle/>
          <a:p>
            <a:fld id="{D4B37BC5-01F3-4DA6-AE9F-6749599A3EE9}" type="slidenum">
              <a:rPr lang="zh-TW" altLang="en-US" smtClean="0"/>
              <a:t>49</a:t>
            </a:fld>
            <a:endParaRPr lang="zh-TW" altLang="en-US"/>
          </a:p>
        </p:txBody>
      </p:sp>
      <p:sp>
        <p:nvSpPr>
          <p:cNvPr id="23" name="文字版面配置區 5">
            <a:extLst>
              <a:ext uri="{FF2B5EF4-FFF2-40B4-BE49-F238E27FC236}">
                <a16:creationId xmlns:a16="http://schemas.microsoft.com/office/drawing/2014/main" id="{52CA700A-1BF2-4BE9-A3F2-F61AA424B67A}"/>
              </a:ext>
            </a:extLst>
          </p:cNvPr>
          <p:cNvSpPr>
            <a:spLocks noGrp="1"/>
          </p:cNvSpPr>
          <p:nvPr>
            <p:ph type="body" sz="quarter" idx="15"/>
          </p:nvPr>
        </p:nvSpPr>
        <p:spPr>
          <a:xfrm>
            <a:off x="0" y="-1"/>
            <a:ext cx="1383454" cy="800691"/>
          </a:xfrm>
        </p:spPr>
        <p:txBody>
          <a:bodyPr/>
          <a:lstStyle/>
          <a:p>
            <a:r>
              <a:rPr lang="en-US" altLang="zh-TW" dirty="0"/>
              <a:t>02</a:t>
            </a:r>
            <a:endParaRPr lang="zh-TW" altLang="en-US" dirty="0"/>
          </a:p>
        </p:txBody>
      </p:sp>
    </p:spTree>
    <p:extLst>
      <p:ext uri="{BB962C8B-B14F-4D97-AF65-F5344CB8AC3E}">
        <p14:creationId xmlns:p14="http://schemas.microsoft.com/office/powerpoint/2010/main" val="585873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9E1BBC6F-6F61-4E01-A9C2-A3658D4486BD}"/>
              </a:ext>
            </a:extLst>
          </p:cNvPr>
          <p:cNvSpPr>
            <a:spLocks noGrp="1"/>
          </p:cNvSpPr>
          <p:nvPr>
            <p:ph type="sldNum" sz="quarter" idx="12"/>
          </p:nvPr>
        </p:nvSpPr>
        <p:spPr/>
        <p:txBody>
          <a:bodyPr/>
          <a:lstStyle/>
          <a:p>
            <a:fld id="{D4B37BC5-01F3-4DA6-AE9F-6749599A3EE9}" type="slidenum">
              <a:rPr lang="zh-TW" altLang="en-US" smtClean="0"/>
              <a:t>5</a:t>
            </a:fld>
            <a:endParaRPr lang="zh-TW" altLang="en-US"/>
          </a:p>
        </p:txBody>
      </p:sp>
      <p:sp>
        <p:nvSpPr>
          <p:cNvPr id="4" name="標題 3">
            <a:extLst>
              <a:ext uri="{FF2B5EF4-FFF2-40B4-BE49-F238E27FC236}">
                <a16:creationId xmlns:a16="http://schemas.microsoft.com/office/drawing/2014/main" id="{71DA42C0-E41A-44A7-8BCB-640000DC0CF5}"/>
              </a:ext>
            </a:extLst>
          </p:cNvPr>
          <p:cNvSpPr>
            <a:spLocks noGrp="1"/>
          </p:cNvSpPr>
          <p:nvPr>
            <p:ph type="title"/>
          </p:nvPr>
        </p:nvSpPr>
        <p:spPr/>
        <p:txBody>
          <a:bodyPr/>
          <a:lstStyle/>
          <a:p>
            <a:r>
              <a:rPr lang="zh-TW" altLang="en-US" dirty="0"/>
              <a:t>作業時程</a:t>
            </a:r>
          </a:p>
        </p:txBody>
      </p:sp>
      <p:sp>
        <p:nvSpPr>
          <p:cNvPr id="5" name="文字版面配置區 4">
            <a:extLst>
              <a:ext uri="{FF2B5EF4-FFF2-40B4-BE49-F238E27FC236}">
                <a16:creationId xmlns:a16="http://schemas.microsoft.com/office/drawing/2014/main" id="{8F7F167A-BB3A-4A2E-93B5-D0EE8B2029FF}"/>
              </a:ext>
            </a:extLst>
          </p:cNvPr>
          <p:cNvSpPr>
            <a:spLocks noGrp="1"/>
          </p:cNvSpPr>
          <p:nvPr>
            <p:ph type="body" sz="quarter" idx="15"/>
          </p:nvPr>
        </p:nvSpPr>
        <p:spPr/>
        <p:txBody>
          <a:bodyPr/>
          <a:lstStyle/>
          <a:p>
            <a:r>
              <a:rPr lang="en-US" altLang="zh-TW" dirty="0"/>
              <a:t>01</a:t>
            </a:r>
            <a:endParaRPr lang="zh-TW" altLang="en-US" dirty="0"/>
          </a:p>
        </p:txBody>
      </p:sp>
      <p:graphicFrame>
        <p:nvGraphicFramePr>
          <p:cNvPr id="9" name="內容版面配置區 4">
            <a:extLst>
              <a:ext uri="{FF2B5EF4-FFF2-40B4-BE49-F238E27FC236}">
                <a16:creationId xmlns:a16="http://schemas.microsoft.com/office/drawing/2014/main" id="{4E693E3A-7B6C-4947-A511-A763671A2110}"/>
              </a:ext>
            </a:extLst>
          </p:cNvPr>
          <p:cNvGraphicFramePr>
            <a:graphicFrameLocks/>
          </p:cNvGraphicFramePr>
          <p:nvPr>
            <p:extLst>
              <p:ext uri="{D42A27DB-BD31-4B8C-83A1-F6EECF244321}">
                <p14:modId xmlns:p14="http://schemas.microsoft.com/office/powerpoint/2010/main" val="2483822992"/>
              </p:ext>
            </p:extLst>
          </p:nvPr>
        </p:nvGraphicFramePr>
        <p:xfrm>
          <a:off x="592509" y="1068450"/>
          <a:ext cx="11006982" cy="5154930"/>
        </p:xfrm>
        <a:graphic>
          <a:graphicData uri="http://schemas.openxmlformats.org/drawingml/2006/table">
            <a:tbl>
              <a:tblPr firstRow="1" bandRow="1">
                <a:tableStyleId>{5C22544A-7EE6-4342-B048-85BDC9FD1C3A}</a:tableStyleId>
              </a:tblPr>
              <a:tblGrid>
                <a:gridCol w="4930487">
                  <a:extLst>
                    <a:ext uri="{9D8B030D-6E8A-4147-A177-3AD203B41FA5}">
                      <a16:colId xmlns:a16="http://schemas.microsoft.com/office/drawing/2014/main" val="314474761"/>
                    </a:ext>
                  </a:extLst>
                </a:gridCol>
                <a:gridCol w="6076495">
                  <a:extLst>
                    <a:ext uri="{9D8B030D-6E8A-4147-A177-3AD203B41FA5}">
                      <a16:colId xmlns:a16="http://schemas.microsoft.com/office/drawing/2014/main" val="3031485974"/>
                    </a:ext>
                  </a:extLst>
                </a:gridCol>
              </a:tblGrid>
              <a:tr h="548690">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起訖時間</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作業事項</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1742613971"/>
                  </a:ext>
                </a:extLst>
              </a:tr>
              <a:tr h="370840">
                <a:tc>
                  <a:txBody>
                    <a:bodyPr/>
                    <a:lstStyle/>
                    <a:p>
                      <a:pPr marL="0" algn="l">
                        <a:lnSpc>
                          <a:spcPct val="150000"/>
                        </a:lnSpc>
                      </a:pPr>
                      <a:r>
                        <a:rPr lang="en-US" altLang="zh-TW" sz="2400" b="1" dirty="0">
                          <a:solidFill>
                            <a:srgbClr val="0000FF"/>
                          </a:solidFill>
                        </a:rPr>
                        <a:t>08/01~08/30</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algn="l">
                        <a:lnSpc>
                          <a:spcPct val="150000"/>
                        </a:lnSpc>
                      </a:pPr>
                      <a:r>
                        <a:rPr lang="zh-TW" altLang="en-US" sz="2400" b="1" kern="1200" dirty="0">
                          <a:solidFill>
                            <a:schemeClr val="tx1"/>
                          </a:solidFill>
                          <a:effectLst/>
                        </a:rPr>
                        <a:t>系所設定</a:t>
                      </a:r>
                      <a:endParaRPr lang="zh-TW" altLang="en-US" sz="2400" b="1" dirty="0">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892073983"/>
                  </a:ext>
                </a:extLst>
              </a:tr>
              <a:tr h="370840">
                <a:tc>
                  <a:txBody>
                    <a:bodyPr/>
                    <a:lstStyle/>
                    <a:p>
                      <a:pPr marL="0" algn="l">
                        <a:lnSpc>
                          <a:spcPct val="150000"/>
                        </a:lnSpc>
                      </a:pPr>
                      <a:r>
                        <a:rPr lang="en-US" altLang="zh-TW" sz="2400" b="1" dirty="0">
                          <a:solidFill>
                            <a:srgbClr val="0000FF"/>
                          </a:solidFill>
                        </a:rPr>
                        <a:t>09/02~10/31</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填表期間</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2160457273"/>
                  </a:ext>
                </a:extLst>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2400" b="1" dirty="0">
                          <a:solidFill>
                            <a:srgbClr val="0000FF"/>
                          </a:solidFill>
                        </a:rPr>
                        <a:t>11/01~11/05</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資料匯出</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329708060"/>
                  </a:ext>
                </a:extLst>
              </a:tr>
              <a:tr h="370840">
                <a:tc>
                  <a:txBody>
                    <a:bodyPr/>
                    <a:lstStyle/>
                    <a:p>
                      <a:pPr marL="0" algn="l">
                        <a:lnSpc>
                          <a:spcPct val="150000"/>
                        </a:lnSpc>
                      </a:pPr>
                      <a:r>
                        <a:rPr lang="en-US" altLang="zh-TW" sz="2400" b="1" dirty="0">
                          <a:solidFill>
                            <a:srgbClr val="0000FF"/>
                          </a:solidFill>
                        </a:rPr>
                        <a:t>11/06~11/19</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統一資料修正</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279289716"/>
                  </a:ext>
                </a:extLst>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2400" b="1" dirty="0">
                          <a:solidFill>
                            <a:srgbClr val="0000FF"/>
                          </a:solidFill>
                        </a:rPr>
                        <a:t>11/20~11/22</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資料匯出</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3411860446"/>
                  </a:ext>
                </a:extLst>
              </a:tr>
              <a:tr h="370840">
                <a:tc>
                  <a:txBody>
                    <a:bodyPr/>
                    <a:lstStyle/>
                    <a:p>
                      <a:pPr marL="0" algn="l">
                        <a:lnSpc>
                          <a:spcPct val="150000"/>
                        </a:lnSpc>
                      </a:pPr>
                      <a:r>
                        <a:rPr lang="en-US" altLang="zh-TW" sz="2400" b="1" dirty="0">
                          <a:solidFill>
                            <a:srgbClr val="0000FF"/>
                          </a:solidFill>
                        </a:rPr>
                        <a:t>11/28~11/29</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kern="1200" dirty="0">
                          <a:solidFill>
                            <a:schemeClr val="tx1"/>
                          </a:solidFill>
                        </a:rPr>
                        <a:t>再次通知與修正</a:t>
                      </a:r>
                      <a:endParaRPr lang="zh-TW" altLang="en-US" sz="2400" b="1" kern="1200"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253686940"/>
                  </a:ext>
                </a:extLst>
              </a:tr>
              <a:tr h="370840">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2400" b="1" dirty="0">
                          <a:solidFill>
                            <a:srgbClr val="0000FF"/>
                          </a:solidFill>
                        </a:rPr>
                        <a:t>12/02</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資料匯出</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6435011"/>
                  </a:ext>
                </a:extLst>
              </a:tr>
              <a:tr h="370840">
                <a:tc>
                  <a:txBody>
                    <a:bodyPr/>
                    <a:lstStyle/>
                    <a:p>
                      <a:pPr marL="0" algn="l">
                        <a:lnSpc>
                          <a:spcPct val="150000"/>
                        </a:lnSpc>
                      </a:pPr>
                      <a:r>
                        <a:rPr lang="en-US" altLang="zh-TW" sz="2400" b="1" dirty="0">
                          <a:solidFill>
                            <a:srgbClr val="0000FF"/>
                          </a:solidFill>
                        </a:rPr>
                        <a:t>12/20</a:t>
                      </a:r>
                      <a:endParaRPr lang="zh-TW" altLang="en-US" sz="2400" b="1" dirty="0">
                        <a:solidFill>
                          <a:srgbClr val="0000FF"/>
                        </a:solidFill>
                        <a:latin typeface="Arial" panose="020B0604020202020204" pitchFamily="34" charset="0"/>
                        <a:ea typeface="微軟正黑體" panose="020B0604030504040204" pitchFamily="34" charset="-120"/>
                        <a:cs typeface="Arial" panose="020B0604020202020204" pitchFamily="34" charset="0"/>
                      </a:endParaRPr>
                    </a:p>
                  </a:txBody>
                  <a:tcPr anchor="ct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TW" altLang="en-US" sz="2400" b="1" dirty="0">
                          <a:solidFill>
                            <a:schemeClr val="tx1"/>
                          </a:solidFill>
                        </a:rPr>
                        <a:t>資料寄送</a:t>
                      </a:r>
                      <a:endParaRPr lang="zh-TW" altLang="en-US" sz="2400" b="1" dirty="0">
                        <a:solidFill>
                          <a:schemeClr val="tx1"/>
                        </a:solidFill>
                        <a:latin typeface="Arial" panose="020B0604020202020204" pitchFamily="34" charset="0"/>
                        <a:ea typeface="微軟正黑體" panose="020B0604030504040204" pitchFamily="34" charset="-120"/>
                        <a:cs typeface="Arial" panose="020B0604020202020204" pitchFamily="34" charset="0"/>
                      </a:endParaRPr>
                    </a:p>
                  </a:txBody>
                  <a:tcPr anchor="ctr"/>
                </a:tc>
                <a:extLst>
                  <a:ext uri="{0D108BD9-81ED-4DB2-BD59-A6C34878D82A}">
                    <a16:rowId xmlns:a16="http://schemas.microsoft.com/office/drawing/2014/main" val="3710974464"/>
                  </a:ext>
                </a:extLst>
              </a:tr>
            </a:tbl>
          </a:graphicData>
        </a:graphic>
      </p:graphicFrame>
    </p:spTree>
    <p:extLst>
      <p:ext uri="{BB962C8B-B14F-4D97-AF65-F5344CB8AC3E}">
        <p14:creationId xmlns:p14="http://schemas.microsoft.com/office/powerpoint/2010/main" val="22660037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043984" y="1"/>
            <a:ext cx="9965136" cy="955674"/>
          </a:xfrm>
        </p:spPr>
        <p:txBody>
          <a:bodyPr>
            <a:normAutofit/>
          </a:bodyPr>
          <a:lstStyle/>
          <a:p>
            <a:r>
              <a:rPr lang="zh-TW" altLang="en-US" dirty="0"/>
              <a:t>表冊資訊</a:t>
            </a:r>
          </a:p>
        </p:txBody>
      </p:sp>
      <p:grpSp>
        <p:nvGrpSpPr>
          <p:cNvPr id="4" name="群組 3"/>
          <p:cNvGrpSpPr/>
          <p:nvPr/>
        </p:nvGrpSpPr>
        <p:grpSpPr>
          <a:xfrm>
            <a:off x="1566868" y="1260970"/>
            <a:ext cx="9774237" cy="5460795"/>
            <a:chOff x="1566863" y="1260969"/>
            <a:chExt cx="9774237" cy="5460793"/>
          </a:xfrm>
        </p:grpSpPr>
        <p:sp>
          <p:nvSpPr>
            <p:cNvPr id="5" name="Rectangle 1"/>
            <p:cNvSpPr>
              <a:spLocks noChangeArrowheads="1"/>
            </p:cNvSpPr>
            <p:nvPr/>
          </p:nvSpPr>
          <p:spPr bwMode="auto">
            <a:xfrm>
              <a:off x="3557588" y="3674775"/>
              <a:ext cx="7766050" cy="304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9</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日</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可至本小組系統網站下載：                                                                                     </a:t>
              </a:r>
            </a:p>
            <a:p>
              <a:pPr latinLnBrk="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1.</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說明會問答集</a:t>
              </a:r>
            </a:p>
            <a:p>
              <a:pPr latinLnBrk="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2.</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填表表冊勘誤版</a:t>
              </a:r>
            </a:p>
            <a:p>
              <a:pPr latinLnBrk="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    </a:t>
              </a:r>
              <a:r>
                <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說明會簡報勘誤版</a:t>
              </a:r>
            </a:p>
            <a:p>
              <a:pPr eaLnBrk="1" latinLnBrk="1" hangingPunct="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因響應環保，表冊數量如不敷各校使用，煩請下載卓參</a:t>
              </a:r>
              <a:endParaRPr lang="en-US" altLang="zh-TW" sz="3200" b="1" dirty="0">
                <a:latin typeface="微軟正黑體" panose="020B0604030504040204" pitchFamily="34" charset="-120"/>
                <a:ea typeface="微軟正黑體" panose="020B0604030504040204" pitchFamily="34" charset="-120"/>
                <a:cs typeface="Times New Roman" panose="02020603050405020304" pitchFamily="18" charset="0"/>
              </a:endParaRPr>
            </a:p>
          </p:txBody>
        </p:sp>
        <p:pic>
          <p:nvPicPr>
            <p:cNvPr id="6" name="그림 45" descr="개체_18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66863" y="1510173"/>
              <a:ext cx="1912937"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
            <p:cNvSpPr>
              <a:spLocks noChangeArrowheads="1"/>
            </p:cNvSpPr>
            <p:nvPr/>
          </p:nvSpPr>
          <p:spPr bwMode="auto">
            <a:xfrm>
              <a:off x="3538538" y="1260969"/>
              <a:ext cx="7802562" cy="2062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hangingPunct="1"/>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為維護表冊正確性，煩請各校如發現表冊有誤植、錯別字等，懇請於</a:t>
              </a:r>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9</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月</a:t>
              </a:r>
              <a:r>
                <a:rPr lang="en-US" altLang="zh-TW"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3</a:t>
              </a:r>
              <a:r>
                <a:rPr lang="zh-TW" altLang="en-US" sz="3200" b="1" u="sng" dirty="0">
                  <a:solidFill>
                    <a:srgbClr val="FF0000"/>
                  </a:solidFill>
                  <a:latin typeface="微軟正黑體" panose="020B0604030504040204" pitchFamily="34" charset="-120"/>
                  <a:ea typeface="微軟正黑體" panose="020B0604030504040204" pitchFamily="34" charset="-120"/>
                  <a:cs typeface="Times New Roman" panose="02020603050405020304" pitchFamily="18" charset="0"/>
                </a:rPr>
                <a:t>日前</a:t>
              </a:r>
              <a:r>
                <a:rPr lang="zh-TW" altLang="en-US" sz="3200" b="1" dirty="0">
                  <a:latin typeface="微軟正黑體" panose="020B0604030504040204" pitchFamily="34" charset="-120"/>
                  <a:ea typeface="微軟正黑體" panose="020B0604030504040204" pitchFamily="34" charset="-120"/>
                  <a:cs typeface="Times New Roman" panose="02020603050405020304" pitchFamily="18" charset="0"/>
                </a:rPr>
                <a:t>來電或來信指正，俾使表冊品質提昇，不勝感激。</a:t>
              </a:r>
            </a:p>
          </p:txBody>
        </p:sp>
        <p:pic>
          <p:nvPicPr>
            <p:cNvPr id="8" name="그림 50" descr="개체_19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66863" y="4438650"/>
              <a:ext cx="1822450"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1566863" y="3438986"/>
              <a:ext cx="9756775" cy="8096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10" name="投影片編號版面配置區 9"/>
          <p:cNvSpPr>
            <a:spLocks noGrp="1"/>
          </p:cNvSpPr>
          <p:nvPr>
            <p:ph type="sldNum" sz="quarter" idx="12"/>
          </p:nvPr>
        </p:nvSpPr>
        <p:spPr/>
        <p:txBody>
          <a:bodyPr/>
          <a:lstStyle/>
          <a:p>
            <a:fld id="{D4B37BC5-01F3-4DA6-AE9F-6749599A3EE9}" type="slidenum">
              <a:rPr lang="zh-TW" altLang="en-US" smtClean="0"/>
              <a:t>50</a:t>
            </a:fld>
            <a:endParaRPr lang="zh-TW" altLang="en-US"/>
          </a:p>
        </p:txBody>
      </p:sp>
      <p:sp>
        <p:nvSpPr>
          <p:cNvPr id="11" name="文字版面配置區 5">
            <a:extLst>
              <a:ext uri="{FF2B5EF4-FFF2-40B4-BE49-F238E27FC236}">
                <a16:creationId xmlns:a16="http://schemas.microsoft.com/office/drawing/2014/main" id="{6AFE4A6C-AABD-47D4-B3CD-4AC07283D743}"/>
              </a:ext>
            </a:extLst>
          </p:cNvPr>
          <p:cNvSpPr>
            <a:spLocks noGrp="1"/>
          </p:cNvSpPr>
          <p:nvPr>
            <p:ph type="body" sz="quarter" idx="15"/>
          </p:nvPr>
        </p:nvSpPr>
        <p:spPr>
          <a:xfrm>
            <a:off x="0" y="-1"/>
            <a:ext cx="1383454" cy="800691"/>
          </a:xfrm>
        </p:spPr>
        <p:txBody>
          <a:bodyPr/>
          <a:lstStyle/>
          <a:p>
            <a:r>
              <a:rPr lang="en-US" altLang="zh-TW" dirty="0"/>
              <a:t>03</a:t>
            </a:r>
            <a:endParaRPr lang="zh-TW" altLang="en-US" dirty="0"/>
          </a:p>
        </p:txBody>
      </p:sp>
    </p:spTree>
    <p:extLst>
      <p:ext uri="{BB962C8B-B14F-4D97-AF65-F5344CB8AC3E}">
        <p14:creationId xmlns:p14="http://schemas.microsoft.com/office/powerpoint/2010/main" val="33575493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chor="b">
            <a:noAutofit/>
          </a:bodyPr>
          <a:lstStyle/>
          <a:p>
            <a:pPr algn="l"/>
            <a:br>
              <a:rPr lang="en-US" altLang="zh-TW" sz="9600" dirty="0">
                <a:ln>
                  <a:noFill/>
                </a:ln>
              </a:rPr>
            </a:br>
            <a:r>
              <a:rPr lang="zh-TW" altLang="en-US" sz="9600" dirty="0">
                <a:ln>
                  <a:noFill/>
                </a:ln>
              </a:rPr>
              <a:t>敬祝填表順利</a:t>
            </a:r>
          </a:p>
        </p:txBody>
      </p:sp>
      <p:sp>
        <p:nvSpPr>
          <p:cNvPr id="3" name="副標題 2"/>
          <p:cNvSpPr>
            <a:spLocks noGrp="1"/>
          </p:cNvSpPr>
          <p:nvPr>
            <p:ph type="subTitle" idx="1"/>
          </p:nvPr>
        </p:nvSpPr>
        <p:spPr>
          <a:xfrm>
            <a:off x="6896103" y="6286503"/>
            <a:ext cx="5295900" cy="571500"/>
          </a:xfrm>
        </p:spPr>
        <p:txBody>
          <a:bodyPr/>
          <a:lstStyle/>
          <a:p>
            <a:pPr algn="r"/>
            <a:r>
              <a:rPr lang="zh-TW" altLang="en-US" sz="3600" b="1" spc="51" dirty="0">
                <a:ln w="11430">
                  <a:noFill/>
                </a:ln>
                <a:solidFill>
                  <a:srgbClr val="004529"/>
                </a:solidFill>
                <a:latin typeface="微軟正黑體" pitchFamily="34" charset="-120"/>
              </a:rPr>
              <a:t>校務資料庫維運小組</a:t>
            </a:r>
          </a:p>
          <a:p>
            <a:endParaRPr lang="zh-TW" altLang="en-US" sz="4400" dirty="0"/>
          </a:p>
        </p:txBody>
      </p:sp>
      <p:sp>
        <p:nvSpPr>
          <p:cNvPr id="4" name="投影片編號版面配置區 3"/>
          <p:cNvSpPr>
            <a:spLocks noGrp="1"/>
          </p:cNvSpPr>
          <p:nvPr>
            <p:ph type="sldNum" sz="quarter" idx="12"/>
          </p:nvPr>
        </p:nvSpPr>
        <p:spPr/>
        <p:txBody>
          <a:bodyPr/>
          <a:lstStyle/>
          <a:p>
            <a:fld id="{D4B37BC5-01F3-4DA6-AE9F-6749599A3EE9}" type="slidenum">
              <a:rPr lang="zh-TW" altLang="en-US" smtClean="0"/>
              <a:t>51</a:t>
            </a:fld>
            <a:endParaRPr lang="zh-TW" altLang="en-US"/>
          </a:p>
        </p:txBody>
      </p:sp>
    </p:spTree>
    <p:extLst>
      <p:ext uri="{BB962C8B-B14F-4D97-AF65-F5344CB8AC3E}">
        <p14:creationId xmlns:p14="http://schemas.microsoft.com/office/powerpoint/2010/main" val="7311311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p:txBody>
          <a:bodyPr>
            <a:noAutofit/>
          </a:bodyPr>
          <a:lstStyle/>
          <a:p>
            <a:r>
              <a:rPr lang="en-US" altLang="zh-TW" sz="23900" kern="0" dirty="0">
                <a:ln w="0"/>
                <a:effectLst>
                  <a:outerShdw blurRad="38100" dist="19050" dir="2700000" algn="tl" rotWithShape="0">
                    <a:schemeClr val="dk1">
                      <a:alpha val="40000"/>
                    </a:schemeClr>
                  </a:outerShdw>
                </a:effectLst>
                <a:latin typeface="Arial Black" pitchFamily="34" charset="0"/>
              </a:rPr>
              <a:t>Q</a:t>
            </a:r>
            <a:r>
              <a:rPr lang="en-US" altLang="zh-TW" sz="8000" kern="0" dirty="0">
                <a:ln w="0"/>
                <a:effectLst>
                  <a:outerShdw blurRad="38100" dist="19050" dir="2700000" algn="tl" rotWithShape="0">
                    <a:schemeClr val="dk1">
                      <a:alpha val="40000"/>
                    </a:schemeClr>
                  </a:outerShdw>
                </a:effectLst>
                <a:latin typeface="Arial Black" pitchFamily="34" charset="0"/>
                <a:ea typeface="GungsuhChe" pitchFamily="49" charset="-127"/>
              </a:rPr>
              <a:t> &amp; </a:t>
            </a:r>
            <a:r>
              <a:rPr lang="en-US" altLang="zh-TW" sz="23900" kern="0" dirty="0">
                <a:ln w="0"/>
                <a:effectLst>
                  <a:outerShdw blurRad="38100" dist="19050" dir="2700000" algn="tl" rotWithShape="0">
                    <a:schemeClr val="dk1">
                      <a:alpha val="40000"/>
                    </a:schemeClr>
                  </a:outerShdw>
                </a:effectLst>
                <a:latin typeface="Arial Black" pitchFamily="34" charset="0"/>
              </a:rPr>
              <a:t>A</a:t>
            </a:r>
            <a:endParaRPr lang="zh-TW" altLang="en-US" sz="8000" dirty="0"/>
          </a:p>
        </p:txBody>
      </p:sp>
      <p:sp>
        <p:nvSpPr>
          <p:cNvPr id="7" name="文字版面配置區 6"/>
          <p:cNvSpPr>
            <a:spLocks noGrp="1"/>
          </p:cNvSpPr>
          <p:nvPr>
            <p:ph type="body" idx="1"/>
          </p:nvPr>
        </p:nvSpPr>
        <p:spPr/>
        <p:txBody>
          <a:bodyPr>
            <a:normAutofit fontScale="85000" lnSpcReduction="20000"/>
          </a:bodyPr>
          <a:lstStyle/>
          <a:p>
            <a:r>
              <a:rPr lang="zh-TW" altLang="en-US" b="1" dirty="0">
                <a:solidFill>
                  <a:schemeClr val="accent2">
                    <a:lumMod val="75000"/>
                  </a:schemeClr>
                </a:solidFill>
                <a:latin typeface="微軟正黑體" panose="020B0604030504040204" pitchFamily="34" charset="-120"/>
              </a:rPr>
              <a:t>問題提問單</a:t>
            </a:r>
            <a:r>
              <a:rPr lang="zh-TW" altLang="en-US" b="1" dirty="0">
                <a:solidFill>
                  <a:schemeClr val="tx1">
                    <a:lumMod val="50000"/>
                    <a:lumOff val="50000"/>
                  </a:schemeClr>
                </a:solidFill>
                <a:latin typeface="微軟正黑體" panose="020B0604030504040204" pitchFamily="34" charset="-120"/>
              </a:rPr>
              <a:t>請自行撕取簡報最末頁</a:t>
            </a:r>
            <a:endParaRPr lang="en-US" altLang="zh-TW" b="1" dirty="0">
              <a:solidFill>
                <a:schemeClr val="tx1">
                  <a:lumMod val="50000"/>
                  <a:lumOff val="50000"/>
                </a:schemeClr>
              </a:solidFill>
              <a:latin typeface="微軟正黑體" panose="020B0604030504040204" pitchFamily="34" charset="-120"/>
            </a:endParaRPr>
          </a:p>
          <a:p>
            <a:r>
              <a:rPr lang="zh-TW" altLang="en-US" b="1" dirty="0">
                <a:solidFill>
                  <a:schemeClr val="tx1">
                    <a:lumMod val="50000"/>
                    <a:lumOff val="50000"/>
                  </a:schemeClr>
                </a:solidFill>
                <a:latin typeface="微軟正黑體" panose="020B0604030504040204" pitchFamily="34" charset="-120"/>
              </a:rPr>
              <a:t>煩請於休息時間繳交至問題提問至</a:t>
            </a:r>
            <a:r>
              <a:rPr lang="zh-TW" altLang="en-US" b="1" dirty="0">
                <a:solidFill>
                  <a:schemeClr val="accent2">
                    <a:lumMod val="75000"/>
                  </a:schemeClr>
                </a:solidFill>
                <a:latin typeface="微軟正黑體" panose="020B0604030504040204" pitchFamily="34" charset="-120"/>
              </a:rPr>
              <a:t>簽到處</a:t>
            </a:r>
            <a:r>
              <a:rPr lang="zh-TW" altLang="en-US" b="1" dirty="0">
                <a:solidFill>
                  <a:schemeClr val="tx1">
                    <a:lumMod val="50000"/>
                    <a:lumOff val="50000"/>
                  </a:schemeClr>
                </a:solidFill>
                <a:latin typeface="微軟正黑體" panose="020B0604030504040204" pitchFamily="34" charset="-120"/>
              </a:rPr>
              <a:t>。</a:t>
            </a:r>
          </a:p>
          <a:p>
            <a:r>
              <a:rPr lang="zh-TW" altLang="en-US" b="1" dirty="0">
                <a:solidFill>
                  <a:schemeClr val="bg1"/>
                </a:solidFill>
                <a:latin typeface="微軟正黑體" panose="020B0604030504040204" pitchFamily="34" charset="-120"/>
              </a:rPr>
              <a:t>可至簽到處領取免費停車券（磁扣）</a:t>
            </a:r>
          </a:p>
          <a:p>
            <a:r>
              <a:rPr lang="zh-TW" altLang="en-US" b="1" dirty="0">
                <a:solidFill>
                  <a:schemeClr val="bg1"/>
                </a:solidFill>
                <a:latin typeface="微軟正黑體" panose="020B0604030504040204" pitchFamily="34" charset="-120"/>
              </a:rPr>
              <a:t>（數量有限，領完為止）</a:t>
            </a:r>
          </a:p>
          <a:p>
            <a:endParaRPr lang="zh-TW" altLang="en-US" dirty="0"/>
          </a:p>
        </p:txBody>
      </p:sp>
      <p:sp>
        <p:nvSpPr>
          <p:cNvPr id="3" name="投影片編號版面配置區 2"/>
          <p:cNvSpPr>
            <a:spLocks noGrp="1"/>
          </p:cNvSpPr>
          <p:nvPr>
            <p:ph type="sldNum" sz="quarter" idx="12"/>
          </p:nvPr>
        </p:nvSpPr>
        <p:spPr/>
        <p:txBody>
          <a:bodyPr/>
          <a:lstStyle/>
          <a:p>
            <a:fld id="{D4B37BC5-01F3-4DA6-AE9F-6749599A3EE9}" type="slidenum">
              <a:rPr lang="zh-TW" altLang="en-US" smtClean="0"/>
              <a:t>52</a:t>
            </a:fld>
            <a:endParaRPr lang="zh-TW" altLang="en-US"/>
          </a:p>
        </p:txBody>
      </p:sp>
    </p:spTree>
    <p:extLst>
      <p:ext uri="{BB962C8B-B14F-4D97-AF65-F5344CB8AC3E}">
        <p14:creationId xmlns:p14="http://schemas.microsoft.com/office/powerpoint/2010/main" val="1010784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102288F-2BD2-41A2-A0F3-9923F163340F}"/>
              </a:ext>
            </a:extLst>
          </p:cNvPr>
          <p:cNvSpPr>
            <a:spLocks noGrp="1"/>
          </p:cNvSpPr>
          <p:nvPr>
            <p:ph type="sldNum" sz="quarter" idx="12"/>
          </p:nvPr>
        </p:nvSpPr>
        <p:spPr/>
        <p:txBody>
          <a:bodyPr/>
          <a:lstStyle/>
          <a:p>
            <a:fld id="{D4B37BC5-01F3-4DA6-AE9F-6749599A3EE9}" type="slidenum">
              <a:rPr lang="zh-TW" altLang="en-US" smtClean="0"/>
              <a:t>6</a:t>
            </a:fld>
            <a:endParaRPr lang="zh-TW" altLang="en-US"/>
          </a:p>
        </p:txBody>
      </p:sp>
      <p:graphicFrame>
        <p:nvGraphicFramePr>
          <p:cNvPr id="6" name="內容版面配置區 5">
            <a:extLst>
              <a:ext uri="{FF2B5EF4-FFF2-40B4-BE49-F238E27FC236}">
                <a16:creationId xmlns:a16="http://schemas.microsoft.com/office/drawing/2014/main" id="{A79793E0-E1D1-4FEB-9CA7-5117642F92E6}"/>
              </a:ext>
            </a:extLst>
          </p:cNvPr>
          <p:cNvGraphicFramePr>
            <a:graphicFrameLocks noGrp="1"/>
          </p:cNvGraphicFramePr>
          <p:nvPr>
            <p:ph sz="quarter" idx="13"/>
            <p:extLst>
              <p:ext uri="{D42A27DB-BD31-4B8C-83A1-F6EECF244321}">
                <p14:modId xmlns:p14="http://schemas.microsoft.com/office/powerpoint/2010/main" val="3445320916"/>
              </p:ext>
            </p:extLst>
          </p:nvPr>
        </p:nvGraphicFramePr>
        <p:xfrm>
          <a:off x="4419824" y="3004599"/>
          <a:ext cx="3600002" cy="2809875"/>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2498421271"/>
                    </a:ext>
                  </a:extLst>
                </a:gridCol>
                <a:gridCol w="514286">
                  <a:extLst>
                    <a:ext uri="{9D8B030D-6E8A-4147-A177-3AD203B41FA5}">
                      <a16:colId xmlns:a16="http://schemas.microsoft.com/office/drawing/2014/main" val="3557706542"/>
                    </a:ext>
                  </a:extLst>
                </a:gridCol>
                <a:gridCol w="514286">
                  <a:extLst>
                    <a:ext uri="{9D8B030D-6E8A-4147-A177-3AD203B41FA5}">
                      <a16:colId xmlns:a16="http://schemas.microsoft.com/office/drawing/2014/main" val="3927409907"/>
                    </a:ext>
                  </a:extLst>
                </a:gridCol>
                <a:gridCol w="514286">
                  <a:extLst>
                    <a:ext uri="{9D8B030D-6E8A-4147-A177-3AD203B41FA5}">
                      <a16:colId xmlns:a16="http://schemas.microsoft.com/office/drawing/2014/main" val="3369038106"/>
                    </a:ext>
                  </a:extLst>
                </a:gridCol>
                <a:gridCol w="514286">
                  <a:extLst>
                    <a:ext uri="{9D8B030D-6E8A-4147-A177-3AD203B41FA5}">
                      <a16:colId xmlns:a16="http://schemas.microsoft.com/office/drawing/2014/main" val="1666409565"/>
                    </a:ext>
                  </a:extLst>
                </a:gridCol>
                <a:gridCol w="514286">
                  <a:extLst>
                    <a:ext uri="{9D8B030D-6E8A-4147-A177-3AD203B41FA5}">
                      <a16:colId xmlns:a16="http://schemas.microsoft.com/office/drawing/2014/main" val="4061035743"/>
                    </a:ext>
                  </a:extLst>
                </a:gridCol>
                <a:gridCol w="514286">
                  <a:extLst>
                    <a:ext uri="{9D8B030D-6E8A-4147-A177-3AD203B41FA5}">
                      <a16:colId xmlns:a16="http://schemas.microsoft.com/office/drawing/2014/main" val="1730801963"/>
                    </a:ext>
                  </a:extLst>
                </a:gridCol>
              </a:tblGrid>
              <a:tr h="400050">
                <a:tc gridSpan="7">
                  <a:txBody>
                    <a:bodyPr/>
                    <a:lstStyle/>
                    <a:p>
                      <a:pPr algn="ctr" rtl="0" fontAlgn="ctr"/>
                      <a:r>
                        <a:rPr lang="en-US" altLang="zh-TW" sz="2400" u="none" strike="noStrike" dirty="0">
                          <a:effectLst/>
                        </a:rPr>
                        <a:t>8</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649664152"/>
                  </a:ext>
                </a:extLst>
              </a:tr>
              <a:tr h="409575">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704336381"/>
                  </a:ext>
                </a:extLst>
              </a:tr>
              <a:tr h="400050">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2899980990"/>
                  </a:ext>
                </a:extLst>
              </a:tr>
              <a:tr h="400050">
                <a:tc>
                  <a:txBody>
                    <a:bodyPr/>
                    <a:lstStyle/>
                    <a:p>
                      <a:pPr algn="ctr" rtl="0" fontAlgn="ctr"/>
                      <a:r>
                        <a:rPr lang="en-US" altLang="zh-TW" sz="2400" u="none" strike="noStrike" dirty="0">
                          <a:effectLst/>
                        </a:rPr>
                        <a:t>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508265653"/>
                  </a:ext>
                </a:extLst>
              </a:tr>
              <a:tr h="400050">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18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365566732"/>
                  </a:ext>
                </a:extLst>
              </a:tr>
              <a:tr h="400050">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4050376802"/>
                  </a:ext>
                </a:extLst>
              </a:tr>
              <a:tr h="400050">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29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30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rtl="0" fontAlgn="ctr"/>
                      <a:r>
                        <a:rPr lang="en-US" altLang="zh-TW" sz="2400" u="none" strike="noStrike" dirty="0">
                          <a:effectLst/>
                        </a:rPr>
                        <a:t>31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9391218"/>
                  </a:ext>
                </a:extLst>
              </a:tr>
            </a:tbl>
          </a:graphicData>
        </a:graphic>
      </p:graphicFrame>
      <p:sp>
        <p:nvSpPr>
          <p:cNvPr id="4" name="標題 3">
            <a:extLst>
              <a:ext uri="{FF2B5EF4-FFF2-40B4-BE49-F238E27FC236}">
                <a16:creationId xmlns:a16="http://schemas.microsoft.com/office/drawing/2014/main" id="{E5673CD1-D277-4930-92DF-CF6BA1551E13}"/>
              </a:ext>
            </a:extLst>
          </p:cNvPr>
          <p:cNvSpPr>
            <a:spLocks noGrp="1"/>
          </p:cNvSpPr>
          <p:nvPr>
            <p:ph type="title"/>
          </p:nvPr>
        </p:nvSpPr>
        <p:spPr/>
        <p:txBody>
          <a:bodyPr/>
          <a:lstStyle/>
          <a:p>
            <a:r>
              <a:rPr lang="zh-TW" altLang="en-US" dirty="0"/>
              <a:t>系所設定</a:t>
            </a:r>
          </a:p>
        </p:txBody>
      </p:sp>
      <p:sp>
        <p:nvSpPr>
          <p:cNvPr id="5" name="文字版面配置區 4">
            <a:extLst>
              <a:ext uri="{FF2B5EF4-FFF2-40B4-BE49-F238E27FC236}">
                <a16:creationId xmlns:a16="http://schemas.microsoft.com/office/drawing/2014/main" id="{8FEB78F9-83CC-4601-B75C-EC2C3B9A35AD}"/>
              </a:ext>
            </a:extLst>
          </p:cNvPr>
          <p:cNvSpPr>
            <a:spLocks noGrp="1"/>
          </p:cNvSpPr>
          <p:nvPr>
            <p:ph type="body" sz="quarter" idx="15"/>
          </p:nvPr>
        </p:nvSpPr>
        <p:spPr/>
        <p:txBody>
          <a:bodyPr/>
          <a:lstStyle/>
          <a:p>
            <a:r>
              <a:rPr lang="en-US" altLang="zh-TW" dirty="0"/>
              <a:t>02</a:t>
            </a:r>
            <a:endParaRPr lang="zh-TW" altLang="en-US" dirty="0"/>
          </a:p>
        </p:txBody>
      </p:sp>
      <p:pic>
        <p:nvPicPr>
          <p:cNvPr id="8" name="Picture 8" descr="http://www.iconpng.com/png/phuzion/fav%20(star).png">
            <a:extLst>
              <a:ext uri="{FF2B5EF4-FFF2-40B4-BE49-F238E27FC236}">
                <a16:creationId xmlns:a16="http://schemas.microsoft.com/office/drawing/2014/main" id="{D1EAD2F9-8FE2-4559-962B-7B72720A6E7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03929"/>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a:extLst>
              <a:ext uri="{FF2B5EF4-FFF2-40B4-BE49-F238E27FC236}">
                <a16:creationId xmlns:a16="http://schemas.microsoft.com/office/drawing/2014/main" id="{0A0D3586-80D6-478D-9E25-50E9BC32AF2D}"/>
              </a:ext>
            </a:extLst>
          </p:cNvPr>
          <p:cNvSpPr/>
          <p:nvPr/>
        </p:nvSpPr>
        <p:spPr>
          <a:xfrm>
            <a:off x="1828800" y="995575"/>
            <a:ext cx="8782050" cy="1815882"/>
          </a:xfrm>
          <a:prstGeom prst="rect">
            <a:avLst/>
          </a:prstGeom>
        </p:spPr>
        <p:txBody>
          <a:bodyPr wrap="square">
            <a:spAutoFit/>
          </a:bodyPr>
          <a:lstStyle/>
          <a:p>
            <a:pPr latinLnBrk="1">
              <a:defRPr/>
            </a:pPr>
            <a:r>
              <a:rPr lang="zh-TW" altLang="en-US" sz="2800" b="1" dirty="0">
                <a:solidFill>
                  <a:schemeClr val="bg2">
                    <a:lumMod val="10000"/>
                  </a:schemeClr>
                </a:solidFill>
                <a:latin typeface="微軟正黑體" pitchFamily="34" charset="-120"/>
                <a:ea typeface="微軟正黑體" pitchFamily="34" charset="-120"/>
              </a:rPr>
              <a:t>系所設定：</a:t>
            </a:r>
            <a:r>
              <a:rPr lang="en-US" altLang="zh-TW" sz="2800" b="1" dirty="0">
                <a:solidFill>
                  <a:srgbClr val="FF0000"/>
                </a:solidFill>
                <a:latin typeface="微軟正黑體" pitchFamily="34" charset="-120"/>
                <a:ea typeface="微軟正黑體" pitchFamily="34" charset="-120"/>
              </a:rPr>
              <a:t>08/01</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08/30</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4:00</a:t>
            </a:r>
          </a:p>
          <a:p>
            <a:pPr latinLnBrk="1">
              <a:defRPr/>
            </a:pPr>
            <a:r>
              <a:rPr lang="zh-TW" altLang="en-US" sz="2800" b="1" dirty="0">
                <a:latin typeface="微軟正黑體" pitchFamily="34" charset="-120"/>
                <a:ea typeface="微軟正黑體" pitchFamily="34" charset="-120"/>
              </a:rPr>
              <a:t>學校依</a:t>
            </a:r>
            <a:r>
              <a:rPr lang="zh-TW" altLang="en-US" sz="2800" b="1" dirty="0">
                <a:solidFill>
                  <a:srgbClr val="0000FF"/>
                </a:solidFill>
                <a:latin typeface="微軟正黑體" panose="020B0604030504040204" pitchFamily="34" charset="-120"/>
                <a:ea typeface="微軟正黑體" panose="020B0604030504040204" pitchFamily="34" charset="-120"/>
              </a:rPr>
              <a:t>組織規程</a:t>
            </a:r>
            <a:r>
              <a:rPr lang="zh-TW" altLang="en-US" sz="2800" b="1" dirty="0">
                <a:latin typeface="微軟正黑體" pitchFamily="34" charset="-120"/>
                <a:ea typeface="微軟正黑體" pitchFamily="34" charset="-120"/>
              </a:rPr>
              <a:t>、</a:t>
            </a:r>
            <a:r>
              <a:rPr lang="zh-TW" altLang="en-US" sz="2800" b="1" dirty="0">
                <a:solidFill>
                  <a:srgbClr val="0000FF"/>
                </a:solidFill>
                <a:latin typeface="微軟正黑體" panose="020B0604030504040204" pitchFamily="34" charset="-120"/>
                <a:ea typeface="微軟正黑體" panose="020B0604030504040204" pitchFamily="34" charset="-120"/>
              </a:rPr>
              <a:t>核定公文</a:t>
            </a:r>
            <a:r>
              <a:rPr lang="zh-TW" altLang="en-US" sz="2800" b="1" dirty="0">
                <a:latin typeface="微軟正黑體" pitchFamily="34" charset="-120"/>
                <a:ea typeface="微軟正黑體" pitchFamily="34" charset="-120"/>
              </a:rPr>
              <a:t>至系統申請</a:t>
            </a:r>
            <a:r>
              <a:rPr lang="en-US" altLang="zh-TW" sz="2800" b="1" dirty="0">
                <a:latin typeface="微軟正黑體" pitchFamily="34" charset="-120"/>
                <a:ea typeface="微軟正黑體" pitchFamily="34" charset="-120"/>
              </a:rPr>
              <a:t>/</a:t>
            </a:r>
            <a:r>
              <a:rPr lang="zh-TW" altLang="en-US" sz="2800" b="1" dirty="0">
                <a:latin typeface="微軟正黑體" pitchFamily="34" charset="-120"/>
                <a:ea typeface="微軟正黑體" pitchFamily="34" charset="-120"/>
              </a:rPr>
              <a:t>維護</a:t>
            </a:r>
            <a:r>
              <a:rPr lang="zh-TW" altLang="en-US" sz="2800" b="1" dirty="0">
                <a:solidFill>
                  <a:srgbClr val="FF0000"/>
                </a:solidFill>
                <a:latin typeface="微軟正黑體" pitchFamily="34" charset="-120"/>
                <a:ea typeface="微軟正黑體" pitchFamily="34" charset="-120"/>
              </a:rPr>
              <a:t>一般系所、特殊專班</a:t>
            </a:r>
            <a:r>
              <a:rPr lang="zh-TW" altLang="en-US" sz="2800" b="1" dirty="0">
                <a:latin typeface="微軟正黑體" pitchFamily="34" charset="-120"/>
                <a:ea typeface="微軟正黑體" pitchFamily="34" charset="-120"/>
              </a:rPr>
              <a:t>資料。</a:t>
            </a:r>
            <a:endParaRPr lang="en-US" altLang="zh-TW" sz="2800" b="1" dirty="0">
              <a:solidFill>
                <a:srgbClr val="FF0000"/>
              </a:solidFill>
              <a:latin typeface="微軟正黑體" pitchFamily="34" charset="-120"/>
              <a:ea typeface="微軟正黑體" pitchFamily="34" charset="-120"/>
            </a:endParaRPr>
          </a:p>
          <a:p>
            <a:pPr latinLnBrk="1">
              <a:defRPr/>
            </a:pPr>
            <a:endParaRPr lang="en-US" altLang="zh-TW" sz="2800" b="1" dirty="0">
              <a:solidFill>
                <a:schemeClr val="bg2">
                  <a:lumMod val="10000"/>
                </a:schemeClr>
              </a:solidFill>
              <a:latin typeface="微軟正黑體" pitchFamily="34" charset="-120"/>
              <a:ea typeface="微軟正黑體" pitchFamily="34" charset="-120"/>
            </a:endParaRPr>
          </a:p>
        </p:txBody>
      </p:sp>
    </p:spTree>
    <p:extLst>
      <p:ext uri="{BB962C8B-B14F-4D97-AF65-F5344CB8AC3E}">
        <p14:creationId xmlns:p14="http://schemas.microsoft.com/office/powerpoint/2010/main" val="2409583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A70F9644-A876-4771-9AE7-1A9A051D130C}"/>
              </a:ext>
            </a:extLst>
          </p:cNvPr>
          <p:cNvSpPr>
            <a:spLocks noGrp="1"/>
          </p:cNvSpPr>
          <p:nvPr>
            <p:ph type="sldNum" sz="quarter" idx="12"/>
          </p:nvPr>
        </p:nvSpPr>
        <p:spPr/>
        <p:txBody>
          <a:bodyPr/>
          <a:lstStyle/>
          <a:p>
            <a:fld id="{D4B37BC5-01F3-4DA6-AE9F-6749599A3EE9}" type="slidenum">
              <a:rPr lang="zh-TW" altLang="en-US" smtClean="0"/>
              <a:t>7</a:t>
            </a:fld>
            <a:endParaRPr lang="zh-TW" altLang="en-US"/>
          </a:p>
        </p:txBody>
      </p:sp>
      <p:sp>
        <p:nvSpPr>
          <p:cNvPr id="4" name="標題 3">
            <a:extLst>
              <a:ext uri="{FF2B5EF4-FFF2-40B4-BE49-F238E27FC236}">
                <a16:creationId xmlns:a16="http://schemas.microsoft.com/office/drawing/2014/main" id="{5CC1367B-DC9F-4496-9766-930862E4EE19}"/>
              </a:ext>
            </a:extLst>
          </p:cNvPr>
          <p:cNvSpPr>
            <a:spLocks noGrp="1"/>
          </p:cNvSpPr>
          <p:nvPr>
            <p:ph type="title"/>
          </p:nvPr>
        </p:nvSpPr>
        <p:spPr/>
        <p:txBody>
          <a:bodyPr/>
          <a:lstStyle/>
          <a:p>
            <a:r>
              <a:rPr lang="zh-TW" altLang="en-US" dirty="0"/>
              <a:t>作業時程</a:t>
            </a:r>
            <a:r>
              <a:rPr lang="en-US" altLang="zh-TW" dirty="0"/>
              <a:t>-</a:t>
            </a:r>
            <a:r>
              <a:rPr lang="zh-TW" altLang="en-US" dirty="0"/>
              <a:t>本期表冊</a:t>
            </a:r>
          </a:p>
        </p:txBody>
      </p:sp>
      <p:sp>
        <p:nvSpPr>
          <p:cNvPr id="5" name="文字版面配置區 4">
            <a:extLst>
              <a:ext uri="{FF2B5EF4-FFF2-40B4-BE49-F238E27FC236}">
                <a16:creationId xmlns:a16="http://schemas.microsoft.com/office/drawing/2014/main" id="{65F083CA-6F52-40AD-B382-1F2911D32402}"/>
              </a:ext>
            </a:extLst>
          </p:cNvPr>
          <p:cNvSpPr>
            <a:spLocks noGrp="1"/>
          </p:cNvSpPr>
          <p:nvPr>
            <p:ph type="body" sz="quarter" idx="15"/>
          </p:nvPr>
        </p:nvSpPr>
        <p:spPr/>
        <p:txBody>
          <a:bodyPr/>
          <a:lstStyle/>
          <a:p>
            <a:r>
              <a:rPr lang="en-US" altLang="zh-TW" dirty="0"/>
              <a:t>03</a:t>
            </a:r>
            <a:endParaRPr lang="zh-TW" altLang="en-US" dirty="0"/>
          </a:p>
        </p:txBody>
      </p:sp>
      <p:pic>
        <p:nvPicPr>
          <p:cNvPr id="8" name="Picture 8" descr="http://www.iconpng.com/png/phuzion/fav%20(star).png">
            <a:extLst>
              <a:ext uri="{FF2B5EF4-FFF2-40B4-BE49-F238E27FC236}">
                <a16:creationId xmlns:a16="http://schemas.microsoft.com/office/drawing/2014/main" id="{64015CFF-80B6-4467-BCB2-52FDA5A0352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03929"/>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http://www.iconpng.com/png/phuzion/fav%20(star).png">
            <a:extLst>
              <a:ext uri="{FF2B5EF4-FFF2-40B4-BE49-F238E27FC236}">
                <a16:creationId xmlns:a16="http://schemas.microsoft.com/office/drawing/2014/main" id="{B4B4ACC0-D484-45DA-B29B-AC85BFF1979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4745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a:extLst>
              <a:ext uri="{FF2B5EF4-FFF2-40B4-BE49-F238E27FC236}">
                <a16:creationId xmlns:a16="http://schemas.microsoft.com/office/drawing/2014/main" id="{59D0C718-6244-4E11-9135-D99E3ED86E08}"/>
              </a:ext>
            </a:extLst>
          </p:cNvPr>
          <p:cNvSpPr/>
          <p:nvPr/>
        </p:nvSpPr>
        <p:spPr>
          <a:xfrm>
            <a:off x="1828800" y="995575"/>
            <a:ext cx="8782050" cy="1384995"/>
          </a:xfrm>
          <a:prstGeom prst="rect">
            <a:avLst/>
          </a:prstGeom>
        </p:spPr>
        <p:txBody>
          <a:bodyPr wrap="square">
            <a:spAutoFit/>
          </a:bodyPr>
          <a:lstStyle/>
          <a:p>
            <a:pPr latinLnBrk="1">
              <a:defRPr/>
            </a:pPr>
            <a:r>
              <a:rPr lang="zh-TW" altLang="en-US" sz="2800" b="1" dirty="0">
                <a:solidFill>
                  <a:schemeClr val="bg2">
                    <a:lumMod val="10000"/>
                  </a:schemeClr>
                </a:solidFill>
                <a:latin typeface="微軟正黑體" pitchFamily="34" charset="-120"/>
                <a:ea typeface="微軟正黑體" pitchFamily="34" charset="-120"/>
              </a:rPr>
              <a:t>填表期間：</a:t>
            </a:r>
            <a:r>
              <a:rPr lang="en-US" altLang="zh-TW" sz="2800" b="1" dirty="0">
                <a:solidFill>
                  <a:srgbClr val="FF0000"/>
                </a:solidFill>
                <a:latin typeface="微軟正黑體" pitchFamily="34" charset="-120"/>
                <a:ea typeface="微軟正黑體" pitchFamily="34" charset="-120"/>
              </a:rPr>
              <a:t>09/02</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10/31</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p>
          <a:p>
            <a:pPr latinLnBrk="1">
              <a:defRPr/>
            </a:pPr>
            <a:r>
              <a:rPr lang="zh-TW" altLang="en-US" sz="2800" b="1" dirty="0">
                <a:latin typeface="微軟正黑體" pitchFamily="34" charset="-120"/>
                <a:ea typeface="微軟正黑體" pitchFamily="34" charset="-120"/>
              </a:rPr>
              <a:t>同步開放</a:t>
            </a:r>
            <a:r>
              <a:rPr lang="zh-TW" altLang="en-US" sz="2800" b="1" dirty="0">
                <a:solidFill>
                  <a:srgbClr val="FF0000"/>
                </a:solidFill>
                <a:latin typeface="微軟正黑體" pitchFamily="34" charset="-120"/>
                <a:ea typeface="微軟正黑體" pitchFamily="34" charset="-120"/>
              </a:rPr>
              <a:t>受評學校</a:t>
            </a:r>
            <a:r>
              <a:rPr lang="zh-TW" altLang="en-US" sz="2800" b="1" dirty="0">
                <a:latin typeface="微軟正黑體" pitchFamily="34" charset="-120"/>
                <a:ea typeface="微軟正黑體" pitchFamily="34" charset="-120"/>
              </a:rPr>
              <a:t>瀏覽及下載</a:t>
            </a:r>
            <a:r>
              <a:rPr lang="zh-TW" altLang="en-US" sz="2800" b="1" dirty="0">
                <a:solidFill>
                  <a:srgbClr val="FF0000"/>
                </a:solidFill>
                <a:latin typeface="微軟正黑體" pitchFamily="34" charset="-120"/>
                <a:ea typeface="微軟正黑體" pitchFamily="34" charset="-120"/>
              </a:rPr>
              <a:t>評鑑表冊</a:t>
            </a:r>
            <a:endParaRPr lang="en-US" altLang="zh-TW" sz="2800" b="1" dirty="0">
              <a:solidFill>
                <a:srgbClr val="FF0000"/>
              </a:solidFill>
              <a:latin typeface="微軟正黑體" pitchFamily="34" charset="-120"/>
              <a:ea typeface="微軟正黑體" pitchFamily="34" charset="-120"/>
            </a:endParaRPr>
          </a:p>
          <a:p>
            <a:pPr latinLnBrk="1">
              <a:defRPr/>
            </a:pPr>
            <a:endParaRPr lang="en-US" altLang="zh-TW" sz="2800" b="1" dirty="0">
              <a:solidFill>
                <a:schemeClr val="bg2">
                  <a:lumMod val="10000"/>
                </a:schemeClr>
              </a:solidFill>
              <a:latin typeface="微軟正黑體" pitchFamily="34" charset="-120"/>
              <a:ea typeface="微軟正黑體" pitchFamily="34" charset="-120"/>
            </a:endParaRPr>
          </a:p>
        </p:txBody>
      </p:sp>
      <p:sp>
        <p:nvSpPr>
          <p:cNvPr id="11" name="矩形 10">
            <a:extLst>
              <a:ext uri="{FF2B5EF4-FFF2-40B4-BE49-F238E27FC236}">
                <a16:creationId xmlns:a16="http://schemas.microsoft.com/office/drawing/2014/main" id="{B1405826-EBB2-48B5-8EE7-A6B837D0228D}"/>
              </a:ext>
            </a:extLst>
          </p:cNvPr>
          <p:cNvSpPr/>
          <p:nvPr/>
        </p:nvSpPr>
        <p:spPr>
          <a:xfrm>
            <a:off x="3287709" y="1872607"/>
            <a:ext cx="7532691" cy="1381789"/>
          </a:xfrm>
          <a:prstGeom prst="rect">
            <a:avLst/>
          </a:prstGeom>
        </p:spPr>
        <p:txBody>
          <a:bodyPr wrap="square">
            <a:spAutoFit/>
          </a:bodyPr>
          <a:lstStyle/>
          <a:p>
            <a:pPr latinLnBrk="1">
              <a:lnSpc>
                <a:spcPct val="120000"/>
              </a:lnSpc>
            </a:pPr>
            <a:r>
              <a:rPr lang="zh-TW" altLang="en-US" sz="2400" b="1" dirty="0">
                <a:latin typeface="微軟正黑體" panose="020B0604030504040204" pitchFamily="34" charset="-120"/>
                <a:ea typeface="微軟正黑體" panose="020B0604030504040204" pitchFamily="34" charset="-120"/>
              </a:rPr>
              <a:t>評鑑類別：</a:t>
            </a:r>
            <a:r>
              <a:rPr lang="en-US" altLang="zh-TW" sz="2400" b="1" dirty="0">
                <a:latin typeface="微軟正黑體" panose="020B0604030504040204" pitchFamily="34" charset="-120"/>
                <a:ea typeface="微軟正黑體" panose="020B0604030504040204" pitchFamily="34" charset="-120"/>
              </a:rPr>
              <a:t>113</a:t>
            </a:r>
            <a:r>
              <a:rPr lang="zh-TW" altLang="en-US" sz="2400" b="1" dirty="0">
                <a:latin typeface="微軟正黑體" panose="020B0604030504040204" pitchFamily="34" charset="-120"/>
                <a:ea typeface="微軟正黑體" panose="020B0604030504040204" pitchFamily="34" charset="-120"/>
              </a:rPr>
              <a:t>學年度例行評鑑受評學校</a:t>
            </a:r>
          </a:p>
          <a:p>
            <a:pPr latinLnBrk="1">
              <a:lnSpc>
                <a:spcPct val="120000"/>
              </a:lnSpc>
            </a:pPr>
            <a:r>
              <a:rPr lang="en-US" altLang="zh-TW" sz="2400" b="1" dirty="0">
                <a:latin typeface="微軟正黑體" panose="020B0604030504040204" pitchFamily="34" charset="-120"/>
                <a:ea typeface="微軟正黑體" panose="020B0604030504040204" pitchFamily="34" charset="-120"/>
              </a:rPr>
              <a:t>                    113</a:t>
            </a:r>
            <a:r>
              <a:rPr lang="zh-TW" altLang="en-US" sz="2400" b="1" dirty="0">
                <a:latin typeface="微軟正黑體" panose="020B0604030504040204" pitchFamily="34" charset="-120"/>
                <a:ea typeface="微軟正黑體" panose="020B0604030504040204" pitchFamily="34" charset="-120"/>
              </a:rPr>
              <a:t>學年度追蹤評鑑受評學校</a:t>
            </a:r>
            <a:endParaRPr lang="en-US" altLang="zh-TW" sz="2400" b="1" dirty="0">
              <a:latin typeface="微軟正黑體" panose="020B0604030504040204" pitchFamily="34" charset="-120"/>
              <a:ea typeface="微軟正黑體" panose="020B0604030504040204" pitchFamily="34" charset="-120"/>
            </a:endParaRPr>
          </a:p>
          <a:p>
            <a:pPr latinLnBrk="1">
              <a:lnSpc>
                <a:spcPct val="120000"/>
              </a:lnSpc>
            </a:pPr>
            <a:r>
              <a:rPr lang="en-US" altLang="zh-TW" sz="2400" b="1" dirty="0">
                <a:latin typeface="微軟正黑體" panose="020B0604030504040204" pitchFamily="34" charset="-120"/>
                <a:ea typeface="微軟正黑體" panose="020B0604030504040204" pitchFamily="34" charset="-120"/>
              </a:rPr>
              <a:t>                    113</a:t>
            </a:r>
            <a:r>
              <a:rPr lang="zh-TW" altLang="en-US" sz="2400" b="1" dirty="0">
                <a:latin typeface="微軟正黑體" panose="020B0604030504040204" pitchFamily="34" charset="-120"/>
                <a:ea typeface="微軟正黑體" panose="020B0604030504040204" pitchFamily="34" charset="-120"/>
              </a:rPr>
              <a:t>學年度再評鑑受評學校</a:t>
            </a:r>
            <a:endParaRPr lang="en-US" altLang="zh-TW" sz="2400" b="1" dirty="0">
              <a:latin typeface="微軟正黑體" panose="020B0604030504040204" pitchFamily="34" charset="-120"/>
              <a:ea typeface="微軟正黑體" panose="020B0604030504040204" pitchFamily="34" charset="-120"/>
            </a:endParaRPr>
          </a:p>
        </p:txBody>
      </p:sp>
      <p:graphicFrame>
        <p:nvGraphicFramePr>
          <p:cNvPr id="12" name="表格 11">
            <a:extLst>
              <a:ext uri="{FF2B5EF4-FFF2-40B4-BE49-F238E27FC236}">
                <a16:creationId xmlns:a16="http://schemas.microsoft.com/office/drawing/2014/main" id="{F9FABA43-0145-4F14-AABE-FE41A09DF021}"/>
              </a:ext>
            </a:extLst>
          </p:cNvPr>
          <p:cNvGraphicFramePr>
            <a:graphicFrameLocks noGrp="1"/>
          </p:cNvGraphicFramePr>
          <p:nvPr>
            <p:extLst>
              <p:ext uri="{D42A27DB-BD31-4B8C-83A1-F6EECF244321}">
                <p14:modId xmlns:p14="http://schemas.microsoft.com/office/powerpoint/2010/main" val="2562307805"/>
              </p:ext>
            </p:extLst>
          </p:nvPr>
        </p:nvGraphicFramePr>
        <p:xfrm>
          <a:off x="2220819" y="3429000"/>
          <a:ext cx="3600002" cy="3002280"/>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2472018076"/>
                    </a:ext>
                  </a:extLst>
                </a:gridCol>
                <a:gridCol w="514286">
                  <a:extLst>
                    <a:ext uri="{9D8B030D-6E8A-4147-A177-3AD203B41FA5}">
                      <a16:colId xmlns:a16="http://schemas.microsoft.com/office/drawing/2014/main" val="3672517135"/>
                    </a:ext>
                  </a:extLst>
                </a:gridCol>
                <a:gridCol w="514286">
                  <a:extLst>
                    <a:ext uri="{9D8B030D-6E8A-4147-A177-3AD203B41FA5}">
                      <a16:colId xmlns:a16="http://schemas.microsoft.com/office/drawing/2014/main" val="3203938980"/>
                    </a:ext>
                  </a:extLst>
                </a:gridCol>
                <a:gridCol w="514286">
                  <a:extLst>
                    <a:ext uri="{9D8B030D-6E8A-4147-A177-3AD203B41FA5}">
                      <a16:colId xmlns:a16="http://schemas.microsoft.com/office/drawing/2014/main" val="455712159"/>
                    </a:ext>
                  </a:extLst>
                </a:gridCol>
                <a:gridCol w="514286">
                  <a:extLst>
                    <a:ext uri="{9D8B030D-6E8A-4147-A177-3AD203B41FA5}">
                      <a16:colId xmlns:a16="http://schemas.microsoft.com/office/drawing/2014/main" val="1127437771"/>
                    </a:ext>
                  </a:extLst>
                </a:gridCol>
                <a:gridCol w="514286">
                  <a:extLst>
                    <a:ext uri="{9D8B030D-6E8A-4147-A177-3AD203B41FA5}">
                      <a16:colId xmlns:a16="http://schemas.microsoft.com/office/drawing/2014/main" val="2815228356"/>
                    </a:ext>
                  </a:extLst>
                </a:gridCol>
                <a:gridCol w="514286">
                  <a:extLst>
                    <a:ext uri="{9D8B030D-6E8A-4147-A177-3AD203B41FA5}">
                      <a16:colId xmlns:a16="http://schemas.microsoft.com/office/drawing/2014/main" val="1392124103"/>
                    </a:ext>
                  </a:extLst>
                </a:gridCol>
              </a:tblGrid>
              <a:tr h="358932">
                <a:tc gridSpan="7">
                  <a:txBody>
                    <a:bodyPr/>
                    <a:lstStyle/>
                    <a:p>
                      <a:pPr algn="ctr" rtl="0" fontAlgn="ctr"/>
                      <a:r>
                        <a:rPr lang="en-US" altLang="zh-TW" sz="2400" u="none" strike="noStrike" dirty="0">
                          <a:effectLst/>
                        </a:rPr>
                        <a:t>9</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06635709"/>
                  </a:ext>
                </a:extLst>
              </a:tr>
              <a:tr h="367478">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五</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744558348"/>
                  </a:ext>
                </a:extLst>
              </a:tr>
              <a:tr h="358932">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7192713"/>
                  </a:ext>
                </a:extLst>
              </a:tr>
              <a:tr h="358932">
                <a:tc>
                  <a:txBody>
                    <a:bodyPr/>
                    <a:lstStyle/>
                    <a:p>
                      <a:pPr algn="ctr" rtl="0" fontAlgn="ctr"/>
                      <a:r>
                        <a:rPr lang="en-US" altLang="zh-TW" sz="2400" u="none" strike="noStrike" dirty="0">
                          <a:effectLst/>
                        </a:rPr>
                        <a:t>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2131268248"/>
                  </a:ext>
                </a:extLst>
              </a:tr>
              <a:tr h="358932">
                <a:tc>
                  <a:txBody>
                    <a:bodyPr/>
                    <a:lstStyle/>
                    <a:p>
                      <a:pPr algn="ctr" rtl="0" fontAlgn="ctr"/>
                      <a:r>
                        <a:rPr lang="en-US" altLang="zh-TW" sz="2400" u="none" strike="noStrike" dirty="0">
                          <a:effectLst/>
                        </a:rPr>
                        <a:t>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10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13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15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444309356"/>
                  </a:ext>
                </a:extLst>
              </a:tr>
              <a:tr h="358932">
                <a:tc>
                  <a:txBody>
                    <a:bodyPr/>
                    <a:lstStyle/>
                    <a:p>
                      <a:pPr algn="ctr" rtl="0" fontAlgn="ctr"/>
                      <a:r>
                        <a:rPr lang="en-US" altLang="zh-TW" sz="2400" u="none" strike="noStrike" dirty="0">
                          <a:effectLst/>
                        </a:rPr>
                        <a:t>16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18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3988547495"/>
                  </a:ext>
                </a:extLst>
              </a:tr>
              <a:tr h="358932">
                <a:tc>
                  <a:txBody>
                    <a:bodyPr/>
                    <a:lstStyle/>
                    <a:p>
                      <a:pPr algn="ctr" rtl="0" fontAlgn="ctr"/>
                      <a:r>
                        <a:rPr lang="en-US" altLang="zh-TW" sz="2400" u="none" strike="noStrike" dirty="0">
                          <a:effectLst/>
                        </a:rPr>
                        <a:t>23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2735064668"/>
                  </a:ext>
                </a:extLst>
              </a:tr>
              <a:tr h="358932">
                <a:tc>
                  <a:txBody>
                    <a:bodyPr/>
                    <a:lstStyle/>
                    <a:p>
                      <a:pPr algn="ctr" rtl="0" fontAlgn="ctr"/>
                      <a:r>
                        <a:rPr lang="en-US" altLang="zh-TW" sz="2400" u="none" strike="noStrike" dirty="0">
                          <a:effectLst/>
                        </a:rPr>
                        <a:t>30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6007165"/>
                  </a:ext>
                </a:extLst>
              </a:tr>
            </a:tbl>
          </a:graphicData>
        </a:graphic>
      </p:graphicFrame>
      <p:graphicFrame>
        <p:nvGraphicFramePr>
          <p:cNvPr id="13" name="表格 12">
            <a:extLst>
              <a:ext uri="{FF2B5EF4-FFF2-40B4-BE49-F238E27FC236}">
                <a16:creationId xmlns:a16="http://schemas.microsoft.com/office/drawing/2014/main" id="{D160AAE1-A295-4A21-B0E6-00E2602C27CF}"/>
              </a:ext>
            </a:extLst>
          </p:cNvPr>
          <p:cNvGraphicFramePr>
            <a:graphicFrameLocks noGrp="1"/>
          </p:cNvGraphicFramePr>
          <p:nvPr>
            <p:extLst>
              <p:ext uri="{D42A27DB-BD31-4B8C-83A1-F6EECF244321}">
                <p14:modId xmlns:p14="http://schemas.microsoft.com/office/powerpoint/2010/main" val="2085941132"/>
              </p:ext>
            </p:extLst>
          </p:nvPr>
        </p:nvGraphicFramePr>
        <p:xfrm>
          <a:off x="6046071" y="3429000"/>
          <a:ext cx="3600002" cy="3002279"/>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2108063156"/>
                    </a:ext>
                  </a:extLst>
                </a:gridCol>
                <a:gridCol w="514286">
                  <a:extLst>
                    <a:ext uri="{9D8B030D-6E8A-4147-A177-3AD203B41FA5}">
                      <a16:colId xmlns:a16="http://schemas.microsoft.com/office/drawing/2014/main" val="4015345535"/>
                    </a:ext>
                  </a:extLst>
                </a:gridCol>
                <a:gridCol w="514286">
                  <a:extLst>
                    <a:ext uri="{9D8B030D-6E8A-4147-A177-3AD203B41FA5}">
                      <a16:colId xmlns:a16="http://schemas.microsoft.com/office/drawing/2014/main" val="1068560908"/>
                    </a:ext>
                  </a:extLst>
                </a:gridCol>
                <a:gridCol w="514286">
                  <a:extLst>
                    <a:ext uri="{9D8B030D-6E8A-4147-A177-3AD203B41FA5}">
                      <a16:colId xmlns:a16="http://schemas.microsoft.com/office/drawing/2014/main" val="3182630667"/>
                    </a:ext>
                  </a:extLst>
                </a:gridCol>
                <a:gridCol w="514286">
                  <a:extLst>
                    <a:ext uri="{9D8B030D-6E8A-4147-A177-3AD203B41FA5}">
                      <a16:colId xmlns:a16="http://schemas.microsoft.com/office/drawing/2014/main" val="2096757721"/>
                    </a:ext>
                  </a:extLst>
                </a:gridCol>
                <a:gridCol w="514286">
                  <a:extLst>
                    <a:ext uri="{9D8B030D-6E8A-4147-A177-3AD203B41FA5}">
                      <a16:colId xmlns:a16="http://schemas.microsoft.com/office/drawing/2014/main" val="3626027349"/>
                    </a:ext>
                  </a:extLst>
                </a:gridCol>
                <a:gridCol w="514286">
                  <a:extLst>
                    <a:ext uri="{9D8B030D-6E8A-4147-A177-3AD203B41FA5}">
                      <a16:colId xmlns:a16="http://schemas.microsoft.com/office/drawing/2014/main" val="1831162903"/>
                    </a:ext>
                  </a:extLst>
                </a:gridCol>
              </a:tblGrid>
              <a:tr h="427443">
                <a:tc gridSpan="7">
                  <a:txBody>
                    <a:bodyPr/>
                    <a:lstStyle/>
                    <a:p>
                      <a:pPr algn="ctr" rtl="0" fontAlgn="ctr"/>
                      <a:r>
                        <a:rPr lang="en-US" altLang="zh-TW" sz="2400" u="none" strike="noStrike" dirty="0">
                          <a:effectLst/>
                        </a:rPr>
                        <a:t>10</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61505276"/>
                  </a:ext>
                </a:extLst>
              </a:tr>
              <a:tr h="437621">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三</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四</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3022837616"/>
                  </a:ext>
                </a:extLst>
              </a:tr>
              <a:tr h="427443">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3890033778"/>
                  </a:ext>
                </a:extLst>
              </a:tr>
              <a:tr h="427443">
                <a:tc>
                  <a:txBody>
                    <a:bodyPr/>
                    <a:lstStyle/>
                    <a:p>
                      <a:pPr algn="ctr" rtl="0" fontAlgn="ctr"/>
                      <a:r>
                        <a:rPr lang="en-US" altLang="zh-TW" sz="2400" u="none" strike="noStrike" dirty="0">
                          <a:effectLst/>
                        </a:rPr>
                        <a:t>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10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11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1571489125"/>
                  </a:ext>
                </a:extLst>
              </a:tr>
              <a:tr h="427443">
                <a:tc>
                  <a:txBody>
                    <a:bodyPr/>
                    <a:lstStyle/>
                    <a:p>
                      <a:pPr algn="ctr" rtl="0" fontAlgn="ctr"/>
                      <a:r>
                        <a:rPr lang="en-US" altLang="zh-TW" sz="2400" u="none" strike="noStrike" dirty="0">
                          <a:effectLst/>
                        </a:rPr>
                        <a:t>14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18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19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362140412"/>
                  </a:ext>
                </a:extLst>
              </a:tr>
              <a:tr h="427443">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714629556"/>
                  </a:ext>
                </a:extLst>
              </a:tr>
              <a:tr h="427443">
                <a:tc>
                  <a:txBody>
                    <a:bodyPr/>
                    <a:lstStyle/>
                    <a:p>
                      <a:pPr algn="ctr" rtl="0" fontAlgn="ctr"/>
                      <a:r>
                        <a:rPr lang="en-US" altLang="zh-TW" sz="2400" u="none" strike="noStrike">
                          <a:effectLst/>
                        </a:rPr>
                        <a:t>28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29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30</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31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4749214"/>
                  </a:ext>
                </a:extLst>
              </a:tr>
            </a:tbl>
          </a:graphicData>
        </a:graphic>
      </p:graphicFrame>
    </p:spTree>
    <p:extLst>
      <p:ext uri="{BB962C8B-B14F-4D97-AF65-F5344CB8AC3E}">
        <p14:creationId xmlns:p14="http://schemas.microsoft.com/office/powerpoint/2010/main" val="3551268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4CBC8F8E-801C-4EBD-9236-889C7DAAEC6B}"/>
              </a:ext>
            </a:extLst>
          </p:cNvPr>
          <p:cNvSpPr>
            <a:spLocks noGrp="1"/>
          </p:cNvSpPr>
          <p:nvPr>
            <p:ph type="sldNum" sz="quarter" idx="12"/>
          </p:nvPr>
        </p:nvSpPr>
        <p:spPr/>
        <p:txBody>
          <a:bodyPr/>
          <a:lstStyle/>
          <a:p>
            <a:fld id="{D4B37BC5-01F3-4DA6-AE9F-6749599A3EE9}" type="slidenum">
              <a:rPr lang="zh-TW" altLang="en-US" smtClean="0"/>
              <a:t>8</a:t>
            </a:fld>
            <a:endParaRPr lang="zh-TW" altLang="en-US"/>
          </a:p>
        </p:txBody>
      </p:sp>
      <p:sp>
        <p:nvSpPr>
          <p:cNvPr id="4" name="標題 3">
            <a:extLst>
              <a:ext uri="{FF2B5EF4-FFF2-40B4-BE49-F238E27FC236}">
                <a16:creationId xmlns:a16="http://schemas.microsoft.com/office/drawing/2014/main" id="{19094D98-D5F6-42B7-87FD-3C1298154506}"/>
              </a:ext>
            </a:extLst>
          </p:cNvPr>
          <p:cNvSpPr>
            <a:spLocks noGrp="1"/>
          </p:cNvSpPr>
          <p:nvPr>
            <p:ph type="title"/>
          </p:nvPr>
        </p:nvSpPr>
        <p:spPr/>
        <p:txBody>
          <a:bodyPr/>
          <a:lstStyle/>
          <a:p>
            <a:r>
              <a:rPr lang="zh-TW" altLang="en-US" dirty="0"/>
              <a:t>作業時程</a:t>
            </a:r>
            <a:r>
              <a:rPr lang="en-US" altLang="zh-TW" dirty="0"/>
              <a:t>-</a:t>
            </a:r>
            <a:r>
              <a:rPr lang="zh-TW" altLang="en-US" dirty="0"/>
              <a:t>資料匯出</a:t>
            </a:r>
          </a:p>
        </p:txBody>
      </p:sp>
      <p:sp>
        <p:nvSpPr>
          <p:cNvPr id="5" name="文字版面配置區 4">
            <a:extLst>
              <a:ext uri="{FF2B5EF4-FFF2-40B4-BE49-F238E27FC236}">
                <a16:creationId xmlns:a16="http://schemas.microsoft.com/office/drawing/2014/main" id="{61D57161-FFEA-459C-B266-4869C07012BB}"/>
              </a:ext>
            </a:extLst>
          </p:cNvPr>
          <p:cNvSpPr>
            <a:spLocks noGrp="1"/>
          </p:cNvSpPr>
          <p:nvPr>
            <p:ph type="body" sz="quarter" idx="15"/>
          </p:nvPr>
        </p:nvSpPr>
        <p:spPr/>
        <p:txBody>
          <a:bodyPr/>
          <a:lstStyle/>
          <a:p>
            <a:r>
              <a:rPr lang="en-US" altLang="zh-TW" dirty="0"/>
              <a:t>04</a:t>
            </a:r>
            <a:endParaRPr lang="zh-TW" altLang="en-US" dirty="0"/>
          </a:p>
        </p:txBody>
      </p:sp>
      <p:sp>
        <p:nvSpPr>
          <p:cNvPr id="6" name="矩形 19">
            <a:extLst>
              <a:ext uri="{FF2B5EF4-FFF2-40B4-BE49-F238E27FC236}">
                <a16:creationId xmlns:a16="http://schemas.microsoft.com/office/drawing/2014/main" id="{9D419519-FB11-47D2-933A-C7B3459BCEF2}"/>
              </a:ext>
            </a:extLst>
          </p:cNvPr>
          <p:cNvSpPr>
            <a:spLocks noChangeArrowheads="1"/>
          </p:cNvSpPr>
          <p:nvPr/>
        </p:nvSpPr>
        <p:spPr bwMode="auto">
          <a:xfrm>
            <a:off x="1828800" y="914400"/>
            <a:ext cx="10031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en-US" altLang="zh-TW" sz="2800" b="1" dirty="0">
                <a:solidFill>
                  <a:srgbClr val="FF0000"/>
                </a:solidFill>
                <a:latin typeface="微軟正黑體" panose="020B0604030504040204" pitchFamily="34" charset="-120"/>
                <a:ea typeface="微軟正黑體" panose="020B0604030504040204" pitchFamily="34" charset="-120"/>
              </a:rPr>
              <a:t>11/01</a:t>
            </a:r>
            <a:r>
              <a:rPr lang="en-US" altLang="zh-TW" sz="2800" b="1" dirty="0">
                <a:latin typeface="微軟正黑體" panose="020B0604030504040204" pitchFamily="34" charset="-120"/>
                <a:ea typeface="微軟正黑體" panose="020B0604030504040204" pitchFamily="34" charset="-120"/>
              </a:rPr>
              <a:t>~</a:t>
            </a:r>
            <a:r>
              <a:rPr lang="en-US" altLang="zh-TW" sz="2800" b="1" dirty="0">
                <a:solidFill>
                  <a:srgbClr val="FF0000"/>
                </a:solidFill>
                <a:latin typeface="微軟正黑體" panose="020B0604030504040204" pitchFamily="34" charset="-120"/>
                <a:ea typeface="微軟正黑體" panose="020B0604030504040204" pitchFamily="34" charset="-120"/>
              </a:rPr>
              <a:t>11/05</a:t>
            </a:r>
            <a:r>
              <a:rPr lang="zh-TW" altLang="en-US" sz="2800" b="1" dirty="0">
                <a:latin typeface="微軟正黑體" panose="020B0604030504040204" pitchFamily="34" charset="-120"/>
                <a:ea typeface="微軟正黑體" panose="020B0604030504040204" pitchFamily="34" charset="-120"/>
              </a:rPr>
              <a:t>校庫提供資料予應用單位</a:t>
            </a:r>
            <a:endParaRPr lang="en-US" altLang="zh-TW" sz="2800" b="1" dirty="0">
              <a:latin typeface="微軟正黑體" panose="020B0604030504040204" pitchFamily="34" charset="-120"/>
              <a:ea typeface="微軟正黑體" panose="020B0604030504040204" pitchFamily="34" charset="-120"/>
            </a:endParaRPr>
          </a:p>
        </p:txBody>
      </p:sp>
      <p:pic>
        <p:nvPicPr>
          <p:cNvPr id="8" name="Picture 8" descr="http://www.iconpng.com/png/phuzion/fav%20(star).png">
            <a:extLst>
              <a:ext uri="{FF2B5EF4-FFF2-40B4-BE49-F238E27FC236}">
                <a16:creationId xmlns:a16="http://schemas.microsoft.com/office/drawing/2014/main" id="{8AE58E88-926A-41B7-B2F8-3B3D721FA92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0173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9">
            <a:extLst>
              <a:ext uri="{FF2B5EF4-FFF2-40B4-BE49-F238E27FC236}">
                <a16:creationId xmlns:a16="http://schemas.microsoft.com/office/drawing/2014/main" id="{CB7A4C9B-EC0B-406C-9C07-F4426B690583}"/>
              </a:ext>
            </a:extLst>
          </p:cNvPr>
          <p:cNvSpPr>
            <a:spLocks noChangeArrowheads="1"/>
          </p:cNvSpPr>
          <p:nvPr/>
        </p:nvSpPr>
        <p:spPr bwMode="auto">
          <a:xfrm>
            <a:off x="6546084" y="2090172"/>
            <a:ext cx="4652196"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eaLnBrk="1" latinLnBrk="1" hangingPunct="1"/>
            <a:r>
              <a:rPr lang="zh-TW" altLang="en-US" sz="2800" b="1" dirty="0">
                <a:solidFill>
                  <a:srgbClr val="0000FF"/>
                </a:solidFill>
                <a:latin typeface="微軟正黑體" panose="020B0604030504040204" pitchFamily="34" charset="-120"/>
                <a:ea typeface="微軟正黑體" panose="020B0604030504040204" pitchFamily="34" charset="-120"/>
              </a:rPr>
              <a:t>第一次資料匯出：</a:t>
            </a:r>
            <a:endParaRPr lang="en-US" altLang="zh-TW" sz="2800" b="1" dirty="0">
              <a:solidFill>
                <a:srgbClr val="0000FF"/>
              </a:solidFill>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統計處</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總量管制小組</a:t>
            </a:r>
            <a:endParaRPr lang="en-US" altLang="zh-TW" sz="2800" b="1" dirty="0">
              <a:latin typeface="微軟正黑體" panose="020B0604030504040204" pitchFamily="34" charset="-120"/>
              <a:ea typeface="微軟正黑體" panose="020B0604030504040204" pitchFamily="34" charset="-120"/>
            </a:endParaRPr>
          </a:p>
          <a:p>
            <a:pPr marL="2241550" indent="-2241550" latinLnBrk="1"/>
            <a:r>
              <a:rPr lang="zh-TW" altLang="en-US" sz="2800" b="1" dirty="0">
                <a:latin typeface="微軟正黑體" panose="020B0604030504040204" pitchFamily="34" charset="-120"/>
                <a:ea typeface="微軟正黑體" panose="020B0604030504040204" pitchFamily="34" charset="-120"/>
              </a:rPr>
              <a:t>大專校院一覽表</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獎勵補助工作小組</a:t>
            </a:r>
            <a:endParaRPr lang="en-US" altLang="zh-TW" sz="2800" b="1" dirty="0">
              <a:latin typeface="微軟正黑體" panose="020B0604030504040204" pitchFamily="34" charset="-120"/>
              <a:ea typeface="微軟正黑體" panose="020B0604030504040204" pitchFamily="34" charset="-120"/>
            </a:endParaRP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大專校院學生基本資料庫</a:t>
            </a:r>
          </a:p>
          <a:p>
            <a:pPr marL="2241550" indent="-2241550" eaLnBrk="1" latinLnBrk="1" hangingPunct="1"/>
            <a:r>
              <a:rPr lang="zh-TW" altLang="en-US" sz="2800" b="1" dirty="0">
                <a:latin typeface="微軟正黑體" panose="020B0604030504040204" pitchFamily="34" charset="-120"/>
                <a:ea typeface="微軟正黑體" panose="020B0604030504040204" pitchFamily="34" charset="-120"/>
              </a:rPr>
              <a:t>大專校院校務資訊公開平臺</a:t>
            </a:r>
          </a:p>
        </p:txBody>
      </p:sp>
      <p:graphicFrame>
        <p:nvGraphicFramePr>
          <p:cNvPr id="10" name="表格 9">
            <a:extLst>
              <a:ext uri="{FF2B5EF4-FFF2-40B4-BE49-F238E27FC236}">
                <a16:creationId xmlns:a16="http://schemas.microsoft.com/office/drawing/2014/main" id="{C93D58EA-9F6F-4BAF-9347-53BFCD1B74C1}"/>
              </a:ext>
            </a:extLst>
          </p:cNvPr>
          <p:cNvGraphicFramePr>
            <a:graphicFrameLocks noGrp="1"/>
          </p:cNvGraphicFramePr>
          <p:nvPr>
            <p:extLst>
              <p:ext uri="{D42A27DB-BD31-4B8C-83A1-F6EECF244321}">
                <p14:modId xmlns:p14="http://schemas.microsoft.com/office/powerpoint/2010/main" val="4206856764"/>
              </p:ext>
            </p:extLst>
          </p:nvPr>
        </p:nvGraphicFramePr>
        <p:xfrm>
          <a:off x="1828800" y="2207657"/>
          <a:ext cx="3600002" cy="2880001"/>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2536036205"/>
                    </a:ext>
                  </a:extLst>
                </a:gridCol>
                <a:gridCol w="514286">
                  <a:extLst>
                    <a:ext uri="{9D8B030D-6E8A-4147-A177-3AD203B41FA5}">
                      <a16:colId xmlns:a16="http://schemas.microsoft.com/office/drawing/2014/main" val="1722983397"/>
                    </a:ext>
                  </a:extLst>
                </a:gridCol>
                <a:gridCol w="514286">
                  <a:extLst>
                    <a:ext uri="{9D8B030D-6E8A-4147-A177-3AD203B41FA5}">
                      <a16:colId xmlns:a16="http://schemas.microsoft.com/office/drawing/2014/main" val="4143092094"/>
                    </a:ext>
                  </a:extLst>
                </a:gridCol>
                <a:gridCol w="514286">
                  <a:extLst>
                    <a:ext uri="{9D8B030D-6E8A-4147-A177-3AD203B41FA5}">
                      <a16:colId xmlns:a16="http://schemas.microsoft.com/office/drawing/2014/main" val="632453715"/>
                    </a:ext>
                  </a:extLst>
                </a:gridCol>
                <a:gridCol w="514286">
                  <a:extLst>
                    <a:ext uri="{9D8B030D-6E8A-4147-A177-3AD203B41FA5}">
                      <a16:colId xmlns:a16="http://schemas.microsoft.com/office/drawing/2014/main" val="2749295158"/>
                    </a:ext>
                  </a:extLst>
                </a:gridCol>
                <a:gridCol w="514286">
                  <a:extLst>
                    <a:ext uri="{9D8B030D-6E8A-4147-A177-3AD203B41FA5}">
                      <a16:colId xmlns:a16="http://schemas.microsoft.com/office/drawing/2014/main" val="2554174482"/>
                    </a:ext>
                  </a:extLst>
                </a:gridCol>
                <a:gridCol w="514286">
                  <a:extLst>
                    <a:ext uri="{9D8B030D-6E8A-4147-A177-3AD203B41FA5}">
                      <a16:colId xmlns:a16="http://schemas.microsoft.com/office/drawing/2014/main" val="3726789324"/>
                    </a:ext>
                  </a:extLst>
                </a:gridCol>
              </a:tblGrid>
              <a:tr h="410034">
                <a:tc gridSpan="7">
                  <a:txBody>
                    <a:bodyPr/>
                    <a:lstStyle/>
                    <a:p>
                      <a:pPr algn="ctr" rtl="0" fontAlgn="ctr"/>
                      <a:r>
                        <a:rPr lang="en-US" altLang="zh-TW" sz="2400" u="none" strike="noStrike" dirty="0">
                          <a:effectLst/>
                        </a:rPr>
                        <a:t>11</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849749544"/>
                  </a:ext>
                </a:extLst>
              </a:tr>
              <a:tr h="419797">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704672438"/>
                  </a:ext>
                </a:extLst>
              </a:tr>
              <a:tr h="410034">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2</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1590481352"/>
                  </a:ext>
                </a:extLst>
              </a:tr>
              <a:tr h="410034">
                <a:tc>
                  <a:txBody>
                    <a:bodyPr/>
                    <a:lstStyle/>
                    <a:p>
                      <a:pPr algn="ctr" rtl="0" fontAlgn="ctr"/>
                      <a:r>
                        <a:rPr lang="en-US" altLang="zh-TW" sz="2400" u="none" strike="noStrike" dirty="0">
                          <a:effectLst/>
                        </a:rPr>
                        <a:t>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6048999"/>
                  </a:ext>
                </a:extLst>
              </a:tr>
              <a:tr h="410034">
                <a:tc>
                  <a:txBody>
                    <a:bodyPr/>
                    <a:lstStyle/>
                    <a:p>
                      <a:pPr algn="ctr" rtl="0" fontAlgn="ctr"/>
                      <a:r>
                        <a:rPr lang="en-US" altLang="zh-TW" sz="2400" u="none" strike="noStrike">
                          <a:effectLst/>
                        </a:rPr>
                        <a:t>11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3494702"/>
                  </a:ext>
                </a:extLst>
              </a:tr>
              <a:tr h="410034">
                <a:tc>
                  <a:txBody>
                    <a:bodyPr/>
                    <a:lstStyle/>
                    <a:p>
                      <a:pPr algn="ctr" rtl="0" fontAlgn="ctr"/>
                      <a:r>
                        <a:rPr lang="en-US" altLang="zh-TW" sz="2400" u="none" strike="noStrike">
                          <a:effectLst/>
                        </a:rPr>
                        <a:t>18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6363444"/>
                  </a:ext>
                </a:extLst>
              </a:tr>
              <a:tr h="410034">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9905291"/>
                  </a:ext>
                </a:extLst>
              </a:tr>
            </a:tbl>
          </a:graphicData>
        </a:graphic>
      </p:graphicFrame>
    </p:spTree>
    <p:extLst>
      <p:ext uri="{BB962C8B-B14F-4D97-AF65-F5344CB8AC3E}">
        <p14:creationId xmlns:p14="http://schemas.microsoft.com/office/powerpoint/2010/main" val="8307560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791AECAE-2726-4EE6-B7FD-D8499BD7AB65}"/>
              </a:ext>
            </a:extLst>
          </p:cNvPr>
          <p:cNvSpPr>
            <a:spLocks noGrp="1"/>
          </p:cNvSpPr>
          <p:nvPr>
            <p:ph type="sldNum" sz="quarter" idx="12"/>
          </p:nvPr>
        </p:nvSpPr>
        <p:spPr/>
        <p:txBody>
          <a:bodyPr/>
          <a:lstStyle/>
          <a:p>
            <a:fld id="{D4B37BC5-01F3-4DA6-AE9F-6749599A3EE9}" type="slidenum">
              <a:rPr lang="zh-TW" altLang="en-US" smtClean="0"/>
              <a:t>9</a:t>
            </a:fld>
            <a:endParaRPr lang="zh-TW" altLang="en-US"/>
          </a:p>
        </p:txBody>
      </p:sp>
      <p:sp>
        <p:nvSpPr>
          <p:cNvPr id="4" name="標題 3">
            <a:extLst>
              <a:ext uri="{FF2B5EF4-FFF2-40B4-BE49-F238E27FC236}">
                <a16:creationId xmlns:a16="http://schemas.microsoft.com/office/drawing/2014/main" id="{E7CB80ED-D3B6-4420-BCB7-4D897286119B}"/>
              </a:ext>
            </a:extLst>
          </p:cNvPr>
          <p:cNvSpPr>
            <a:spLocks noGrp="1"/>
          </p:cNvSpPr>
          <p:nvPr>
            <p:ph type="title"/>
          </p:nvPr>
        </p:nvSpPr>
        <p:spPr/>
        <p:txBody>
          <a:bodyPr/>
          <a:lstStyle/>
          <a:p>
            <a:r>
              <a:rPr lang="zh-TW" altLang="en-US" dirty="0"/>
              <a:t>作業時程</a:t>
            </a:r>
            <a:r>
              <a:rPr lang="en-US" altLang="zh-TW" dirty="0"/>
              <a:t>-</a:t>
            </a:r>
            <a:r>
              <a:rPr lang="zh-TW" altLang="en-US" dirty="0"/>
              <a:t>統一資料修正</a:t>
            </a:r>
          </a:p>
        </p:txBody>
      </p:sp>
      <p:sp>
        <p:nvSpPr>
          <p:cNvPr id="5" name="文字版面配置區 4">
            <a:extLst>
              <a:ext uri="{FF2B5EF4-FFF2-40B4-BE49-F238E27FC236}">
                <a16:creationId xmlns:a16="http://schemas.microsoft.com/office/drawing/2014/main" id="{3D0B5406-DE51-4BBA-B652-2E4509403FF4}"/>
              </a:ext>
            </a:extLst>
          </p:cNvPr>
          <p:cNvSpPr>
            <a:spLocks noGrp="1"/>
          </p:cNvSpPr>
          <p:nvPr>
            <p:ph type="body" sz="quarter" idx="15"/>
          </p:nvPr>
        </p:nvSpPr>
        <p:spPr/>
        <p:txBody>
          <a:bodyPr/>
          <a:lstStyle/>
          <a:p>
            <a:r>
              <a:rPr lang="en-US" altLang="zh-TW" dirty="0"/>
              <a:t>05</a:t>
            </a:r>
            <a:endParaRPr lang="zh-TW" altLang="en-US" dirty="0"/>
          </a:p>
        </p:txBody>
      </p:sp>
      <p:sp>
        <p:nvSpPr>
          <p:cNvPr id="6" name="矩形 5">
            <a:extLst>
              <a:ext uri="{FF2B5EF4-FFF2-40B4-BE49-F238E27FC236}">
                <a16:creationId xmlns:a16="http://schemas.microsoft.com/office/drawing/2014/main" id="{1D284058-6678-44D4-8474-BDD31CDA4682}"/>
              </a:ext>
            </a:extLst>
          </p:cNvPr>
          <p:cNvSpPr/>
          <p:nvPr/>
        </p:nvSpPr>
        <p:spPr>
          <a:xfrm>
            <a:off x="1828800" y="991871"/>
            <a:ext cx="10180326" cy="1815882"/>
          </a:xfrm>
          <a:prstGeom prst="rect">
            <a:avLst/>
          </a:prstGeom>
        </p:spPr>
        <p:txBody>
          <a:bodyPr wrap="square">
            <a:spAutoFit/>
          </a:bodyPr>
          <a:lstStyle/>
          <a:p>
            <a:pPr latinLnBrk="1">
              <a:defRPr/>
            </a:pPr>
            <a:r>
              <a:rPr lang="en-US" altLang="zh-TW" sz="2800" b="1" dirty="0">
                <a:solidFill>
                  <a:srgbClr val="FF0000"/>
                </a:solidFill>
                <a:latin typeface="微軟正黑體" pitchFamily="34" charset="-120"/>
                <a:ea typeface="微軟正黑體" pitchFamily="34" charset="-120"/>
              </a:rPr>
              <a:t>11/06</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11/19</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endParaRPr lang="zh-TW" altLang="en-US" sz="2800" dirty="0">
              <a:solidFill>
                <a:schemeClr val="bg2">
                  <a:lumMod val="10000"/>
                </a:schemeClr>
              </a:solidFill>
            </a:endParaRPr>
          </a:p>
          <a:p>
            <a:pPr eaLnBrk="1" latinLnBrk="1" hangingPunct="1">
              <a:defRPr/>
            </a:pPr>
            <a:r>
              <a:rPr lang="zh-TW" altLang="en-US" sz="2800" b="1" dirty="0">
                <a:solidFill>
                  <a:srgbClr val="0D0D0D"/>
                </a:solidFill>
                <a:latin typeface="微軟正黑體" pitchFamily="34" charset="-120"/>
                <a:ea typeface="微軟正黑體" pitchFamily="34" charset="-120"/>
              </a:rPr>
              <a:t>開放</a:t>
            </a:r>
            <a:r>
              <a:rPr lang="zh-TW" altLang="en-US" sz="2800" b="1" dirty="0">
                <a:latin typeface="微軟正黑體" pitchFamily="34" charset="-120"/>
                <a:ea typeface="微軟正黑體" pitchFamily="34" charset="-120"/>
              </a:rPr>
              <a:t>學校申請暨</a:t>
            </a:r>
            <a:r>
              <a:rPr lang="zh-TW" altLang="en-US" sz="2800" b="1" dirty="0">
                <a:solidFill>
                  <a:srgbClr val="0D0D0D"/>
                </a:solidFill>
                <a:latin typeface="微軟正黑體" pitchFamily="34" charset="-120"/>
                <a:ea typeface="微軟正黑體" pitchFamily="34" charset="-120"/>
              </a:rPr>
              <a:t>修正</a:t>
            </a:r>
            <a:r>
              <a:rPr lang="zh-TW" altLang="en-US" sz="2800" b="1" dirty="0">
                <a:solidFill>
                  <a:srgbClr val="FF0000"/>
                </a:solidFill>
                <a:latin typeface="微軟正黑體" pitchFamily="34" charset="-120"/>
                <a:ea typeface="微軟正黑體" pitchFamily="34" charset="-120"/>
              </a:rPr>
              <a:t>「當期及歷史資料」</a:t>
            </a:r>
            <a:endParaRPr lang="en-US" altLang="zh-TW" sz="2800" b="1" dirty="0">
              <a:solidFill>
                <a:srgbClr val="FF0000"/>
              </a:solidFill>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同步開放受評學校申請暨修正</a:t>
            </a:r>
            <a:r>
              <a:rPr lang="zh-TW" altLang="en-US" sz="2800" b="1" dirty="0">
                <a:solidFill>
                  <a:srgbClr val="FF0000"/>
                </a:solidFill>
                <a:latin typeface="微軟正黑體" pitchFamily="34" charset="-120"/>
                <a:ea typeface="微軟正黑體" pitchFamily="34" charset="-120"/>
              </a:rPr>
              <a:t>「當期及歷史資料」</a:t>
            </a:r>
            <a:endParaRPr lang="en-US" altLang="zh-TW" sz="2800" b="1" dirty="0">
              <a:solidFill>
                <a:srgbClr val="FF0000"/>
              </a:solidFill>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應用單位</a:t>
            </a:r>
            <a:r>
              <a:rPr lang="zh-TW" altLang="en-US" sz="2800" b="1" dirty="0">
                <a:solidFill>
                  <a:srgbClr val="FF0000"/>
                </a:solidFill>
                <a:latin typeface="微軟正黑體" pitchFamily="34" charset="-120"/>
                <a:ea typeface="微軟正黑體" pitchFamily="34" charset="-120"/>
              </a:rPr>
              <a:t>檢誤</a:t>
            </a:r>
            <a:r>
              <a:rPr lang="zh-TW" altLang="en-US" sz="2800" b="1" dirty="0">
                <a:latin typeface="微軟正黑體" pitchFamily="34" charset="-120"/>
                <a:ea typeface="微軟正黑體" pitchFamily="34" charset="-120"/>
              </a:rPr>
              <a:t>相關表冊，校庫及應用單位</a:t>
            </a:r>
            <a:r>
              <a:rPr lang="zh-TW" altLang="en-US" sz="2800" b="1" dirty="0">
                <a:solidFill>
                  <a:srgbClr val="FF0000"/>
                </a:solidFill>
                <a:latin typeface="微軟正黑體" pitchFamily="34" charset="-120"/>
                <a:ea typeface="微軟正黑體" pitchFamily="34" charset="-120"/>
              </a:rPr>
              <a:t>通知</a:t>
            </a:r>
            <a:r>
              <a:rPr lang="zh-TW" altLang="en-US" sz="2800" b="1" dirty="0">
                <a:latin typeface="微軟正黑體" pitchFamily="34" charset="-120"/>
                <a:ea typeface="微軟正黑體" pitchFamily="34" charset="-120"/>
              </a:rPr>
              <a:t>學校</a:t>
            </a:r>
            <a:r>
              <a:rPr lang="zh-TW" altLang="en-US" sz="2800" b="1" dirty="0">
                <a:solidFill>
                  <a:srgbClr val="0D0D0D"/>
                </a:solidFill>
                <a:latin typeface="微軟正黑體" pitchFamily="34" charset="-120"/>
                <a:ea typeface="微軟正黑體" pitchFamily="34" charset="-120"/>
              </a:rPr>
              <a:t>修正資料</a:t>
            </a:r>
            <a:endParaRPr lang="en-US" altLang="zh-TW" sz="2800" b="1" dirty="0">
              <a:solidFill>
                <a:srgbClr val="0D0D0D"/>
              </a:solidFill>
              <a:latin typeface="微軟正黑體" pitchFamily="34" charset="-120"/>
              <a:ea typeface="微軟正黑體" pitchFamily="34" charset="-120"/>
            </a:endParaRPr>
          </a:p>
        </p:txBody>
      </p:sp>
      <p:pic>
        <p:nvPicPr>
          <p:cNvPr id="9" name="Picture 8" descr="http://www.iconpng.com/png/phuzion/fav%20(star).png">
            <a:extLst>
              <a:ext uri="{FF2B5EF4-FFF2-40B4-BE49-F238E27FC236}">
                <a16:creationId xmlns:a16="http://schemas.microsoft.com/office/drawing/2014/main" id="{66943898-27BD-4F0E-8AE1-38DE4E50CFA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474514"/>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http://www.iconpng.com/png/phuzion/fav%20(star).png">
            <a:extLst>
              <a:ext uri="{FF2B5EF4-FFF2-40B4-BE49-F238E27FC236}">
                <a16:creationId xmlns:a16="http://schemas.microsoft.com/office/drawing/2014/main" id="{E8681E1A-05DE-494C-8ED6-0D03F0A2CC5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1899812"/>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http://www.iconpng.com/png/phuzion/fav%20(star).png">
            <a:extLst>
              <a:ext uri="{FF2B5EF4-FFF2-40B4-BE49-F238E27FC236}">
                <a16:creationId xmlns:a16="http://schemas.microsoft.com/office/drawing/2014/main" id="{91BB646B-C153-4BC7-969B-F0670B07363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9698" y="2338807"/>
            <a:ext cx="339102" cy="33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表格 11">
            <a:extLst>
              <a:ext uri="{FF2B5EF4-FFF2-40B4-BE49-F238E27FC236}">
                <a16:creationId xmlns:a16="http://schemas.microsoft.com/office/drawing/2014/main" id="{914D16AC-645E-4E86-9BF8-82839C5AD771}"/>
              </a:ext>
            </a:extLst>
          </p:cNvPr>
          <p:cNvGraphicFramePr>
            <a:graphicFrameLocks noGrp="1"/>
          </p:cNvGraphicFramePr>
          <p:nvPr>
            <p:extLst>
              <p:ext uri="{D42A27DB-BD31-4B8C-83A1-F6EECF244321}">
                <p14:modId xmlns:p14="http://schemas.microsoft.com/office/powerpoint/2010/main" val="4154819592"/>
              </p:ext>
            </p:extLst>
          </p:nvPr>
        </p:nvGraphicFramePr>
        <p:xfrm>
          <a:off x="4156287" y="3210317"/>
          <a:ext cx="3600002" cy="2880001"/>
        </p:xfrm>
        <a:graphic>
          <a:graphicData uri="http://schemas.openxmlformats.org/drawingml/2006/table">
            <a:tbl>
              <a:tblPr>
                <a:tableStyleId>{5C22544A-7EE6-4342-B048-85BDC9FD1C3A}</a:tableStyleId>
              </a:tblPr>
              <a:tblGrid>
                <a:gridCol w="514286">
                  <a:extLst>
                    <a:ext uri="{9D8B030D-6E8A-4147-A177-3AD203B41FA5}">
                      <a16:colId xmlns:a16="http://schemas.microsoft.com/office/drawing/2014/main" val="2536036205"/>
                    </a:ext>
                  </a:extLst>
                </a:gridCol>
                <a:gridCol w="514286">
                  <a:extLst>
                    <a:ext uri="{9D8B030D-6E8A-4147-A177-3AD203B41FA5}">
                      <a16:colId xmlns:a16="http://schemas.microsoft.com/office/drawing/2014/main" val="1722983397"/>
                    </a:ext>
                  </a:extLst>
                </a:gridCol>
                <a:gridCol w="514286">
                  <a:extLst>
                    <a:ext uri="{9D8B030D-6E8A-4147-A177-3AD203B41FA5}">
                      <a16:colId xmlns:a16="http://schemas.microsoft.com/office/drawing/2014/main" val="4143092094"/>
                    </a:ext>
                  </a:extLst>
                </a:gridCol>
                <a:gridCol w="514286">
                  <a:extLst>
                    <a:ext uri="{9D8B030D-6E8A-4147-A177-3AD203B41FA5}">
                      <a16:colId xmlns:a16="http://schemas.microsoft.com/office/drawing/2014/main" val="632453715"/>
                    </a:ext>
                  </a:extLst>
                </a:gridCol>
                <a:gridCol w="514286">
                  <a:extLst>
                    <a:ext uri="{9D8B030D-6E8A-4147-A177-3AD203B41FA5}">
                      <a16:colId xmlns:a16="http://schemas.microsoft.com/office/drawing/2014/main" val="2749295158"/>
                    </a:ext>
                  </a:extLst>
                </a:gridCol>
                <a:gridCol w="514286">
                  <a:extLst>
                    <a:ext uri="{9D8B030D-6E8A-4147-A177-3AD203B41FA5}">
                      <a16:colId xmlns:a16="http://schemas.microsoft.com/office/drawing/2014/main" val="2554174482"/>
                    </a:ext>
                  </a:extLst>
                </a:gridCol>
                <a:gridCol w="514286">
                  <a:extLst>
                    <a:ext uri="{9D8B030D-6E8A-4147-A177-3AD203B41FA5}">
                      <a16:colId xmlns:a16="http://schemas.microsoft.com/office/drawing/2014/main" val="3726789324"/>
                    </a:ext>
                  </a:extLst>
                </a:gridCol>
              </a:tblGrid>
              <a:tr h="410034">
                <a:tc gridSpan="7">
                  <a:txBody>
                    <a:bodyPr/>
                    <a:lstStyle/>
                    <a:p>
                      <a:pPr algn="ctr" rtl="0" fontAlgn="ctr"/>
                      <a:r>
                        <a:rPr lang="en-US" altLang="zh-TW" sz="2400" u="none" strike="noStrike" dirty="0">
                          <a:effectLst/>
                        </a:rPr>
                        <a:t>11</a:t>
                      </a:r>
                      <a:r>
                        <a:rPr lang="zh-TW" altLang="en-US" sz="2400" u="none" strike="noStrike" dirty="0">
                          <a:effectLst/>
                        </a:rPr>
                        <a:t>月份</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D8E"/>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849749544"/>
                  </a:ext>
                </a:extLst>
              </a:tr>
              <a:tr h="419797">
                <a:tc>
                  <a:txBody>
                    <a:bodyPr/>
                    <a:lstStyle/>
                    <a:p>
                      <a:pPr algn="ctr" rtl="0" fontAlgn="ctr"/>
                      <a:r>
                        <a:rPr lang="zh-TW" altLang="en-US" sz="2400" u="none" strike="noStrike" dirty="0">
                          <a:effectLst/>
                        </a:rPr>
                        <a:t>一</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二</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a:effectLst/>
                        </a:rPr>
                        <a:t>三</a:t>
                      </a:r>
                      <a:endParaRPr lang="zh-TW" altLang="en-US" sz="2400" b="0" i="0" u="none" strike="noStrike">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四</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五</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六</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tc>
                  <a:txBody>
                    <a:bodyPr/>
                    <a:lstStyle/>
                    <a:p>
                      <a:pPr algn="ctr" rtl="0" fontAlgn="ctr"/>
                      <a:r>
                        <a:rPr lang="zh-TW" altLang="en-US" sz="2400" u="none" strike="noStrike" dirty="0">
                          <a:effectLst/>
                        </a:rPr>
                        <a:t>日</a:t>
                      </a:r>
                      <a:endParaRPr lang="zh-TW" altLang="en-US" sz="2400" b="0" i="0" u="none" strike="noStrike" dirty="0">
                        <a:solidFill>
                          <a:srgbClr val="000000"/>
                        </a:solidFill>
                        <a:effectLst/>
                        <a:latin typeface="微軟正黑體" panose="020B0604030504040204" pitchFamily="34" charset="-120"/>
                        <a:ea typeface="微軟正黑體" panose="020B0604030504040204" pitchFamily="34"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F0A3"/>
                    </a:solidFill>
                  </a:tcPr>
                </a:tc>
                <a:extLst>
                  <a:ext uri="{0D108BD9-81ED-4DB2-BD59-A6C34878D82A}">
                    <a16:rowId xmlns:a16="http://schemas.microsoft.com/office/drawing/2014/main" val="704672438"/>
                  </a:ext>
                </a:extLst>
              </a:tr>
              <a:tr h="410034">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a:effectLst/>
                        </a:rPr>
                        <a:t>　</a:t>
                      </a:r>
                      <a:endParaRPr lang="zh-TW" altLang="en-US"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0481352"/>
                  </a:ext>
                </a:extLst>
              </a:tr>
              <a:tr h="410034">
                <a:tc>
                  <a:txBody>
                    <a:bodyPr/>
                    <a:lstStyle/>
                    <a:p>
                      <a:pPr algn="ctr" rtl="0" fontAlgn="ctr"/>
                      <a:r>
                        <a:rPr lang="en-US" altLang="zh-TW" sz="2400" u="none" strike="noStrike">
                          <a:effectLst/>
                        </a:rPr>
                        <a:t>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8</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10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276048999"/>
                  </a:ext>
                </a:extLst>
              </a:tr>
              <a:tr h="410034">
                <a:tc>
                  <a:txBody>
                    <a:bodyPr/>
                    <a:lstStyle/>
                    <a:p>
                      <a:pPr algn="ctr" rtl="0" fontAlgn="ctr"/>
                      <a:r>
                        <a:rPr lang="en-US" altLang="zh-TW" sz="2400" u="none" strike="noStrike" dirty="0">
                          <a:effectLst/>
                        </a:rPr>
                        <a:t>11</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12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13</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14</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15</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16</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17</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1953494702"/>
                  </a:ext>
                </a:extLst>
              </a:tr>
              <a:tr h="410034">
                <a:tc>
                  <a:txBody>
                    <a:bodyPr/>
                    <a:lstStyle/>
                    <a:p>
                      <a:pPr algn="ctr" rtl="0" fontAlgn="ctr"/>
                      <a:r>
                        <a:rPr lang="en-US" altLang="zh-TW" sz="2400" u="none" strike="noStrike" dirty="0">
                          <a:effectLst/>
                        </a:rPr>
                        <a:t>18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dirty="0">
                          <a:effectLst/>
                        </a:rPr>
                        <a:t>19</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rtl="0" fontAlgn="ctr"/>
                      <a:r>
                        <a:rPr lang="en-US" altLang="zh-TW" sz="2400" u="none" strike="noStrike">
                          <a:effectLst/>
                        </a:rPr>
                        <a:t>20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21</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22</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23</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24</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6363444"/>
                  </a:ext>
                </a:extLst>
              </a:tr>
              <a:tr h="410034">
                <a:tc>
                  <a:txBody>
                    <a:bodyPr/>
                    <a:lstStyle/>
                    <a:p>
                      <a:pPr algn="ctr" rtl="0" fontAlgn="ctr"/>
                      <a:r>
                        <a:rPr lang="en-US" altLang="zh-TW" sz="2400" u="none" strike="noStrike">
                          <a:effectLst/>
                        </a:rPr>
                        <a:t>25</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26</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27</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dirty="0">
                          <a:effectLst/>
                        </a:rPr>
                        <a:t>28</a:t>
                      </a:r>
                      <a:endParaRPr lang="en-US" altLang="zh-TW"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29</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altLang="zh-TW" sz="2400" u="none" strike="noStrike">
                          <a:effectLst/>
                        </a:rPr>
                        <a:t>30</a:t>
                      </a:r>
                      <a:endParaRPr lang="en-US" altLang="zh-TW" sz="2400" b="0" i="0" u="none" strike="noStrike">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zh-TW" altLang="en-US" sz="2400" u="none" strike="noStrike" dirty="0">
                          <a:effectLst/>
                        </a:rPr>
                        <a:t>　</a:t>
                      </a:r>
                      <a:endParaRPr lang="zh-TW" altLang="en-US" sz="2400" b="0" i="0" u="none" strike="noStrike" dirty="0">
                        <a:solidFill>
                          <a:srgbClr val="000000"/>
                        </a:solidFill>
                        <a:effectLst/>
                        <a:latin typeface="Arial" panose="020B0604020202020204" pitchFamily="34" charset="0"/>
                        <a:ea typeface="新細明體" panose="02020500000000000000" pitchFamily="18" charset="-12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9905291"/>
                  </a:ext>
                </a:extLst>
              </a:tr>
            </a:tbl>
          </a:graphicData>
        </a:graphic>
      </p:graphicFrame>
    </p:spTree>
    <p:extLst>
      <p:ext uri="{BB962C8B-B14F-4D97-AF65-F5344CB8AC3E}">
        <p14:creationId xmlns:p14="http://schemas.microsoft.com/office/powerpoint/2010/main" val="3822537615"/>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75683</TotalTime>
  <Words>7269</Words>
  <Application>Microsoft Office PowerPoint</Application>
  <PresentationFormat>寬螢幕</PresentationFormat>
  <Paragraphs>1386</Paragraphs>
  <Slides>52</Slides>
  <Notes>2</Notes>
  <HiddenSlides>0</HiddenSlides>
  <MMClips>0</MMClips>
  <ScaleCrop>false</ScaleCrop>
  <HeadingPairs>
    <vt:vector size="6" baseType="variant">
      <vt:variant>
        <vt:lpstr>使用字型</vt:lpstr>
      </vt:variant>
      <vt:variant>
        <vt:i4>8</vt:i4>
      </vt:variant>
      <vt:variant>
        <vt:lpstr>佈景主題</vt:lpstr>
      </vt:variant>
      <vt:variant>
        <vt:i4>1</vt:i4>
      </vt:variant>
      <vt:variant>
        <vt:lpstr>投影片標題</vt:lpstr>
      </vt:variant>
      <vt:variant>
        <vt:i4>52</vt:i4>
      </vt:variant>
    </vt:vector>
  </HeadingPairs>
  <TitlesOfParts>
    <vt:vector size="61" baseType="lpstr">
      <vt:lpstr>Microsoft YaHei</vt:lpstr>
      <vt:lpstr>Roboto Bold</vt:lpstr>
      <vt:lpstr>微軟正黑體</vt:lpstr>
      <vt:lpstr>Arial</vt:lpstr>
      <vt:lpstr>Arial Black</vt:lpstr>
      <vt:lpstr>Calibri</vt:lpstr>
      <vt:lpstr>Times New Roman</vt:lpstr>
      <vt:lpstr>Wingdings</vt:lpstr>
      <vt:lpstr>Office 佈景主題</vt:lpstr>
      <vt:lpstr>PowerPoint 簡報</vt:lpstr>
      <vt:lpstr>技專校院校務資料庫</vt:lpstr>
      <vt:lpstr>PowerPoint 簡報</vt:lpstr>
      <vt:lpstr>PowerPoint 簡報</vt:lpstr>
      <vt:lpstr>作業時程</vt:lpstr>
      <vt:lpstr>系所設定</vt:lpstr>
      <vt:lpstr>作業時程-本期表冊</vt:lpstr>
      <vt:lpstr>作業時程-資料匯出</vt:lpstr>
      <vt:lpstr>作業時程-統一資料修正</vt:lpstr>
      <vt:lpstr>各應用單位聯絡資訊</vt:lpstr>
      <vt:lpstr>作業時程-資料匯出</vt:lpstr>
      <vt:lpstr>作業時程-再次通知與修正</vt:lpstr>
      <vt:lpstr>作業時程-資料匯出</vt:lpstr>
      <vt:lpstr>作業時程-資料寄送</vt:lpstr>
      <vt:lpstr>作業時程-資料檢核</vt:lpstr>
      <vt:lpstr>PowerPoint 簡報</vt:lpstr>
      <vt:lpstr>表1-21私立大專校院兼任教師鐘點費</vt:lpstr>
      <vt:lpstr>表2-1-2各種招生管道外加名額資料表</vt:lpstr>
      <vt:lpstr>報表2-1-3-1技專校院系、所、學位學程核定招生名額總量內新生統計表 報表2-1-3-2技專校院各學制核定招生名額總量內新生註冊率統計表 報表2-1-3-3技專校院招生名額總量內新生註冊率統計表</vt:lpstr>
      <vt:lpstr>新表 表2-1-5國家重點領域研究學院碩博士(含碩士在職)班核定招生情形</vt:lpstr>
      <vt:lpstr>新表 表2-1-5國家重點領域研究學院碩博士(含碩士在職)班核定招生情形</vt:lpstr>
      <vt:lpstr>新表 表2-1-5國家重點領域研究學院碩博士(含碩士在職)班核定招生情形</vt:lpstr>
      <vt:lpstr>新表 表2-1-5國家重點領域研究學院碩博士(含碩士在職)班核定招生情形</vt:lpstr>
      <vt:lpstr>新表 表2-1-5國家重點領域研究學院碩博士(含碩士在職)班核定招生情形</vt:lpstr>
      <vt:lpstr>新表 表2-9以入學大學同等學力認定標準第7條資格入學招生情形表</vt:lpstr>
      <vt:lpstr>新表 表2-9以入學大學同等學力認定標準第7條資格入學招生情形表</vt:lpstr>
      <vt:lpstr>新表 表2-9以入學大學同等學力認定標準第7條資格入學招生情形表</vt:lpstr>
      <vt:lpstr>新表 表2-9以入學大學同等學力認定標準第7條資格入學招生情形表</vt:lpstr>
      <vt:lpstr>新表 表2-9以入學大學同等學力認定標準第7條資格入學招生情形表</vt:lpstr>
      <vt:lpstr>表4-2-3 外國學生、僑生、港澳生、陸生資料統計表</vt:lpstr>
      <vt:lpstr>表4-2-3 外國學生、僑生、港澳生、陸生資料統計表</vt:lpstr>
      <vt:lpstr>表4-2-9校本部以外縣市學生人數資料統計表</vt:lpstr>
      <vt:lpstr>表5-1學校各類圖書資料分布資料表</vt:lpstr>
      <vt:lpstr>表6-5學校辦理國際學術研討會統計表</vt:lpstr>
      <vt:lpstr>表6-6學校與境外大學簽訂學術交流情形</vt:lpstr>
      <vt:lpstr>表7-5助學措施統計表</vt:lpstr>
      <vt:lpstr>表7-5助學措施統計表</vt:lpstr>
      <vt:lpstr>表7-5助學措施統計表</vt:lpstr>
      <vt:lpstr>表7-5助學措施統計表</vt:lpstr>
      <vt:lpstr>表7-5助學措施統計表</vt:lpstr>
      <vt:lpstr>表7-12學生懷孕(含育有子女者)輔導協助情形統計表</vt:lpstr>
      <vt:lpstr>表8-6學校設置太陽光電發電設備容量表</vt:lpstr>
      <vt:lpstr>表9-3 國立大專校院校務基金管理委員會資料統計表</vt:lpstr>
      <vt:lpstr>PowerPoint 簡報</vt:lpstr>
      <vt:lpstr>PowerPoint 簡報</vt:lpstr>
      <vt:lpstr>PowerPoint 簡報</vt:lpstr>
      <vt:lpstr>PowerPoint 簡報</vt:lpstr>
      <vt:lpstr>聯絡資訊-電話號碼</vt:lpstr>
      <vt:lpstr>聯絡資訊-信箱功能</vt:lpstr>
      <vt:lpstr>表冊資訊</vt:lpstr>
      <vt:lpstr> 敬祝填表順利</vt:lpstr>
      <vt:lpstr>Q &amp; A</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宛諭 李</dc:creator>
  <cp:lastModifiedBy>tvedb</cp:lastModifiedBy>
  <cp:revision>925</cp:revision>
  <cp:lastPrinted>2024-08-26T12:38:22Z</cp:lastPrinted>
  <dcterms:created xsi:type="dcterms:W3CDTF">2021-01-12T02:33:10Z</dcterms:created>
  <dcterms:modified xsi:type="dcterms:W3CDTF">2024-08-29T06:27:17Z</dcterms:modified>
</cp:coreProperties>
</file>