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727" r:id="rId2"/>
    <p:sldId id="260" r:id="rId3"/>
    <p:sldId id="800" r:id="rId4"/>
    <p:sldId id="801" r:id="rId5"/>
    <p:sldId id="793" r:id="rId6"/>
    <p:sldId id="794" r:id="rId7"/>
    <p:sldId id="716" r:id="rId8"/>
    <p:sldId id="717" r:id="rId9"/>
    <p:sldId id="718" r:id="rId10"/>
    <p:sldId id="719" r:id="rId11"/>
    <p:sldId id="722" r:id="rId12"/>
    <p:sldId id="803" r:id="rId13"/>
    <p:sldId id="804" r:id="rId14"/>
    <p:sldId id="810" r:id="rId15"/>
    <p:sldId id="805" r:id="rId16"/>
    <p:sldId id="812" r:id="rId17"/>
    <p:sldId id="814" r:id="rId18"/>
    <p:sldId id="798" r:id="rId19"/>
    <p:sldId id="823" r:id="rId20"/>
    <p:sldId id="818" r:id="rId21"/>
    <p:sldId id="830" r:id="rId22"/>
    <p:sldId id="824" r:id="rId23"/>
    <p:sldId id="826" r:id="rId24"/>
    <p:sldId id="827" r:id="rId25"/>
    <p:sldId id="828" r:id="rId26"/>
    <p:sldId id="829" r:id="rId27"/>
    <p:sldId id="820" r:id="rId28"/>
    <p:sldId id="825" r:id="rId29"/>
    <p:sldId id="822" r:id="rId30"/>
    <p:sldId id="816" r:id="rId31"/>
    <p:sldId id="680" r:id="rId32"/>
    <p:sldId id="763" r:id="rId33"/>
    <p:sldId id="817" r:id="rId34"/>
    <p:sldId id="799" r:id="rId35"/>
    <p:sldId id="323" r:id="rId36"/>
    <p:sldId id="486" r:id="rId37"/>
    <p:sldId id="554" r:id="rId38"/>
    <p:sldId id="325" r:id="rId39"/>
    <p:sldId id="326" r:id="rId40"/>
    <p:sldId id="327" r:id="rId41"/>
    <p:sldId id="328" r:id="rId42"/>
    <p:sldId id="487" r:id="rId43"/>
  </p:sldIdLst>
  <p:sldSz cx="12192000" cy="6858000"/>
  <p:notesSz cx="10234613" cy="70993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0開場" id="{91613D0E-2F60-45C3-9180-559C580422DE}">
          <p14:sldIdLst>
            <p14:sldId id="727"/>
            <p14:sldId id="260"/>
            <p14:sldId id="800"/>
          </p14:sldIdLst>
        </p14:section>
        <p14:section name="1作業時程" id="{9F25C41B-BACA-4E15-BA33-D7A049D1BFCA}">
          <p14:sldIdLst>
            <p14:sldId id="801"/>
            <p14:sldId id="793"/>
            <p14:sldId id="794"/>
            <p14:sldId id="716"/>
            <p14:sldId id="717"/>
            <p14:sldId id="718"/>
            <p14:sldId id="719"/>
            <p14:sldId id="722"/>
            <p14:sldId id="803"/>
            <p14:sldId id="804"/>
            <p14:sldId id="810"/>
            <p14:sldId id="805"/>
            <p14:sldId id="812"/>
            <p14:sldId id="814"/>
          </p14:sldIdLst>
        </p14:section>
        <p14:section name="表冊異動" id="{2A5194C1-3B1F-4D27-9CEC-A83F38451B80}">
          <p14:sldIdLst>
            <p14:sldId id="798"/>
            <p14:sldId id="823"/>
            <p14:sldId id="818"/>
            <p14:sldId id="830"/>
            <p14:sldId id="824"/>
            <p14:sldId id="826"/>
            <p14:sldId id="827"/>
            <p14:sldId id="828"/>
            <p14:sldId id="829"/>
            <p14:sldId id="820"/>
            <p14:sldId id="825"/>
            <p14:sldId id="822"/>
            <p14:sldId id="816"/>
          </p14:sldIdLst>
        </p14:section>
        <p14:section name="下期表冊異動預告" id="{AF471FA9-3427-4C95-8871-985177DE0966}">
          <p14:sldIdLst>
            <p14:sldId id="680"/>
            <p14:sldId id="763"/>
            <p14:sldId id="817"/>
          </p14:sldIdLst>
        </p14:section>
        <p14:section name="5重要事項宣導" id="{6C72D986-65EC-4EB9-87BC-B383F83F81B6}">
          <p14:sldIdLst>
            <p14:sldId id="799"/>
            <p14:sldId id="323"/>
            <p14:sldId id="486"/>
          </p14:sldIdLst>
        </p14:section>
        <p14:section name="6聯絡資訊" id="{5B106FA2-640C-48B6-B986-73FB24A943E9}">
          <p14:sldIdLst>
            <p14:sldId id="554"/>
            <p14:sldId id="325"/>
            <p14:sldId id="326"/>
            <p14:sldId id="327"/>
            <p14:sldId id="328"/>
            <p14:sldId id="4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6E9B2"/>
    <a:srgbClr val="F3CA52"/>
    <a:srgbClr val="0A6847"/>
    <a:srgbClr val="FFD966"/>
    <a:srgbClr val="D9F0A3"/>
    <a:srgbClr val="ADDD8E"/>
    <a:srgbClr val="E5E5E5"/>
    <a:srgbClr val="41AB5D"/>
    <a:srgbClr val="FFFF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2838BEF-8BB2-4498-84A7-C5851F593DF1}" styleName="中等深淺樣式 4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0" autoAdjust="0"/>
    <p:restoredTop sz="85018" autoAdjust="0"/>
  </p:normalViewPr>
  <p:slideViewPr>
    <p:cSldViewPr snapToGrid="0">
      <p:cViewPr varScale="1">
        <p:scale>
          <a:sx n="92" d="100"/>
          <a:sy n="92" d="100"/>
        </p:scale>
        <p:origin x="94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37" tIns="47369" rIns="94737" bIns="47369" rtlCol="0"/>
          <a:lstStyle>
            <a:lvl1pPr algn="l">
              <a:defRPr sz="1200"/>
            </a:lvl1pPr>
          </a:lstStyle>
          <a:p>
            <a:endParaRPr lang="zh-TW" altLang="en-US"/>
          </a:p>
        </p:txBody>
      </p:sp>
      <p:sp>
        <p:nvSpPr>
          <p:cNvPr id="3" name="日期版面配置區 2"/>
          <p:cNvSpPr>
            <a:spLocks noGrp="1"/>
          </p:cNvSpPr>
          <p:nvPr>
            <p:ph type="dt" sz="quarter" idx="1"/>
          </p:nvPr>
        </p:nvSpPr>
        <p:spPr>
          <a:xfrm>
            <a:off x="5797248" y="0"/>
            <a:ext cx="4434998" cy="356198"/>
          </a:xfrm>
          <a:prstGeom prst="rect">
            <a:avLst/>
          </a:prstGeom>
        </p:spPr>
        <p:txBody>
          <a:bodyPr vert="horz" lIns="94737" tIns="47369" rIns="94737" bIns="47369" rtlCol="0"/>
          <a:lstStyle>
            <a:lvl1pPr algn="r">
              <a:defRPr sz="1200"/>
            </a:lvl1pPr>
          </a:lstStyle>
          <a:p>
            <a:fld id="{5EF67E66-3F5C-4904-B5C5-18C97F4E1829}" type="datetimeFigureOut">
              <a:rPr lang="zh-TW" altLang="en-US" smtClean="0"/>
              <a:t>2025/2/3</a:t>
            </a:fld>
            <a:endParaRPr lang="zh-TW" altLang="en-US"/>
          </a:p>
        </p:txBody>
      </p:sp>
      <p:sp>
        <p:nvSpPr>
          <p:cNvPr id="4" name="頁尾版面配置區 3"/>
          <p:cNvSpPr>
            <a:spLocks noGrp="1"/>
          </p:cNvSpPr>
          <p:nvPr>
            <p:ph type="ftr" sz="quarter" idx="2"/>
          </p:nvPr>
        </p:nvSpPr>
        <p:spPr>
          <a:xfrm>
            <a:off x="2" y="6743108"/>
            <a:ext cx="4434998" cy="356197"/>
          </a:xfrm>
          <a:prstGeom prst="rect">
            <a:avLst/>
          </a:prstGeom>
        </p:spPr>
        <p:txBody>
          <a:bodyPr vert="horz" lIns="94737" tIns="47369" rIns="94737" bIns="47369"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5797248" y="6743108"/>
            <a:ext cx="4434998" cy="356197"/>
          </a:xfrm>
          <a:prstGeom prst="rect">
            <a:avLst/>
          </a:prstGeom>
        </p:spPr>
        <p:txBody>
          <a:bodyPr vert="horz" lIns="94737" tIns="47369" rIns="94737" bIns="47369" rtlCol="0" anchor="b"/>
          <a:lstStyle>
            <a:lvl1pPr algn="r">
              <a:defRPr sz="1200"/>
            </a:lvl1pPr>
          </a:lstStyle>
          <a:p>
            <a:fld id="{29110EBA-6524-432F-B1B7-97555015D0C7}" type="slidenum">
              <a:rPr lang="zh-TW" altLang="en-US" smtClean="0"/>
              <a:t>‹#›</a:t>
            </a:fld>
            <a:endParaRPr lang="zh-TW" altLang="en-US"/>
          </a:p>
        </p:txBody>
      </p:sp>
    </p:spTree>
    <p:extLst>
      <p:ext uri="{BB962C8B-B14F-4D97-AF65-F5344CB8AC3E}">
        <p14:creationId xmlns:p14="http://schemas.microsoft.com/office/powerpoint/2010/main" val="2355265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37" tIns="47369" rIns="94737" bIns="47369" rtlCol="0"/>
          <a:lstStyle>
            <a:lvl1pPr algn="l">
              <a:defRPr sz="1200"/>
            </a:lvl1pPr>
          </a:lstStyle>
          <a:p>
            <a:endParaRPr lang="zh-TW" altLang="en-US"/>
          </a:p>
        </p:txBody>
      </p:sp>
      <p:sp>
        <p:nvSpPr>
          <p:cNvPr id="3" name="日期版面配置區 2"/>
          <p:cNvSpPr>
            <a:spLocks noGrp="1"/>
          </p:cNvSpPr>
          <p:nvPr>
            <p:ph type="dt" idx="1"/>
          </p:nvPr>
        </p:nvSpPr>
        <p:spPr>
          <a:xfrm>
            <a:off x="5797248" y="0"/>
            <a:ext cx="4434998" cy="356198"/>
          </a:xfrm>
          <a:prstGeom prst="rect">
            <a:avLst/>
          </a:prstGeom>
        </p:spPr>
        <p:txBody>
          <a:bodyPr vert="horz" lIns="94737" tIns="47369" rIns="94737" bIns="47369" rtlCol="0"/>
          <a:lstStyle>
            <a:lvl1pPr algn="r">
              <a:defRPr sz="1200"/>
            </a:lvl1pPr>
          </a:lstStyle>
          <a:p>
            <a:fld id="{816F1A50-C26C-4C2E-8537-C722BC8C7E78}" type="datetimeFigureOut">
              <a:rPr lang="zh-TW" altLang="en-US" smtClean="0"/>
              <a:t>2025/2/3</a:t>
            </a:fld>
            <a:endParaRPr lang="zh-TW" altLang="en-US"/>
          </a:p>
        </p:txBody>
      </p:sp>
      <p:sp>
        <p:nvSpPr>
          <p:cNvPr id="4" name="投影片圖像版面配置區 3"/>
          <p:cNvSpPr>
            <a:spLocks noGrp="1" noRot="1" noChangeAspect="1"/>
          </p:cNvSpPr>
          <p:nvPr>
            <p:ph type="sldImg" idx="2"/>
          </p:nvPr>
        </p:nvSpPr>
        <p:spPr>
          <a:xfrm>
            <a:off x="2989263" y="887413"/>
            <a:ext cx="4256087" cy="2395537"/>
          </a:xfrm>
          <a:prstGeom prst="rect">
            <a:avLst/>
          </a:prstGeom>
          <a:noFill/>
          <a:ln w="12700">
            <a:solidFill>
              <a:prstClr val="black"/>
            </a:solidFill>
          </a:ln>
        </p:spPr>
        <p:txBody>
          <a:bodyPr vert="horz" lIns="94737" tIns="47369" rIns="94737" bIns="47369" rtlCol="0" anchor="ctr"/>
          <a:lstStyle/>
          <a:p>
            <a:endParaRPr lang="zh-TW" altLang="en-US"/>
          </a:p>
        </p:txBody>
      </p:sp>
      <p:sp>
        <p:nvSpPr>
          <p:cNvPr id="5" name="備忘稿版面配置區 4"/>
          <p:cNvSpPr>
            <a:spLocks noGrp="1"/>
          </p:cNvSpPr>
          <p:nvPr>
            <p:ph type="body" sz="quarter" idx="3"/>
          </p:nvPr>
        </p:nvSpPr>
        <p:spPr>
          <a:xfrm>
            <a:off x="1023463" y="3416539"/>
            <a:ext cx="8187690" cy="2795349"/>
          </a:xfrm>
          <a:prstGeom prst="rect">
            <a:avLst/>
          </a:prstGeom>
        </p:spPr>
        <p:txBody>
          <a:bodyPr vert="horz" lIns="94737" tIns="47369" rIns="94737" bIns="47369"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2" y="6743108"/>
            <a:ext cx="4434998" cy="356197"/>
          </a:xfrm>
          <a:prstGeom prst="rect">
            <a:avLst/>
          </a:prstGeom>
        </p:spPr>
        <p:txBody>
          <a:bodyPr vert="horz" lIns="94737" tIns="47369" rIns="94737" bIns="47369"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5797248" y="6743108"/>
            <a:ext cx="4434998" cy="356197"/>
          </a:xfrm>
          <a:prstGeom prst="rect">
            <a:avLst/>
          </a:prstGeom>
        </p:spPr>
        <p:txBody>
          <a:bodyPr vert="horz" lIns="94737" tIns="47369" rIns="94737" bIns="47369" rtlCol="0" anchor="b"/>
          <a:lstStyle>
            <a:lvl1pPr algn="r">
              <a:defRPr sz="1200"/>
            </a:lvl1pPr>
          </a:lstStyle>
          <a:p>
            <a:fld id="{4B562836-289B-4A25-A8F6-F44FECB1834A}" type="slidenum">
              <a:rPr lang="zh-TW" altLang="en-US" smtClean="0"/>
              <a:t>‹#›</a:t>
            </a:fld>
            <a:endParaRPr lang="zh-TW" altLang="en-US"/>
          </a:p>
        </p:txBody>
      </p:sp>
    </p:spTree>
    <p:extLst>
      <p:ext uri="{BB962C8B-B14F-4D97-AF65-F5344CB8AC3E}">
        <p14:creationId xmlns:p14="http://schemas.microsoft.com/office/powerpoint/2010/main" val="3337895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14177">
              <a:defRPr/>
            </a:pPr>
            <a:r>
              <a:rPr lang="zh-TW" altLang="en-US" dirty="0"/>
              <a:t>高雄場（翰品酒店 </a:t>
            </a:r>
            <a:r>
              <a:rPr lang="en-US" altLang="zh-TW" dirty="0"/>
              <a:t>5F</a:t>
            </a:r>
            <a:r>
              <a:rPr lang="zh-TW" altLang="en-US" dirty="0"/>
              <a:t>）：</a:t>
            </a:r>
            <a:r>
              <a:rPr lang="en-US" altLang="zh-TW" dirty="0" err="1"/>
              <a:t>wifi</a:t>
            </a:r>
            <a:r>
              <a:rPr lang="zh-TW" altLang="en-US" dirty="0"/>
              <a:t>無需密碼，點選飯店名稱即可連線使用</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帳號：</a:t>
            </a:r>
            <a:r>
              <a:rPr lang="en-US" altLang="zh-TW" b="1" kern="0" dirty="0">
                <a:solidFill>
                  <a:srgbClr val="FFC000"/>
                </a:solidFill>
                <a:latin typeface="微軟正黑體" panose="020B0604030504040204" pitchFamily="34" charset="-120"/>
                <a:ea typeface="微軟正黑體" panose="020B0604030504040204" pitchFamily="34" charset="-120"/>
              </a:rPr>
              <a:t>CHATEAUDE    WIFI</a:t>
            </a:r>
            <a:r>
              <a:rPr lang="zh-TW" altLang="en-US" b="1" kern="0" dirty="0">
                <a:solidFill>
                  <a:srgbClr val="FFC000"/>
                </a:solidFill>
                <a:latin typeface="微軟正黑體" panose="020B0604030504040204" pitchFamily="34" charset="-120"/>
                <a:ea typeface="微軟正黑體" panose="020B0604030504040204" pitchFamily="34" charset="-120"/>
              </a:rPr>
              <a:t>密碼：無</a:t>
            </a:r>
            <a:br>
              <a:rPr lang="en-US" altLang="zh-TW" dirty="0"/>
            </a:br>
            <a:r>
              <a:rPr lang="zh-TW" altLang="en-US" dirty="0"/>
              <a:t>台北場（台大醫院國際會議中心）：</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帳號：</a:t>
            </a:r>
            <a:r>
              <a:rPr lang="en-US" altLang="zh-TW" b="1" kern="0" dirty="0">
                <a:solidFill>
                  <a:srgbClr val="FFC000"/>
                </a:solidFill>
                <a:latin typeface="微軟正黑體" panose="020B0604030504040204" pitchFamily="34" charset="-120"/>
                <a:ea typeface="微軟正黑體" panose="020B0604030504040204" pitchFamily="34" charset="-120"/>
              </a:rPr>
              <a:t>THCC-</a:t>
            </a:r>
            <a:r>
              <a:rPr lang="en-US" altLang="zh-TW" b="1" kern="0" dirty="0" err="1">
                <a:solidFill>
                  <a:srgbClr val="FFC000"/>
                </a:solidFill>
                <a:latin typeface="微軟正黑體" panose="020B0604030504040204" pitchFamily="34" charset="-120"/>
                <a:ea typeface="微軟正黑體" panose="020B0604030504040204" pitchFamily="34" charset="-120"/>
              </a:rPr>
              <a:t>freewifi</a:t>
            </a:r>
            <a:r>
              <a:rPr lang="en-US" altLang="zh-TW" b="1" kern="0" dirty="0">
                <a:solidFill>
                  <a:srgbClr val="FFC000"/>
                </a:solidFill>
                <a:latin typeface="微軟正黑體" panose="020B0604030504040204" pitchFamily="34" charset="-120"/>
                <a:ea typeface="微軟正黑體" panose="020B0604030504040204" pitchFamily="34" charset="-120"/>
              </a:rPr>
              <a:t> </a:t>
            </a:r>
            <a:r>
              <a:rPr lang="en-US" altLang="zh-TW" dirty="0"/>
              <a:t>   </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密碼：</a:t>
            </a:r>
            <a:r>
              <a:rPr lang="en-US" altLang="zh-TW" b="1" kern="0" dirty="0">
                <a:solidFill>
                  <a:srgbClr val="FFC000"/>
                </a:solidFill>
                <a:latin typeface="微軟正黑體" panose="020B0604030504040204" pitchFamily="34" charset="-120"/>
                <a:ea typeface="微軟正黑體" panose="020B0604030504040204" pitchFamily="34" charset="-120"/>
              </a:rPr>
              <a:t>77240109</a:t>
            </a:r>
            <a:r>
              <a:rPr lang="en-US" altLang="zh-TW" dirty="0"/>
              <a:t>  </a:t>
            </a:r>
            <a:r>
              <a:rPr lang="zh-TW" altLang="en-US" dirty="0"/>
              <a:t>（字體大小</a:t>
            </a:r>
            <a:r>
              <a:rPr lang="en-US" altLang="zh-TW" dirty="0"/>
              <a:t>20</a:t>
            </a:r>
            <a:r>
              <a:rPr lang="zh-TW" altLang="en-US" dirty="0"/>
              <a:t>）</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1</a:t>
            </a:fld>
            <a:endParaRPr lang="zh-TW" altLang="en-US"/>
          </a:p>
        </p:txBody>
      </p:sp>
    </p:spTree>
    <p:extLst>
      <p:ext uri="{BB962C8B-B14F-4D97-AF65-F5344CB8AC3E}">
        <p14:creationId xmlns:p14="http://schemas.microsoft.com/office/powerpoint/2010/main" val="991065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4B562836-289B-4A25-A8F6-F44FECB1834A}" type="slidenum">
              <a:rPr lang="zh-TW" altLang="en-US" smtClean="0"/>
              <a:t>19</a:t>
            </a:fld>
            <a:endParaRPr lang="zh-TW" altLang="en-US"/>
          </a:p>
        </p:txBody>
      </p:sp>
    </p:spTree>
    <p:extLst>
      <p:ext uri="{BB962C8B-B14F-4D97-AF65-F5344CB8AC3E}">
        <p14:creationId xmlns:p14="http://schemas.microsoft.com/office/powerpoint/2010/main" val="2593979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台北場無停車券</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42</a:t>
            </a:fld>
            <a:endParaRPr lang="zh-TW" altLang="en-US"/>
          </a:p>
        </p:txBody>
      </p:sp>
    </p:spTree>
    <p:extLst>
      <p:ext uri="{BB962C8B-B14F-4D97-AF65-F5344CB8AC3E}">
        <p14:creationId xmlns:p14="http://schemas.microsoft.com/office/powerpoint/2010/main" val="2833983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grpSp>
        <p:nvGrpSpPr>
          <p:cNvPr id="7" name="群組 1"/>
          <p:cNvGrpSpPr>
            <a:grpSpLocks/>
          </p:cNvGrpSpPr>
          <p:nvPr userDrawn="1"/>
        </p:nvGrpSpPr>
        <p:grpSpPr bwMode="auto">
          <a:xfrm>
            <a:off x="3" y="0"/>
            <a:ext cx="11696700" cy="6858000"/>
            <a:chOff x="0" y="-4087"/>
            <a:chExt cx="11696700" cy="6283320"/>
          </a:xfrm>
        </p:grpSpPr>
        <p:sp>
          <p:nvSpPr>
            <p:cNvPr id="8" name="Freeform 6"/>
            <p:cNvSpPr>
              <a:spLocks/>
            </p:cNvSpPr>
            <p:nvPr userDrawn="1"/>
          </p:nvSpPr>
          <p:spPr bwMode="auto">
            <a:xfrm>
              <a:off x="0" y="476440"/>
              <a:ext cx="11696700" cy="5343455"/>
            </a:xfrm>
            <a:custGeom>
              <a:avLst/>
              <a:gdLst>
                <a:gd name="T0" fmla="*/ 0 w 4756"/>
                <a:gd name="T1" fmla="*/ 0 h 2239"/>
                <a:gd name="T2" fmla="*/ 2147483646 w 4756"/>
                <a:gd name="T3" fmla="*/ 0 h 2239"/>
                <a:gd name="T4" fmla="*/ 2147483646 w 4756"/>
                <a:gd name="T5" fmla="*/ 2147483646 h 2239"/>
                <a:gd name="T6" fmla="*/ 2147483646 w 4756"/>
                <a:gd name="T7" fmla="*/ 2147483646 h 2239"/>
                <a:gd name="T8" fmla="*/ 0 w 4756"/>
                <a:gd name="T9" fmla="*/ 2147483646 h 2239"/>
                <a:gd name="T10" fmla="*/ 0 w 4756"/>
                <a:gd name="T11" fmla="*/ 0 h 2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238443"/>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sp>
          <p:nvSpPr>
            <p:cNvPr id="9" name="Freeform 7"/>
            <p:cNvSpPr>
              <a:spLocks/>
            </p:cNvSpPr>
            <p:nvPr userDrawn="1"/>
          </p:nvSpPr>
          <p:spPr bwMode="auto">
            <a:xfrm>
              <a:off x="5942716" y="-4087"/>
              <a:ext cx="4620789" cy="6283320"/>
            </a:xfrm>
            <a:custGeom>
              <a:avLst/>
              <a:gdLst>
                <a:gd name="T0" fmla="*/ 0 w 1940"/>
                <a:gd name="T1" fmla="*/ 0 h 3040"/>
                <a:gd name="T2" fmla="*/ 2147483646 w 1940"/>
                <a:gd name="T3" fmla="*/ 0 h 3040"/>
                <a:gd name="T4" fmla="*/ 2147483646 w 1940"/>
                <a:gd name="T5" fmla="*/ 2147483646 h 3040"/>
                <a:gd name="T6" fmla="*/ 2147483646 w 1940"/>
                <a:gd name="T7" fmla="*/ 2147483646 h 3040"/>
                <a:gd name="T8" fmla="*/ 2147483646 w 1940"/>
                <a:gd name="T9" fmla="*/ 2147483646 h 3040"/>
                <a:gd name="T10" fmla="*/ 0 w 1940"/>
                <a:gd name="T11" fmla="*/ 2147483646 h 3040"/>
                <a:gd name="T12" fmla="*/ 2147483646 w 1940"/>
                <a:gd name="T13" fmla="*/ 2147483646 h 3040"/>
                <a:gd name="T14" fmla="*/ 0 w 1940"/>
                <a:gd name="T15" fmla="*/ 0 h 30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0" h="3040">
                  <a:moveTo>
                    <a:pt x="0" y="0"/>
                  </a:moveTo>
                  <a:lnTo>
                    <a:pt x="774" y="0"/>
                  </a:lnTo>
                  <a:lnTo>
                    <a:pt x="1938" y="1537"/>
                  </a:lnTo>
                  <a:lnTo>
                    <a:pt x="1940" y="1537"/>
                  </a:lnTo>
                  <a:lnTo>
                    <a:pt x="774" y="3040"/>
                  </a:lnTo>
                  <a:lnTo>
                    <a:pt x="0" y="3040"/>
                  </a:lnTo>
                  <a:lnTo>
                    <a:pt x="1167" y="1537"/>
                  </a:lnTo>
                  <a:lnTo>
                    <a:pt x="0" y="0"/>
                  </a:lnTo>
                  <a:close/>
                </a:path>
              </a:pathLst>
            </a:custGeom>
            <a:solidFill>
              <a:srgbClr val="ADDD8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grpSp>
      <p:sp>
        <p:nvSpPr>
          <p:cNvPr id="2" name="標題 1"/>
          <p:cNvSpPr>
            <a:spLocks noGrp="1"/>
          </p:cNvSpPr>
          <p:nvPr>
            <p:ph type="ctrTitle"/>
          </p:nvPr>
        </p:nvSpPr>
        <p:spPr>
          <a:xfrm>
            <a:off x="190062" y="2235200"/>
            <a:ext cx="7612823" cy="2387600"/>
          </a:xfrm>
        </p:spPr>
        <p:txBody>
          <a:bodyPr anchor="t">
            <a:normAutofit/>
          </a:bodyPr>
          <a:lstStyle>
            <a:lvl1pPr algn="ctr">
              <a:defRPr sz="6500">
                <a:ln>
                  <a:solidFill>
                    <a:srgbClr val="004529"/>
                  </a:solidFill>
                </a:ln>
                <a:solidFill>
                  <a:srgbClr val="FFFFE5"/>
                </a:solidFill>
              </a:defRPr>
            </a:lvl1pPr>
          </a:lstStyle>
          <a:p>
            <a:r>
              <a:rPr lang="zh-TW" altLang="en-US" dirty="0"/>
              <a:t>按一下以編輯母片標題樣式</a:t>
            </a:r>
          </a:p>
        </p:txBody>
      </p:sp>
      <p:sp>
        <p:nvSpPr>
          <p:cNvPr id="3" name="副標題 2"/>
          <p:cNvSpPr>
            <a:spLocks noGrp="1"/>
          </p:cNvSpPr>
          <p:nvPr>
            <p:ph type="subTitle" idx="1"/>
          </p:nvPr>
        </p:nvSpPr>
        <p:spPr>
          <a:xfrm>
            <a:off x="237521" y="3429000"/>
            <a:ext cx="9144000" cy="462280"/>
          </a:xfrm>
        </p:spPr>
        <p:txBody>
          <a:bodyPr>
            <a:noAutofit/>
          </a:bodyPr>
          <a:lstStyle>
            <a:lvl1pPr marL="0" indent="0" algn="ctr">
              <a:buNone/>
              <a:defRPr sz="5400">
                <a:ln>
                  <a:solidFill>
                    <a:srgbClr val="004529"/>
                  </a:solidFill>
                </a:ln>
                <a:solidFill>
                  <a:srgbClr val="FFFFE5"/>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zh-TW" altLang="en-US" dirty="0"/>
              <a:t>按一下以編輯母片副標題樣式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850156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88782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33"/>
            <a:ext cx="6172200" cy="4873625"/>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005871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834448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2"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3"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330052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4" name="投影片編號版面配置區 5"/>
          <p:cNvSpPr>
            <a:spLocks noGrp="1"/>
          </p:cNvSpPr>
          <p:nvPr>
            <p:ph type="sldNum" sz="quarter" idx="10"/>
          </p:nvPr>
        </p:nvSpPr>
        <p:spPr>
          <a:xfrm>
            <a:off x="9334500" y="6362708"/>
            <a:ext cx="2743200" cy="365125"/>
          </a:xfrm>
          <a:prstGeom prst="rect">
            <a:avLst/>
          </a:prstGeom>
        </p:spPr>
        <p:txBody>
          <a:bodyPr/>
          <a:lstStyle>
            <a:lvl1pPr algn="r" eaLnBrk="1" fontAlgn="auto" hangingPunct="1">
              <a:spcBef>
                <a:spcPts val="0"/>
              </a:spcBef>
              <a:spcAft>
                <a:spcPts val="0"/>
              </a:spcAft>
              <a:defRPr>
                <a:latin typeface="+mn-lt"/>
                <a:ea typeface="+mn-ea"/>
              </a:defRPr>
            </a:lvl1pPr>
          </a:lstStyle>
          <a:p>
            <a:pPr defTabSz="914332">
              <a:defRPr/>
            </a:pPr>
            <a:fld id="{96369EF2-77D1-43E4-85C1-AA3A565F65CF}" type="slidenum">
              <a:rPr lang="zh-TW" altLang="en-US" sz="1800" smtClean="0">
                <a:solidFill>
                  <a:prstClr val="black"/>
                </a:solidFill>
              </a:rPr>
              <a:pPr defTabSz="914332">
                <a:defRPr/>
              </a:pPr>
              <a:t>‹#›</a:t>
            </a:fld>
            <a:endParaRPr lang="zh-TW" altLang="en-US" sz="1800">
              <a:solidFill>
                <a:prstClr val="black"/>
              </a:solidFill>
            </a:endParaRPr>
          </a:p>
        </p:txBody>
      </p:sp>
      <p:grpSp>
        <p:nvGrpSpPr>
          <p:cNvPr id="8" name="群組 7">
            <a:extLst>
              <a:ext uri="{FF2B5EF4-FFF2-40B4-BE49-F238E27FC236}">
                <a16:creationId xmlns:a16="http://schemas.microsoft.com/office/drawing/2014/main" id="{2771A0DE-4905-4317-8222-AD778319557C}"/>
              </a:ext>
            </a:extLst>
          </p:cNvPr>
          <p:cNvGrpSpPr/>
          <p:nvPr userDrawn="1"/>
        </p:nvGrpSpPr>
        <p:grpSpPr>
          <a:xfrm>
            <a:off x="0" y="0"/>
            <a:ext cx="12203113" cy="802433"/>
            <a:chOff x="0" y="1137955"/>
            <a:chExt cx="12203113" cy="802433"/>
          </a:xfrm>
        </p:grpSpPr>
        <p:sp>
          <p:nvSpPr>
            <p:cNvPr id="9" name="矩形 8">
              <a:extLst>
                <a:ext uri="{FF2B5EF4-FFF2-40B4-BE49-F238E27FC236}">
                  <a16:creationId xmlns:a16="http://schemas.microsoft.com/office/drawing/2014/main" id="{CFCB4032-7C84-45F2-974C-A712843D08C6}"/>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0" name="矩形 9">
              <a:extLst>
                <a:ext uri="{FF2B5EF4-FFF2-40B4-BE49-F238E27FC236}">
                  <a16:creationId xmlns:a16="http://schemas.microsoft.com/office/drawing/2014/main" id="{8552AC7A-17BA-418A-B86C-2A029288C751}"/>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1" name="標題 1">
            <a:extLst>
              <a:ext uri="{FF2B5EF4-FFF2-40B4-BE49-F238E27FC236}">
                <a16:creationId xmlns:a16="http://schemas.microsoft.com/office/drawing/2014/main" id="{F228AC9D-D33B-4B44-8CA0-E4E6C0EBF993}"/>
              </a:ext>
            </a:extLst>
          </p:cNvPr>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7" name="文字版面配置區 17">
            <a:extLst>
              <a:ext uri="{FF2B5EF4-FFF2-40B4-BE49-F238E27FC236}">
                <a16:creationId xmlns:a16="http://schemas.microsoft.com/office/drawing/2014/main" id="{BF4B774F-02E4-456B-A752-956B7103F8A5}"/>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8864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投影片編號版面配置區 2"/>
          <p:cNvSpPr>
            <a:spLocks noGrp="1"/>
          </p:cNvSpPr>
          <p:nvPr>
            <p:ph type="sldNum" sz="quarter" idx="10"/>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99806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401802" y="955678"/>
            <a:ext cx="11607318" cy="4957449"/>
          </a:xfrm>
        </p:spPr>
        <p:txBody>
          <a:bodyPr/>
          <a:lstStyle>
            <a:lvl1pPr marL="0" indent="0">
              <a:buNone/>
              <a:defRPr sz="28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grpSp>
        <p:nvGrpSpPr>
          <p:cNvPr id="12" name="群組 11">
            <a:extLst>
              <a:ext uri="{FF2B5EF4-FFF2-40B4-BE49-F238E27FC236}">
                <a16:creationId xmlns:a16="http://schemas.microsoft.com/office/drawing/2014/main" id="{AAFBD933-0F49-4247-9278-3B3BF7A943A0}"/>
              </a:ext>
            </a:extLst>
          </p:cNvPr>
          <p:cNvGrpSpPr/>
          <p:nvPr userDrawn="1"/>
        </p:nvGrpSpPr>
        <p:grpSpPr>
          <a:xfrm>
            <a:off x="0" y="0"/>
            <a:ext cx="12203113" cy="802433"/>
            <a:chOff x="0" y="1137955"/>
            <a:chExt cx="12203113" cy="802433"/>
          </a:xfrm>
        </p:grpSpPr>
        <p:sp>
          <p:nvSpPr>
            <p:cNvPr id="15" name="矩形 14">
              <a:extLst>
                <a:ext uri="{FF2B5EF4-FFF2-40B4-BE49-F238E27FC236}">
                  <a16:creationId xmlns:a16="http://schemas.microsoft.com/office/drawing/2014/main" id="{14F07868-AB0A-490A-912E-1FACA7E7794D}"/>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6" name="矩形 15">
              <a:extLst>
                <a:ext uri="{FF2B5EF4-FFF2-40B4-BE49-F238E27FC236}">
                  <a16:creationId xmlns:a16="http://schemas.microsoft.com/office/drawing/2014/main" id="{D88A1521-DDB6-47DE-A5F3-15DA890C5CD5}"/>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7" name="標題 1">
            <a:extLst>
              <a:ext uri="{FF2B5EF4-FFF2-40B4-BE49-F238E27FC236}">
                <a16:creationId xmlns:a16="http://schemas.microsoft.com/office/drawing/2014/main" id="{B6EFD8E9-FEAC-46B5-92CB-DFE25A592ED7}"/>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8" name="文字版面配置區 17">
            <a:extLst>
              <a:ext uri="{FF2B5EF4-FFF2-40B4-BE49-F238E27FC236}">
                <a16:creationId xmlns:a16="http://schemas.microsoft.com/office/drawing/2014/main" id="{110FC308-A126-4934-B90B-237AB4397921}"/>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13945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grpSp>
        <p:nvGrpSpPr>
          <p:cNvPr id="11" name="群組 10">
            <a:extLst>
              <a:ext uri="{FF2B5EF4-FFF2-40B4-BE49-F238E27FC236}">
                <a16:creationId xmlns:a16="http://schemas.microsoft.com/office/drawing/2014/main" id="{16C6CDC8-470E-4252-934C-4FC8705BE4CA}"/>
              </a:ext>
            </a:extLst>
          </p:cNvPr>
          <p:cNvGrpSpPr/>
          <p:nvPr userDrawn="1"/>
        </p:nvGrpSpPr>
        <p:grpSpPr>
          <a:xfrm>
            <a:off x="0" y="0"/>
            <a:ext cx="12203113" cy="802433"/>
            <a:chOff x="0" y="1137955"/>
            <a:chExt cx="12203113" cy="802433"/>
          </a:xfrm>
        </p:grpSpPr>
        <p:sp>
          <p:nvSpPr>
            <p:cNvPr id="12" name="矩形 11">
              <a:extLst>
                <a:ext uri="{FF2B5EF4-FFF2-40B4-BE49-F238E27FC236}">
                  <a16:creationId xmlns:a16="http://schemas.microsoft.com/office/drawing/2014/main" id="{5BBE1BDE-E60B-4F39-AA67-8EC100122412}"/>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3" name="矩形 12">
              <a:extLst>
                <a:ext uri="{FF2B5EF4-FFF2-40B4-BE49-F238E27FC236}">
                  <a16:creationId xmlns:a16="http://schemas.microsoft.com/office/drawing/2014/main" id="{B263CF78-9D27-412D-8E0F-9F68B40E366B}"/>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5" name="標題 1">
            <a:extLst>
              <a:ext uri="{FF2B5EF4-FFF2-40B4-BE49-F238E27FC236}">
                <a16:creationId xmlns:a16="http://schemas.microsoft.com/office/drawing/2014/main" id="{EFFBF99A-931E-48BC-8F18-1B191931648E}"/>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6" name="文字版面配置區 17">
            <a:extLst>
              <a:ext uri="{FF2B5EF4-FFF2-40B4-BE49-F238E27FC236}">
                <a16:creationId xmlns:a16="http://schemas.microsoft.com/office/drawing/2014/main" id="{A57A7CB5-81B6-4212-81EC-04B4C2D1A85A}"/>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2040231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15" name="矩形 14"/>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grpSp>
        <p:nvGrpSpPr>
          <p:cNvPr id="7" name="群組 6"/>
          <p:cNvGrpSpPr/>
          <p:nvPr userDrawn="1"/>
        </p:nvGrpSpPr>
        <p:grpSpPr>
          <a:xfrm>
            <a:off x="0" y="0"/>
            <a:ext cx="12203113" cy="802433"/>
            <a:chOff x="0" y="1137955"/>
            <a:chExt cx="12203113" cy="802433"/>
          </a:xfrm>
        </p:grpSpPr>
        <p:sp>
          <p:nvSpPr>
            <p:cNvPr id="8" name="矩形 7"/>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1" name="矩形 10"/>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2" name="標題 1"/>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162566" y="877079"/>
            <a:ext cx="11846559" cy="2576326"/>
          </a:xfrm>
        </p:spPr>
        <p:txBody>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14"/>
          </p:nvPr>
        </p:nvSpPr>
        <p:spPr>
          <a:xfrm>
            <a:off x="162566" y="3528052"/>
            <a:ext cx="11846559" cy="3329956"/>
          </a:xfrm>
        </p:spPr>
        <p:txBody>
          <a:bodyPr/>
          <a:lstStyle>
            <a:lvl1pPr marL="228584" indent="-228584">
              <a:buFont typeface="Wingdings" panose="05000000000000000000" pitchFamily="2" charset="2"/>
              <a:buChar char="u"/>
              <a:defRPr sz="24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18" name="文字版面配置區 17"/>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925379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3713169" y="1709746"/>
            <a:ext cx="7634287" cy="2852737"/>
          </a:xfrm>
        </p:spPr>
        <p:txBody>
          <a:bodyPr anchor="b"/>
          <a:lstStyle>
            <a:lvl1pPr>
              <a:defRPr sz="6000"/>
            </a:lvl1pPr>
          </a:lstStyle>
          <a:p>
            <a:r>
              <a:rPr lang="zh-TW" altLang="en-US" dirty="0"/>
              <a:t>按一下以編輯母片標題樣式</a:t>
            </a:r>
          </a:p>
        </p:txBody>
      </p:sp>
      <p:sp>
        <p:nvSpPr>
          <p:cNvPr id="3" name="文字版面配置區 2"/>
          <p:cNvSpPr>
            <a:spLocks noGrp="1"/>
          </p:cNvSpPr>
          <p:nvPr>
            <p:ph type="body" idx="1"/>
          </p:nvPr>
        </p:nvSpPr>
        <p:spPr>
          <a:xfrm>
            <a:off x="3713167" y="4589471"/>
            <a:ext cx="7634287" cy="1500187"/>
          </a:xfrm>
        </p:spPr>
        <p:txBody>
          <a:bodyPr/>
          <a:lstStyle>
            <a:lvl1pPr marL="0" indent="0">
              <a:buNone/>
              <a:defRPr sz="24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zh-TW" altLang="en-US"/>
              <a:t>編輯母片文字樣式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7" name="Freeform 7"/>
          <p:cNvSpPr>
            <a:spLocks/>
          </p:cNvSpPr>
          <p:nvPr userDrawn="1"/>
        </p:nvSpPr>
        <p:spPr bwMode="auto">
          <a:xfrm>
            <a:off x="693740" y="2713038"/>
            <a:ext cx="935037" cy="912812"/>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1547" kern="0" dirty="0">
              <a:solidFill>
                <a:prstClr val="white"/>
              </a:solidFill>
              <a:latin typeface="Roboto Bold" charset="0"/>
            </a:endParaRPr>
          </a:p>
        </p:txBody>
      </p:sp>
      <p:sp>
        <p:nvSpPr>
          <p:cNvPr id="8" name="Freeform 8"/>
          <p:cNvSpPr>
            <a:spLocks/>
          </p:cNvSpPr>
          <p:nvPr userDrawn="1"/>
        </p:nvSpPr>
        <p:spPr bwMode="auto">
          <a:xfrm>
            <a:off x="6" y="3513138"/>
            <a:ext cx="1628775" cy="15859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
        <p:nvSpPr>
          <p:cNvPr id="9" name="Freeform 9"/>
          <p:cNvSpPr>
            <a:spLocks/>
          </p:cNvSpPr>
          <p:nvPr userDrawn="1"/>
        </p:nvSpPr>
        <p:spPr bwMode="auto">
          <a:xfrm>
            <a:off x="6" y="4857750"/>
            <a:ext cx="1628775" cy="1587500"/>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656" kern="0" dirty="0">
              <a:solidFill>
                <a:prstClr val="white"/>
              </a:solidFill>
              <a:latin typeface="Roboto Bold" charset="0"/>
            </a:endParaRPr>
          </a:p>
        </p:txBody>
      </p:sp>
      <p:sp>
        <p:nvSpPr>
          <p:cNvPr id="10" name="Freeform 10"/>
          <p:cNvSpPr>
            <a:spLocks/>
          </p:cNvSpPr>
          <p:nvPr userDrawn="1"/>
        </p:nvSpPr>
        <p:spPr bwMode="auto">
          <a:xfrm>
            <a:off x="1660530" y="4860933"/>
            <a:ext cx="2052639" cy="1997075"/>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4219" kern="0" dirty="0">
              <a:solidFill>
                <a:prstClr val="white"/>
              </a:solidFill>
              <a:latin typeface="Roboto Bold" charset="0"/>
            </a:endParaRPr>
          </a:p>
        </p:txBody>
      </p:sp>
      <p:sp>
        <p:nvSpPr>
          <p:cNvPr id="11" name="Freeform 6"/>
          <p:cNvSpPr>
            <a:spLocks/>
          </p:cNvSpPr>
          <p:nvPr userDrawn="1"/>
        </p:nvSpPr>
        <p:spPr bwMode="auto">
          <a:xfrm>
            <a:off x="1660530" y="2371725"/>
            <a:ext cx="1363663" cy="1328738"/>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2109" kern="0" dirty="0">
              <a:solidFill>
                <a:prstClr val="white"/>
              </a:solidFill>
              <a:latin typeface="Roboto Bold" charset="0"/>
            </a:endParaRPr>
          </a:p>
        </p:txBody>
      </p:sp>
      <p:sp>
        <p:nvSpPr>
          <p:cNvPr id="12" name="Freeform 5"/>
          <p:cNvSpPr>
            <a:spLocks/>
          </p:cNvSpPr>
          <p:nvPr userDrawn="1"/>
        </p:nvSpPr>
        <p:spPr bwMode="auto">
          <a:xfrm>
            <a:off x="1660530" y="3513138"/>
            <a:ext cx="1631951" cy="15859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Tree>
    <p:extLst>
      <p:ext uri="{BB962C8B-B14F-4D97-AF65-F5344CB8AC3E}">
        <p14:creationId xmlns:p14="http://schemas.microsoft.com/office/powerpoint/2010/main" val="258965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27494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9"/>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9" y="1681163"/>
            <a:ext cx="5157787"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839789"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3" y="1681163"/>
            <a:ext cx="5183188"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6172203"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8" name="頁尾版面配置區 7"/>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9" name="投影片編號版面配置區 8"/>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231722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4" name="頁尾版面配置區 3"/>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5" name="投影片編號版面配置區 4"/>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435759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3" name="頁尾版面配置區 2"/>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584075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投影片編號版面配置區 5"/>
          <p:cNvSpPr>
            <a:spLocks noGrp="1"/>
          </p:cNvSpPr>
          <p:nvPr>
            <p:ph type="sldNum" sz="quarter" idx="4"/>
          </p:nvPr>
        </p:nvSpPr>
        <p:spPr>
          <a:xfrm>
            <a:off x="9448800" y="649288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366914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8" r:id="rId14"/>
    <p:sldLayoutId id="2147483671" r:id="rId15"/>
  </p:sldLayoutIdLst>
  <p:hf hdr="0" ftr="0" dt="0"/>
  <p:txStyles>
    <p:titleStyle>
      <a:lvl1pPr algn="l" defTabSz="914332" rtl="0" eaLnBrk="1" latinLnBrk="0" hangingPunct="1">
        <a:lnSpc>
          <a:spcPct val="90000"/>
        </a:lnSpc>
        <a:spcBef>
          <a:spcPct val="0"/>
        </a:spcBef>
        <a:buNone/>
        <a:defRPr sz="4400" b="1" kern="1200" baseline="0">
          <a:solidFill>
            <a:srgbClr val="004529"/>
          </a:solidFill>
          <a:latin typeface="Arial" panose="020B0604020202020204" pitchFamily="34" charset="0"/>
          <a:ea typeface="微軟正黑體" panose="020B0604030504040204" pitchFamily="34" charset="-120"/>
          <a:cs typeface="+mj-cs"/>
        </a:defRPr>
      </a:lvl1pPr>
    </p:titleStyle>
    <p:bodyStyle>
      <a:lvl1pPr marL="228584" indent="-228584" algn="l" defTabSz="914332" rtl="0" eaLnBrk="1" latinLnBrk="0" hangingPunct="1">
        <a:lnSpc>
          <a:spcPct val="100000"/>
        </a:lnSpc>
        <a:spcBef>
          <a:spcPts val="1000"/>
        </a:spcBef>
        <a:buFont typeface="Arial" panose="020B0604020202020204" pitchFamily="34" charset="0"/>
        <a:buChar char="•"/>
        <a:defRPr sz="28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D4B37BC5-01F3-4DA6-AE9F-6749599A3EE9}" type="slidenum">
              <a:rPr lang="zh-TW" altLang="en-US" smtClean="0"/>
              <a:t>1</a:t>
            </a:fld>
            <a:endParaRPr lang="zh-TW" altLang="en-US"/>
          </a:p>
        </p:txBody>
      </p:sp>
      <p:graphicFrame>
        <p:nvGraphicFramePr>
          <p:cNvPr id="8" name="表格 7"/>
          <p:cNvGraphicFramePr>
            <a:graphicFrameLocks noGrp="1"/>
          </p:cNvGraphicFramePr>
          <p:nvPr>
            <p:extLst>
              <p:ext uri="{D42A27DB-BD31-4B8C-83A1-F6EECF244321}">
                <p14:modId xmlns:p14="http://schemas.microsoft.com/office/powerpoint/2010/main" val="1493620944"/>
              </p:ext>
            </p:extLst>
          </p:nvPr>
        </p:nvGraphicFramePr>
        <p:xfrm>
          <a:off x="3883025" y="242894"/>
          <a:ext cx="8207376" cy="5834065"/>
        </p:xfrm>
        <a:graphic>
          <a:graphicData uri="http://schemas.openxmlformats.org/drawingml/2006/table">
            <a:tbl>
              <a:tblPr firstRow="1" firstCol="1" lastRow="1" lastCol="1" bandRow="1" bandCol="1">
                <a:tableStyleId>{10A1B5D5-9B99-4C35-A422-299274C87663}</a:tableStyleId>
              </a:tblPr>
              <a:tblGrid>
                <a:gridCol w="1661016">
                  <a:extLst>
                    <a:ext uri="{9D8B030D-6E8A-4147-A177-3AD203B41FA5}">
                      <a16:colId xmlns:a16="http://schemas.microsoft.com/office/drawing/2014/main" val="1303929840"/>
                    </a:ext>
                  </a:extLst>
                </a:gridCol>
                <a:gridCol w="2109487">
                  <a:extLst>
                    <a:ext uri="{9D8B030D-6E8A-4147-A177-3AD203B41FA5}">
                      <a16:colId xmlns:a16="http://schemas.microsoft.com/office/drawing/2014/main" val="3657129440"/>
                    </a:ext>
                  </a:extLst>
                </a:gridCol>
                <a:gridCol w="1527048">
                  <a:extLst>
                    <a:ext uri="{9D8B030D-6E8A-4147-A177-3AD203B41FA5}">
                      <a16:colId xmlns:a16="http://schemas.microsoft.com/office/drawing/2014/main" val="2097036459"/>
                    </a:ext>
                  </a:extLst>
                </a:gridCol>
                <a:gridCol w="2909825">
                  <a:extLst>
                    <a:ext uri="{9D8B030D-6E8A-4147-A177-3AD203B41FA5}">
                      <a16:colId xmlns:a16="http://schemas.microsoft.com/office/drawing/2014/main" val="2692183593"/>
                    </a:ext>
                  </a:extLst>
                </a:gridCol>
              </a:tblGrid>
              <a:tr h="724881">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時間</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議程</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會議場地</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主持人</a:t>
                      </a:r>
                      <a:r>
                        <a:rPr lang="en-US" sz="2400" b="0" kern="100" dirty="0">
                          <a:effectLst/>
                          <a:latin typeface="微軟正黑體" panose="020B0604030504040204" pitchFamily="34" charset="-120"/>
                          <a:ea typeface="微軟正黑體" panose="020B0604030504040204" pitchFamily="34" charset="-120"/>
                        </a:rPr>
                        <a:t>/</a:t>
                      </a:r>
                      <a:r>
                        <a:rPr lang="zh-TW" sz="2400" b="0" kern="100" dirty="0">
                          <a:effectLst/>
                          <a:latin typeface="微軟正黑體" panose="020B0604030504040204" pitchFamily="34" charset="-120"/>
                          <a:ea typeface="微軟正黑體" panose="020B0604030504040204" pitchFamily="34" charset="-120"/>
                        </a:rPr>
                        <a:t>主講人</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extLst>
                  <a:ext uri="{0D108BD9-81ED-4DB2-BD59-A6C34878D82A}">
                    <a16:rowId xmlns:a16="http://schemas.microsoft.com/office/drawing/2014/main" val="1873932028"/>
                  </a:ext>
                </a:extLst>
              </a:tr>
              <a:tr h="492325">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09:30~10:00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報到</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簽到處</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n-US" sz="2000" kern="100" dirty="0">
                          <a:effectLst/>
                          <a:latin typeface="微軟正黑體" panose="020B0604030504040204" pitchFamily="34" charset="-120"/>
                          <a:ea typeface="微軟正黑體" panose="020B0604030504040204" pitchFamily="34" charset="-120"/>
                        </a:rPr>
                        <a:t> </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83435909"/>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10:00~10:10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長官致詞</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教育部長官致詞</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8422348"/>
                  </a:ext>
                </a:extLst>
              </a:tr>
              <a:tr h="125932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10:10~11:00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indent="0" algn="ctr" defTabSz="914400" rtl="0" eaLnBrk="1" latinLnBrk="0" hangingPunct="1">
                        <a:spcAft>
                          <a:spcPts val="0"/>
                        </a:spcAft>
                      </a:pPr>
                      <a:r>
                        <a:rPr lang="zh-TW" sz="2000" kern="100" dirty="0">
                          <a:solidFill>
                            <a:schemeClr val="dk1"/>
                          </a:solidFill>
                          <a:effectLst/>
                          <a:latin typeface="微軟正黑體" panose="020B0604030504040204" pitchFamily="34" charset="-120"/>
                          <a:ea typeface="微軟正黑體" panose="020B0604030504040204" pitchFamily="34" charset="-120"/>
                          <a:cs typeface="+mn-cs"/>
                        </a:rPr>
                        <a:t>填表說明會</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sz="2000" b="0" kern="100" dirty="0">
                          <a:effectLst/>
                          <a:latin typeface="微軟正黑體" panose="020B0604030504040204" pitchFamily="34" charset="-120"/>
                          <a:ea typeface="微軟正黑體" panose="020B0604030504040204" pitchFamily="34" charset="-120"/>
                        </a:rPr>
                        <a:t>  </a:t>
                      </a:r>
                      <a:r>
                        <a:rPr lang="zh-TW" altLang="en-US" sz="2000" b="0" kern="100" dirty="0">
                          <a:effectLst/>
                          <a:latin typeface="微軟正黑體" panose="020B0604030504040204" pitchFamily="34" charset="-120"/>
                          <a:ea typeface="微軟正黑體" panose="020B0604030504040204" pitchFamily="34" charset="-120"/>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2356967"/>
                  </a:ext>
                </a:extLst>
              </a:tr>
              <a:tr h="418560">
                <a:tc>
                  <a:txBody>
                    <a:bodyPr/>
                    <a:lstStyle/>
                    <a:p>
                      <a:pPr algn="ctr">
                        <a:spcAft>
                          <a:spcPts val="0"/>
                        </a:spcAft>
                      </a:pPr>
                      <a:r>
                        <a:rPr lang="en-US" altLang="zh-TW" sz="2000" b="0" kern="100" dirty="0">
                          <a:solidFill>
                            <a:schemeClr val="tx1"/>
                          </a:solidFill>
                          <a:effectLst/>
                          <a:latin typeface="微軟正黑體" panose="020B0604030504040204" pitchFamily="34" charset="-120"/>
                          <a:ea typeface="微軟正黑體" panose="020B0604030504040204" pitchFamily="34" charset="-120"/>
                        </a:rPr>
                        <a:t>11:00-11:20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休</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息</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68340634"/>
                  </a:ext>
                </a:extLst>
              </a:tr>
              <a:tr h="966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0" kern="100" dirty="0">
                          <a:effectLst/>
                          <a:latin typeface="微軟正黑體" panose="020B0604030504040204" pitchFamily="34" charset="-120"/>
                          <a:ea typeface="微軟正黑體" panose="020B0604030504040204" pitchFamily="34" charset="-120"/>
                        </a:rPr>
                        <a:t>11:20~11:40</a:t>
                      </a:r>
                      <a:endParaRPr lang="zh-TW" altLang="zh-TW" sz="19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defTabSz="914400" rtl="0" eaLnBrk="1" latinLnBrk="0" hangingPunct="1">
                        <a:spcAft>
                          <a:spcPts val="0"/>
                        </a:spcAft>
                      </a:pP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系統</a:t>
                      </a:r>
                      <a:r>
                        <a:rPr lang="zh-TW" altLang="en-US" sz="2000" kern="100" dirty="0">
                          <a:solidFill>
                            <a:schemeClr val="dk1"/>
                          </a:solidFill>
                          <a:effectLst/>
                          <a:latin typeface="微軟正黑體" panose="020B0604030504040204" pitchFamily="34" charset="-120"/>
                          <a:ea typeface="微軟正黑體" panose="020B0604030504040204" pitchFamily="34" charset="-120"/>
                          <a:cs typeface="+mn-cs"/>
                        </a:rPr>
                        <a:t>操作</a:t>
                      </a: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說明</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900" kern="100" dirty="0">
                          <a:effectLst/>
                          <a:latin typeface="微軟正黑體" panose="020B0604030504040204" pitchFamily="34" charset="-120"/>
                          <a:ea typeface="微軟正黑體" panose="020B0604030504040204" pitchFamily="34" charset="-120"/>
                        </a:rPr>
                        <a:t>會議廳</a:t>
                      </a:r>
                      <a:endParaRPr lang="zh-TW" altLang="zh-TW" sz="19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altLang="zh-TW" sz="2000" b="0" kern="100" dirty="0">
                          <a:effectLst/>
                          <a:latin typeface="微軟正黑體" panose="020B0604030504040204" pitchFamily="34" charset="-120"/>
                          <a:ea typeface="微軟正黑體" panose="020B0604030504040204" pitchFamily="34" charset="-120"/>
                        </a:rPr>
                        <a:t>國立雲林科技大學</a:t>
                      </a:r>
                      <a:r>
                        <a:rPr lang="en-US" altLang="zh-TW" sz="2000" b="0" kern="100" dirty="0">
                          <a:effectLst/>
                          <a:latin typeface="微軟正黑體" panose="020B0604030504040204" pitchFamily="34" charset="-120"/>
                          <a:ea typeface="微軟正黑體" panose="020B0604030504040204" pitchFamily="34" charset="-120"/>
                        </a:rPr>
                        <a:t>  </a:t>
                      </a:r>
                      <a:endParaRPr lang="zh-TW" altLang="zh-TW" sz="2000" b="0" kern="100" dirty="0">
                        <a:effectLst/>
                        <a:latin typeface="微軟正黑體" panose="020B0604030504040204" pitchFamily="34" charset="-120"/>
                        <a:ea typeface="微軟正黑體" panose="020B0604030504040204" pitchFamily="34" charset="-120"/>
                      </a:endParaRPr>
                    </a:p>
                    <a:p>
                      <a:pPr algn="l">
                        <a:spcAft>
                          <a:spcPts val="0"/>
                        </a:spcAft>
                      </a:pPr>
                      <a:r>
                        <a:rPr lang="zh-TW" altLang="zh-TW" sz="2000" b="0" kern="100" dirty="0">
                          <a:effectLst/>
                          <a:latin typeface="微軟正黑體" panose="020B0604030504040204" pitchFamily="34" charset="-120"/>
                          <a:ea typeface="微軟正黑體" panose="020B0604030504040204" pitchFamily="34" charset="-120"/>
                        </a:rPr>
                        <a:t>校務資料庫維運小組</a:t>
                      </a:r>
                      <a:br>
                        <a:rPr lang="en-US" altLang="zh-TW" sz="2000" b="0" kern="100" dirty="0">
                          <a:effectLst/>
                          <a:latin typeface="微軟正黑體" panose="020B0604030504040204" pitchFamily="34" charset="-120"/>
                          <a:ea typeface="微軟正黑體" panose="020B0604030504040204" pitchFamily="34" charset="-120"/>
                        </a:rPr>
                      </a:br>
                      <a:r>
                        <a:rPr lang="zh-TW" altLang="en-US" sz="2000" b="0" kern="100" dirty="0">
                          <a:effectLst/>
                          <a:latin typeface="微軟正黑體" panose="020B0604030504040204" pitchFamily="34" charset="-120"/>
                          <a:ea typeface="微軟正黑體" panose="020B0604030504040204" pitchFamily="34" charset="-120"/>
                        </a:rPr>
                        <a:t>系統人員</a:t>
                      </a:r>
                      <a:endParaRPr lang="zh-TW" altLang="zh-TW" sz="2000" b="0" kern="100" dirty="0">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02897675"/>
                  </a:ext>
                </a:extLst>
              </a:tr>
              <a:tr h="983969">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11:40-12:20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意見交流</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altLang="zh-TW" sz="2000" b="0" kern="100">
                          <a:effectLst/>
                          <a:latin typeface="微軟正黑體" panose="020B0604030504040204" pitchFamily="34" charset="-120"/>
                          <a:ea typeface="微軟正黑體" panose="020B0604030504040204" pitchFamily="34" charset="-120"/>
                        </a:rPr>
                        <a:t>  </a:t>
                      </a:r>
                      <a:r>
                        <a:rPr lang="zh-TW" altLang="en-US" sz="2000" b="0" kern="100">
                          <a:effectLst/>
                          <a:latin typeface="微軟正黑體" panose="020B0604030504040204" pitchFamily="34" charset="-120"/>
                          <a:ea typeface="+mn-ea"/>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3154855723"/>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12</a:t>
                      </a:r>
                      <a:r>
                        <a:rPr lang="zh-TW" sz="2000" b="0" kern="100" dirty="0">
                          <a:effectLst/>
                          <a:latin typeface="微軟正黑體" panose="020B0604030504040204" pitchFamily="34" charset="-120"/>
                          <a:ea typeface="微軟正黑體" panose="020B0604030504040204" pitchFamily="34" charset="-120"/>
                        </a:rPr>
                        <a:t>：</a:t>
                      </a:r>
                      <a:r>
                        <a:rPr lang="en-US" sz="2000" b="0" kern="100" dirty="0">
                          <a:effectLst/>
                          <a:latin typeface="微軟正黑體" panose="020B0604030504040204" pitchFamily="34" charset="-120"/>
                          <a:ea typeface="微軟正黑體" panose="020B0604030504040204" pitchFamily="34" charset="-120"/>
                        </a:rPr>
                        <a:t>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賦</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歸</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53796323"/>
                  </a:ext>
                </a:extLst>
              </a:tr>
            </a:tbl>
          </a:graphicData>
        </a:graphic>
      </p:graphicFrame>
      <p:sp>
        <p:nvSpPr>
          <p:cNvPr id="9" name="TextBox 148"/>
          <p:cNvSpPr txBox="1"/>
          <p:nvPr/>
        </p:nvSpPr>
        <p:spPr>
          <a:xfrm>
            <a:off x="3883031" y="5981707"/>
            <a:ext cx="8207375" cy="764055"/>
          </a:xfrm>
          <a:prstGeom prst="rect">
            <a:avLst/>
          </a:prstGeom>
          <a:noFill/>
        </p:spPr>
        <p:txBody>
          <a:bodyPr>
            <a:spAutoFit/>
          </a:bodyPr>
          <a:lstStyle/>
          <a:p>
            <a:pPr algn="ctr">
              <a:lnSpc>
                <a:spcPct val="120000"/>
              </a:lnSpc>
              <a:defRPr/>
            </a:pPr>
            <a:r>
              <a:rPr lang="zh-TW" altLang="en-US" sz="4000" u="sng" cap="all" dirty="0">
                <a:latin typeface="微軟正黑體" panose="020B0604030504040204" pitchFamily="34" charset="-120"/>
                <a:ea typeface="微軟正黑體" panose="020B0604030504040204" pitchFamily="34" charset="-120"/>
                <a:cs typeface="+mn-ea"/>
                <a:sym typeface="+mn-lt"/>
              </a:rPr>
              <a:t>請  自  由  入  座</a:t>
            </a:r>
          </a:p>
        </p:txBody>
      </p:sp>
      <p:sp>
        <p:nvSpPr>
          <p:cNvPr id="10" name="矩形 9"/>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帳號：</a:t>
            </a:r>
            <a:r>
              <a:rPr lang="en-US" altLang="zh-TW" sz="2000" b="1" kern="0" dirty="0">
                <a:solidFill>
                  <a:srgbClr val="FFFFE5"/>
                </a:solidFill>
                <a:latin typeface="微軟正黑體" panose="020B0604030504040204" pitchFamily="34" charset="-120"/>
              </a:rPr>
              <a:t>THCC-</a:t>
            </a:r>
            <a:r>
              <a:rPr lang="en-US" altLang="zh-TW" sz="2000" b="1" kern="0" dirty="0" err="1">
                <a:solidFill>
                  <a:srgbClr val="FFFFE5"/>
                </a:solidFill>
                <a:latin typeface="微軟正黑體" panose="020B0604030504040204" pitchFamily="34" charset="-120"/>
              </a:rPr>
              <a:t>freewifi</a:t>
            </a:r>
            <a:r>
              <a:rPr lang="en-US" altLang="zh-TW" sz="2000" b="1" kern="0" dirty="0">
                <a:solidFill>
                  <a:srgbClr val="FFFFE5"/>
                </a:solidFill>
                <a:latin typeface="微軟正黑體" panose="020B0604030504040204" pitchFamily="34" charset="-120"/>
              </a:rPr>
              <a:t>   </a:t>
            </a:r>
            <a:endParaRPr lang="en-US" altLang="zh-TW" sz="2000" b="1" kern="0" dirty="0">
              <a:solidFill>
                <a:srgbClr val="FFFFE5"/>
              </a:solidFill>
              <a:latin typeface="微軟正黑體" panose="020B0604030504040204" pitchFamily="34" charset="-120"/>
              <a:ea typeface="微軟正黑體" panose="020B0604030504040204" pitchFamily="34" charset="-120"/>
            </a:endParaRPr>
          </a:p>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密碼：</a:t>
            </a:r>
            <a:r>
              <a:rPr lang="en-US" altLang="zh-TW" sz="2000" b="1" kern="0" dirty="0">
                <a:solidFill>
                  <a:srgbClr val="FFFFE5"/>
                </a:solidFill>
                <a:latin typeface="微軟正黑體" panose="020B0604030504040204" pitchFamily="34" charset="-120"/>
              </a:rPr>
              <a:t>77240109</a:t>
            </a:r>
            <a:endParaRPr lang="zh-TW" altLang="en-US" sz="2000" b="1" kern="0" dirty="0">
              <a:solidFill>
                <a:srgbClr val="FFFFE5"/>
              </a:solidFill>
              <a:latin typeface="微軟正黑體" panose="020B0604030504040204" pitchFamily="34" charset="-120"/>
              <a:ea typeface="微軟正黑體" panose="020B0604030504040204" pitchFamily="34" charset="-120"/>
            </a:endParaRPr>
          </a:p>
        </p:txBody>
      </p:sp>
      <p:sp>
        <p:nvSpPr>
          <p:cNvPr id="11" name="文字方塊 10"/>
          <p:cNvSpPr txBox="1"/>
          <p:nvPr/>
        </p:nvSpPr>
        <p:spPr>
          <a:xfrm>
            <a:off x="1954213" y="28577"/>
            <a:ext cx="2235200" cy="8313739"/>
          </a:xfrm>
          <a:prstGeom prst="rect">
            <a:avLst/>
          </a:prstGeom>
        </p:spPr>
        <p:txBody>
          <a:bodyPr vert="eaVert" anchor="ctr">
            <a:normAutofit/>
          </a:bodyPr>
          <a:lstStyle/>
          <a:p>
            <a:pPr>
              <a:defRPr/>
            </a:pPr>
            <a:endParaRPr lang="zh-TW" altLang="en-US" sz="4000" b="1" cap="all" dirty="0">
              <a:solidFill>
                <a:srgbClr val="FFFF00"/>
              </a:solidFill>
              <a:latin typeface="微软雅黑" panose="020B0503020204020204" pitchFamily="34" charset="-122"/>
              <a:ea typeface="微软雅黑" panose="020B0503020204020204" pitchFamily="34" charset="-122"/>
              <a:cs typeface="+mn-ea"/>
            </a:endParaRPr>
          </a:p>
        </p:txBody>
      </p:sp>
      <p:sp>
        <p:nvSpPr>
          <p:cNvPr id="12" name="TextBox 148"/>
          <p:cNvSpPr txBox="1"/>
          <p:nvPr/>
        </p:nvSpPr>
        <p:spPr>
          <a:xfrm>
            <a:off x="241303" y="-25396"/>
            <a:ext cx="2933976" cy="6001643"/>
          </a:xfrm>
          <a:prstGeom prst="rect">
            <a:avLst/>
          </a:prstGeom>
          <a:noFill/>
        </p:spPr>
        <p:txBody>
          <a:bodyPr wrap="square">
            <a:spAutoFit/>
          </a:bodyPr>
          <a:lstStyle/>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歡</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迎</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蒞</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臨</a:t>
            </a:r>
            <a:endParaRPr lang="en-US" altLang="zh-CN" sz="8000" b="1" cap="all"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文字方塊 12">
            <a:extLst>
              <a:ext uri="{FF2B5EF4-FFF2-40B4-BE49-F238E27FC236}">
                <a16:creationId xmlns:a16="http://schemas.microsoft.com/office/drawing/2014/main" id="{D9A266E5-3B97-4ADD-A62C-FF90EFD54FF7}"/>
              </a:ext>
            </a:extLst>
          </p:cNvPr>
          <p:cNvSpPr txBox="1"/>
          <p:nvPr/>
        </p:nvSpPr>
        <p:spPr>
          <a:xfrm>
            <a:off x="2863780" y="180977"/>
            <a:ext cx="901770" cy="8313739"/>
          </a:xfrm>
          <a:prstGeom prst="rect">
            <a:avLst/>
          </a:prstGeom>
        </p:spPr>
        <p:txBody>
          <a:bodyPr vert="eaVert" anchor="ctr">
            <a:normAutofit/>
          </a:bodyPr>
          <a:lstStyle/>
          <a:p>
            <a:pPr>
              <a:defRPr/>
            </a:pPr>
            <a:r>
              <a:rPr lang="zh-TW" altLang="en-US" sz="4000" b="1" cap="all" dirty="0">
                <a:solidFill>
                  <a:srgbClr val="FFFF00"/>
                </a:solidFill>
                <a:latin typeface="微软雅黑" panose="020B0503020204020204" pitchFamily="34" charset="-122"/>
                <a:ea typeface="微软雅黑" panose="020B0503020204020204" pitchFamily="34" charset="-122"/>
                <a:cs typeface="+mn-ea"/>
              </a:rPr>
              <a:t>會場內全面禁止飲食</a:t>
            </a:r>
          </a:p>
        </p:txBody>
      </p:sp>
    </p:spTree>
    <p:extLst>
      <p:ext uri="{BB962C8B-B14F-4D97-AF65-F5344CB8AC3E}">
        <p14:creationId xmlns:p14="http://schemas.microsoft.com/office/powerpoint/2010/main" val="1098491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45BD84B-E35D-4EE6-8ACA-79C4351C7A3D}"/>
              </a:ext>
            </a:extLst>
          </p:cNvPr>
          <p:cNvSpPr>
            <a:spLocks noGrp="1"/>
          </p:cNvSpPr>
          <p:nvPr>
            <p:ph type="sldNum" sz="quarter" idx="12"/>
          </p:nvPr>
        </p:nvSpPr>
        <p:spPr/>
        <p:txBody>
          <a:bodyPr/>
          <a:lstStyle/>
          <a:p>
            <a:fld id="{D4B37BC5-01F3-4DA6-AE9F-6749599A3EE9}" type="slidenum">
              <a:rPr lang="zh-TW" altLang="en-US" smtClean="0"/>
              <a:t>10</a:t>
            </a:fld>
            <a:endParaRPr lang="zh-TW" altLang="en-US"/>
          </a:p>
        </p:txBody>
      </p:sp>
      <p:sp>
        <p:nvSpPr>
          <p:cNvPr id="4" name="標題 3">
            <a:extLst>
              <a:ext uri="{FF2B5EF4-FFF2-40B4-BE49-F238E27FC236}">
                <a16:creationId xmlns:a16="http://schemas.microsoft.com/office/drawing/2014/main" id="{CB242C88-3083-4830-96AE-A1E809FB2FA2}"/>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E4DF2D1A-E08C-4582-8554-C869EF6DD182}"/>
              </a:ext>
            </a:extLst>
          </p:cNvPr>
          <p:cNvSpPr>
            <a:spLocks noGrp="1"/>
          </p:cNvSpPr>
          <p:nvPr>
            <p:ph type="body" sz="quarter" idx="15"/>
          </p:nvPr>
        </p:nvSpPr>
        <p:spPr/>
        <p:txBody>
          <a:bodyPr/>
          <a:lstStyle/>
          <a:p>
            <a:r>
              <a:rPr lang="en-US" altLang="zh-TW" dirty="0"/>
              <a:t>06</a:t>
            </a:r>
            <a:endParaRPr lang="zh-TW" altLang="en-US" dirty="0"/>
          </a:p>
        </p:txBody>
      </p:sp>
      <p:pic>
        <p:nvPicPr>
          <p:cNvPr id="6" name="Picture 8" descr="http://www.iconpng.com/png/phuzion/fav%20(star).png">
            <a:extLst>
              <a:ext uri="{FF2B5EF4-FFF2-40B4-BE49-F238E27FC236}">
                <a16:creationId xmlns:a16="http://schemas.microsoft.com/office/drawing/2014/main" id="{201AD678-DF4A-4992-85CC-A3EC2B17904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9">
            <a:extLst>
              <a:ext uri="{FF2B5EF4-FFF2-40B4-BE49-F238E27FC236}">
                <a16:creationId xmlns:a16="http://schemas.microsoft.com/office/drawing/2014/main" id="{91911EA1-5734-4F2F-87A4-4337E0A2EE84}"/>
              </a:ext>
            </a:extLst>
          </p:cNvPr>
          <p:cNvSpPr>
            <a:spLocks noChangeArrowheads="1"/>
          </p:cNvSpPr>
          <p:nvPr/>
        </p:nvSpPr>
        <p:spPr bwMode="auto">
          <a:xfrm>
            <a:off x="1828800" y="100965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05/22</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sp>
        <p:nvSpPr>
          <p:cNvPr id="9" name="矩形 19">
            <a:extLst>
              <a:ext uri="{FF2B5EF4-FFF2-40B4-BE49-F238E27FC236}">
                <a16:creationId xmlns:a16="http://schemas.microsoft.com/office/drawing/2014/main" id="{B473C98D-ACC4-4179-AF0E-61CFE263E022}"/>
              </a:ext>
            </a:extLst>
          </p:cNvPr>
          <p:cNvSpPr>
            <a:spLocks noChangeArrowheads="1"/>
          </p:cNvSpPr>
          <p:nvPr/>
        </p:nvSpPr>
        <p:spPr bwMode="auto">
          <a:xfrm>
            <a:off x="6168204" y="1970799"/>
            <a:ext cx="465219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第二次資料匯出：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產學合作績效評量</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獎勵補助工作小組</a:t>
            </a:r>
          </a:p>
        </p:txBody>
      </p:sp>
      <p:graphicFrame>
        <p:nvGraphicFramePr>
          <p:cNvPr id="11" name="表格 10">
            <a:extLst>
              <a:ext uri="{FF2B5EF4-FFF2-40B4-BE49-F238E27FC236}">
                <a16:creationId xmlns:a16="http://schemas.microsoft.com/office/drawing/2014/main" id="{BD3D58F2-8F60-46E4-8E4C-71DFDCDC3690}"/>
              </a:ext>
            </a:extLst>
          </p:cNvPr>
          <p:cNvGraphicFramePr>
            <a:graphicFrameLocks noGrp="1"/>
          </p:cNvGraphicFramePr>
          <p:nvPr>
            <p:extLst>
              <p:ext uri="{D42A27DB-BD31-4B8C-83A1-F6EECF244321}">
                <p14:modId xmlns:p14="http://schemas.microsoft.com/office/powerpoint/2010/main" val="888938571"/>
              </p:ext>
            </p:extLst>
          </p:nvPr>
        </p:nvGraphicFramePr>
        <p:xfrm>
          <a:off x="1828800" y="1970799"/>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3053571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0BDD076-2C2B-4C11-95E4-DC771CF04627}"/>
              </a:ext>
            </a:extLst>
          </p:cNvPr>
          <p:cNvSpPr>
            <a:spLocks noGrp="1"/>
          </p:cNvSpPr>
          <p:nvPr>
            <p:ph type="sldNum" sz="quarter" idx="12"/>
          </p:nvPr>
        </p:nvSpPr>
        <p:spPr/>
        <p:txBody>
          <a:bodyPr/>
          <a:lstStyle/>
          <a:p>
            <a:fld id="{D4B37BC5-01F3-4DA6-AE9F-6749599A3EE9}" type="slidenum">
              <a:rPr lang="zh-TW" altLang="en-US" smtClean="0"/>
              <a:t>11</a:t>
            </a:fld>
            <a:endParaRPr lang="zh-TW" altLang="en-US"/>
          </a:p>
        </p:txBody>
      </p:sp>
      <p:sp>
        <p:nvSpPr>
          <p:cNvPr id="4" name="標題 3">
            <a:extLst>
              <a:ext uri="{FF2B5EF4-FFF2-40B4-BE49-F238E27FC236}">
                <a16:creationId xmlns:a16="http://schemas.microsoft.com/office/drawing/2014/main" id="{19076E08-6F82-4A4E-AFD5-16E90CB679A6}"/>
              </a:ext>
            </a:extLst>
          </p:cNvPr>
          <p:cNvSpPr>
            <a:spLocks noGrp="1"/>
          </p:cNvSpPr>
          <p:nvPr>
            <p:ph type="title"/>
          </p:nvPr>
        </p:nvSpPr>
        <p:spPr/>
        <p:txBody>
          <a:bodyPr/>
          <a:lstStyle/>
          <a:p>
            <a:r>
              <a:rPr lang="zh-TW" altLang="en-US" dirty="0"/>
              <a:t>作業時程</a:t>
            </a:r>
            <a:r>
              <a:rPr lang="en-US" altLang="zh-TW" dirty="0"/>
              <a:t>-</a:t>
            </a:r>
            <a:r>
              <a:rPr lang="zh-TW" altLang="en-US" dirty="0"/>
              <a:t>資料寄送</a:t>
            </a:r>
          </a:p>
        </p:txBody>
      </p:sp>
      <p:sp>
        <p:nvSpPr>
          <p:cNvPr id="5" name="文字版面配置區 4">
            <a:extLst>
              <a:ext uri="{FF2B5EF4-FFF2-40B4-BE49-F238E27FC236}">
                <a16:creationId xmlns:a16="http://schemas.microsoft.com/office/drawing/2014/main" id="{32C50E14-66A1-497A-885C-97F3DBA0E45F}"/>
              </a:ext>
            </a:extLst>
          </p:cNvPr>
          <p:cNvSpPr>
            <a:spLocks noGrp="1"/>
          </p:cNvSpPr>
          <p:nvPr>
            <p:ph type="body" sz="quarter" idx="15"/>
          </p:nvPr>
        </p:nvSpPr>
        <p:spPr/>
        <p:txBody>
          <a:bodyPr/>
          <a:lstStyle/>
          <a:p>
            <a:r>
              <a:rPr lang="en-US" altLang="zh-TW" dirty="0"/>
              <a:t>07</a:t>
            </a:r>
            <a:endParaRPr lang="zh-TW" altLang="en-US" dirty="0"/>
          </a:p>
        </p:txBody>
      </p:sp>
      <p:sp>
        <p:nvSpPr>
          <p:cNvPr id="6" name="矩形 5">
            <a:extLst>
              <a:ext uri="{FF2B5EF4-FFF2-40B4-BE49-F238E27FC236}">
                <a16:creationId xmlns:a16="http://schemas.microsoft.com/office/drawing/2014/main" id="{C09E34E1-A975-431B-8A82-8D106686382D}"/>
              </a:ext>
            </a:extLst>
          </p:cNvPr>
          <p:cNvSpPr/>
          <p:nvPr/>
        </p:nvSpPr>
        <p:spPr>
          <a:xfrm>
            <a:off x="1828801" y="1193170"/>
            <a:ext cx="10180326" cy="954107"/>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05/30</a:t>
            </a:r>
            <a:r>
              <a:rPr lang="zh-TW" altLang="en-US" sz="2800" b="1" dirty="0">
                <a:solidFill>
                  <a:schemeClr val="bg2">
                    <a:lumMod val="10000"/>
                  </a:schemeClr>
                </a:solidFill>
                <a:latin typeface="微軟正黑體" pitchFamily="34" charset="-120"/>
                <a:ea typeface="微軟正黑體" pitchFamily="34" charset="-120"/>
              </a:rPr>
              <a:t>前備妥公文及附件寄出，</a:t>
            </a:r>
            <a:r>
              <a:rPr lang="zh-TW" altLang="en-US" sz="2800" b="1" dirty="0">
                <a:solidFill>
                  <a:srgbClr val="FF0000"/>
                </a:solidFill>
                <a:latin typeface="微軟正黑體" pitchFamily="34" charset="-120"/>
                <a:ea typeface="微軟正黑體" pitchFamily="34" charset="-120"/>
              </a:rPr>
              <a:t>郵戳為憑</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solidFill>
                  <a:srgbClr val="FF0000"/>
                </a:solidFill>
                <a:latin typeface="微軟正黑體" pitchFamily="34" charset="-120"/>
                <a:ea typeface="微軟正黑體" pitchFamily="34" charset="-120"/>
              </a:rPr>
              <a:t>（含當期輸入表冊及修正資料）</a:t>
            </a:r>
            <a:endParaRPr lang="zh-TW" altLang="en-US" sz="2800" b="1" dirty="0">
              <a:solidFill>
                <a:schemeClr val="tx1">
                  <a:lumMod val="95000"/>
                  <a:lumOff val="5000"/>
                </a:schemeClr>
              </a:solidFill>
              <a:latin typeface="微軟正黑體" pitchFamily="34" charset="-120"/>
              <a:ea typeface="微軟正黑體" pitchFamily="34" charset="-120"/>
            </a:endParaRPr>
          </a:p>
        </p:txBody>
      </p:sp>
      <p:graphicFrame>
        <p:nvGraphicFramePr>
          <p:cNvPr id="8" name="表格 7">
            <a:extLst>
              <a:ext uri="{FF2B5EF4-FFF2-40B4-BE49-F238E27FC236}">
                <a16:creationId xmlns:a16="http://schemas.microsoft.com/office/drawing/2014/main" id="{C6E3C476-5970-4B15-9E5B-F908F022CD4E}"/>
              </a:ext>
            </a:extLst>
          </p:cNvPr>
          <p:cNvGraphicFramePr>
            <a:graphicFrameLocks noGrp="1"/>
          </p:cNvGraphicFramePr>
          <p:nvPr>
            <p:extLst>
              <p:ext uri="{D42A27DB-BD31-4B8C-83A1-F6EECF244321}">
                <p14:modId xmlns:p14="http://schemas.microsoft.com/office/powerpoint/2010/main" val="4174183372"/>
              </p:ext>
            </p:extLst>
          </p:nvPr>
        </p:nvGraphicFramePr>
        <p:xfrm>
          <a:off x="3997960" y="2408554"/>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236433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12</a:t>
            </a:fld>
            <a:endParaRPr lang="zh-TW" altLang="en-US"/>
          </a:p>
        </p:txBody>
      </p:sp>
      <p:grpSp>
        <p:nvGrpSpPr>
          <p:cNvPr id="23" name="群組 22">
            <a:extLst>
              <a:ext uri="{FF2B5EF4-FFF2-40B4-BE49-F238E27FC236}">
                <a16:creationId xmlns:a16="http://schemas.microsoft.com/office/drawing/2014/main" id="{B0E4BA48-A5EA-45E3-8C74-D29D1EF3C097}"/>
              </a:ext>
            </a:extLst>
          </p:cNvPr>
          <p:cNvGrpSpPr/>
          <p:nvPr/>
        </p:nvGrpSpPr>
        <p:grpSpPr>
          <a:xfrm>
            <a:off x="4755288" y="246057"/>
            <a:ext cx="6539260" cy="6315080"/>
            <a:chOff x="4755288" y="246057"/>
            <a:chExt cx="6539260" cy="6315080"/>
          </a:xfrm>
        </p:grpSpPr>
        <p:grpSp>
          <p:nvGrpSpPr>
            <p:cNvPr id="24" name="群組 11">
              <a:extLst>
                <a:ext uri="{FF2B5EF4-FFF2-40B4-BE49-F238E27FC236}">
                  <a16:creationId xmlns:a16="http://schemas.microsoft.com/office/drawing/2014/main" id="{DF01689E-DCBA-402F-B46D-EA558AABE00E}"/>
                </a:ext>
              </a:extLst>
            </p:cNvPr>
            <p:cNvGrpSpPr>
              <a:grpSpLocks/>
            </p:cNvGrpSpPr>
            <p:nvPr/>
          </p:nvGrpSpPr>
          <p:grpSpPr bwMode="auto">
            <a:xfrm>
              <a:off x="4755288" y="1287464"/>
              <a:ext cx="6539259" cy="911225"/>
              <a:chOff x="4917207" y="1782220"/>
              <a:chExt cx="5711392" cy="911293"/>
            </a:xfrm>
          </p:grpSpPr>
          <p:sp>
            <p:nvSpPr>
              <p:cNvPr id="47" name="圆角矩形 36">
                <a:extLst>
                  <a:ext uri="{FF2B5EF4-FFF2-40B4-BE49-F238E27FC236}">
                    <a16:creationId xmlns:a16="http://schemas.microsoft.com/office/drawing/2014/main" id="{7DF58A4B-BA85-4A65-A589-DDD58FD2B58C}"/>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0E9ABC30-F265-4A99-85F8-776745425535}"/>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EAB40A2D-A599-43B6-AF0F-1C8E5B08AE99}"/>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753F7ACB-7B1B-4744-BCD0-47930C97E924}"/>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B60BCF1B-59DE-4170-BF7F-6FE22EC4271F}"/>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B4983A9E-D7CB-4204-9B3F-50234F59D007}"/>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6A377B6C-B934-4C63-B951-444AFB964ABC}"/>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B3B2A5F7-CD77-420F-BAB4-E47A771E07BC}"/>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0D2416F1-E234-4969-BA60-D3052CB214ED}"/>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0CD96076-5C33-4BA7-8E16-278A08FD0556}"/>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2D851FA8-2B72-4B48-822C-D027FEE33942}"/>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7BD277B3-A78F-4E73-8BB5-6622A39D58F6}"/>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7D22EFE0-1266-4465-A079-AD2AA6BEDB48}"/>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174BC46D-39DD-462A-859B-0A94599550CF}"/>
                </a:ext>
              </a:extLst>
            </p:cNvPr>
            <p:cNvGrpSpPr>
              <a:grpSpLocks/>
            </p:cNvGrpSpPr>
            <p:nvPr/>
          </p:nvGrpSpPr>
          <p:grpSpPr bwMode="auto">
            <a:xfrm>
              <a:off x="4755288" y="246057"/>
              <a:ext cx="6539259" cy="911225"/>
              <a:chOff x="4917207" y="1782220"/>
              <a:chExt cx="5711392" cy="911293"/>
            </a:xfrm>
          </p:grpSpPr>
          <p:sp>
            <p:nvSpPr>
              <p:cNvPr id="37" name="圆角矩形 36">
                <a:extLst>
                  <a:ext uri="{FF2B5EF4-FFF2-40B4-BE49-F238E27FC236}">
                    <a16:creationId xmlns:a16="http://schemas.microsoft.com/office/drawing/2014/main" id="{905F3A8C-D306-44EF-8713-531C9F2AECE8}"/>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F509F16E-0893-401D-B126-D2A633B50B92}"/>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21592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sz="quarter" idx="12"/>
          </p:nvPr>
        </p:nvSpPr>
        <p:spPr/>
        <p:txBody>
          <a:bodyPr/>
          <a:lstStyle/>
          <a:p>
            <a:fld id="{D4B37BC5-01F3-4DA6-AE9F-6749599A3EE9}" type="slidenum">
              <a:rPr lang="zh-TW" altLang="en-US" smtClean="0"/>
              <a:t>13</a:t>
            </a:fld>
            <a:endParaRPr lang="zh-TW" altLang="en-US"/>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rPr lang="zh-TW" altLang="en-US" dirty="0"/>
              <a:t>本期需填報表冊</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6" name="內容版面配置區 5">
            <a:extLst>
              <a:ext uri="{FF2B5EF4-FFF2-40B4-BE49-F238E27FC236}">
                <a16:creationId xmlns:a16="http://schemas.microsoft.com/office/drawing/2014/main" id="{B844C464-6CC4-4C90-8450-B5D9ABC00B76}"/>
              </a:ext>
            </a:extLst>
          </p:cNvPr>
          <p:cNvGraphicFramePr>
            <a:graphicFrameLocks noGrp="1"/>
          </p:cNvGraphicFramePr>
          <p:nvPr>
            <p:ph sz="quarter" idx="13"/>
            <p:extLst>
              <p:ext uri="{D42A27DB-BD31-4B8C-83A1-F6EECF244321}">
                <p14:modId xmlns:p14="http://schemas.microsoft.com/office/powerpoint/2010/main" val="1752521777"/>
              </p:ext>
            </p:extLst>
          </p:nvPr>
        </p:nvGraphicFramePr>
        <p:xfrm>
          <a:off x="193040" y="955675"/>
          <a:ext cx="11816080" cy="5292000"/>
        </p:xfrm>
        <a:graphic>
          <a:graphicData uri="http://schemas.openxmlformats.org/drawingml/2006/table">
            <a:tbl>
              <a:tblPr firstRow="1" bandRow="1"/>
              <a:tblGrid>
                <a:gridCol w="1844756">
                  <a:extLst>
                    <a:ext uri="{9D8B030D-6E8A-4147-A177-3AD203B41FA5}">
                      <a16:colId xmlns:a16="http://schemas.microsoft.com/office/drawing/2014/main" val="20000"/>
                    </a:ext>
                  </a:extLst>
                </a:gridCol>
                <a:gridCol w="9971324">
                  <a:extLst>
                    <a:ext uri="{9D8B030D-6E8A-4147-A177-3AD203B41FA5}">
                      <a16:colId xmlns:a16="http://schemas.microsoft.com/office/drawing/2014/main" val="20001"/>
                    </a:ext>
                  </a:extLst>
                </a:gridCol>
              </a:tblGrid>
              <a:tr h="1620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表</a:t>
                      </a:r>
                      <a:r>
                        <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1 </a:t>
                      </a: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師資</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1-5</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1-6</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1-7</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1-8(3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1-9</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1-10</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1-16(3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1-17-1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1-19</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1-20</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i="0" u="none" strike="noStrike" kern="1200" cap="none" spc="0" baseline="0" dirty="0">
                          <a:solidFill>
                            <a:srgbClr val="008000"/>
                          </a:solidFill>
                          <a:uFillTx/>
                          <a:latin typeface="Arial" panose="020B0604020202020204" pitchFamily="34" charset="0"/>
                          <a:ea typeface="微軟正黑體" panose="020B0604030504040204" pitchFamily="34" charset="-120"/>
                          <a:cs typeface="Arial" panose="020B0604020202020204" pitchFamily="34" charset="0"/>
                        </a:rPr>
                        <a:t>僅私立學校填報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1-21(</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1-22</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1-22-1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1-23(</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4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2 </a:t>
                      </a:r>
                      <a:r>
                        <a:rPr lang="zh-TW" altLang="en-US" sz="2000" b="1" kern="1200" dirty="0">
                          <a:solidFill>
                            <a:srgbClr val="000000"/>
                          </a:solidFill>
                          <a:latin typeface="Arial" panose="020B0604020202020204" pitchFamily="34" charset="0"/>
                          <a:ea typeface="+mn-ea"/>
                          <a:cs typeface="Arial" panose="020B0604020202020204" pitchFamily="34" charset="0"/>
                        </a:rPr>
                        <a:t>招生</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2-1-2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2-2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2-4</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64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3 </a:t>
                      </a:r>
                      <a:r>
                        <a:rPr lang="zh-TW" altLang="en-US" sz="2000" b="1" kern="1200" dirty="0">
                          <a:solidFill>
                            <a:srgbClr val="000000"/>
                          </a:solidFill>
                          <a:latin typeface="Arial" panose="020B0604020202020204" pitchFamily="34" charset="0"/>
                          <a:ea typeface="+mn-ea"/>
                          <a:cs typeface="Arial" panose="020B0604020202020204" pitchFamily="34" charset="0"/>
                        </a:rPr>
                        <a:t>課程教學</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3-1(3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3-2-2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3-5-1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3-5-2</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3-5-3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3-7</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3-8</a:t>
                      </a:r>
                      <a:endParaRPr lang="zh-TW" altLang="en-US" sz="20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2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4 </a:t>
                      </a:r>
                      <a:r>
                        <a:rPr lang="zh-TW" altLang="en-US" sz="2000" b="1" kern="1200" dirty="0">
                          <a:solidFill>
                            <a:srgbClr val="000000"/>
                          </a:solidFill>
                          <a:latin typeface="Arial" panose="020B0604020202020204" pitchFamily="34" charset="0"/>
                          <a:ea typeface="+mn-ea"/>
                          <a:cs typeface="Arial" panose="020B0604020202020204" pitchFamily="34" charset="0"/>
                        </a:rPr>
                        <a:t>學生</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latinLnBrk="1">
                        <a:lnSpc>
                          <a:spcPts val="2500"/>
                        </a:lnSpc>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4-1-2(3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4-1-3(3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4-1-4(3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4-2-7</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4-2-8</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4-2-9</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4-2-10</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4-4-2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4-4-3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4-6</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4-7-2</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4-7-4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4-7-5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4-8-1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4-8-2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4-8-3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4-9-1(3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4-9-2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4-10(3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4-16</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4-16-1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4-17-2(3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4-18</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4-19</a:t>
                      </a:r>
                      <a:endParaRPr lang="en-US" altLang="zh-TW" sz="20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64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5 </a:t>
                      </a:r>
                      <a:r>
                        <a:rPr lang="zh-TW" altLang="en-US" sz="2000" b="1" kern="1200" dirty="0">
                          <a:solidFill>
                            <a:srgbClr val="000000"/>
                          </a:solidFill>
                          <a:latin typeface="Arial" panose="020B0604020202020204" pitchFamily="34" charset="0"/>
                          <a:ea typeface="+mn-ea"/>
                          <a:cs typeface="Arial" panose="020B0604020202020204" pitchFamily="34" charset="0"/>
                        </a:rPr>
                        <a:t>圖書館</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5-2(</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5-3(</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7" name="矩形 6">
            <a:extLst>
              <a:ext uri="{FF2B5EF4-FFF2-40B4-BE49-F238E27FC236}">
                <a16:creationId xmlns:a16="http://schemas.microsoft.com/office/drawing/2014/main" id="{1114CB6D-6C5C-4C9A-8A79-EE4E910B98B7}"/>
              </a:ext>
            </a:extLst>
          </p:cNvPr>
          <p:cNvSpPr/>
          <p:nvPr/>
        </p:nvSpPr>
        <p:spPr>
          <a:xfrm>
            <a:off x="192133" y="6188326"/>
            <a:ext cx="4237057" cy="461665"/>
          </a:xfrm>
          <a:prstGeom prst="rect">
            <a:avLst/>
          </a:prstGeom>
        </p:spPr>
        <p:txBody>
          <a:bodyPr wrap="none">
            <a:spAutoFit/>
          </a:bodyPr>
          <a:lstStyle/>
          <a:p>
            <a:pPr eaLnBrk="1" fontAlgn="auto" hangingPunct="1">
              <a:spcBef>
                <a:spcPts val="0"/>
              </a:spcBef>
              <a:spcAft>
                <a:spcPts val="0"/>
              </a:spcAft>
              <a:defRPr/>
            </a:pPr>
            <a:r>
              <a:rPr lang="zh-TW" altLang="en-US" sz="2400" b="1" dirty="0">
                <a:solidFill>
                  <a:srgbClr val="000000"/>
                </a:solidFill>
                <a:ea typeface="微軟正黑體" panose="020B0604030504040204" pitchFamily="34" charset="-120"/>
                <a:cs typeface="Arial" panose="020B0604020202020204" pitchFamily="34" charset="0"/>
                <a:sym typeface="Wingdings 2" panose="05020102010507070707" pitchFamily="18" charset="2"/>
              </a:rPr>
              <a:t></a:t>
            </a:r>
            <a:r>
              <a:rPr lang="zh-TW" altLang="en-US" sz="2400" b="1" dirty="0">
                <a:solidFill>
                  <a:srgbClr val="0000FF"/>
                </a:solidFill>
                <a:ea typeface="微軟正黑體" panose="020B0604030504040204" pitchFamily="34" charset="-120"/>
                <a:cs typeface="Arial" panose="020B0604020202020204" pitchFamily="34" charset="0"/>
              </a:rPr>
              <a:t>藍字為該表冊欄位</a:t>
            </a:r>
            <a:r>
              <a:rPr lang="en-US" altLang="zh-TW" sz="2400" b="1" dirty="0">
                <a:solidFill>
                  <a:srgbClr val="0000FF"/>
                </a:solidFill>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定義調整</a:t>
            </a:r>
            <a:endParaRPr lang="en-US" altLang="zh-TW" sz="2400" b="1" dirty="0">
              <a:solidFill>
                <a:srgbClr val="0000FF"/>
              </a:solidFill>
              <a:ea typeface="微軟正黑體" panose="020B0604030504040204" pitchFamily="34" charset="-120"/>
              <a:cs typeface="Arial" panose="020B0604020202020204" pitchFamily="34" charset="0"/>
            </a:endParaRPr>
          </a:p>
        </p:txBody>
      </p:sp>
    </p:spTree>
    <p:extLst>
      <p:ext uri="{BB962C8B-B14F-4D97-AF65-F5344CB8AC3E}">
        <p14:creationId xmlns:p14="http://schemas.microsoft.com/office/powerpoint/2010/main" val="1279739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sz="quarter" idx="12"/>
          </p:nvPr>
        </p:nvSpPr>
        <p:spPr/>
        <p:txBody>
          <a:bodyPr/>
          <a:lstStyle/>
          <a:p>
            <a:fld id="{D4B37BC5-01F3-4DA6-AE9F-6749599A3EE9}" type="slidenum">
              <a:rPr lang="zh-TW" altLang="en-US" smtClean="0"/>
              <a:t>14</a:t>
            </a:fld>
            <a:endParaRPr lang="zh-TW" altLang="en-US"/>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rPr lang="zh-TW" altLang="en-US" dirty="0"/>
              <a:t>本期需填報表冊</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6" name="內容版面配置區 5">
            <a:extLst>
              <a:ext uri="{FF2B5EF4-FFF2-40B4-BE49-F238E27FC236}">
                <a16:creationId xmlns:a16="http://schemas.microsoft.com/office/drawing/2014/main" id="{B844C464-6CC4-4C90-8450-B5D9ABC00B76}"/>
              </a:ext>
            </a:extLst>
          </p:cNvPr>
          <p:cNvGraphicFramePr>
            <a:graphicFrameLocks noGrp="1"/>
          </p:cNvGraphicFramePr>
          <p:nvPr>
            <p:ph sz="quarter" idx="13"/>
            <p:extLst>
              <p:ext uri="{D42A27DB-BD31-4B8C-83A1-F6EECF244321}">
                <p14:modId xmlns:p14="http://schemas.microsoft.com/office/powerpoint/2010/main" val="946412900"/>
              </p:ext>
            </p:extLst>
          </p:nvPr>
        </p:nvGraphicFramePr>
        <p:xfrm>
          <a:off x="193040" y="955675"/>
          <a:ext cx="11816080" cy="5184000"/>
        </p:xfrm>
        <a:graphic>
          <a:graphicData uri="http://schemas.openxmlformats.org/drawingml/2006/table">
            <a:tbl>
              <a:tblPr firstRow="1" bandRow="1"/>
              <a:tblGrid>
                <a:gridCol w="1824920">
                  <a:extLst>
                    <a:ext uri="{9D8B030D-6E8A-4147-A177-3AD203B41FA5}">
                      <a16:colId xmlns:a16="http://schemas.microsoft.com/office/drawing/2014/main" val="20000"/>
                    </a:ext>
                  </a:extLst>
                </a:gridCol>
                <a:gridCol w="9991160">
                  <a:extLst>
                    <a:ext uri="{9D8B030D-6E8A-4147-A177-3AD203B41FA5}">
                      <a16:colId xmlns:a16="http://schemas.microsoft.com/office/drawing/2014/main" val="20001"/>
                    </a:ext>
                  </a:extLst>
                </a:gridCol>
              </a:tblGrid>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6 </a:t>
                      </a:r>
                      <a:r>
                        <a:rPr lang="zh-TW" altLang="en-US" sz="2000" b="1" kern="1200" dirty="0">
                          <a:solidFill>
                            <a:srgbClr val="000000"/>
                          </a:solidFill>
                          <a:latin typeface="Arial" panose="020B0604020202020204" pitchFamily="34" charset="0"/>
                          <a:ea typeface="+mn-ea"/>
                          <a:cs typeface="Arial" panose="020B0604020202020204" pitchFamily="34" charset="0"/>
                        </a:rPr>
                        <a:t>推廣服務</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6-1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6-2(3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6-4</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6298182"/>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7 </a:t>
                      </a:r>
                      <a:r>
                        <a:rPr lang="zh-TW" altLang="en-US" sz="2000" b="1" kern="1200" dirty="0">
                          <a:solidFill>
                            <a:srgbClr val="000000"/>
                          </a:solidFill>
                          <a:latin typeface="Arial" panose="020B0604020202020204" pitchFamily="34" charset="0"/>
                          <a:ea typeface="+mn-ea"/>
                          <a:cs typeface="Arial" panose="020B0604020202020204" pitchFamily="34" charset="0"/>
                        </a:rPr>
                        <a:t>學生事務</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7-2</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7-4</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315853627"/>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8 </a:t>
                      </a:r>
                      <a:r>
                        <a:rPr lang="zh-TW" altLang="en-US" sz="2000" b="1" kern="1200" dirty="0">
                          <a:solidFill>
                            <a:srgbClr val="000000"/>
                          </a:solidFill>
                          <a:latin typeface="Arial" panose="020B0604020202020204" pitchFamily="34" charset="0"/>
                          <a:ea typeface="+mn-ea"/>
                          <a:cs typeface="Arial" panose="020B0604020202020204" pitchFamily="34" charset="0"/>
                        </a:rPr>
                        <a:t>校地</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8-1</a:t>
                      </a:r>
                      <a:r>
                        <a:rPr lang="zh-TW" altLang="en-US" sz="2000" b="1" kern="1200" dirty="0">
                          <a:solidFill>
                            <a:srgbClr val="000000"/>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8-6</a:t>
                      </a:r>
                      <a:endParaRPr lang="en-US" altLang="zh-TW" sz="20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2574433"/>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9 </a:t>
                      </a:r>
                      <a:r>
                        <a:rPr lang="zh-TW" altLang="en-US" sz="2000" b="1" kern="1200" dirty="0">
                          <a:solidFill>
                            <a:srgbClr val="000000"/>
                          </a:solidFill>
                          <a:latin typeface="Arial" panose="020B0604020202020204" pitchFamily="34" charset="0"/>
                          <a:ea typeface="+mn-ea"/>
                          <a:cs typeface="Arial" panose="020B0604020202020204" pitchFamily="34" charset="0"/>
                        </a:rPr>
                        <a:t>財務</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9-2-7(</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rgbClr val="000000"/>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42578084"/>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10 </a:t>
                      </a:r>
                      <a:r>
                        <a:rPr lang="zh-TW" altLang="en-US" sz="2000" b="1" kern="1200" dirty="0">
                          <a:solidFill>
                            <a:srgbClr val="000000"/>
                          </a:solidFill>
                          <a:latin typeface="Arial" panose="020B0604020202020204" pitchFamily="34" charset="0"/>
                          <a:ea typeface="+mn-ea"/>
                          <a:cs typeface="Arial" panose="020B0604020202020204" pitchFamily="34" charset="0"/>
                        </a:rPr>
                        <a:t>董事會</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10-1(</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僅私立大學填報</a:t>
                      </a:r>
                      <a:r>
                        <a:rPr lang="en-US" altLang="zh-TW" sz="2000" b="1" kern="1200" dirty="0">
                          <a:solidFill>
                            <a:srgbClr val="000000"/>
                          </a:solidFill>
                          <a:latin typeface="Arial" panose="020B0604020202020204" pitchFamily="34" charset="0"/>
                          <a:ea typeface="+mn-ea"/>
                          <a:cs typeface="Arial" panose="020B0604020202020204" pitchFamily="34" charset="0"/>
                        </a:rPr>
                        <a:t>)</a:t>
                      </a:r>
                      <a:r>
                        <a:rPr lang="zh-TW" altLang="en-US" sz="2000" b="1" kern="1200" dirty="0">
                          <a:solidFill>
                            <a:srgbClr val="000000"/>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10-3 </a:t>
                      </a:r>
                      <a:r>
                        <a:rPr lang="en-US" altLang="zh-TW" sz="2000" b="1" kern="1200" dirty="0">
                          <a:solidFill>
                            <a:srgbClr val="000000"/>
                          </a:solidFill>
                          <a:latin typeface="Arial" panose="020B0604020202020204" pitchFamily="34" charset="0"/>
                          <a:ea typeface="+mn-ea"/>
                          <a:cs typeface="Arial" panose="020B0604020202020204" pitchFamily="34" charset="0"/>
                        </a:rPr>
                        <a:t>(</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僅私立大學填報</a:t>
                      </a:r>
                      <a:r>
                        <a:rPr lang="en-US" altLang="zh-TW" sz="2000" b="1" kern="1200" dirty="0">
                          <a:solidFill>
                            <a:srgbClr val="000000"/>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45512956"/>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12 </a:t>
                      </a:r>
                      <a:r>
                        <a:rPr lang="zh-TW" altLang="en-US" sz="2000" b="1" kern="1200" dirty="0">
                          <a:solidFill>
                            <a:srgbClr val="000000"/>
                          </a:solidFill>
                          <a:latin typeface="Arial" panose="020B0604020202020204" pitchFamily="34" charset="0"/>
                          <a:ea typeface="+mn-ea"/>
                          <a:cs typeface="Arial" panose="020B0604020202020204" pitchFamily="34" charset="0"/>
                        </a:rPr>
                        <a:t>會計</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12-2(</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rgbClr val="000000"/>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31420571"/>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 </a:t>
                      </a:r>
                      <a:r>
                        <a:rPr lang="zh-TW" altLang="en-US" sz="2000" b="1" kern="1200" dirty="0">
                          <a:solidFill>
                            <a:srgbClr val="000000"/>
                          </a:solidFill>
                          <a:latin typeface="Arial" panose="020B0604020202020204" pitchFamily="34" charset="0"/>
                          <a:ea typeface="+mn-ea"/>
                          <a:cs typeface="Arial" panose="020B0604020202020204" pitchFamily="34" charset="0"/>
                        </a:rPr>
                        <a:t>產學合作</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14-1</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14-3</a:t>
                      </a:r>
                      <a:r>
                        <a:rPr lang="zh-TW" altLang="en-US" sz="2000" b="1" kern="1200" dirty="0">
                          <a:solidFill>
                            <a:srgbClr val="000000"/>
                          </a:solidFill>
                          <a:latin typeface="Arial" panose="020B0604020202020204" pitchFamily="34" charset="0"/>
                          <a:ea typeface="+mn-ea"/>
                          <a:cs typeface="Arial" panose="020B0604020202020204" pitchFamily="34" charset="0"/>
                        </a:rPr>
                        <a:t>、</a:t>
                      </a:r>
                      <a:r>
                        <a:rPr lang="zh-TW" altLang="en-US" sz="2000" b="1" kern="1200" dirty="0">
                          <a:solidFill>
                            <a:srgbClr val="0000FF"/>
                          </a:solidFill>
                          <a:latin typeface="Arial" panose="020B0604020202020204" pitchFamily="34" charset="0"/>
                          <a:ea typeface="+mn-ea"/>
                          <a:cs typeface="Arial" panose="020B0604020202020204" pitchFamily="34" charset="0"/>
                        </a:rPr>
                        <a:t>表</a:t>
                      </a:r>
                      <a:r>
                        <a:rPr lang="en-US" altLang="zh-TW" sz="2000" b="1" kern="1200" dirty="0">
                          <a:solidFill>
                            <a:srgbClr val="0000FF"/>
                          </a:solidFill>
                          <a:latin typeface="Arial" panose="020B0604020202020204" pitchFamily="34" charset="0"/>
                          <a:ea typeface="+mn-ea"/>
                          <a:cs typeface="Arial" panose="020B0604020202020204" pitchFamily="34" charset="0"/>
                        </a:rPr>
                        <a:t>14-5</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14-8</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14-9</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14-11</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14-12</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6694644"/>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 </a:t>
                      </a:r>
                      <a:r>
                        <a:rPr lang="zh-TW" altLang="en-US" sz="2000" b="1" kern="1200" dirty="0">
                          <a:solidFill>
                            <a:srgbClr val="000000"/>
                          </a:solidFill>
                          <a:latin typeface="Arial" panose="020B0604020202020204" pitchFamily="34" charset="0"/>
                          <a:ea typeface="+mn-ea"/>
                          <a:cs typeface="Arial" panose="020B0604020202020204" pitchFamily="34" charset="0"/>
                        </a:rPr>
                        <a:t>國際化</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15-1</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15-2</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15-19</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15-20</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5854794"/>
                  </a:ext>
                </a:extLst>
              </a:tr>
              <a:tr h="576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0000"/>
                        </a:lnSpc>
                      </a:pPr>
                      <a:r>
                        <a:rPr lang="zh-TW" altLang="en-US" sz="2000" b="1" dirty="0">
                          <a:solidFill>
                            <a:schemeClr val="tx1"/>
                          </a:solidFill>
                          <a:latin typeface="Arial" panose="020B0604020202020204" pitchFamily="34" charset="0"/>
                          <a:ea typeface="微軟正黑體" panose="020B0604030504040204" pitchFamily="34" charset="-120"/>
                          <a:cs typeface="Arial" panose="020B0604020202020204" pitchFamily="34" charset="0"/>
                        </a:rPr>
                        <a:t>合計</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國立</a:t>
                      </a:r>
                      <a:r>
                        <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90</a:t>
                      </a: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張表冊，私立</a:t>
                      </a:r>
                      <a:r>
                        <a:rPr lang="en-US" altLang="zh-TW" sz="2000" b="1" kern="1200" dirty="0">
                          <a:solidFill>
                            <a:schemeClr val="tx1"/>
                          </a:solidFill>
                          <a:effectLst/>
                          <a:latin typeface="Arial" panose="020B0604020202020204" pitchFamily="34" charset="0"/>
                          <a:ea typeface="微軟正黑體" panose="020B0604030504040204" pitchFamily="34" charset="-120"/>
                          <a:cs typeface="Arial" panose="020B0604020202020204" pitchFamily="34" charset="0"/>
                        </a:rPr>
                        <a:t>90</a:t>
                      </a: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張表冊</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7" name="矩形 6">
            <a:extLst>
              <a:ext uri="{FF2B5EF4-FFF2-40B4-BE49-F238E27FC236}">
                <a16:creationId xmlns:a16="http://schemas.microsoft.com/office/drawing/2014/main" id="{9C2AC368-9B55-4976-9CAC-9B671B9F2413}"/>
              </a:ext>
            </a:extLst>
          </p:cNvPr>
          <p:cNvSpPr/>
          <p:nvPr/>
        </p:nvSpPr>
        <p:spPr>
          <a:xfrm>
            <a:off x="192133" y="6188326"/>
            <a:ext cx="4237057" cy="461665"/>
          </a:xfrm>
          <a:prstGeom prst="rect">
            <a:avLst/>
          </a:prstGeom>
        </p:spPr>
        <p:txBody>
          <a:bodyPr wrap="none">
            <a:spAutoFit/>
          </a:bodyPr>
          <a:lstStyle/>
          <a:p>
            <a:pPr eaLnBrk="1" fontAlgn="auto" hangingPunct="1">
              <a:spcBef>
                <a:spcPts val="0"/>
              </a:spcBef>
              <a:spcAft>
                <a:spcPts val="0"/>
              </a:spcAft>
              <a:defRPr/>
            </a:pPr>
            <a:r>
              <a:rPr lang="zh-TW" altLang="en-US" sz="2400" b="1" dirty="0">
                <a:solidFill>
                  <a:srgbClr val="000000"/>
                </a:solidFill>
                <a:ea typeface="微軟正黑體" panose="020B0604030504040204" pitchFamily="34" charset="-120"/>
                <a:cs typeface="Arial" panose="020B0604020202020204" pitchFamily="34" charset="0"/>
                <a:sym typeface="Wingdings 2" panose="05020102010507070707" pitchFamily="18" charset="2"/>
              </a:rPr>
              <a:t></a:t>
            </a:r>
            <a:r>
              <a:rPr lang="zh-TW" altLang="en-US" sz="2400" b="1" dirty="0">
                <a:solidFill>
                  <a:srgbClr val="0000FF"/>
                </a:solidFill>
                <a:ea typeface="微軟正黑體" panose="020B0604030504040204" pitchFamily="34" charset="-120"/>
                <a:cs typeface="Arial" panose="020B0604020202020204" pitchFamily="34" charset="0"/>
              </a:rPr>
              <a:t>藍字為該表冊欄位</a:t>
            </a:r>
            <a:r>
              <a:rPr lang="en-US" altLang="zh-TW" sz="2400" b="1" dirty="0">
                <a:solidFill>
                  <a:srgbClr val="0000FF"/>
                </a:solidFill>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定義調整</a:t>
            </a:r>
            <a:endParaRPr lang="en-US" altLang="zh-TW" sz="2400" b="1" dirty="0">
              <a:solidFill>
                <a:srgbClr val="0000FF"/>
              </a:solidFill>
              <a:ea typeface="微軟正黑體" panose="020B0604030504040204" pitchFamily="34" charset="-120"/>
              <a:cs typeface="Arial" panose="020B0604020202020204" pitchFamily="34" charset="0"/>
            </a:endParaRPr>
          </a:p>
        </p:txBody>
      </p:sp>
    </p:spTree>
    <p:extLst>
      <p:ext uri="{BB962C8B-B14F-4D97-AF65-F5344CB8AC3E}">
        <p14:creationId xmlns:p14="http://schemas.microsoft.com/office/powerpoint/2010/main" val="1784016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sz="quarter" idx="12"/>
          </p:nvPr>
        </p:nvSpPr>
        <p:spPr/>
        <p:txBody>
          <a:bodyPr/>
          <a:lstStyle/>
          <a:p>
            <a:fld id="{D4B37BC5-01F3-4DA6-AE9F-6749599A3EE9}" type="slidenum">
              <a:rPr lang="zh-TW" altLang="en-US" smtClean="0"/>
              <a:t>15</a:t>
            </a:fld>
            <a:endParaRPr lang="zh-TW" altLang="en-US"/>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rPr lang="zh-TW" altLang="en-US" dirty="0"/>
              <a:t>本期報表（</a:t>
            </a:r>
            <a:r>
              <a:rPr lang="en-US" altLang="zh-TW" dirty="0"/>
              <a:t>3</a:t>
            </a:r>
            <a:r>
              <a:rPr lang="zh-TW" altLang="en-US" dirty="0"/>
              <a:t>月）</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sz="quarter" idx="15"/>
          </p:nvPr>
        </p:nvSpPr>
        <p:spPr/>
        <p:txBody>
          <a:bodyPr/>
          <a:lstStyle/>
          <a:p>
            <a:r>
              <a:rPr lang="en-US" altLang="zh-TW" dirty="0"/>
              <a:t>02</a:t>
            </a:r>
            <a:endParaRPr lang="zh-TW" altLang="en-US" dirty="0"/>
          </a:p>
        </p:txBody>
      </p:sp>
      <p:graphicFrame>
        <p:nvGraphicFramePr>
          <p:cNvPr id="6" name="內容版面配置區 5">
            <a:extLst>
              <a:ext uri="{FF2B5EF4-FFF2-40B4-BE49-F238E27FC236}">
                <a16:creationId xmlns:a16="http://schemas.microsoft.com/office/drawing/2014/main" id="{B844C464-6CC4-4C90-8450-B5D9ABC00B76}"/>
              </a:ext>
            </a:extLst>
          </p:cNvPr>
          <p:cNvGraphicFramePr>
            <a:graphicFrameLocks noGrp="1"/>
          </p:cNvGraphicFramePr>
          <p:nvPr>
            <p:ph sz="quarter" idx="13"/>
            <p:extLst>
              <p:ext uri="{D42A27DB-BD31-4B8C-83A1-F6EECF244321}">
                <p14:modId xmlns:p14="http://schemas.microsoft.com/office/powerpoint/2010/main" val="3775415891"/>
              </p:ext>
            </p:extLst>
          </p:nvPr>
        </p:nvGraphicFramePr>
        <p:xfrm>
          <a:off x="1383454" y="2327275"/>
          <a:ext cx="8778240" cy="1858734"/>
        </p:xfrm>
        <a:graphic>
          <a:graphicData uri="http://schemas.openxmlformats.org/drawingml/2006/table">
            <a:tbl>
              <a:tblPr firstRow="1" bandRow="1"/>
              <a:tblGrid>
                <a:gridCol w="1815002">
                  <a:extLst>
                    <a:ext uri="{9D8B030D-6E8A-4147-A177-3AD203B41FA5}">
                      <a16:colId xmlns:a16="http://schemas.microsoft.com/office/drawing/2014/main" val="20000"/>
                    </a:ext>
                  </a:extLst>
                </a:gridCol>
                <a:gridCol w="6963238">
                  <a:extLst>
                    <a:ext uri="{9D8B030D-6E8A-4147-A177-3AD203B41FA5}">
                      <a16:colId xmlns:a16="http://schemas.microsoft.com/office/drawing/2014/main" val="20001"/>
                    </a:ext>
                  </a:extLst>
                </a:gridCol>
              </a:tblGrid>
              <a:tr h="32314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表</a:t>
                      </a:r>
                      <a:r>
                        <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1 </a:t>
                      </a: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師資</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報表</a:t>
                      </a:r>
                      <a:r>
                        <a:rPr lang="en-US" altLang="zh-TW" sz="2000" b="1" kern="1200" dirty="0">
                          <a:solidFill>
                            <a:schemeClr val="tx1"/>
                          </a:solidFill>
                          <a:latin typeface="Arial" panose="020B0604020202020204" pitchFamily="34" charset="0"/>
                          <a:ea typeface="+mn-ea"/>
                          <a:cs typeface="Arial" panose="020B0604020202020204" pitchFamily="34" charset="0"/>
                        </a:rPr>
                        <a:t>1-1-1</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045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4 </a:t>
                      </a:r>
                      <a:r>
                        <a:rPr lang="zh-TW" altLang="en-US" sz="2000" b="1" kern="1200" dirty="0">
                          <a:solidFill>
                            <a:srgbClr val="000000"/>
                          </a:solidFill>
                          <a:latin typeface="Arial" panose="020B0604020202020204" pitchFamily="34" charset="0"/>
                          <a:ea typeface="+mn-ea"/>
                          <a:cs typeface="Arial" panose="020B0604020202020204" pitchFamily="34" charset="0"/>
                        </a:rPr>
                        <a:t>學生</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latinLnBrk="1">
                        <a:lnSpc>
                          <a:spcPts val="2500"/>
                        </a:lnSpc>
                        <a:defRPr/>
                      </a:pPr>
                      <a:r>
                        <a:rPr lang="zh-TW" altLang="en-US" sz="2000" b="1" kern="1200" dirty="0">
                          <a:solidFill>
                            <a:schemeClr val="tx1"/>
                          </a:solidFill>
                          <a:latin typeface="Arial" panose="020B0604020202020204" pitchFamily="34" charset="0"/>
                          <a:ea typeface="+mn-ea"/>
                          <a:cs typeface="Arial" panose="020B0604020202020204" pitchFamily="34" charset="0"/>
                        </a:rPr>
                        <a:t>報表</a:t>
                      </a:r>
                      <a:r>
                        <a:rPr lang="en-US" altLang="zh-TW" sz="2000" b="1" kern="1200" dirty="0">
                          <a:solidFill>
                            <a:schemeClr val="tx1"/>
                          </a:solidFill>
                          <a:latin typeface="Arial" panose="020B0604020202020204" pitchFamily="34" charset="0"/>
                          <a:ea typeface="+mn-ea"/>
                          <a:cs typeface="Arial" panose="020B0604020202020204" pitchFamily="34" charset="0"/>
                        </a:rPr>
                        <a:t>4-2-12</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504024">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 </a:t>
                      </a:r>
                      <a:r>
                        <a:rPr lang="zh-TW" altLang="en-US" sz="2000" b="1" kern="1200" dirty="0">
                          <a:solidFill>
                            <a:srgbClr val="000000"/>
                          </a:solidFill>
                          <a:latin typeface="Arial" panose="020B0604020202020204" pitchFamily="34" charset="0"/>
                          <a:ea typeface="+mn-ea"/>
                          <a:cs typeface="Arial" panose="020B0604020202020204" pitchFamily="34" charset="0"/>
                        </a:rPr>
                        <a:t>產學合作</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14-2</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14-4</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14-7</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6694644"/>
                  </a:ext>
                </a:extLst>
              </a:tr>
              <a:tr h="51674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0000"/>
                        </a:lnSpc>
                      </a:pPr>
                      <a:r>
                        <a:rPr lang="zh-TW" altLang="en-US" sz="3200" b="1" dirty="0">
                          <a:solidFill>
                            <a:schemeClr val="tx1"/>
                          </a:solidFill>
                          <a:latin typeface="Arial" panose="020B0604020202020204" pitchFamily="34" charset="0"/>
                          <a:ea typeface="微軟正黑體" panose="020B0604030504040204" pitchFamily="34" charset="-120"/>
                          <a:cs typeface="Arial" panose="020B0604020202020204" pitchFamily="34" charset="0"/>
                        </a:rPr>
                        <a:t>合計</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32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共</a:t>
                      </a:r>
                      <a:r>
                        <a:rPr lang="en-US" altLang="zh-TW" sz="32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5</a:t>
                      </a:r>
                      <a:r>
                        <a:rPr lang="zh-TW" altLang="en-US" sz="32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張表冊</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7" name="文字方塊 6">
            <a:extLst>
              <a:ext uri="{FF2B5EF4-FFF2-40B4-BE49-F238E27FC236}">
                <a16:creationId xmlns:a16="http://schemas.microsoft.com/office/drawing/2014/main" id="{F443988E-CBE3-430C-9615-6BAE7CD5C2BF}"/>
              </a:ext>
            </a:extLst>
          </p:cNvPr>
          <p:cNvSpPr txBox="1"/>
          <p:nvPr/>
        </p:nvSpPr>
        <p:spPr>
          <a:xfrm>
            <a:off x="1383454" y="1584795"/>
            <a:ext cx="6101080" cy="461665"/>
          </a:xfrm>
          <a:prstGeom prst="rect">
            <a:avLst/>
          </a:prstGeom>
          <a:noFill/>
        </p:spPr>
        <p:txBody>
          <a:bodyPr wrap="square">
            <a:spAutoFit/>
          </a:bodyPr>
          <a:lstStyle/>
          <a:p>
            <a:pPr>
              <a:buClr>
                <a:srgbClr val="000000"/>
              </a:buClr>
            </a:pP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以下表冊</a:t>
            </a:r>
            <a:r>
              <a:rPr lang="zh-TW" altLang="en-US" sz="2400" dirty="0">
                <a:solidFill>
                  <a:srgbClr val="FF0000"/>
                </a:solidFill>
                <a:latin typeface="Arial" panose="020B0604020202020204" pitchFamily="34" charset="0"/>
                <a:ea typeface="微軟正黑體" panose="020B0604030504040204" pitchFamily="34" charset="-120"/>
                <a:cs typeface="Arial" panose="020B0604020202020204" pitchFamily="34" charset="0"/>
              </a:rPr>
              <a:t>學校免填</a:t>
            </a: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，請確認資料正確性。</a:t>
            </a:r>
          </a:p>
        </p:txBody>
      </p:sp>
      <p:sp>
        <p:nvSpPr>
          <p:cNvPr id="8" name="矩形 7">
            <a:extLst>
              <a:ext uri="{FF2B5EF4-FFF2-40B4-BE49-F238E27FC236}">
                <a16:creationId xmlns:a16="http://schemas.microsoft.com/office/drawing/2014/main" id="{B6EE86C8-6EF3-4155-A835-F255F6C3C417}"/>
              </a:ext>
            </a:extLst>
          </p:cNvPr>
          <p:cNvSpPr/>
          <p:nvPr/>
        </p:nvSpPr>
        <p:spPr>
          <a:xfrm>
            <a:off x="1383454" y="4235991"/>
            <a:ext cx="7314823" cy="461665"/>
          </a:xfrm>
          <a:prstGeom prst="rect">
            <a:avLst/>
          </a:prstGeom>
        </p:spPr>
        <p:txBody>
          <a:bodyPr wrap="none">
            <a:spAutoFit/>
          </a:bodyPr>
          <a:lstStyle/>
          <a:p>
            <a:pPr eaLnBrk="1" fontAlgn="auto" hangingPunct="1">
              <a:spcBef>
                <a:spcPts val="0"/>
              </a:spcBef>
              <a:spcAft>
                <a:spcPts val="0"/>
              </a:spcAft>
              <a:defRPr/>
            </a:pPr>
            <a:r>
              <a:rPr lang="zh-TW" altLang="en-US" sz="2400" b="1" dirty="0">
                <a:solidFill>
                  <a:srgbClr val="000000"/>
                </a:solidFill>
                <a:ea typeface="微軟正黑體" panose="020B0604030504040204" pitchFamily="34" charset="-120"/>
                <a:cs typeface="Arial" panose="020B0604020202020204" pitchFamily="34" charset="0"/>
                <a:sym typeface="Wingdings 2" panose="05020102010507070707" pitchFamily="18" charset="2"/>
              </a:rPr>
              <a:t></a:t>
            </a:r>
            <a:r>
              <a:rPr lang="zh-TW" altLang="en-US" sz="2400" b="1" dirty="0">
                <a:solidFill>
                  <a:srgbClr val="FF0000"/>
                </a:solidFill>
                <a:latin typeface="Arial" panose="020B0604020202020204" pitchFamily="34" charset="0"/>
                <a:ea typeface="微軟正黑體" panose="020B0604030504040204" pitchFamily="34" charset="-120"/>
                <a:cs typeface="Arial" panose="020B0604020202020204" pitchFamily="34" charset="0"/>
              </a:rPr>
              <a:t>紅字為本期新增表冊</a:t>
            </a:r>
            <a:r>
              <a:rPr lang="zh-TW" altLang="en-US" sz="2400" b="1" dirty="0">
                <a:latin typeface="Arial" panose="020B0604020202020204" pitchFamily="34" charset="0"/>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藍字為該表冊欄位</a:t>
            </a:r>
            <a:r>
              <a:rPr lang="en-US" altLang="zh-TW" sz="2400" b="1" dirty="0">
                <a:solidFill>
                  <a:srgbClr val="0000FF"/>
                </a:solidFill>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定義調整</a:t>
            </a:r>
            <a:endParaRPr lang="en-US" altLang="zh-TW" sz="2400" b="1" dirty="0">
              <a:solidFill>
                <a:srgbClr val="0000FF"/>
              </a:solidFill>
              <a:ea typeface="微軟正黑體" panose="020B0604030504040204" pitchFamily="34" charset="-120"/>
              <a:cs typeface="Arial" panose="020B0604020202020204" pitchFamily="34" charset="0"/>
            </a:endParaRPr>
          </a:p>
        </p:txBody>
      </p:sp>
    </p:spTree>
    <p:extLst>
      <p:ext uri="{BB962C8B-B14F-4D97-AF65-F5344CB8AC3E}">
        <p14:creationId xmlns:p14="http://schemas.microsoft.com/office/powerpoint/2010/main" val="22571000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64D9367-E20F-4A4D-A43A-1E39244B0AC7}"/>
              </a:ext>
            </a:extLst>
          </p:cNvPr>
          <p:cNvSpPr>
            <a:spLocks noGrp="1"/>
          </p:cNvSpPr>
          <p:nvPr>
            <p:ph type="sldNum" sz="quarter" idx="12"/>
          </p:nvPr>
        </p:nvSpPr>
        <p:spPr/>
        <p:txBody>
          <a:bodyPr/>
          <a:lstStyle/>
          <a:p>
            <a:fld id="{D4B37BC5-01F3-4DA6-AE9F-6749599A3EE9}" type="slidenum">
              <a:rPr lang="zh-TW" altLang="en-US" smtClean="0"/>
              <a:t>16</a:t>
            </a:fld>
            <a:endParaRPr lang="zh-TW" altLang="en-US"/>
          </a:p>
        </p:txBody>
      </p:sp>
      <p:sp>
        <p:nvSpPr>
          <p:cNvPr id="4" name="標題 3">
            <a:extLst>
              <a:ext uri="{FF2B5EF4-FFF2-40B4-BE49-F238E27FC236}">
                <a16:creationId xmlns:a16="http://schemas.microsoft.com/office/drawing/2014/main" id="{514BB308-6F6B-4968-9447-001612F7A8C7}"/>
              </a:ext>
            </a:extLst>
          </p:cNvPr>
          <p:cNvSpPr>
            <a:spLocks noGrp="1"/>
          </p:cNvSpPr>
          <p:nvPr>
            <p:ph type="title"/>
          </p:nvPr>
        </p:nvSpPr>
        <p:spPr/>
        <p:txBody>
          <a:bodyPr/>
          <a:lstStyle/>
          <a:p>
            <a:r>
              <a:rPr lang="zh-TW" altLang="en-US" dirty="0"/>
              <a:t>表冊應用單位</a:t>
            </a:r>
          </a:p>
        </p:txBody>
      </p:sp>
      <p:sp>
        <p:nvSpPr>
          <p:cNvPr id="5" name="文字版面配置區 4">
            <a:extLst>
              <a:ext uri="{FF2B5EF4-FFF2-40B4-BE49-F238E27FC236}">
                <a16:creationId xmlns:a16="http://schemas.microsoft.com/office/drawing/2014/main" id="{68F1B723-3590-473A-A6CB-6EE8F6A7D96B}"/>
              </a:ext>
            </a:extLst>
          </p:cNvPr>
          <p:cNvSpPr>
            <a:spLocks noGrp="1"/>
          </p:cNvSpPr>
          <p:nvPr>
            <p:ph type="body" sz="quarter" idx="15"/>
          </p:nvPr>
        </p:nvSpPr>
        <p:spPr/>
        <p:txBody>
          <a:bodyPr/>
          <a:lstStyle/>
          <a:p>
            <a:r>
              <a:rPr lang="en-US" altLang="zh-TW" dirty="0"/>
              <a:t>03</a:t>
            </a:r>
            <a:endParaRPr lang="zh-TW" altLang="en-US" dirty="0"/>
          </a:p>
        </p:txBody>
      </p:sp>
      <p:graphicFrame>
        <p:nvGraphicFramePr>
          <p:cNvPr id="7" name="內容版面配置區 5">
            <a:extLst>
              <a:ext uri="{FF2B5EF4-FFF2-40B4-BE49-F238E27FC236}">
                <a16:creationId xmlns:a16="http://schemas.microsoft.com/office/drawing/2014/main" id="{0509804D-5B76-4C42-84F5-083069DA6166}"/>
              </a:ext>
            </a:extLst>
          </p:cNvPr>
          <p:cNvGraphicFramePr>
            <a:graphicFrameLocks/>
          </p:cNvGraphicFramePr>
          <p:nvPr>
            <p:extLst>
              <p:ext uri="{D42A27DB-BD31-4B8C-83A1-F6EECF244321}">
                <p14:modId xmlns:p14="http://schemas.microsoft.com/office/powerpoint/2010/main" val="3605291953"/>
              </p:ext>
            </p:extLst>
          </p:nvPr>
        </p:nvGraphicFramePr>
        <p:xfrm>
          <a:off x="187960" y="917040"/>
          <a:ext cx="11816080" cy="5718537"/>
        </p:xfrm>
        <a:graphic>
          <a:graphicData uri="http://schemas.openxmlformats.org/drawingml/2006/table">
            <a:tbl>
              <a:tblPr firstRow="1" bandRow="1"/>
              <a:tblGrid>
                <a:gridCol w="2060970">
                  <a:extLst>
                    <a:ext uri="{9D8B030D-6E8A-4147-A177-3AD203B41FA5}">
                      <a16:colId xmlns:a16="http://schemas.microsoft.com/office/drawing/2014/main" val="20000"/>
                    </a:ext>
                  </a:extLst>
                </a:gridCol>
                <a:gridCol w="9755110">
                  <a:extLst>
                    <a:ext uri="{9D8B030D-6E8A-4147-A177-3AD203B41FA5}">
                      <a16:colId xmlns:a16="http://schemas.microsoft.com/office/drawing/2014/main" val="20001"/>
                    </a:ext>
                  </a:extLst>
                </a:gridCol>
              </a:tblGrid>
              <a:tr h="447415">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應用單位</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表冊</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8277123"/>
                  </a:ext>
                </a:extLst>
              </a:tr>
              <a:tr h="40980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大專校院一覽表</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ts val="2500"/>
                        </a:lnSpc>
                        <a:spcBef>
                          <a:spcPts val="0"/>
                        </a:spcBef>
                        <a:spcAft>
                          <a:spcPts val="0"/>
                        </a:spcAft>
                        <a:buClrTx/>
                        <a:buSzTx/>
                        <a:buFontTx/>
                        <a:buNone/>
                        <a:tabLst/>
                        <a:defRPr/>
                      </a:pP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1-1</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13-1</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13-2</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13-3</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13-4</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13-6</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13-8</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13-9</a:t>
                      </a:r>
                      <a:endParaRPr lang="en-US" altLang="zh-TW" sz="1800" b="0"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83595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大專校院校務</a:t>
                      </a:r>
                      <a:br>
                        <a:rPr lang="en-US" altLang="zh-TW" sz="2000" b="1" kern="1200" dirty="0">
                          <a:solidFill>
                            <a:srgbClr val="000000"/>
                          </a:solidFill>
                          <a:latin typeface="Arial" panose="020B0604020202020204" pitchFamily="34" charset="0"/>
                          <a:ea typeface="+mn-ea"/>
                          <a:cs typeface="Arial" panose="020B0604020202020204" pitchFamily="34" charset="0"/>
                        </a:rPr>
                      </a:br>
                      <a:r>
                        <a:rPr lang="zh-TW" altLang="en-US" sz="2000" b="1" kern="1200" dirty="0">
                          <a:solidFill>
                            <a:srgbClr val="000000"/>
                          </a:solidFill>
                          <a:latin typeface="Arial" panose="020B0604020202020204" pitchFamily="34" charset="0"/>
                          <a:ea typeface="+mn-ea"/>
                          <a:cs typeface="Arial" panose="020B0604020202020204" pitchFamily="34" charset="0"/>
                        </a:rPr>
                        <a:t>資訊公開平臺</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1-1-1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1-23</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2-1-3-2</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4-6</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13-8</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488905">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學生資料庫</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endParaRPr lang="zh-TW" altLang="en-US" sz="18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74532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產學合作績效</a:t>
                      </a:r>
                      <a:br>
                        <a:rPr lang="en-US" altLang="zh-TW" sz="2000" b="1" kern="1200" dirty="0">
                          <a:solidFill>
                            <a:srgbClr val="000000"/>
                          </a:solidFill>
                          <a:latin typeface="Arial" panose="020B0604020202020204" pitchFamily="34" charset="0"/>
                          <a:ea typeface="+mn-ea"/>
                          <a:cs typeface="Arial" panose="020B0604020202020204" pitchFamily="34" charset="0"/>
                        </a:rPr>
                      </a:br>
                      <a:r>
                        <a:rPr lang="zh-TW" altLang="en-US" sz="2000" b="1" kern="1200" dirty="0">
                          <a:solidFill>
                            <a:srgbClr val="000000"/>
                          </a:solidFill>
                          <a:latin typeface="Arial" panose="020B0604020202020204" pitchFamily="34" charset="0"/>
                          <a:ea typeface="+mn-ea"/>
                          <a:cs typeface="Arial" panose="020B0604020202020204" pitchFamily="34" charset="0"/>
                        </a:rPr>
                        <a:t>評量</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14-12</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179113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台灣評鑑協會</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1-17-1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3-2-3</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4-4-3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9-2-7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10-3</a:t>
                      </a:r>
                      <a:endParaRPr lang="en-US" altLang="zh-TW" sz="18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13967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64D9367-E20F-4A4D-A43A-1E39244B0AC7}"/>
              </a:ext>
            </a:extLst>
          </p:cNvPr>
          <p:cNvSpPr>
            <a:spLocks noGrp="1"/>
          </p:cNvSpPr>
          <p:nvPr>
            <p:ph type="sldNum" sz="quarter" idx="12"/>
          </p:nvPr>
        </p:nvSpPr>
        <p:spPr/>
        <p:txBody>
          <a:bodyPr/>
          <a:lstStyle/>
          <a:p>
            <a:fld id="{D4B37BC5-01F3-4DA6-AE9F-6749599A3EE9}" type="slidenum">
              <a:rPr lang="zh-TW" altLang="en-US" smtClean="0"/>
              <a:t>17</a:t>
            </a:fld>
            <a:endParaRPr lang="zh-TW" altLang="en-US"/>
          </a:p>
        </p:txBody>
      </p:sp>
      <p:sp>
        <p:nvSpPr>
          <p:cNvPr id="4" name="標題 3">
            <a:extLst>
              <a:ext uri="{FF2B5EF4-FFF2-40B4-BE49-F238E27FC236}">
                <a16:creationId xmlns:a16="http://schemas.microsoft.com/office/drawing/2014/main" id="{514BB308-6F6B-4968-9447-001612F7A8C7}"/>
              </a:ext>
            </a:extLst>
          </p:cNvPr>
          <p:cNvSpPr>
            <a:spLocks noGrp="1"/>
          </p:cNvSpPr>
          <p:nvPr>
            <p:ph type="title"/>
          </p:nvPr>
        </p:nvSpPr>
        <p:spPr/>
        <p:txBody>
          <a:bodyPr/>
          <a:lstStyle/>
          <a:p>
            <a:r>
              <a:rPr lang="zh-TW" altLang="en-US" dirty="0"/>
              <a:t>表冊應用單位</a:t>
            </a:r>
          </a:p>
        </p:txBody>
      </p:sp>
      <p:sp>
        <p:nvSpPr>
          <p:cNvPr id="5" name="文字版面配置區 4">
            <a:extLst>
              <a:ext uri="{FF2B5EF4-FFF2-40B4-BE49-F238E27FC236}">
                <a16:creationId xmlns:a16="http://schemas.microsoft.com/office/drawing/2014/main" id="{68F1B723-3590-473A-A6CB-6EE8F6A7D96B}"/>
              </a:ext>
            </a:extLst>
          </p:cNvPr>
          <p:cNvSpPr>
            <a:spLocks noGrp="1"/>
          </p:cNvSpPr>
          <p:nvPr>
            <p:ph type="body" sz="quarter" idx="15"/>
          </p:nvPr>
        </p:nvSpPr>
        <p:spPr/>
        <p:txBody>
          <a:bodyPr/>
          <a:lstStyle/>
          <a:p>
            <a:r>
              <a:rPr lang="en-US" altLang="zh-TW" dirty="0"/>
              <a:t>03</a:t>
            </a:r>
            <a:endParaRPr lang="zh-TW" altLang="en-US" dirty="0"/>
          </a:p>
        </p:txBody>
      </p:sp>
      <p:graphicFrame>
        <p:nvGraphicFramePr>
          <p:cNvPr id="7" name="內容版面配置區 5">
            <a:extLst>
              <a:ext uri="{FF2B5EF4-FFF2-40B4-BE49-F238E27FC236}">
                <a16:creationId xmlns:a16="http://schemas.microsoft.com/office/drawing/2014/main" id="{0509804D-5B76-4C42-84F5-083069DA6166}"/>
              </a:ext>
            </a:extLst>
          </p:cNvPr>
          <p:cNvGraphicFramePr>
            <a:graphicFrameLocks/>
          </p:cNvGraphicFramePr>
          <p:nvPr>
            <p:extLst>
              <p:ext uri="{D42A27DB-BD31-4B8C-83A1-F6EECF244321}">
                <p14:modId xmlns:p14="http://schemas.microsoft.com/office/powerpoint/2010/main" val="2879499180"/>
              </p:ext>
            </p:extLst>
          </p:nvPr>
        </p:nvGraphicFramePr>
        <p:xfrm>
          <a:off x="187960" y="917040"/>
          <a:ext cx="11816080" cy="5756310"/>
        </p:xfrm>
        <a:graphic>
          <a:graphicData uri="http://schemas.openxmlformats.org/drawingml/2006/table">
            <a:tbl>
              <a:tblPr firstRow="1" bandRow="1"/>
              <a:tblGrid>
                <a:gridCol w="2332818">
                  <a:extLst>
                    <a:ext uri="{9D8B030D-6E8A-4147-A177-3AD203B41FA5}">
                      <a16:colId xmlns:a16="http://schemas.microsoft.com/office/drawing/2014/main" val="20000"/>
                    </a:ext>
                  </a:extLst>
                </a:gridCol>
                <a:gridCol w="9483262">
                  <a:extLst>
                    <a:ext uri="{9D8B030D-6E8A-4147-A177-3AD203B41FA5}">
                      <a16:colId xmlns:a16="http://schemas.microsoft.com/office/drawing/2014/main" val="20001"/>
                    </a:ext>
                  </a:extLst>
                </a:gridCol>
              </a:tblGrid>
              <a:tr h="542755">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應用單位</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表冊</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8277123"/>
                  </a:ext>
                </a:extLst>
              </a:tr>
              <a:tr h="49712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教育部會計處</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ts val="2500"/>
                        </a:lnSpc>
                        <a:spcBef>
                          <a:spcPts val="0"/>
                        </a:spcBef>
                        <a:spcAft>
                          <a:spcPts val="0"/>
                        </a:spcAft>
                        <a:buClrTx/>
                        <a:buSzTx/>
                        <a:buFontTx/>
                        <a:buNone/>
                        <a:tabLst/>
                        <a:defRPr/>
                      </a:pP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12-2</a:t>
                      </a:r>
                      <a:endParaRPr lang="en-US" altLang="zh-TW" sz="1800" b="0"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7392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zh-TW" sz="1800" b="1" kern="1200" dirty="0">
                          <a:solidFill>
                            <a:schemeClr val="dk1"/>
                          </a:solidFill>
                          <a:effectLst/>
                          <a:latin typeface="Calibri" panose="020F0502020204030204"/>
                          <a:ea typeface="+mn-ea"/>
                          <a:cs typeface="+mn-cs"/>
                        </a:rPr>
                        <a:t>教育部統計處</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1-17-1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2-1-3-2</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4-1-5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4-2-9</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4-2-12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9-3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13-4</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13-10</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52184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教育部人事處</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1-23</a:t>
                      </a:r>
                      <a:endParaRPr lang="zh-TW" altLang="en-US" sz="18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79083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教育部國際司</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15-4</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15-6</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15-7</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15-8</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15-9</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15-10</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15-11</a:t>
                      </a:r>
                      <a:r>
                        <a:rPr lang="zh-TW" altLang="en-US"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15-14</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15-16</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15-17</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15-18</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15-19</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15-20</a:t>
                      </a:r>
                      <a:endParaRPr lang="zh-TW" altLang="en-US"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52736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教育部學務特教司</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7-12</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0805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總量管制小組</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4-2-5</a:t>
                      </a:r>
                      <a:r>
                        <a:rPr lang="zh-TW" altLang="en-US"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4-2-7</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4-2-8</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4-2-10</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8-3</a:t>
                      </a:r>
                      <a:endParaRPr lang="zh-TW" altLang="en-US"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9714915"/>
                  </a:ext>
                </a:extLst>
              </a:tr>
              <a:tr h="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私立技專校院</a:t>
                      </a:r>
                      <a:br>
                        <a:rPr lang="en-US" altLang="zh-TW" sz="2000" b="1" kern="1200" dirty="0">
                          <a:solidFill>
                            <a:srgbClr val="000000"/>
                          </a:solidFill>
                          <a:latin typeface="Arial" panose="020B0604020202020204" pitchFamily="34" charset="0"/>
                          <a:ea typeface="+mn-ea"/>
                          <a:cs typeface="Arial" panose="020B0604020202020204" pitchFamily="34" charset="0"/>
                        </a:rPr>
                      </a:br>
                      <a:r>
                        <a:rPr lang="zh-TW" altLang="en-US" sz="2000" b="1" kern="1200" dirty="0">
                          <a:solidFill>
                            <a:srgbClr val="000000"/>
                          </a:solidFill>
                          <a:latin typeface="Arial" panose="020B0604020202020204" pitchFamily="34" charset="0"/>
                          <a:ea typeface="+mn-ea"/>
                          <a:cs typeface="Arial" panose="020B0604020202020204" pitchFamily="34" charset="0"/>
                        </a:rPr>
                        <a:t>獎勵補助工作小組</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13-9</a:t>
                      </a:r>
                      <a:r>
                        <a:rPr lang="zh-TW" altLang="zh-TW" sz="1800" kern="1200" dirty="0">
                          <a:solidFill>
                            <a:schemeClr val="dk1"/>
                          </a:solidFill>
                          <a:effectLst/>
                          <a:latin typeface="Calibri" panose="020F0502020204030204"/>
                          <a:ea typeface="+mn-ea"/>
                          <a:cs typeface="+mn-cs"/>
                        </a:rPr>
                        <a:t>、</a:t>
                      </a:r>
                      <a:endParaRPr lang="zh-TW" altLang="en-US"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522813"/>
                  </a:ext>
                </a:extLst>
              </a:tr>
            </a:tbl>
          </a:graphicData>
        </a:graphic>
      </p:graphicFrame>
    </p:spTree>
    <p:extLst>
      <p:ext uri="{BB962C8B-B14F-4D97-AF65-F5344CB8AC3E}">
        <p14:creationId xmlns:p14="http://schemas.microsoft.com/office/powerpoint/2010/main" val="2280109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18</a:t>
            </a:fld>
            <a:endParaRPr lang="zh-TW" altLang="en-US"/>
          </a:p>
        </p:txBody>
      </p:sp>
      <p:grpSp>
        <p:nvGrpSpPr>
          <p:cNvPr id="23" name="群組 22">
            <a:extLst>
              <a:ext uri="{FF2B5EF4-FFF2-40B4-BE49-F238E27FC236}">
                <a16:creationId xmlns:a16="http://schemas.microsoft.com/office/drawing/2014/main" id="{B0E4BA48-A5EA-45E3-8C74-D29D1EF3C097}"/>
              </a:ext>
            </a:extLst>
          </p:cNvPr>
          <p:cNvGrpSpPr/>
          <p:nvPr/>
        </p:nvGrpSpPr>
        <p:grpSpPr>
          <a:xfrm>
            <a:off x="4755288" y="296864"/>
            <a:ext cx="6539260" cy="6264273"/>
            <a:chOff x="4755288" y="296864"/>
            <a:chExt cx="6539260" cy="6264273"/>
          </a:xfrm>
        </p:grpSpPr>
        <p:grpSp>
          <p:nvGrpSpPr>
            <p:cNvPr id="24" name="群組 11">
              <a:extLst>
                <a:ext uri="{FF2B5EF4-FFF2-40B4-BE49-F238E27FC236}">
                  <a16:creationId xmlns:a16="http://schemas.microsoft.com/office/drawing/2014/main" id="{DF01689E-DCBA-402F-B46D-EA558AABE00E}"/>
                </a:ext>
              </a:extLst>
            </p:cNvPr>
            <p:cNvGrpSpPr>
              <a:grpSpLocks/>
            </p:cNvGrpSpPr>
            <p:nvPr/>
          </p:nvGrpSpPr>
          <p:grpSpPr bwMode="auto">
            <a:xfrm>
              <a:off x="4755288" y="1338271"/>
              <a:ext cx="6539259" cy="911225"/>
              <a:chOff x="4917207" y="1833030"/>
              <a:chExt cx="5711392" cy="911293"/>
            </a:xfrm>
          </p:grpSpPr>
          <p:sp>
            <p:nvSpPr>
              <p:cNvPr id="47" name="圆角矩形 36">
                <a:extLst>
                  <a:ext uri="{FF2B5EF4-FFF2-40B4-BE49-F238E27FC236}">
                    <a16:creationId xmlns:a16="http://schemas.microsoft.com/office/drawing/2014/main" id="{7DF58A4B-BA85-4A65-A589-DDD58FD2B58C}"/>
                  </a:ext>
                </a:extLst>
              </p:cNvPr>
              <p:cNvSpPr/>
              <p:nvPr/>
            </p:nvSpPr>
            <p:spPr>
              <a:xfrm>
                <a:off x="6226660" y="183303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0E9ABC30-F265-4A99-85F8-776745425535}"/>
                  </a:ext>
                </a:extLst>
              </p:cNvPr>
              <p:cNvSpPr/>
              <p:nvPr/>
            </p:nvSpPr>
            <p:spPr bwMode="auto">
              <a:xfrm>
                <a:off x="4917207" y="183303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EAB40A2D-A599-43B6-AF0F-1C8E5B08AE99}"/>
                </a:ext>
              </a:extLst>
            </p:cNvPr>
            <p:cNvSpPr/>
            <p:nvPr/>
          </p:nvSpPr>
          <p:spPr bwMode="auto">
            <a:xfrm>
              <a:off x="4755290" y="2378075"/>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753F7ACB-7B1B-4744-BCD0-47930C97E924}"/>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B60BCF1B-59DE-4170-BF7F-6FE22EC4271F}"/>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B4983A9E-D7CB-4204-9B3F-50234F59D007}"/>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6A377B6C-B934-4C63-B951-444AFB964ABC}"/>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B3B2A5F7-CD77-420F-BAB4-E47A771E07BC}"/>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0D2416F1-E234-4969-BA60-D3052CB214ED}"/>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0CD96076-5C33-4BA7-8E16-278A08FD0556}"/>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2D851FA8-2B72-4B48-822C-D027FEE33942}"/>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7BD277B3-A78F-4E73-8BB5-6622A39D58F6}"/>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7D22EFE0-1266-4465-A079-AD2AA6BEDB48}"/>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174BC46D-39DD-462A-859B-0A94599550CF}"/>
                </a:ext>
              </a:extLst>
            </p:cNvPr>
            <p:cNvGrpSpPr>
              <a:grpSpLocks/>
            </p:cNvGrpSpPr>
            <p:nvPr/>
          </p:nvGrpSpPr>
          <p:grpSpPr bwMode="auto">
            <a:xfrm>
              <a:off x="4755288" y="296864"/>
              <a:ext cx="6539259" cy="911225"/>
              <a:chOff x="4917207" y="1833030"/>
              <a:chExt cx="5711392" cy="911293"/>
            </a:xfrm>
          </p:grpSpPr>
          <p:sp>
            <p:nvSpPr>
              <p:cNvPr id="37" name="圆角矩形 36">
                <a:extLst>
                  <a:ext uri="{FF2B5EF4-FFF2-40B4-BE49-F238E27FC236}">
                    <a16:creationId xmlns:a16="http://schemas.microsoft.com/office/drawing/2014/main" id="{905F3A8C-D306-44EF-8713-531C9F2AECE8}"/>
                  </a:ext>
                </a:extLst>
              </p:cNvPr>
              <p:cNvSpPr/>
              <p:nvPr/>
            </p:nvSpPr>
            <p:spPr>
              <a:xfrm>
                <a:off x="6226660" y="183303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F509F16E-0893-401D-B126-D2A633B50B92}"/>
                  </a:ext>
                </a:extLst>
              </p:cNvPr>
              <p:cNvSpPr/>
              <p:nvPr/>
            </p:nvSpPr>
            <p:spPr bwMode="auto">
              <a:xfrm>
                <a:off x="4917207" y="183303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2799405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1-20</a:t>
            </a:r>
            <a:r>
              <a:rPr lang="zh-TW" altLang="en-US" dirty="0"/>
              <a:t>私立大專校院編制內專任教師待遇標準</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19</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01</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055776"/>
            <a:ext cx="11847513" cy="3802226"/>
          </a:xfrm>
          <a:prstGeom prst="rect">
            <a:avLst/>
          </a:prstGeom>
        </p:spPr>
        <p:txBody>
          <a:bodyPr vert="horz" lIns="91440" tIns="45720" rIns="91440" bIns="45720" rtlCol="0">
            <a:normAutofit fontScale="62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支給人數、是否調整</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支給人數：</a:t>
            </a:r>
            <a:r>
              <a:rPr lang="zh-TW" altLang="en-US" kern="100" dirty="0">
                <a:latin typeface="微軟正黑體" panose="020B0604030504040204" pitchFamily="34" charset="-120"/>
              </a:rPr>
              <a:t>編制內專任教師領有學校現行學術研究加給之</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教授；副教授；助理教授；講師</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聘書職級</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人數，</a:t>
            </a:r>
            <a:r>
              <a:rPr lang="zh-TW" altLang="en-US" b="1" kern="100" dirty="0">
                <a:solidFill>
                  <a:srgbClr val="FF0000"/>
                </a:solidFill>
                <a:latin typeface="微軟正黑體" panose="020B0604030504040204" pitchFamily="34" charset="-120"/>
              </a:rPr>
              <a:t>不包括留職停薪</a:t>
            </a:r>
            <a:r>
              <a:rPr lang="zh-TW" altLang="en-US" kern="100" dirty="0">
                <a:latin typeface="微軟正黑體" panose="020B0604030504040204" pitchFamily="34" charset="-120"/>
              </a:rPr>
              <a:t>者</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未扣除是類人員會影響「平均支給數額」計算結果，務必確認勿填報</a:t>
            </a:r>
            <a:r>
              <a:rPr lang="en-US" altLang="zh-TW" b="1" kern="100" dirty="0">
                <a:solidFill>
                  <a:srgbClr val="FF0000"/>
                </a:solidFill>
                <a:latin typeface="微軟正黑體" panose="020B0604030504040204" pitchFamily="34" charset="-120"/>
              </a:rPr>
              <a:t>)</a:t>
            </a:r>
            <a:r>
              <a:rPr lang="zh-TW" altLang="en-US"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是否調整</a:t>
            </a:r>
            <a:r>
              <a:rPr lang="zh-TW" altLang="en-US" b="1" kern="100" dirty="0">
                <a:latin typeface="微軟正黑體" panose="020B0604030504040204" pitchFamily="34" charset="-120"/>
              </a:rPr>
              <a:t>學術研究加給情形：</a:t>
            </a:r>
            <a:endParaRPr lang="en-US" altLang="zh-TW" b="1" kern="100" dirty="0">
              <a:latin typeface="微軟正黑體" panose="020B0604030504040204" pitchFamily="34" charset="-120"/>
            </a:endParaRPr>
          </a:p>
          <a:p>
            <a:pPr marL="800040" lvl="1"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PMingLiU" panose="02020500000000000000" pitchFamily="18" charset="-120"/>
                <a:ea typeface="PMingLiU" panose="02020500000000000000" pitchFamily="18" charset="-120"/>
              </a:rPr>
              <a:t>「</a:t>
            </a:r>
            <a:r>
              <a:rPr lang="zh-TW" altLang="en-US" b="1" kern="100" dirty="0">
                <a:solidFill>
                  <a:srgbClr val="FF0000"/>
                </a:solidFill>
                <a:latin typeface="微軟正黑體" panose="020B0604030504040204" pitchFamily="34" charset="-120"/>
              </a:rPr>
              <a:t>是</a:t>
            </a:r>
            <a:r>
              <a:rPr lang="zh-TW" altLang="en-US" b="1" kern="100" dirty="0">
                <a:solidFill>
                  <a:srgbClr val="FF0000"/>
                </a:solidFill>
                <a:latin typeface="標楷體" panose="03000509000000000000" pitchFamily="65" charset="-120"/>
                <a:ea typeface="標楷體" panose="03000509000000000000" pitchFamily="65" charset="-120"/>
              </a:rPr>
              <a:t>」</a:t>
            </a:r>
            <a:r>
              <a:rPr lang="zh-TW" altLang="en-US" kern="100" dirty="0">
                <a:latin typeface="微軟正黑體" panose="020B0604030504040204" pitchFamily="34" charset="-120"/>
              </a:rPr>
              <a:t>：係指學校有調整編制內專任教師學術研究加給（</a:t>
            </a:r>
            <a:r>
              <a:rPr lang="zh-TW" altLang="en-US" b="1" kern="100" dirty="0">
                <a:solidFill>
                  <a:srgbClr val="FF0000"/>
                </a:solidFill>
                <a:latin typeface="微軟正黑體" panose="020B0604030504040204" pitchFamily="34" charset="-120"/>
              </a:rPr>
              <a:t>有調整變更即屬「是」</a:t>
            </a:r>
            <a:r>
              <a:rPr lang="zh-TW" altLang="en-US" kern="100" dirty="0">
                <a:latin typeface="微軟正黑體" panose="020B0604030504040204" pitchFamily="34" charset="-120"/>
              </a:rPr>
              <a:t>，亦包括配合軍公教員工待遇調整者）。</a:t>
            </a:r>
            <a:endParaRPr lang="en-US" altLang="zh-TW" kern="100" dirty="0">
              <a:latin typeface="微軟正黑體" panose="020B0604030504040204" pitchFamily="34" charset="-120"/>
            </a:endParaRPr>
          </a:p>
          <a:p>
            <a:pPr marL="800040" lvl="1"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本欄調查</a:t>
            </a:r>
            <a:r>
              <a:rPr lang="zh-TW" altLang="en-US" b="1" kern="100" dirty="0">
                <a:solidFill>
                  <a:srgbClr val="FF0000"/>
                </a:solidFill>
                <a:latin typeface="微軟正黑體" panose="020B0604030504040204" pitchFamily="34" charset="-120"/>
              </a:rPr>
              <a:t>前一學期</a:t>
            </a:r>
            <a:r>
              <a:rPr lang="zh-TW" altLang="en-US" kern="100" dirty="0">
                <a:latin typeface="微軟正黑體" panose="020B0604030504040204" pitchFamily="34" charset="-120"/>
              </a:rPr>
              <a:t>資料，是否調整係以</a:t>
            </a:r>
            <a:r>
              <a:rPr lang="zh-TW" altLang="en-US" b="1" kern="100" dirty="0">
                <a:solidFill>
                  <a:srgbClr val="FF0000"/>
                </a:solidFill>
                <a:highlight>
                  <a:srgbClr val="FFFF00"/>
                </a:highlight>
                <a:latin typeface="微軟正黑體" panose="020B0604030504040204" pitchFamily="34" charset="-120"/>
              </a:rPr>
              <a:t>完成調整變更</a:t>
            </a:r>
            <a:r>
              <a:rPr lang="zh-TW" altLang="en-US" b="1" kern="100" dirty="0">
                <a:solidFill>
                  <a:srgbClr val="FF0000"/>
                </a:solidFill>
                <a:latin typeface="微軟正黑體" panose="020B0604030504040204" pitchFamily="34" charset="-120"/>
              </a:rPr>
              <a:t>之時間點落於填報區間</a:t>
            </a:r>
            <a:r>
              <a:rPr lang="zh-TW" altLang="en-US" kern="100" dirty="0">
                <a:latin typeface="微軟正黑體" panose="020B0604030504040204" pitchFamily="34" charset="-120"/>
              </a:rPr>
              <a:t>。如當年度僅調整</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次學術研究加給，請勿於</a:t>
            </a:r>
            <a:r>
              <a:rPr lang="en-US" altLang="zh-TW" kern="100" dirty="0">
                <a:latin typeface="微軟正黑體" panose="020B0604030504040204" pitchFamily="34" charset="-120"/>
              </a:rPr>
              <a:t>3</a:t>
            </a:r>
            <a:r>
              <a:rPr lang="zh-TW" altLang="en-US" kern="100" dirty="0">
                <a:latin typeface="微軟正黑體" panose="020B0604030504040204" pitchFamily="34" charset="-120"/>
              </a:rPr>
              <a:t>月及</a:t>
            </a:r>
            <a:r>
              <a:rPr lang="en-US" altLang="zh-TW" kern="100" dirty="0">
                <a:latin typeface="微軟正黑體" panose="020B0604030504040204" pitchFamily="34" charset="-120"/>
              </a:rPr>
              <a:t>10</a:t>
            </a:r>
            <a:r>
              <a:rPr lang="zh-TW" altLang="en-US" kern="100" dirty="0">
                <a:latin typeface="微軟正黑體" panose="020B0604030504040204" pitchFamily="34" charset="-120"/>
              </a:rPr>
              <a:t>月均認列為「是」。</a:t>
            </a:r>
            <a:endParaRPr lang="en-US" altLang="zh-TW" kern="100" dirty="0">
              <a:latin typeface="微軟正黑體" panose="020B0604030504040204" pitchFamily="34" charset="-120"/>
            </a:endParaRPr>
          </a:p>
          <a:p>
            <a:pPr marL="800040" lvl="1"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例：學校於</a:t>
            </a:r>
            <a:r>
              <a:rPr lang="en-US" altLang="zh-TW" b="1" kern="100" dirty="0">
                <a:solidFill>
                  <a:srgbClr val="FF0000"/>
                </a:solidFill>
                <a:latin typeface="微軟正黑體" panose="020B0604030504040204" pitchFamily="34" charset="-120"/>
              </a:rPr>
              <a:t>114</a:t>
            </a:r>
            <a:r>
              <a:rPr lang="zh-TW" altLang="en-US" b="1" kern="100" dirty="0">
                <a:solidFill>
                  <a:srgbClr val="FF0000"/>
                </a:solidFill>
                <a:latin typeface="微軟正黑體" panose="020B0604030504040204" pitchFamily="34" charset="-120"/>
              </a:rPr>
              <a:t>年</a:t>
            </a:r>
            <a:r>
              <a:rPr lang="en-US" altLang="zh-TW" b="1" kern="100" dirty="0">
                <a:solidFill>
                  <a:srgbClr val="FF0000"/>
                </a:solidFill>
                <a:latin typeface="微軟正黑體" panose="020B0604030504040204" pitchFamily="34" charset="-120"/>
              </a:rPr>
              <a:t>3</a:t>
            </a:r>
            <a:r>
              <a:rPr lang="zh-TW" altLang="en-US" b="1" kern="100" dirty="0">
                <a:solidFill>
                  <a:srgbClr val="FF0000"/>
                </a:solidFill>
                <a:latin typeface="微軟正黑體" panose="020B0604030504040204" pitchFamily="34" charset="-120"/>
              </a:rPr>
              <a:t>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日完成調整</a:t>
            </a:r>
            <a:r>
              <a:rPr lang="zh-TW" altLang="en-US" kern="100" dirty="0">
                <a:latin typeface="微軟正黑體" panose="020B0604030504040204" pitchFamily="34" charset="-120"/>
              </a:rPr>
              <a:t>編制內專任教師學術研究加給之校內程序，並溯自</a:t>
            </a:r>
            <a:r>
              <a:rPr lang="en-US" altLang="zh-TW" kern="100" dirty="0">
                <a:latin typeface="微軟正黑體" panose="020B0604030504040204" pitchFamily="34" charset="-120"/>
              </a:rPr>
              <a:t>114</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日生效，係以「</a:t>
            </a:r>
            <a:r>
              <a:rPr lang="en-US" altLang="zh-TW" kern="100" dirty="0">
                <a:latin typeface="微軟正黑體" panose="020B0604030504040204" pitchFamily="34" charset="-120"/>
              </a:rPr>
              <a:t>114</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3</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日」為</a:t>
            </a:r>
            <a:r>
              <a:rPr lang="zh-TW" altLang="en-US" kern="100" dirty="0">
                <a:highlight>
                  <a:srgbClr val="FFFF00"/>
                </a:highlight>
                <a:latin typeface="微軟正黑體" panose="020B0604030504040204" pitchFamily="34" charset="-120"/>
              </a:rPr>
              <a:t>完成調整變更</a:t>
            </a:r>
            <a:r>
              <a:rPr lang="zh-TW" altLang="en-US" kern="100" dirty="0">
                <a:latin typeface="微軟正黑體" panose="020B0604030504040204" pitchFamily="34" charset="-120"/>
              </a:rPr>
              <a:t>之時間點，因此，於</a:t>
            </a:r>
            <a:r>
              <a:rPr lang="en-US" altLang="zh-TW" b="1" kern="100" dirty="0">
                <a:solidFill>
                  <a:srgbClr val="FF0000"/>
                </a:solidFill>
                <a:latin typeface="微軟正黑體" panose="020B0604030504040204" pitchFamily="34" charset="-120"/>
              </a:rPr>
              <a:t>114</a:t>
            </a:r>
            <a:r>
              <a:rPr lang="zh-TW" altLang="en-US" b="1" kern="100" dirty="0">
                <a:solidFill>
                  <a:srgbClr val="FF0000"/>
                </a:solidFill>
                <a:latin typeface="微軟正黑體" panose="020B0604030504040204" pitchFamily="34" charset="-120"/>
              </a:rPr>
              <a:t>年</a:t>
            </a:r>
            <a:r>
              <a:rPr lang="en-US" altLang="zh-TW" b="1" kern="100" dirty="0">
                <a:solidFill>
                  <a:srgbClr val="FF0000"/>
                </a:solidFill>
                <a:latin typeface="微軟正黑體" panose="020B0604030504040204" pitchFamily="34" charset="-120"/>
              </a:rPr>
              <a:t>3</a:t>
            </a:r>
            <a:r>
              <a:rPr lang="zh-TW" altLang="en-US" b="1" kern="100" dirty="0">
                <a:solidFill>
                  <a:srgbClr val="FF0000"/>
                </a:solidFill>
                <a:latin typeface="微軟正黑體" panose="020B0604030504040204" pitchFamily="34" charset="-120"/>
              </a:rPr>
              <a:t>月填報時</a:t>
            </a:r>
            <a:r>
              <a:rPr lang="zh-TW" altLang="en-US" kern="100" dirty="0">
                <a:latin typeface="微軟正黑體" panose="020B0604030504040204" pitchFamily="34" charset="-120"/>
              </a:rPr>
              <a:t>，該變更之時間點未落該次填報區間</a:t>
            </a:r>
            <a:r>
              <a:rPr lang="en-US" altLang="zh-TW" kern="100" dirty="0">
                <a:latin typeface="微軟正黑體" panose="020B0604030504040204" pitchFamily="34" charset="-120"/>
              </a:rPr>
              <a:t>(113</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8</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日至</a:t>
            </a:r>
            <a:r>
              <a:rPr lang="en-US" altLang="zh-TW" kern="100" dirty="0">
                <a:latin typeface="微軟正黑體" panose="020B0604030504040204" pitchFamily="34" charset="-120"/>
              </a:rPr>
              <a:t>114</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31</a:t>
            </a:r>
            <a:r>
              <a:rPr lang="zh-TW" altLang="en-US" kern="100" dirty="0">
                <a:latin typeface="微軟正黑體" panose="020B0604030504040204" pitchFamily="34" charset="-120"/>
              </a:rPr>
              <a:t>日</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，應填</a:t>
            </a:r>
            <a:r>
              <a:rPr lang="zh-TW" altLang="en-US" b="1" kern="100" dirty="0">
                <a:solidFill>
                  <a:srgbClr val="FF0000"/>
                </a:solidFill>
                <a:latin typeface="微軟正黑體" panose="020B0604030504040204" pitchFamily="34" charset="-120"/>
              </a:rPr>
              <a:t>「否」</a:t>
            </a:r>
            <a:r>
              <a:rPr lang="zh-TW" altLang="en-US" kern="100" dirty="0">
                <a:latin typeface="微軟正黑體" panose="020B0604030504040204" pitchFamily="34" charset="-120"/>
              </a:rPr>
              <a:t>；</a:t>
            </a:r>
            <a:r>
              <a:rPr lang="en-US" altLang="zh-TW" b="1" kern="100" dirty="0">
                <a:solidFill>
                  <a:srgbClr val="FF0000"/>
                </a:solidFill>
                <a:latin typeface="微軟正黑體" panose="020B0604030504040204" pitchFamily="34" charset="-120"/>
              </a:rPr>
              <a:t>114</a:t>
            </a:r>
            <a:r>
              <a:rPr lang="zh-TW" altLang="en-US" b="1" kern="100" dirty="0">
                <a:solidFill>
                  <a:srgbClr val="FF0000"/>
                </a:solidFill>
                <a:latin typeface="微軟正黑體" panose="020B0604030504040204" pitchFamily="34" charset="-120"/>
              </a:rPr>
              <a:t>年</a:t>
            </a:r>
            <a:r>
              <a:rPr lang="en-US" altLang="zh-TW" b="1" kern="100" dirty="0">
                <a:solidFill>
                  <a:srgbClr val="FF0000"/>
                </a:solidFill>
                <a:latin typeface="微軟正黑體" panose="020B0604030504040204" pitchFamily="34" charset="-120"/>
              </a:rPr>
              <a:t>10</a:t>
            </a:r>
            <a:r>
              <a:rPr lang="zh-TW" altLang="en-US" b="1" kern="100" dirty="0">
                <a:solidFill>
                  <a:srgbClr val="FF0000"/>
                </a:solidFill>
                <a:latin typeface="微軟正黑體" panose="020B0604030504040204" pitchFamily="34" charset="-120"/>
              </a:rPr>
              <a:t>月填報</a:t>
            </a:r>
            <a:r>
              <a:rPr lang="zh-TW" altLang="en-US" kern="100" dirty="0">
                <a:latin typeface="微軟正黑體" panose="020B0604030504040204" pitchFamily="34" charset="-120"/>
              </a:rPr>
              <a:t>，該變更之時間點落該次填報區間</a:t>
            </a:r>
            <a:r>
              <a:rPr lang="en-US" altLang="zh-TW" kern="100" dirty="0">
                <a:latin typeface="微軟正黑體" panose="020B0604030504040204" pitchFamily="34" charset="-120"/>
              </a:rPr>
              <a:t>(114</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日至</a:t>
            </a:r>
            <a:r>
              <a:rPr lang="en-US" altLang="zh-TW" kern="100" dirty="0">
                <a:latin typeface="微軟正黑體" panose="020B0604030504040204" pitchFamily="34" charset="-120"/>
              </a:rPr>
              <a:t>114</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7</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31</a:t>
            </a:r>
            <a:r>
              <a:rPr lang="zh-TW" altLang="en-US" kern="100" dirty="0">
                <a:latin typeface="微軟正黑體" panose="020B0604030504040204" pitchFamily="34" charset="-120"/>
              </a:rPr>
              <a:t>日</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，應填</a:t>
            </a:r>
            <a:r>
              <a:rPr lang="zh-TW" altLang="en-US" b="1" kern="100" dirty="0">
                <a:solidFill>
                  <a:srgbClr val="FF0000"/>
                </a:solidFill>
                <a:latin typeface="微軟正黑體" panose="020B0604030504040204" pitchFamily="34" charset="-120"/>
              </a:rPr>
              <a:t>「是」</a:t>
            </a:r>
            <a:r>
              <a:rPr lang="zh-TW" altLang="en-US" kern="100" dirty="0">
                <a:latin typeface="微軟正黑體" panose="020B0604030504040204" pitchFamily="34" charset="-120"/>
              </a:rPr>
              <a:t>。</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人事處</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補充定義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B4B9AF03-421C-46E8-AC4E-3B5EC4ABD792}"/>
              </a:ext>
            </a:extLst>
          </p:cNvPr>
          <p:cNvGraphicFramePr>
            <a:graphicFrameLocks noGrp="1"/>
          </p:cNvGraphicFramePr>
          <p:nvPr>
            <p:ph sz="quarter" idx="13"/>
            <p:extLst>
              <p:ext uri="{D42A27DB-BD31-4B8C-83A1-F6EECF244321}">
                <p14:modId xmlns:p14="http://schemas.microsoft.com/office/powerpoint/2010/main" val="1501566444"/>
              </p:ext>
            </p:extLst>
          </p:nvPr>
        </p:nvGraphicFramePr>
        <p:xfrm>
          <a:off x="161925" y="886194"/>
          <a:ext cx="11847198" cy="2085820"/>
        </p:xfrm>
        <a:graphic>
          <a:graphicData uri="http://schemas.openxmlformats.org/drawingml/2006/table">
            <a:tbl>
              <a:tblPr firstRow="1" firstCol="1" bandRow="1">
                <a:tableStyleId>{5C22544A-7EE6-4342-B048-85BDC9FD1C3A}</a:tableStyleId>
              </a:tblPr>
              <a:tblGrid>
                <a:gridCol w="471920">
                  <a:extLst>
                    <a:ext uri="{9D8B030D-6E8A-4147-A177-3AD203B41FA5}">
                      <a16:colId xmlns:a16="http://schemas.microsoft.com/office/drawing/2014/main" val="3473194596"/>
                    </a:ext>
                  </a:extLst>
                </a:gridCol>
                <a:gridCol w="561110">
                  <a:extLst>
                    <a:ext uri="{9D8B030D-6E8A-4147-A177-3AD203B41FA5}">
                      <a16:colId xmlns:a16="http://schemas.microsoft.com/office/drawing/2014/main" val="1581815498"/>
                    </a:ext>
                  </a:extLst>
                </a:gridCol>
                <a:gridCol w="1091045">
                  <a:extLst>
                    <a:ext uri="{9D8B030D-6E8A-4147-A177-3AD203B41FA5}">
                      <a16:colId xmlns:a16="http://schemas.microsoft.com/office/drawing/2014/main" val="796690708"/>
                    </a:ext>
                  </a:extLst>
                </a:gridCol>
                <a:gridCol w="1132609">
                  <a:extLst>
                    <a:ext uri="{9D8B030D-6E8A-4147-A177-3AD203B41FA5}">
                      <a16:colId xmlns:a16="http://schemas.microsoft.com/office/drawing/2014/main" val="1452372136"/>
                    </a:ext>
                  </a:extLst>
                </a:gridCol>
                <a:gridCol w="1054678">
                  <a:extLst>
                    <a:ext uri="{9D8B030D-6E8A-4147-A177-3AD203B41FA5}">
                      <a16:colId xmlns:a16="http://schemas.microsoft.com/office/drawing/2014/main" val="3311613179"/>
                    </a:ext>
                  </a:extLst>
                </a:gridCol>
                <a:gridCol w="774122">
                  <a:extLst>
                    <a:ext uri="{9D8B030D-6E8A-4147-A177-3AD203B41FA5}">
                      <a16:colId xmlns:a16="http://schemas.microsoft.com/office/drawing/2014/main" val="3796197133"/>
                    </a:ext>
                  </a:extLst>
                </a:gridCol>
                <a:gridCol w="2057401">
                  <a:extLst>
                    <a:ext uri="{9D8B030D-6E8A-4147-A177-3AD203B41FA5}">
                      <a16:colId xmlns:a16="http://schemas.microsoft.com/office/drawing/2014/main" val="1478964755"/>
                    </a:ext>
                  </a:extLst>
                </a:gridCol>
                <a:gridCol w="737755">
                  <a:extLst>
                    <a:ext uri="{9D8B030D-6E8A-4147-A177-3AD203B41FA5}">
                      <a16:colId xmlns:a16="http://schemas.microsoft.com/office/drawing/2014/main" val="391486693"/>
                    </a:ext>
                  </a:extLst>
                </a:gridCol>
                <a:gridCol w="675409">
                  <a:extLst>
                    <a:ext uri="{9D8B030D-6E8A-4147-A177-3AD203B41FA5}">
                      <a16:colId xmlns:a16="http://schemas.microsoft.com/office/drawing/2014/main" val="1611333079"/>
                    </a:ext>
                  </a:extLst>
                </a:gridCol>
                <a:gridCol w="1517071">
                  <a:extLst>
                    <a:ext uri="{9D8B030D-6E8A-4147-A177-3AD203B41FA5}">
                      <a16:colId xmlns:a16="http://schemas.microsoft.com/office/drawing/2014/main" val="1078554006"/>
                    </a:ext>
                  </a:extLst>
                </a:gridCol>
                <a:gridCol w="955964">
                  <a:extLst>
                    <a:ext uri="{9D8B030D-6E8A-4147-A177-3AD203B41FA5}">
                      <a16:colId xmlns:a16="http://schemas.microsoft.com/office/drawing/2014/main" val="1053240344"/>
                    </a:ext>
                  </a:extLst>
                </a:gridCol>
                <a:gridCol w="818114">
                  <a:extLst>
                    <a:ext uri="{9D8B030D-6E8A-4147-A177-3AD203B41FA5}">
                      <a16:colId xmlns:a16="http://schemas.microsoft.com/office/drawing/2014/main" val="1050839960"/>
                    </a:ext>
                  </a:extLst>
                </a:gridCol>
              </a:tblGrid>
              <a:tr h="383575">
                <a:tc rowSpan="4">
                  <a:txBody>
                    <a:bodyPr/>
                    <a:lstStyle/>
                    <a:p>
                      <a:pPr marL="71755" marR="71755" algn="ctr">
                        <a:spcAft>
                          <a:spcPts val="0"/>
                        </a:spcAft>
                      </a:pPr>
                      <a:r>
                        <a:rPr lang="zh-TW" sz="800" b="0" kern="100" dirty="0">
                          <a:solidFill>
                            <a:schemeClr val="bg1">
                              <a:lumMod val="50000"/>
                            </a:schemeClr>
                          </a:solidFill>
                          <a:effectLst/>
                        </a:rPr>
                        <a:t>學年度</a:t>
                      </a:r>
                      <a:r>
                        <a:rPr lang="en-US" sz="800" b="0" kern="100" dirty="0">
                          <a:solidFill>
                            <a:schemeClr val="bg1">
                              <a:lumMod val="50000"/>
                            </a:schemeClr>
                          </a:solidFill>
                          <a:effectLst/>
                        </a:rPr>
                        <a:t>/</a:t>
                      </a:r>
                      <a:r>
                        <a:rPr lang="zh-TW" sz="800" b="0" kern="100" dirty="0">
                          <a:solidFill>
                            <a:schemeClr val="bg1">
                              <a:lumMod val="50000"/>
                            </a:schemeClr>
                          </a:solidFill>
                          <a:effectLst/>
                        </a:rPr>
                        <a:t>學期</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b="0" kern="100" dirty="0">
                          <a:solidFill>
                            <a:schemeClr val="bg1">
                              <a:lumMod val="50000"/>
                            </a:schemeClr>
                          </a:solidFill>
                          <a:effectLst/>
                        </a:rPr>
                        <a:t>教師職級</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b="0" kern="100" dirty="0">
                          <a:solidFill>
                            <a:schemeClr val="bg1">
                              <a:lumMod val="50000"/>
                            </a:schemeClr>
                          </a:solidFill>
                          <a:effectLst/>
                        </a:rPr>
                        <a:t>現行本薪</a:t>
                      </a:r>
                      <a:r>
                        <a:rPr lang="en-US" sz="800" b="0" kern="100" dirty="0">
                          <a:solidFill>
                            <a:schemeClr val="bg1">
                              <a:lumMod val="50000"/>
                            </a:schemeClr>
                          </a:solidFill>
                          <a:effectLst/>
                        </a:rPr>
                        <a:t>(</a:t>
                      </a:r>
                      <a:r>
                        <a:rPr lang="zh-TW" sz="800" b="0" kern="100" dirty="0">
                          <a:solidFill>
                            <a:schemeClr val="bg1">
                              <a:lumMod val="50000"/>
                            </a:schemeClr>
                          </a:solidFill>
                          <a:effectLst/>
                        </a:rPr>
                        <a:t>年功薪</a:t>
                      </a:r>
                      <a:r>
                        <a:rPr lang="en-US" sz="800" b="0" kern="100" dirty="0">
                          <a:solidFill>
                            <a:schemeClr val="bg1">
                              <a:lumMod val="50000"/>
                            </a:schemeClr>
                          </a:solidFill>
                          <a:effectLst/>
                        </a:rPr>
                        <a:t>)</a:t>
                      </a:r>
                      <a:br>
                        <a:rPr lang="en-US" sz="800" b="0" kern="100" dirty="0">
                          <a:solidFill>
                            <a:schemeClr val="bg1">
                              <a:lumMod val="50000"/>
                            </a:schemeClr>
                          </a:solidFill>
                          <a:effectLst/>
                        </a:rPr>
                      </a:br>
                      <a:r>
                        <a:rPr lang="zh-TW" sz="800" b="0" kern="100" dirty="0">
                          <a:solidFill>
                            <a:schemeClr val="bg1">
                              <a:lumMod val="50000"/>
                            </a:schemeClr>
                          </a:solidFill>
                          <a:effectLst/>
                        </a:rPr>
                        <a:t>月支數額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9">
                  <a:txBody>
                    <a:bodyPr/>
                    <a:lstStyle/>
                    <a:p>
                      <a:pPr algn="ctr"/>
                      <a:r>
                        <a:rPr lang="zh-TW" sz="2000" b="0" kern="100" dirty="0">
                          <a:solidFill>
                            <a:schemeClr val="tx1"/>
                          </a:solidFill>
                          <a:effectLst/>
                        </a:rPr>
                        <a:t>學術研究加給數額及調整情形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247183633"/>
                  </a:ext>
                </a:extLst>
              </a:tr>
              <a:tr h="38357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6">
                  <a:txBody>
                    <a:bodyPr/>
                    <a:lstStyle/>
                    <a:p>
                      <a:pPr algn="ctr"/>
                      <a:r>
                        <a:rPr lang="zh-TW" sz="2000" b="0" kern="100" dirty="0">
                          <a:solidFill>
                            <a:schemeClr val="tx1"/>
                          </a:solidFill>
                          <a:effectLst/>
                        </a:rPr>
                        <a:t>現行學術研究加給支給情形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rPr>
                        <a:t>調整學術研究加給情形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99202208"/>
                  </a:ext>
                </a:extLst>
              </a:tr>
              <a:tr h="3728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r>
                        <a:rPr lang="zh-TW" sz="800" b="0" kern="100" dirty="0">
                          <a:solidFill>
                            <a:schemeClr val="bg1">
                              <a:lumMod val="50000"/>
                            </a:schemeClr>
                          </a:solidFill>
                          <a:effectLst/>
                        </a:rPr>
                        <a:t>支給數額是否採分級制</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800" b="0" kern="100" dirty="0">
                          <a:solidFill>
                            <a:schemeClr val="bg1">
                              <a:lumMod val="50000"/>
                            </a:schemeClr>
                          </a:solidFill>
                          <a:effectLst/>
                        </a:rPr>
                        <a:t>支給數額規定</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3">
                  <a:txBody>
                    <a:bodyPr/>
                    <a:lstStyle/>
                    <a:p>
                      <a:pPr algn="ctr"/>
                      <a:r>
                        <a:rPr lang="zh-TW" sz="2000" b="0" kern="100" dirty="0">
                          <a:solidFill>
                            <a:schemeClr val="tx1"/>
                          </a:solidFill>
                          <a:effectLst/>
                        </a:rPr>
                        <a:t>依聘約所載數額支給情形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rowSpan="2">
                  <a:txBody>
                    <a:bodyPr/>
                    <a:lstStyle/>
                    <a:p>
                      <a:pPr algn="ctr"/>
                      <a:r>
                        <a:rPr lang="zh-TW" sz="2000" b="1" kern="100" dirty="0">
                          <a:solidFill>
                            <a:srgbClr val="FF0000"/>
                          </a:solidFill>
                          <a:effectLst/>
                        </a:rPr>
                        <a:t>是否調整</a:t>
                      </a:r>
                      <a:endParaRPr lang="zh-TW" sz="2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800" b="0" kern="100" dirty="0">
                          <a:solidFill>
                            <a:schemeClr val="bg1">
                              <a:lumMod val="50000"/>
                            </a:schemeClr>
                          </a:solidFill>
                          <a:effectLst/>
                        </a:rPr>
                        <a:t>支給數額調整情形</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dirty="0">
                          <a:solidFill>
                            <a:schemeClr val="bg1">
                              <a:lumMod val="50000"/>
                            </a:schemeClr>
                          </a:solidFill>
                          <a:effectLst/>
                        </a:rPr>
                        <a:t>經與教師協議並納入聘約</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7548903"/>
                  </a:ext>
                </a:extLst>
              </a:tr>
              <a:tr h="42602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b="0" kern="100" dirty="0">
                          <a:solidFill>
                            <a:schemeClr val="bg1">
                              <a:lumMod val="50000"/>
                            </a:schemeClr>
                          </a:solidFill>
                          <a:effectLst/>
                        </a:rPr>
                        <a:t>規定開始適用之日期</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dirty="0">
                          <a:solidFill>
                            <a:schemeClr val="bg1">
                              <a:lumMod val="50000"/>
                            </a:schemeClr>
                          </a:solidFill>
                          <a:effectLst/>
                        </a:rPr>
                        <a:t>規定支給數額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rPr>
                        <a:t>支給人數</a:t>
                      </a:r>
                      <a:endParaRPr lang="zh-TW" sz="2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800" b="0" kern="100" dirty="0">
                          <a:solidFill>
                            <a:schemeClr val="bg1">
                              <a:lumMod val="50000"/>
                            </a:schemeClr>
                          </a:solidFill>
                          <a:effectLst/>
                        </a:rPr>
                        <a:t>支給總額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dirty="0">
                          <a:solidFill>
                            <a:schemeClr val="bg1">
                              <a:lumMod val="50000"/>
                            </a:schemeClr>
                          </a:solidFill>
                          <a:effectLst/>
                        </a:rPr>
                        <a:t>平均支</a:t>
                      </a:r>
                    </a:p>
                    <a:p>
                      <a:pPr algn="ctr"/>
                      <a:r>
                        <a:rPr lang="zh-TW" sz="800" b="0" kern="100" dirty="0">
                          <a:solidFill>
                            <a:schemeClr val="bg1">
                              <a:lumMod val="50000"/>
                            </a:schemeClr>
                          </a:solidFill>
                          <a:effectLst/>
                        </a:rPr>
                        <a:t>給數額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54770455"/>
                  </a:ext>
                </a:extLst>
              </a:tr>
              <a:tr h="127858">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800" b="0" kern="100" dirty="0">
                          <a:solidFill>
                            <a:schemeClr val="bg1">
                              <a:lumMod val="50000"/>
                            </a:schemeClr>
                          </a:solidFill>
                          <a:effectLst/>
                        </a:rPr>
                        <a:t>教授</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a:t>
                      </a:r>
                      <a:r>
                        <a:rPr lang="zh-TW" sz="800" b="0" kern="100">
                          <a:solidFill>
                            <a:schemeClr val="bg1">
                              <a:lumMod val="50000"/>
                            </a:schemeClr>
                          </a:solidFill>
                          <a:effectLst/>
                        </a:rPr>
                        <a:t>與公立大專校院一致</a:t>
                      </a:r>
                    </a:p>
                    <a:p>
                      <a:r>
                        <a:rPr lang="en-US" sz="800" b="0" kern="100">
                          <a:solidFill>
                            <a:schemeClr val="bg1">
                              <a:lumMod val="50000"/>
                            </a:schemeClr>
                          </a:solidFill>
                          <a:effectLst/>
                        </a:rPr>
                        <a:t>□</a:t>
                      </a:r>
                      <a:r>
                        <a:rPr lang="zh-TW" sz="800" b="0" kern="100">
                          <a:solidFill>
                            <a:schemeClr val="bg1">
                              <a:lumMod val="50000"/>
                            </a:schemeClr>
                          </a:solidFill>
                          <a:effectLst/>
                        </a:rPr>
                        <a:t>高於公立大專校院</a:t>
                      </a:r>
                    </a:p>
                    <a:p>
                      <a:r>
                        <a:rPr lang="en-US" sz="800" b="0" kern="100">
                          <a:solidFill>
                            <a:schemeClr val="bg1">
                              <a:lumMod val="50000"/>
                            </a:schemeClr>
                          </a:solidFill>
                          <a:effectLst/>
                        </a:rPr>
                        <a:t>□</a:t>
                      </a:r>
                      <a:r>
                        <a:rPr lang="zh-TW" sz="800" b="0" kern="100">
                          <a:solidFill>
                            <a:schemeClr val="bg1">
                              <a:lumMod val="50000"/>
                            </a:schemeClr>
                          </a:solidFill>
                          <a:effectLst/>
                        </a:rPr>
                        <a:t>低於公立大專校院</a:t>
                      </a:r>
                    </a:p>
                    <a:p>
                      <a:r>
                        <a:rPr lang="en-US" sz="800" b="0" kern="100">
                          <a:solidFill>
                            <a:schemeClr val="bg1">
                              <a:lumMod val="50000"/>
                            </a:schemeClr>
                          </a:solidFill>
                          <a:effectLst/>
                        </a:rPr>
                        <a:t>□</a:t>
                      </a:r>
                      <a:r>
                        <a:rPr lang="zh-TW" sz="800" b="0" kern="100">
                          <a:solidFill>
                            <a:schemeClr val="bg1">
                              <a:lumMod val="50000"/>
                            </a:schemeClr>
                          </a:solidFill>
                          <a:effectLst/>
                        </a:rPr>
                        <a:t>其他</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a:t>
                      </a:r>
                      <a:r>
                        <a:rPr lang="zh-TW" sz="800" b="0" kern="100" dirty="0">
                          <a:solidFill>
                            <a:schemeClr val="bg1">
                              <a:lumMod val="50000"/>
                            </a:schemeClr>
                          </a:solidFill>
                          <a:effectLst/>
                        </a:rPr>
                        <a:t>是</a:t>
                      </a:r>
                      <a:endParaRPr lang="en-US" altLang="zh-TW" sz="800" b="0" kern="100" dirty="0">
                        <a:solidFill>
                          <a:schemeClr val="bg1">
                            <a:lumMod val="50000"/>
                          </a:schemeClr>
                        </a:solidFill>
                        <a:effectLst/>
                      </a:endParaRPr>
                    </a:p>
                    <a:p>
                      <a:r>
                        <a:rPr lang="en-US" sz="800" b="0" kern="100" dirty="0">
                          <a:solidFill>
                            <a:schemeClr val="bg1">
                              <a:lumMod val="50000"/>
                            </a:schemeClr>
                          </a:solidFill>
                          <a:effectLst/>
                        </a:rPr>
                        <a:t>□</a:t>
                      </a:r>
                      <a:r>
                        <a:rPr lang="zh-TW" sz="800" b="0" kern="100" dirty="0">
                          <a:solidFill>
                            <a:schemeClr val="bg1">
                              <a:lumMod val="50000"/>
                            </a:schemeClr>
                          </a:solidFill>
                          <a:effectLst/>
                        </a:rPr>
                        <a:t>否</a:t>
                      </a:r>
                      <a:r>
                        <a:rPr lang="en-US" sz="800" b="0" kern="100" dirty="0">
                          <a:solidFill>
                            <a:schemeClr val="bg1">
                              <a:lumMod val="50000"/>
                            </a:schemeClr>
                          </a:solidFill>
                          <a:effectLst/>
                        </a:rPr>
                        <a:t>(</a:t>
                      </a:r>
                      <a:r>
                        <a:rPr lang="zh-TW" sz="800" b="0" kern="100" dirty="0">
                          <a:solidFill>
                            <a:schemeClr val="bg1">
                              <a:lumMod val="50000"/>
                            </a:schemeClr>
                          </a:solidFill>
                          <a:effectLst/>
                        </a:rPr>
                        <a:t>右列免填</a:t>
                      </a:r>
                      <a:r>
                        <a:rPr lang="en-US" sz="800" b="0" kern="100" dirty="0">
                          <a:solidFill>
                            <a:schemeClr val="bg1">
                              <a:lumMod val="50000"/>
                            </a:schemeClr>
                          </a:solidFill>
                          <a:effectLst/>
                        </a:rPr>
                        <a:t>)</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a:t>
                      </a:r>
                      <a:r>
                        <a:rPr lang="zh-TW" sz="800" b="0" kern="100">
                          <a:solidFill>
                            <a:schemeClr val="bg1">
                              <a:lumMod val="50000"/>
                            </a:schemeClr>
                          </a:solidFill>
                          <a:effectLst/>
                        </a:rPr>
                        <a:t>調高</a:t>
                      </a:r>
                    </a:p>
                    <a:p>
                      <a:r>
                        <a:rPr lang="en-US" sz="800" b="0" kern="100">
                          <a:solidFill>
                            <a:schemeClr val="bg1">
                              <a:lumMod val="50000"/>
                            </a:schemeClr>
                          </a:solidFill>
                          <a:effectLst/>
                        </a:rPr>
                        <a:t>□</a:t>
                      </a:r>
                      <a:r>
                        <a:rPr lang="zh-TW" sz="800" b="0" kern="100">
                          <a:solidFill>
                            <a:schemeClr val="bg1">
                              <a:lumMod val="50000"/>
                            </a:schemeClr>
                          </a:solidFill>
                          <a:effectLst/>
                        </a:rPr>
                        <a:t>調低</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0876719"/>
                  </a:ext>
                </a:extLst>
              </a:tr>
              <a:tr h="127858">
                <a:tc vMerge="1">
                  <a:txBody>
                    <a:bodyPr/>
                    <a:lstStyle/>
                    <a:p>
                      <a:endParaRPr lang="zh-TW" altLang="en-US"/>
                    </a:p>
                  </a:txBody>
                  <a:tcPr/>
                </a:tc>
                <a:tc>
                  <a:txBody>
                    <a:bodyPr/>
                    <a:lstStyle/>
                    <a:p>
                      <a:r>
                        <a:rPr lang="zh-TW" sz="800" b="0" kern="100" dirty="0">
                          <a:solidFill>
                            <a:schemeClr val="bg1">
                              <a:lumMod val="50000"/>
                            </a:schemeClr>
                          </a:solidFill>
                          <a:effectLst/>
                        </a:rPr>
                        <a:t>副教授</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241789928"/>
                  </a:ext>
                </a:extLst>
              </a:tr>
              <a:tr h="127858">
                <a:tc vMerge="1">
                  <a:txBody>
                    <a:bodyPr/>
                    <a:lstStyle/>
                    <a:p>
                      <a:endParaRPr lang="zh-TW" altLang="en-US"/>
                    </a:p>
                  </a:txBody>
                  <a:tcPr/>
                </a:tc>
                <a:tc>
                  <a:txBody>
                    <a:bodyPr/>
                    <a:lstStyle/>
                    <a:p>
                      <a:r>
                        <a:rPr lang="zh-TW" sz="800" b="0" kern="100" dirty="0">
                          <a:solidFill>
                            <a:schemeClr val="bg1">
                              <a:lumMod val="50000"/>
                            </a:schemeClr>
                          </a:solidFill>
                          <a:effectLst/>
                        </a:rPr>
                        <a:t>助理教授</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4081160674"/>
                  </a:ext>
                </a:extLst>
              </a:tr>
              <a:tr h="136185">
                <a:tc vMerge="1">
                  <a:txBody>
                    <a:bodyPr/>
                    <a:lstStyle/>
                    <a:p>
                      <a:endParaRPr lang="zh-TW" altLang="en-US"/>
                    </a:p>
                  </a:txBody>
                  <a:tcPr/>
                </a:tc>
                <a:tc>
                  <a:txBody>
                    <a:bodyPr/>
                    <a:lstStyle/>
                    <a:p>
                      <a:r>
                        <a:rPr lang="zh-TW" sz="800" b="0" kern="100" dirty="0">
                          <a:solidFill>
                            <a:schemeClr val="bg1">
                              <a:lumMod val="50000"/>
                            </a:schemeClr>
                          </a:solidFill>
                          <a:effectLst/>
                        </a:rPr>
                        <a:t>講師</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83818377"/>
                  </a:ext>
                </a:extLst>
              </a:tr>
            </a:tbl>
          </a:graphicData>
        </a:graphic>
      </p:graphicFrame>
    </p:spTree>
    <p:extLst>
      <p:ext uri="{BB962C8B-B14F-4D97-AF65-F5344CB8AC3E}">
        <p14:creationId xmlns:p14="http://schemas.microsoft.com/office/powerpoint/2010/main" val="2736784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a:ln>
                  <a:noFill/>
                </a:ln>
              </a:rPr>
              <a:t>技專校院校務資料庫</a:t>
            </a:r>
          </a:p>
        </p:txBody>
      </p:sp>
      <p:sp>
        <p:nvSpPr>
          <p:cNvPr id="3" name="副標題 2"/>
          <p:cNvSpPr>
            <a:spLocks noGrp="1"/>
          </p:cNvSpPr>
          <p:nvPr>
            <p:ph type="subTitle" idx="1"/>
          </p:nvPr>
        </p:nvSpPr>
        <p:spPr>
          <a:xfrm>
            <a:off x="237525" y="3169920"/>
            <a:ext cx="7565359" cy="934720"/>
          </a:xfrm>
        </p:spPr>
        <p:txBody>
          <a:bodyPr/>
          <a:lstStyle/>
          <a:p>
            <a:r>
              <a:rPr lang="en-US" altLang="zh-TW" b="1" dirty="0">
                <a:ln>
                  <a:noFill/>
                </a:ln>
              </a:rPr>
              <a:t>114</a:t>
            </a:r>
            <a:r>
              <a:rPr lang="zh-TW" altLang="en-US" b="1" dirty="0">
                <a:ln>
                  <a:noFill/>
                </a:ln>
              </a:rPr>
              <a:t>年</a:t>
            </a:r>
            <a:r>
              <a:rPr lang="en-US" altLang="zh-TW" b="1" dirty="0">
                <a:ln>
                  <a:noFill/>
                </a:ln>
              </a:rPr>
              <a:t>03</a:t>
            </a:r>
            <a:r>
              <a:rPr lang="zh-TW" altLang="en-US" b="1" dirty="0">
                <a:ln>
                  <a:noFill/>
                </a:ln>
              </a:rPr>
              <a:t>月份填表說明會</a:t>
            </a:r>
            <a:br>
              <a:rPr lang="zh-TW" altLang="en-US" b="1" dirty="0">
                <a:ln>
                  <a:noFill/>
                </a:ln>
              </a:rPr>
            </a:br>
            <a:endParaRPr lang="zh-TW" altLang="en-US" b="1" dirty="0">
              <a:ln>
                <a:noFill/>
              </a:ln>
            </a:endParaRPr>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2</a:t>
            </a:fld>
            <a:endParaRPr lang="zh-TW" altLang="en-US"/>
          </a:p>
        </p:txBody>
      </p:sp>
    </p:spTree>
    <p:extLst>
      <p:ext uri="{BB962C8B-B14F-4D97-AF65-F5344CB8AC3E}">
        <p14:creationId xmlns:p14="http://schemas.microsoft.com/office/powerpoint/2010/main" val="2039745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noAutofit/>
          </a:bodyPr>
          <a:lstStyle/>
          <a:p>
            <a:r>
              <a:rPr lang="zh-TW" altLang="en-US" sz="2800" dirty="0"/>
              <a:t>表</a:t>
            </a:r>
            <a:r>
              <a:rPr lang="en-US" altLang="zh-TW" sz="2800" dirty="0"/>
              <a:t>3-5-3</a:t>
            </a:r>
            <a:r>
              <a:rPr lang="zh-TW" altLang="en-US" sz="2800" dirty="0"/>
              <a:t>專任教師實際授課時數低於規定職級之基本授課時數調查表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20</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02</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355843"/>
            <a:ext cx="11847513" cy="4502158"/>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修改表名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endParaRPr lang="zh-TW" altLang="en-US"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原表名為「專任教師減授時數調查表」改為「專任教師實際授課時數低於規定職級之基本授課時數調查表」</a:t>
            </a:r>
          </a:p>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低於規定職級之基本授課時數的原因及時數、低於規定職級之基本授課總時數</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原欄位名稱</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減授原因及時數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改為</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低於規定職級之基本授課時數的原因及時數</a:t>
            </a:r>
            <a:r>
              <a:rPr lang="en-US" altLang="zh-TW"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原欄位名稱</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減授總時數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改為</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低於規定職級之基本授課總時數</a:t>
            </a:r>
            <a:r>
              <a:rPr lang="en-US" altLang="zh-TW" kern="100" dirty="0">
                <a:latin typeface="微軟正黑體" panose="020B0604030504040204" pitchFamily="34" charset="-120"/>
              </a:rPr>
              <a:t>』</a:t>
            </a: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修改表名及欄位名稱</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C03EBBE2-E229-4FD4-A7CE-337CA76797A8}"/>
              </a:ext>
            </a:extLst>
          </p:cNvPr>
          <p:cNvGraphicFramePr>
            <a:graphicFrameLocks noGrp="1"/>
          </p:cNvGraphicFramePr>
          <p:nvPr>
            <p:ph sz="quarter" idx="13"/>
            <p:extLst>
              <p:ext uri="{D42A27DB-BD31-4B8C-83A1-F6EECF244321}">
                <p14:modId xmlns:p14="http://schemas.microsoft.com/office/powerpoint/2010/main" val="2237357018"/>
              </p:ext>
            </p:extLst>
          </p:nvPr>
        </p:nvGraphicFramePr>
        <p:xfrm>
          <a:off x="182563" y="976184"/>
          <a:ext cx="11826557" cy="1205907"/>
        </p:xfrm>
        <a:graphic>
          <a:graphicData uri="http://schemas.openxmlformats.org/drawingml/2006/table">
            <a:tbl>
              <a:tblPr>
                <a:tableStyleId>{5C22544A-7EE6-4342-B048-85BDC9FD1C3A}</a:tableStyleId>
              </a:tblPr>
              <a:tblGrid>
                <a:gridCol w="440892">
                  <a:extLst>
                    <a:ext uri="{9D8B030D-6E8A-4147-A177-3AD203B41FA5}">
                      <a16:colId xmlns:a16="http://schemas.microsoft.com/office/drawing/2014/main" val="2340286282"/>
                    </a:ext>
                  </a:extLst>
                </a:gridCol>
                <a:gridCol w="311727">
                  <a:extLst>
                    <a:ext uri="{9D8B030D-6E8A-4147-A177-3AD203B41FA5}">
                      <a16:colId xmlns:a16="http://schemas.microsoft.com/office/drawing/2014/main" val="1041650118"/>
                    </a:ext>
                  </a:extLst>
                </a:gridCol>
                <a:gridCol w="332509">
                  <a:extLst>
                    <a:ext uri="{9D8B030D-6E8A-4147-A177-3AD203B41FA5}">
                      <a16:colId xmlns:a16="http://schemas.microsoft.com/office/drawing/2014/main" val="2832370675"/>
                    </a:ext>
                  </a:extLst>
                </a:gridCol>
                <a:gridCol w="529936">
                  <a:extLst>
                    <a:ext uri="{9D8B030D-6E8A-4147-A177-3AD203B41FA5}">
                      <a16:colId xmlns:a16="http://schemas.microsoft.com/office/drawing/2014/main" val="1896634489"/>
                    </a:ext>
                  </a:extLst>
                </a:gridCol>
                <a:gridCol w="5403273">
                  <a:extLst>
                    <a:ext uri="{9D8B030D-6E8A-4147-A177-3AD203B41FA5}">
                      <a16:colId xmlns:a16="http://schemas.microsoft.com/office/drawing/2014/main" val="1958127013"/>
                    </a:ext>
                  </a:extLst>
                </a:gridCol>
                <a:gridCol w="4229100">
                  <a:extLst>
                    <a:ext uri="{9D8B030D-6E8A-4147-A177-3AD203B41FA5}">
                      <a16:colId xmlns:a16="http://schemas.microsoft.com/office/drawing/2014/main" val="1618899006"/>
                    </a:ext>
                  </a:extLst>
                </a:gridCol>
                <a:gridCol w="579120">
                  <a:extLst>
                    <a:ext uri="{9D8B030D-6E8A-4147-A177-3AD203B41FA5}">
                      <a16:colId xmlns:a16="http://schemas.microsoft.com/office/drawing/2014/main" val="1775280803"/>
                    </a:ext>
                  </a:extLst>
                </a:gridCol>
              </a:tblGrid>
              <a:tr h="1205907">
                <a:tc>
                  <a:txBody>
                    <a:bodyPr/>
                    <a:lstStyle/>
                    <a:p>
                      <a:pPr algn="ctr"/>
                      <a:r>
                        <a:rPr lang="zh-TW" sz="800" kern="100" dirty="0">
                          <a:solidFill>
                            <a:schemeClr val="bg1">
                              <a:lumMod val="50000"/>
                            </a:schemeClr>
                          </a:solidFill>
                          <a:effectLst/>
                          <a:latin typeface="+mn-ea"/>
                          <a:ea typeface="+mn-ea"/>
                        </a:rPr>
                        <a:t>學年度</a:t>
                      </a:r>
                      <a:r>
                        <a:rPr lang="en-US" sz="800" kern="100" dirty="0">
                          <a:solidFill>
                            <a:schemeClr val="bg1">
                              <a:lumMod val="50000"/>
                            </a:schemeClr>
                          </a:solidFill>
                          <a:effectLst/>
                          <a:latin typeface="+mn-ea"/>
                          <a:ea typeface="+mn-ea"/>
                        </a:rPr>
                        <a:t>/</a:t>
                      </a:r>
                      <a:r>
                        <a:rPr lang="zh-TW" sz="800" kern="100" dirty="0">
                          <a:solidFill>
                            <a:schemeClr val="bg1">
                              <a:lumMod val="50000"/>
                            </a:schemeClr>
                          </a:solidFill>
                          <a:effectLst/>
                          <a:latin typeface="+mn-ea"/>
                          <a:ea typeface="+mn-ea"/>
                        </a:rPr>
                        <a:t>學期</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系所</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教師</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基本授課時數</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strike="sngStrike" kern="100" dirty="0">
                          <a:solidFill>
                            <a:srgbClr val="FF0000"/>
                          </a:solidFill>
                          <a:effectLst/>
                          <a:latin typeface="+mn-ea"/>
                          <a:ea typeface="+mn-ea"/>
                        </a:rPr>
                        <a:t>減授</a:t>
                      </a:r>
                      <a:r>
                        <a:rPr lang="zh-TW" sz="2000" b="1" kern="100" dirty="0">
                          <a:solidFill>
                            <a:srgbClr val="FF0000"/>
                          </a:solidFill>
                          <a:effectLst/>
                          <a:latin typeface="+mn-ea"/>
                          <a:ea typeface="+mn-ea"/>
                        </a:rPr>
                        <a:t>低於規定職級之基本授課時數的原因及時數</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strike="sngStrike" kern="100" dirty="0">
                          <a:solidFill>
                            <a:srgbClr val="FF0000"/>
                          </a:solidFill>
                          <a:effectLst/>
                          <a:latin typeface="+mn-ea"/>
                          <a:ea typeface="+mn-ea"/>
                        </a:rPr>
                        <a:t>減授</a:t>
                      </a:r>
                      <a:r>
                        <a:rPr lang="zh-TW" sz="2000" b="1" kern="100" dirty="0">
                          <a:solidFill>
                            <a:srgbClr val="FF0000"/>
                          </a:solidFill>
                          <a:effectLst/>
                          <a:latin typeface="+mn-ea"/>
                          <a:ea typeface="+mn-ea"/>
                        </a:rPr>
                        <a:t>低於規定職級之基本授課總時數</a:t>
                      </a:r>
                      <a:br>
                        <a:rPr lang="en-US" sz="2000" b="1" kern="100" dirty="0">
                          <a:solidFill>
                            <a:srgbClr val="FF0000"/>
                          </a:solidFill>
                          <a:effectLst/>
                          <a:latin typeface="+mn-ea"/>
                          <a:ea typeface="+mn-ea"/>
                        </a:rPr>
                      </a:br>
                      <a:r>
                        <a:rPr lang="zh-TW" sz="2000" b="1" kern="100" dirty="0">
                          <a:solidFill>
                            <a:srgbClr val="FF0000"/>
                          </a:solidFill>
                          <a:effectLst/>
                          <a:latin typeface="+mn-ea"/>
                          <a:ea typeface="+mn-ea"/>
                        </a:rPr>
                        <a:t>（系統自動代入）</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800" kern="100" dirty="0">
                          <a:solidFill>
                            <a:schemeClr val="bg1">
                              <a:lumMod val="50000"/>
                            </a:schemeClr>
                          </a:solidFill>
                          <a:effectLst/>
                          <a:latin typeface="+mn-ea"/>
                          <a:ea typeface="+mn-ea"/>
                        </a:rPr>
                        <a:t>學校基本授課時數減授之相關規定</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2560769"/>
                  </a:ext>
                </a:extLst>
              </a:tr>
            </a:tbl>
          </a:graphicData>
        </a:graphic>
      </p:graphicFrame>
      <p:cxnSp>
        <p:nvCxnSpPr>
          <p:cNvPr id="10" name="直線接點 9">
            <a:extLst>
              <a:ext uri="{FF2B5EF4-FFF2-40B4-BE49-F238E27FC236}">
                <a16:creationId xmlns:a16="http://schemas.microsoft.com/office/drawing/2014/main" id="{1683FAC2-0012-4B8D-A4A1-279CCE641791}"/>
              </a:ext>
            </a:extLst>
          </p:cNvPr>
          <p:cNvCxnSpPr>
            <a:cxnSpLocks/>
          </p:cNvCxnSpPr>
          <p:nvPr/>
        </p:nvCxnSpPr>
        <p:spPr>
          <a:xfrm>
            <a:off x="1851267" y="1640608"/>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接點 13">
            <a:extLst>
              <a:ext uri="{FF2B5EF4-FFF2-40B4-BE49-F238E27FC236}">
                <a16:creationId xmlns:a16="http://schemas.microsoft.com/office/drawing/2014/main" id="{61F3A9BB-BC26-4198-A291-24577D1CECDB}"/>
              </a:ext>
            </a:extLst>
          </p:cNvPr>
          <p:cNvCxnSpPr>
            <a:cxnSpLocks/>
          </p:cNvCxnSpPr>
          <p:nvPr/>
        </p:nvCxnSpPr>
        <p:spPr>
          <a:xfrm>
            <a:off x="1851267" y="1533516"/>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接點 14">
            <a:extLst>
              <a:ext uri="{FF2B5EF4-FFF2-40B4-BE49-F238E27FC236}">
                <a16:creationId xmlns:a16="http://schemas.microsoft.com/office/drawing/2014/main" id="{7919C49B-0547-4DE4-A552-41B98EF3275E}"/>
              </a:ext>
            </a:extLst>
          </p:cNvPr>
          <p:cNvCxnSpPr>
            <a:cxnSpLocks/>
          </p:cNvCxnSpPr>
          <p:nvPr/>
        </p:nvCxnSpPr>
        <p:spPr>
          <a:xfrm>
            <a:off x="7270735" y="1484745"/>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接點 15">
            <a:extLst>
              <a:ext uri="{FF2B5EF4-FFF2-40B4-BE49-F238E27FC236}">
                <a16:creationId xmlns:a16="http://schemas.microsoft.com/office/drawing/2014/main" id="{AB649242-0574-41A7-8447-97C2D25E1D2E}"/>
              </a:ext>
            </a:extLst>
          </p:cNvPr>
          <p:cNvCxnSpPr>
            <a:cxnSpLocks/>
          </p:cNvCxnSpPr>
          <p:nvPr/>
        </p:nvCxnSpPr>
        <p:spPr>
          <a:xfrm>
            <a:off x="7270735" y="1377653"/>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8373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4-7-2</a:t>
            </a:r>
            <a:r>
              <a:rPr lang="zh-TW" altLang="en-US" dirty="0"/>
              <a:t>學生實習資料表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21</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03</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219852"/>
            <a:ext cx="11847513" cy="3638148"/>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刪除選項</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佐證資料</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無</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刪除</a:t>
            </a:r>
            <a:r>
              <a:rPr lang="zh-TW" altLang="en-US" kern="100" dirty="0">
                <a:latin typeface="微軟正黑體" panose="020B0604030504040204" pitchFamily="34" charset="-120"/>
              </a:rPr>
              <a:t>「佐證資料」中</a:t>
            </a:r>
            <a:r>
              <a:rPr lang="zh-TW" altLang="en-US" b="1" kern="100" dirty="0">
                <a:solidFill>
                  <a:srgbClr val="FF0000"/>
                </a:solidFill>
                <a:latin typeface="微軟正黑體" panose="020B0604030504040204" pitchFamily="34" charset="-120"/>
              </a:rPr>
              <a:t>「無」的選項</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佐證資料：請依學校與實習單位簽約之情形勾選是否為合約、公函或其他可佐證資料；</a:t>
            </a:r>
            <a:r>
              <a:rPr lang="zh-TW" altLang="en-US" b="1" strike="sngStrike" kern="100" dirty="0">
                <a:solidFill>
                  <a:srgbClr val="FF0000"/>
                </a:solidFill>
                <a:latin typeface="微軟正黑體" panose="020B0604030504040204" pitchFamily="34" charset="-120"/>
              </a:rPr>
              <a:t>若無佐證資料請系選「無」</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刪除選項</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12" name="內容版面配置區 11">
            <a:extLst>
              <a:ext uri="{FF2B5EF4-FFF2-40B4-BE49-F238E27FC236}">
                <a16:creationId xmlns:a16="http://schemas.microsoft.com/office/drawing/2014/main" id="{B5AD1A32-B2EA-4E3C-9D84-7F819245EFB4}"/>
              </a:ext>
            </a:extLst>
          </p:cNvPr>
          <p:cNvGraphicFramePr>
            <a:graphicFrameLocks noGrp="1"/>
          </p:cNvGraphicFramePr>
          <p:nvPr>
            <p:ph sz="quarter" idx="13"/>
            <p:extLst>
              <p:ext uri="{D42A27DB-BD31-4B8C-83A1-F6EECF244321}">
                <p14:modId xmlns:p14="http://schemas.microsoft.com/office/powerpoint/2010/main" val="3072444191"/>
              </p:ext>
            </p:extLst>
          </p:nvPr>
        </p:nvGraphicFramePr>
        <p:xfrm>
          <a:off x="139433" y="917866"/>
          <a:ext cx="11890639" cy="2186552"/>
        </p:xfrm>
        <a:graphic>
          <a:graphicData uri="http://schemas.openxmlformats.org/drawingml/2006/table">
            <a:tbl>
              <a:tblPr>
                <a:tableStyleId>{5C22544A-7EE6-4342-B048-85BDC9FD1C3A}</a:tableStyleId>
              </a:tblPr>
              <a:tblGrid>
                <a:gridCol w="274271">
                  <a:extLst>
                    <a:ext uri="{9D8B030D-6E8A-4147-A177-3AD203B41FA5}">
                      <a16:colId xmlns:a16="http://schemas.microsoft.com/office/drawing/2014/main" val="3026275244"/>
                    </a:ext>
                  </a:extLst>
                </a:gridCol>
                <a:gridCol w="274271">
                  <a:extLst>
                    <a:ext uri="{9D8B030D-6E8A-4147-A177-3AD203B41FA5}">
                      <a16:colId xmlns:a16="http://schemas.microsoft.com/office/drawing/2014/main" val="3521215262"/>
                    </a:ext>
                  </a:extLst>
                </a:gridCol>
                <a:gridCol w="274271">
                  <a:extLst>
                    <a:ext uri="{9D8B030D-6E8A-4147-A177-3AD203B41FA5}">
                      <a16:colId xmlns:a16="http://schemas.microsoft.com/office/drawing/2014/main" val="2622909932"/>
                    </a:ext>
                  </a:extLst>
                </a:gridCol>
                <a:gridCol w="274271">
                  <a:extLst>
                    <a:ext uri="{9D8B030D-6E8A-4147-A177-3AD203B41FA5}">
                      <a16:colId xmlns:a16="http://schemas.microsoft.com/office/drawing/2014/main" val="3755499444"/>
                    </a:ext>
                  </a:extLst>
                </a:gridCol>
                <a:gridCol w="394856">
                  <a:extLst>
                    <a:ext uri="{9D8B030D-6E8A-4147-A177-3AD203B41FA5}">
                      <a16:colId xmlns:a16="http://schemas.microsoft.com/office/drawing/2014/main" val="4142383473"/>
                    </a:ext>
                  </a:extLst>
                </a:gridCol>
                <a:gridCol w="1111827">
                  <a:extLst>
                    <a:ext uri="{9D8B030D-6E8A-4147-A177-3AD203B41FA5}">
                      <a16:colId xmlns:a16="http://schemas.microsoft.com/office/drawing/2014/main" val="3834571717"/>
                    </a:ext>
                  </a:extLst>
                </a:gridCol>
                <a:gridCol w="824778">
                  <a:extLst>
                    <a:ext uri="{9D8B030D-6E8A-4147-A177-3AD203B41FA5}">
                      <a16:colId xmlns:a16="http://schemas.microsoft.com/office/drawing/2014/main" val="3726738202"/>
                    </a:ext>
                  </a:extLst>
                </a:gridCol>
                <a:gridCol w="824778">
                  <a:extLst>
                    <a:ext uri="{9D8B030D-6E8A-4147-A177-3AD203B41FA5}">
                      <a16:colId xmlns:a16="http://schemas.microsoft.com/office/drawing/2014/main" val="2743843657"/>
                    </a:ext>
                  </a:extLst>
                </a:gridCol>
                <a:gridCol w="563708">
                  <a:extLst>
                    <a:ext uri="{9D8B030D-6E8A-4147-A177-3AD203B41FA5}">
                      <a16:colId xmlns:a16="http://schemas.microsoft.com/office/drawing/2014/main" val="2402044656"/>
                    </a:ext>
                  </a:extLst>
                </a:gridCol>
                <a:gridCol w="519545">
                  <a:extLst>
                    <a:ext uri="{9D8B030D-6E8A-4147-A177-3AD203B41FA5}">
                      <a16:colId xmlns:a16="http://schemas.microsoft.com/office/drawing/2014/main" val="1160010989"/>
                    </a:ext>
                  </a:extLst>
                </a:gridCol>
                <a:gridCol w="872836">
                  <a:extLst>
                    <a:ext uri="{9D8B030D-6E8A-4147-A177-3AD203B41FA5}">
                      <a16:colId xmlns:a16="http://schemas.microsoft.com/office/drawing/2014/main" val="488203038"/>
                    </a:ext>
                  </a:extLst>
                </a:gridCol>
                <a:gridCol w="685800">
                  <a:extLst>
                    <a:ext uri="{9D8B030D-6E8A-4147-A177-3AD203B41FA5}">
                      <a16:colId xmlns:a16="http://schemas.microsoft.com/office/drawing/2014/main" val="3377162696"/>
                    </a:ext>
                  </a:extLst>
                </a:gridCol>
                <a:gridCol w="716973">
                  <a:extLst>
                    <a:ext uri="{9D8B030D-6E8A-4147-A177-3AD203B41FA5}">
                      <a16:colId xmlns:a16="http://schemas.microsoft.com/office/drawing/2014/main" val="1722267955"/>
                    </a:ext>
                  </a:extLst>
                </a:gridCol>
                <a:gridCol w="1257300">
                  <a:extLst>
                    <a:ext uri="{9D8B030D-6E8A-4147-A177-3AD203B41FA5}">
                      <a16:colId xmlns:a16="http://schemas.microsoft.com/office/drawing/2014/main" val="975901929"/>
                    </a:ext>
                  </a:extLst>
                </a:gridCol>
                <a:gridCol w="1163782">
                  <a:extLst>
                    <a:ext uri="{9D8B030D-6E8A-4147-A177-3AD203B41FA5}">
                      <a16:colId xmlns:a16="http://schemas.microsoft.com/office/drawing/2014/main" val="1886675089"/>
                    </a:ext>
                  </a:extLst>
                </a:gridCol>
                <a:gridCol w="322118">
                  <a:extLst>
                    <a:ext uri="{9D8B030D-6E8A-4147-A177-3AD203B41FA5}">
                      <a16:colId xmlns:a16="http://schemas.microsoft.com/office/drawing/2014/main" val="593167538"/>
                    </a:ext>
                  </a:extLst>
                </a:gridCol>
                <a:gridCol w="1535254">
                  <a:extLst>
                    <a:ext uri="{9D8B030D-6E8A-4147-A177-3AD203B41FA5}">
                      <a16:colId xmlns:a16="http://schemas.microsoft.com/office/drawing/2014/main" val="223563476"/>
                    </a:ext>
                  </a:extLst>
                </a:gridCol>
              </a:tblGrid>
              <a:tr h="339434">
                <a:tc rowSpan="2">
                  <a:txBody>
                    <a:bodyPr/>
                    <a:lstStyle/>
                    <a:p>
                      <a:pPr algn="ctr"/>
                      <a:r>
                        <a:rPr lang="zh-TW" sz="800" kern="100" dirty="0">
                          <a:solidFill>
                            <a:schemeClr val="bg1">
                              <a:lumMod val="50000"/>
                            </a:schemeClr>
                          </a:solidFill>
                          <a:effectLst/>
                        </a:rPr>
                        <a:t>學年度</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系所</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學制</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第幾年</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是否符合延畢生條件</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rPr>
                        <a:t>是否屬專門職業技術人員</a:t>
                      </a:r>
                      <a:r>
                        <a:rPr lang="en-US" sz="800" kern="100">
                          <a:solidFill>
                            <a:schemeClr val="bg1">
                              <a:lumMod val="50000"/>
                            </a:schemeClr>
                          </a:solidFill>
                          <a:effectLst/>
                        </a:rPr>
                        <a:t>(</a:t>
                      </a:r>
                      <a:r>
                        <a:rPr lang="zh-TW" sz="800" kern="100">
                          <a:solidFill>
                            <a:schemeClr val="bg1">
                              <a:lumMod val="50000"/>
                            </a:schemeClr>
                          </a:solidFill>
                          <a:effectLst/>
                        </a:rPr>
                        <a:t>醫事人員、社會工作師</a:t>
                      </a:r>
                      <a:r>
                        <a:rPr lang="en-US" sz="800" kern="100">
                          <a:solidFill>
                            <a:schemeClr val="bg1">
                              <a:lumMod val="50000"/>
                            </a:schemeClr>
                          </a:solidFill>
                          <a:effectLst/>
                        </a:rPr>
                        <a:t>)</a:t>
                      </a:r>
                      <a:r>
                        <a:rPr lang="zh-TW" sz="800" kern="100">
                          <a:solidFill>
                            <a:schemeClr val="bg1">
                              <a:lumMod val="50000"/>
                            </a:schemeClr>
                          </a:solidFill>
                          <a:effectLst/>
                        </a:rPr>
                        <a:t>應考資格規定之實習</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800" kern="100">
                          <a:solidFill>
                            <a:schemeClr val="bg1">
                              <a:lumMod val="50000"/>
                            </a:schemeClr>
                          </a:solidFill>
                          <a:effectLst/>
                        </a:rPr>
                        <a:t>全學年全部學分實習學生</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kern="100">
                          <a:solidFill>
                            <a:schemeClr val="bg1">
                              <a:lumMod val="50000"/>
                            </a:schemeClr>
                          </a:solidFill>
                          <a:effectLst/>
                        </a:rPr>
                        <a:t>部分學分實習學生</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800" kern="100" dirty="0">
                          <a:solidFill>
                            <a:schemeClr val="bg1">
                              <a:lumMod val="50000"/>
                            </a:schemeClr>
                          </a:solidFill>
                          <a:effectLst/>
                        </a:rPr>
                        <a:t>實習場所</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國別</a:t>
                      </a:r>
                      <a:r>
                        <a:rPr lang="en-US" sz="800" kern="100" dirty="0">
                          <a:solidFill>
                            <a:schemeClr val="bg1">
                              <a:lumMod val="50000"/>
                            </a:schemeClr>
                          </a:solidFill>
                          <a:effectLst/>
                        </a:rPr>
                        <a:t>/</a:t>
                      </a:r>
                      <a:r>
                        <a:rPr lang="zh-TW" sz="800" kern="100" dirty="0">
                          <a:solidFill>
                            <a:schemeClr val="bg1">
                              <a:lumMod val="50000"/>
                            </a:schemeClr>
                          </a:solidFill>
                          <a:effectLst/>
                        </a:rPr>
                        <a:t>地區</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000" kern="100" dirty="0">
                          <a:effectLst/>
                        </a:rPr>
                        <a:t>佐證資料</a:t>
                      </a: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669629312"/>
                  </a:ext>
                </a:extLst>
              </a:tr>
              <a:tr h="43641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rPr>
                        <a:t>總人數及</a:t>
                      </a:r>
                    </a:p>
                    <a:p>
                      <a:pPr algn="ctr"/>
                      <a:r>
                        <a:rPr lang="zh-TW" sz="800" kern="100" dirty="0">
                          <a:solidFill>
                            <a:schemeClr val="bg1">
                              <a:lumMod val="50000"/>
                            </a:schemeClr>
                          </a:solidFill>
                          <a:effectLst/>
                        </a:rPr>
                        <a:t>實習時數</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外籍生人數</a:t>
                      </a:r>
                    </a:p>
                    <a:p>
                      <a:pPr algn="ctr"/>
                      <a:r>
                        <a:rPr lang="zh-TW" sz="800" kern="100">
                          <a:solidFill>
                            <a:schemeClr val="bg1">
                              <a:lumMod val="50000"/>
                            </a:schemeClr>
                          </a:solidFill>
                          <a:effectLst/>
                        </a:rPr>
                        <a:t>及實習時數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學分數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期間</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總人次及</a:t>
                      </a:r>
                    </a:p>
                    <a:p>
                      <a:pPr algn="ctr"/>
                      <a:r>
                        <a:rPr lang="zh-TW" sz="800" kern="100" dirty="0">
                          <a:solidFill>
                            <a:schemeClr val="bg1">
                              <a:lumMod val="50000"/>
                            </a:schemeClr>
                          </a:solidFill>
                          <a:effectLst/>
                        </a:rPr>
                        <a:t>實習時數</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外籍生人次及實習時數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學分數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實習期間</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47240891"/>
                  </a:ext>
                </a:extLst>
              </a:tr>
              <a:tr h="1410700">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a:t>
                      </a:r>
                      <a:r>
                        <a:rPr lang="zh-TW" sz="800" kern="100" dirty="0">
                          <a:solidFill>
                            <a:schemeClr val="bg1">
                              <a:lumMod val="50000"/>
                            </a:schemeClr>
                          </a:solidFill>
                          <a:effectLst/>
                        </a:rPr>
                        <a:t>是</a:t>
                      </a:r>
                    </a:p>
                    <a:p>
                      <a:pPr algn="ctr"/>
                      <a:r>
                        <a:rPr lang="en-US" sz="800" kern="100" dirty="0">
                          <a:solidFill>
                            <a:schemeClr val="bg1">
                              <a:lumMod val="50000"/>
                            </a:schemeClr>
                          </a:solidFill>
                          <a:effectLst/>
                        </a:rPr>
                        <a:t>□</a:t>
                      </a:r>
                      <a:r>
                        <a:rPr lang="zh-TW" sz="800" kern="100" dirty="0">
                          <a:solidFill>
                            <a:schemeClr val="bg1">
                              <a:lumMod val="50000"/>
                            </a:schemeClr>
                          </a:solidFill>
                          <a:effectLst/>
                        </a:rPr>
                        <a:t>否</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a:solidFill>
                            <a:schemeClr val="bg1">
                              <a:lumMod val="50000"/>
                            </a:schemeClr>
                          </a:solidFill>
                          <a:effectLst/>
                        </a:rPr>
                        <a:t>□</a:t>
                      </a:r>
                      <a:r>
                        <a:rPr lang="zh-TW" sz="800" kern="100">
                          <a:solidFill>
                            <a:schemeClr val="bg1">
                              <a:lumMod val="50000"/>
                            </a:schemeClr>
                          </a:solidFill>
                          <a:effectLst/>
                        </a:rPr>
                        <a:t>是</a:t>
                      </a:r>
                    </a:p>
                    <a:p>
                      <a:pPr algn="ctr"/>
                      <a:r>
                        <a:rPr lang="en-US" sz="800" kern="100">
                          <a:solidFill>
                            <a:schemeClr val="bg1">
                              <a:lumMod val="50000"/>
                            </a:schemeClr>
                          </a:solidFill>
                          <a:effectLst/>
                        </a:rPr>
                        <a:t>□</a:t>
                      </a:r>
                      <a:r>
                        <a:rPr lang="zh-TW" sz="800" kern="100">
                          <a:solidFill>
                            <a:schemeClr val="bg1">
                              <a:lumMod val="50000"/>
                            </a:schemeClr>
                          </a:solidFill>
                          <a:effectLst/>
                        </a:rPr>
                        <a:t>否</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TW" sz="800" kern="100" dirty="0">
                          <a:solidFill>
                            <a:schemeClr val="bg1">
                              <a:lumMod val="50000"/>
                            </a:schemeClr>
                          </a:solidFill>
                          <a:effectLst/>
                        </a:rPr>
                        <a:t>□僅於寒假</a:t>
                      </a:r>
                    </a:p>
                    <a:p>
                      <a:pPr algn="l"/>
                      <a:r>
                        <a:rPr lang="zh-TW" sz="800" kern="100" dirty="0">
                          <a:solidFill>
                            <a:schemeClr val="bg1">
                              <a:lumMod val="50000"/>
                            </a:schemeClr>
                          </a:solidFill>
                          <a:effectLst/>
                        </a:rPr>
                        <a:t>□僅於暑假</a:t>
                      </a:r>
                    </a:p>
                    <a:p>
                      <a:pPr algn="l"/>
                      <a:r>
                        <a:rPr lang="zh-TW" sz="800" kern="100" dirty="0">
                          <a:solidFill>
                            <a:schemeClr val="bg1">
                              <a:lumMod val="50000"/>
                            </a:schemeClr>
                          </a:solidFill>
                          <a:effectLst/>
                        </a:rPr>
                        <a:t>□全學期全部學分實習</a:t>
                      </a:r>
                    </a:p>
                    <a:p>
                      <a:pPr algn="l"/>
                      <a:r>
                        <a:rPr lang="zh-TW" sz="800" kern="100" dirty="0">
                          <a:solidFill>
                            <a:schemeClr val="bg1">
                              <a:lumMod val="50000"/>
                            </a:schemeClr>
                          </a:solidFill>
                          <a:effectLst/>
                        </a:rPr>
                        <a:t>□學期期間實習</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TW" sz="800" kern="100" dirty="0">
                          <a:solidFill>
                            <a:schemeClr val="bg1">
                              <a:lumMod val="50000"/>
                            </a:schemeClr>
                          </a:solidFill>
                          <a:effectLst/>
                        </a:rPr>
                        <a:t>□政府機構</a:t>
                      </a:r>
                    </a:p>
                    <a:p>
                      <a:pPr algn="l"/>
                      <a:r>
                        <a:rPr lang="zh-TW" sz="800" kern="100" dirty="0">
                          <a:solidFill>
                            <a:schemeClr val="bg1">
                              <a:lumMod val="50000"/>
                            </a:schemeClr>
                          </a:solidFill>
                          <a:effectLst/>
                        </a:rPr>
                        <a:t>□企業機構</a:t>
                      </a:r>
                    </a:p>
                    <a:p>
                      <a:pPr algn="l"/>
                      <a:r>
                        <a:rPr lang="zh-TW" sz="800" kern="100" dirty="0">
                          <a:solidFill>
                            <a:schemeClr val="bg1">
                              <a:lumMod val="50000"/>
                            </a:schemeClr>
                          </a:solidFill>
                          <a:effectLst/>
                        </a:rPr>
                        <a:t>□其他機構</a:t>
                      </a:r>
                    </a:p>
                    <a:p>
                      <a:pPr algn="l"/>
                      <a:r>
                        <a:rPr lang="zh-TW" sz="800" kern="100" dirty="0">
                          <a:solidFill>
                            <a:schemeClr val="bg1">
                              <a:lumMod val="50000"/>
                            </a:schemeClr>
                          </a:solidFill>
                          <a:effectLst/>
                        </a:rPr>
                        <a:t>□學校附屬機構實習</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TW" sz="2000" kern="100" dirty="0">
                          <a:effectLst/>
                        </a:rPr>
                        <a:t>□有合約</a:t>
                      </a:r>
                    </a:p>
                    <a:p>
                      <a:pPr algn="l"/>
                      <a:r>
                        <a:rPr lang="zh-TW" sz="2000" kern="100" dirty="0">
                          <a:effectLst/>
                        </a:rPr>
                        <a:t>□有公函</a:t>
                      </a:r>
                    </a:p>
                    <a:p>
                      <a:pPr algn="l"/>
                      <a:r>
                        <a:rPr lang="zh-TW" sz="2000" kern="100" dirty="0">
                          <a:effectLst/>
                        </a:rPr>
                        <a:t>□其他</a:t>
                      </a:r>
                    </a:p>
                    <a:p>
                      <a:pPr algn="l"/>
                      <a:r>
                        <a:rPr lang="zh-TW" sz="2000" b="1" strike="sngStrike" kern="100" dirty="0">
                          <a:solidFill>
                            <a:srgbClr val="FF0000"/>
                          </a:solidFill>
                          <a:effectLst/>
                        </a:rPr>
                        <a:t>□無</a:t>
                      </a:r>
                      <a:endParaRPr lang="zh-TW" sz="2000" b="1" strike="sngStrike"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297433413"/>
                  </a:ext>
                </a:extLst>
              </a:tr>
            </a:tbl>
          </a:graphicData>
        </a:graphic>
      </p:graphicFrame>
      <p:cxnSp>
        <p:nvCxnSpPr>
          <p:cNvPr id="7" name="直線接點 6">
            <a:extLst>
              <a:ext uri="{FF2B5EF4-FFF2-40B4-BE49-F238E27FC236}">
                <a16:creationId xmlns:a16="http://schemas.microsoft.com/office/drawing/2014/main" id="{67530CE3-BF12-4CAA-9A55-89D5D07231DC}"/>
              </a:ext>
            </a:extLst>
          </p:cNvPr>
          <p:cNvCxnSpPr>
            <a:cxnSpLocks/>
          </p:cNvCxnSpPr>
          <p:nvPr/>
        </p:nvCxnSpPr>
        <p:spPr>
          <a:xfrm>
            <a:off x="10590021" y="2908298"/>
            <a:ext cx="3516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接點 8">
            <a:extLst>
              <a:ext uri="{FF2B5EF4-FFF2-40B4-BE49-F238E27FC236}">
                <a16:creationId xmlns:a16="http://schemas.microsoft.com/office/drawing/2014/main" id="{6F76DCD3-1D73-4538-8271-CA261F792751}"/>
              </a:ext>
            </a:extLst>
          </p:cNvPr>
          <p:cNvCxnSpPr>
            <a:cxnSpLocks/>
          </p:cNvCxnSpPr>
          <p:nvPr/>
        </p:nvCxnSpPr>
        <p:spPr>
          <a:xfrm>
            <a:off x="10590021" y="2801206"/>
            <a:ext cx="3412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接點 12">
            <a:extLst>
              <a:ext uri="{FF2B5EF4-FFF2-40B4-BE49-F238E27FC236}">
                <a16:creationId xmlns:a16="http://schemas.microsoft.com/office/drawing/2014/main" id="{3CDA51C2-6C15-49B4-922C-979D33134F25}"/>
              </a:ext>
            </a:extLst>
          </p:cNvPr>
          <p:cNvCxnSpPr>
            <a:cxnSpLocks/>
          </p:cNvCxnSpPr>
          <p:nvPr/>
        </p:nvCxnSpPr>
        <p:spPr>
          <a:xfrm>
            <a:off x="488373" y="4951844"/>
            <a:ext cx="375111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505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22</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516788"/>
            <a:ext cx="11847513" cy="3341211"/>
          </a:xfrm>
          <a:prstGeom prst="rect">
            <a:avLst/>
          </a:prstGeom>
        </p:spPr>
        <p:txBody>
          <a:bodyPr vert="horz" lIns="91440" tIns="45720" rIns="91440" bIns="45720" rtlCol="0">
            <a:normAutofit fontScale="700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工資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a:t>
            </a:r>
            <a:r>
              <a:rPr lang="zh-TW" altLang="en-US" kern="100" dirty="0">
                <a:latin typeface="微軟正黑體" panose="020B0604030504040204" pitchFamily="34" charset="-120"/>
              </a:rPr>
              <a:t>：分為</a:t>
            </a:r>
            <a:r>
              <a:rPr lang="zh-TW" altLang="en-US" b="1" kern="100" dirty="0">
                <a:solidFill>
                  <a:srgbClr val="FF0000"/>
                </a:solidFill>
                <a:latin typeface="微軟正黑體" panose="020B0604030504040204" pitchFamily="34" charset="-120"/>
              </a:rPr>
              <a:t>「月薪」、「時薪」及「其他」</a:t>
            </a:r>
            <a:r>
              <a:rPr lang="zh-TW" altLang="en-US" kern="100" dirty="0">
                <a:latin typeface="微軟正黑體" panose="020B0604030504040204" pitchFamily="34" charset="-120"/>
              </a:rPr>
              <a:t>三種，請</a:t>
            </a:r>
            <a:r>
              <a:rPr lang="zh-TW" altLang="en-US" b="1" kern="100" dirty="0">
                <a:solidFill>
                  <a:srgbClr val="FF0000"/>
                </a:solidFill>
                <a:latin typeface="微軟正黑體" panose="020B0604030504040204" pitchFamily="34" charset="-120"/>
              </a:rPr>
              <a:t>依照實習合約實際議定給付薪資類型</a:t>
            </a:r>
            <a:r>
              <a:rPr lang="zh-TW" altLang="en-US" kern="100" dirty="0">
                <a:latin typeface="微軟正黑體" panose="020B0604030504040204" pitchFamily="34" charset="-120"/>
              </a:rPr>
              <a:t>進行填寫。若填寫「其他」請具體說明給付方式為何（</a:t>
            </a:r>
            <a:r>
              <a:rPr lang="en-US" altLang="zh-TW" kern="100" dirty="0">
                <a:latin typeface="微軟正黑體" panose="020B0604030504040204" pitchFamily="34" charset="-120"/>
              </a:rPr>
              <a:t>20</a:t>
            </a:r>
            <a:r>
              <a:rPr lang="zh-TW" altLang="en-US" kern="100" dirty="0">
                <a:latin typeface="微軟正黑體" panose="020B0604030504040204" pitchFamily="34" charset="-120"/>
              </a:rPr>
              <a:t>字內）。例如去○國實習給薪頻率以週為單位。故該欄請填寫：週薪。</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金額</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元）：請填寫</a:t>
            </a:r>
            <a:r>
              <a:rPr lang="zh-TW" altLang="en-US" b="1" kern="100" dirty="0">
                <a:solidFill>
                  <a:srgbClr val="FF0000"/>
                </a:solidFill>
                <a:latin typeface="微軟正黑體" panose="020B0604030504040204" pitchFamily="34" charset="-120"/>
              </a:rPr>
              <a:t>實習合約中載明的金額</a:t>
            </a:r>
            <a:r>
              <a:rPr lang="zh-TW" altLang="en-US" kern="100" dirty="0">
                <a:latin typeface="微軟正黑體" panose="020B0604030504040204" pitchFamily="34" charset="-120"/>
              </a:rPr>
              <a:t>。若給薪頻率不是以月為單位，請</a:t>
            </a:r>
            <a:r>
              <a:rPr lang="zh-TW" altLang="en-US" b="1" kern="100" dirty="0">
                <a:solidFill>
                  <a:srgbClr val="FF0000"/>
                </a:solidFill>
                <a:latin typeface="微軟正黑體" panose="020B0604030504040204" pitchFamily="34" charset="-120"/>
              </a:rPr>
              <a:t>換算為每月給付的金額</a:t>
            </a:r>
            <a:r>
              <a:rPr lang="zh-TW" altLang="en-US" kern="100" dirty="0">
                <a:latin typeface="微軟正黑體" panose="020B0604030504040204" pitchFamily="34" charset="-120"/>
              </a:rPr>
              <a:t>；若實習合約以外幣標示，請</a:t>
            </a:r>
            <a:r>
              <a:rPr lang="zh-TW" altLang="en-US" b="1" kern="100" dirty="0">
                <a:solidFill>
                  <a:srgbClr val="FF0000"/>
                </a:solidFill>
                <a:latin typeface="微軟正黑體" panose="020B0604030504040204" pitchFamily="34" charset="-120"/>
              </a:rPr>
              <a:t>依</a:t>
            </a:r>
            <a:r>
              <a:rPr lang="zh-TW" altLang="en-US" b="1" kern="100" dirty="0">
                <a:solidFill>
                  <a:srgbClr val="FF0000"/>
                </a:solidFill>
                <a:highlight>
                  <a:srgbClr val="FFFF00"/>
                </a:highlight>
                <a:latin typeface="微軟正黑體" panose="020B0604030504040204" pitchFamily="34" charset="-120"/>
              </a:rPr>
              <a:t>合約生效首日</a:t>
            </a:r>
            <a:r>
              <a:rPr lang="zh-TW" altLang="en-US" b="1" kern="100" dirty="0">
                <a:solidFill>
                  <a:srgbClr val="FF0000"/>
                </a:solidFill>
                <a:latin typeface="微軟正黑體" panose="020B0604030504040204" pitchFamily="34" charset="-120"/>
              </a:rPr>
              <a:t>當時的匯率換算為新臺幣</a:t>
            </a:r>
            <a:r>
              <a:rPr lang="zh-TW" altLang="en-US" kern="100" dirty="0">
                <a:latin typeface="微軟正黑體" panose="020B0604030504040204" pitchFamily="34" charset="-120"/>
              </a:rPr>
              <a:t>填寫。</a:t>
            </a:r>
          </a:p>
          <a:p>
            <a:pPr marL="457166" lvl="1" indent="0">
              <a:lnSpc>
                <a:spcPct val="120000"/>
              </a:lnSpc>
              <a:spcBef>
                <a:spcPts val="600"/>
              </a:spcBef>
              <a:buNone/>
              <a:defRPr/>
            </a:pPr>
            <a:r>
              <a:rPr lang="zh-TW" altLang="en-US" kern="100" dirty="0">
                <a:latin typeface="微軟正黑體" panose="020B0604030504040204" pitchFamily="34" charset="-120"/>
              </a:rPr>
              <a:t>例</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：若以</a:t>
            </a:r>
            <a:r>
              <a:rPr lang="zh-TW" altLang="en-US" b="1" kern="100" dirty="0">
                <a:solidFill>
                  <a:srgbClr val="FF0000"/>
                </a:solidFill>
                <a:latin typeface="微軟正黑體" panose="020B0604030504040204" pitchFamily="34" charset="-120"/>
              </a:rPr>
              <a:t>時薪</a:t>
            </a:r>
            <a:r>
              <a:rPr lang="zh-TW" altLang="en-US" kern="100" dirty="0">
                <a:latin typeface="微軟正黑體" panose="020B0604030504040204" pitchFamily="34" charset="-120"/>
              </a:rPr>
              <a:t>計，請填寫</a:t>
            </a:r>
            <a:r>
              <a:rPr lang="zh-TW" altLang="en-US" b="1" kern="100" dirty="0">
                <a:solidFill>
                  <a:srgbClr val="FF0000"/>
                </a:solidFill>
                <a:latin typeface="微軟正黑體" panose="020B0604030504040204" pitchFamily="34" charset="-120"/>
              </a:rPr>
              <a:t>每月實習時數乘上時薪</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A</a:t>
            </a:r>
            <a:r>
              <a:rPr lang="zh-TW" altLang="en-US" kern="100" dirty="0">
                <a:latin typeface="微軟正黑體" panose="020B0604030504040204" pitchFamily="34" charset="-120"/>
              </a:rPr>
              <a:t>機構規定每月實習時數為</a:t>
            </a:r>
            <a:r>
              <a:rPr lang="en-US" altLang="zh-TW" kern="100" dirty="0">
                <a:latin typeface="微軟正黑體" panose="020B0604030504040204" pitchFamily="34" charset="-120"/>
              </a:rPr>
              <a:t>80</a:t>
            </a:r>
            <a:r>
              <a:rPr lang="zh-TW" altLang="en-US" kern="100" dirty="0">
                <a:latin typeface="微軟正黑體" panose="020B0604030504040204" pitchFamily="34" charset="-120"/>
              </a:rPr>
              <a:t>小時，時薪議定金額為</a:t>
            </a:r>
            <a:r>
              <a:rPr lang="en-US" altLang="zh-TW" kern="100" dirty="0">
                <a:latin typeface="微軟正黑體" panose="020B0604030504040204" pitchFamily="34" charset="-120"/>
              </a:rPr>
              <a:t>190</a:t>
            </a:r>
            <a:r>
              <a:rPr lang="zh-TW" altLang="en-US" kern="100" dirty="0">
                <a:latin typeface="微軟正黑體" panose="020B0604030504040204" pitchFamily="34" charset="-120"/>
              </a:rPr>
              <a:t>元，此欄請填寫</a:t>
            </a:r>
            <a:r>
              <a:rPr lang="en-US" altLang="zh-TW" b="1" kern="100" dirty="0">
                <a:solidFill>
                  <a:srgbClr val="FF0000"/>
                </a:solidFill>
                <a:latin typeface="微軟正黑體" panose="020B0604030504040204" pitchFamily="34" charset="-120"/>
              </a:rPr>
              <a:t>15,200</a:t>
            </a:r>
            <a:r>
              <a:rPr lang="zh-TW" altLang="en-US" b="1" kern="100" dirty="0">
                <a:solidFill>
                  <a:srgbClr val="FF0000"/>
                </a:solidFill>
                <a:latin typeface="微軟正黑體" panose="020B0604030504040204" pitchFamily="34" charset="-120"/>
              </a:rPr>
              <a:t>元</a:t>
            </a:r>
            <a:r>
              <a:rPr lang="en-US" altLang="zh-TW" kern="100" dirty="0">
                <a:latin typeface="微軟正黑體" panose="020B0604030504040204" pitchFamily="34" charset="-120"/>
              </a:rPr>
              <a:t>(80</a:t>
            </a:r>
            <a:r>
              <a:rPr lang="zh-TW" altLang="en-US" kern="100" dirty="0">
                <a:latin typeface="微軟正黑體" panose="020B0604030504040204" pitchFamily="34" charset="-120"/>
              </a:rPr>
              <a:t>小時</a:t>
            </a:r>
            <a:r>
              <a:rPr lang="en-US" altLang="zh-TW" kern="100" dirty="0">
                <a:latin typeface="微軟正黑體" panose="020B0604030504040204" pitchFamily="34" charset="-120"/>
              </a:rPr>
              <a:t>×190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時</a:t>
            </a:r>
            <a:r>
              <a:rPr lang="en-US" altLang="zh-TW" kern="100" dirty="0">
                <a:latin typeface="微軟正黑體" panose="020B0604030504040204" pitchFamily="34" charset="-120"/>
              </a:rPr>
              <a:t>=15,200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p>
          <a:p>
            <a:pPr marL="457166" lvl="1" indent="0">
              <a:lnSpc>
                <a:spcPct val="120000"/>
              </a:lnSpc>
              <a:spcBef>
                <a:spcPts val="600"/>
              </a:spcBef>
              <a:buNone/>
              <a:defRPr/>
            </a:pPr>
            <a:r>
              <a:rPr lang="zh-TW" altLang="en-US" kern="100" dirty="0">
                <a:latin typeface="微軟正黑體" panose="020B0604030504040204" pitchFamily="34" charset="-120"/>
              </a:rPr>
              <a:t>例</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B</a:t>
            </a:r>
            <a:r>
              <a:rPr lang="zh-TW" altLang="en-US" kern="100" dirty="0">
                <a:latin typeface="微軟正黑體" panose="020B0604030504040204" pitchFamily="34" charset="-120"/>
              </a:rPr>
              <a:t>機構規定每週實習時數為</a:t>
            </a:r>
            <a:r>
              <a:rPr lang="en-US" altLang="zh-TW" kern="100" dirty="0">
                <a:latin typeface="微軟正黑體" panose="020B0604030504040204" pitchFamily="34" charset="-120"/>
              </a:rPr>
              <a:t>16</a:t>
            </a:r>
            <a:r>
              <a:rPr lang="zh-TW" altLang="en-US" kern="100" dirty="0">
                <a:latin typeface="微軟正黑體" panose="020B0604030504040204" pitchFamily="34" charset="-120"/>
              </a:rPr>
              <a:t>小時，每月實習</a:t>
            </a:r>
            <a:r>
              <a:rPr lang="en-US" altLang="zh-TW" kern="100" dirty="0">
                <a:latin typeface="微軟正黑體" panose="020B0604030504040204" pitchFamily="34" charset="-120"/>
              </a:rPr>
              <a:t>3</a:t>
            </a:r>
            <a:r>
              <a:rPr lang="zh-TW" altLang="en-US" kern="100" dirty="0">
                <a:latin typeface="微軟正黑體" panose="020B0604030504040204" pitchFamily="34" charset="-120"/>
              </a:rPr>
              <a:t>週，</a:t>
            </a:r>
            <a:r>
              <a:rPr lang="zh-TW" altLang="en-US" b="1" kern="100" dirty="0">
                <a:solidFill>
                  <a:srgbClr val="FF0000"/>
                </a:solidFill>
                <a:latin typeface="微軟正黑體" panose="020B0604030504040204" pitchFamily="34" charset="-120"/>
              </a:rPr>
              <a:t>週薪</a:t>
            </a:r>
            <a:r>
              <a:rPr lang="zh-TW" altLang="en-US" kern="100" dirty="0">
                <a:latin typeface="微軟正黑體" panose="020B0604030504040204" pitchFamily="34" charset="-120"/>
              </a:rPr>
              <a:t>議定金額為每週</a:t>
            </a:r>
            <a:r>
              <a:rPr lang="en-US" altLang="zh-TW" kern="100" dirty="0">
                <a:latin typeface="微軟正黑體" panose="020B0604030504040204" pitchFamily="34" charset="-120"/>
              </a:rPr>
              <a:t>100</a:t>
            </a:r>
            <a:r>
              <a:rPr lang="zh-TW" altLang="en-US" kern="100" dirty="0">
                <a:latin typeface="微軟正黑體" panose="020B0604030504040204" pitchFamily="34" charset="-120"/>
              </a:rPr>
              <a:t>美金</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新台幣</a:t>
            </a:r>
            <a:r>
              <a:rPr lang="en-US" altLang="zh-TW" kern="100" dirty="0">
                <a:latin typeface="微軟正黑體" panose="020B0604030504040204" pitchFamily="34" charset="-120"/>
              </a:rPr>
              <a:t>3,281</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，此欄請填寫</a:t>
            </a:r>
            <a:r>
              <a:rPr lang="en-US" altLang="zh-TW" b="1" kern="100" dirty="0">
                <a:solidFill>
                  <a:srgbClr val="FF0000"/>
                </a:solidFill>
                <a:latin typeface="微軟正黑體" panose="020B0604030504040204" pitchFamily="34" charset="-120"/>
              </a:rPr>
              <a:t>9,843</a:t>
            </a:r>
            <a:r>
              <a:rPr lang="zh-TW" altLang="en-US" b="1" kern="100" dirty="0">
                <a:solidFill>
                  <a:srgbClr val="FF0000"/>
                </a:solidFill>
                <a:latin typeface="微軟正黑體" panose="020B0604030504040204" pitchFamily="34" charset="-120"/>
              </a:rPr>
              <a:t>元</a:t>
            </a:r>
            <a:r>
              <a:rPr lang="en-US" altLang="zh-TW" kern="100" dirty="0">
                <a:latin typeface="微軟正黑體" panose="020B0604030504040204" pitchFamily="34" charset="-120"/>
              </a:rPr>
              <a:t>(3</a:t>
            </a:r>
            <a:r>
              <a:rPr lang="zh-TW" altLang="en-US" kern="100" dirty="0">
                <a:latin typeface="微軟正黑體" panose="020B0604030504040204" pitchFamily="34" charset="-120"/>
              </a:rPr>
              <a:t>週</a:t>
            </a:r>
            <a:r>
              <a:rPr lang="en-US" altLang="zh-TW" kern="100" dirty="0">
                <a:latin typeface="微軟正黑體" panose="020B0604030504040204" pitchFamily="34" charset="-120"/>
              </a:rPr>
              <a:t>×3,281</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週</a:t>
            </a:r>
            <a:r>
              <a:rPr lang="en-US" altLang="zh-TW" kern="100" dirty="0">
                <a:latin typeface="微軟正黑體" panose="020B0604030504040204" pitchFamily="34" charset="-120"/>
              </a:rPr>
              <a:t>=9,843</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3603404955"/>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工資</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獎學金</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津貼</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1" kern="100" dirty="0">
                          <a:solidFill>
                            <a:srgbClr val="FF0000"/>
                          </a:solidFill>
                          <a:effectLst/>
                          <a:latin typeface="+mn-ea"/>
                          <a:ea typeface="+mn-ea"/>
                        </a:rPr>
                        <a:t>□月薪</a:t>
                      </a:r>
                    </a:p>
                    <a:p>
                      <a:r>
                        <a:rPr lang="zh-TW" sz="2000" b="1" kern="100" dirty="0">
                          <a:solidFill>
                            <a:srgbClr val="FF0000"/>
                          </a:solidFill>
                          <a:effectLst/>
                          <a:latin typeface="+mn-ea"/>
                          <a:ea typeface="+mn-ea"/>
                        </a:rPr>
                        <a:t>□時薪</a:t>
                      </a:r>
                    </a:p>
                    <a:p>
                      <a:r>
                        <a:rPr lang="zh-TW" sz="2000" b="1" kern="100" dirty="0">
                          <a:solidFill>
                            <a:srgbClr val="FF0000"/>
                          </a:solidFill>
                          <a:effectLst/>
                          <a:latin typeface="+mn-ea"/>
                          <a:ea typeface="+mn-ea"/>
                        </a:rPr>
                        <a:t>□其他：</a:t>
                      </a:r>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4290692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23</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516788"/>
            <a:ext cx="11847513" cy="3341211"/>
          </a:xfrm>
          <a:prstGeom prst="rect">
            <a:avLst/>
          </a:prstGeom>
        </p:spPr>
        <p:txBody>
          <a:bodyPr vert="horz" lIns="91440" tIns="45720" rIns="91440" bIns="45720" rtlCol="0">
            <a:normAutofit fontScale="700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獎學金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a:t>
            </a:r>
            <a:r>
              <a:rPr lang="zh-TW" altLang="en-US" kern="100" dirty="0">
                <a:latin typeface="微軟正黑體" panose="020B0604030504040204" pitchFamily="34" charset="-120"/>
              </a:rPr>
              <a:t>：分為</a:t>
            </a:r>
            <a:r>
              <a:rPr lang="zh-TW" altLang="en-US" b="1" kern="100" dirty="0">
                <a:solidFill>
                  <a:srgbClr val="FF0000"/>
                </a:solidFill>
                <a:latin typeface="微軟正黑體" panose="020B0604030504040204" pitchFamily="34" charset="-120"/>
              </a:rPr>
              <a:t>「月給」、「一次性」及「其他」</a:t>
            </a:r>
            <a:r>
              <a:rPr lang="zh-TW" altLang="en-US" kern="100" dirty="0">
                <a:latin typeface="微軟正黑體" panose="020B0604030504040204" pitchFamily="34" charset="-120"/>
              </a:rPr>
              <a:t>三種，請</a:t>
            </a:r>
            <a:r>
              <a:rPr lang="zh-TW" altLang="en-US" b="1" kern="100" dirty="0">
                <a:solidFill>
                  <a:srgbClr val="FF0000"/>
                </a:solidFill>
                <a:latin typeface="微軟正黑體" panose="020B0604030504040204" pitchFamily="34" charset="-120"/>
              </a:rPr>
              <a:t>依照實習合約實際議定給付週期</a:t>
            </a:r>
            <a:r>
              <a:rPr lang="zh-TW" altLang="en-US" kern="100" dirty="0">
                <a:latin typeface="微軟正黑體" panose="020B0604030504040204" pitchFamily="34" charset="-120"/>
              </a:rPr>
              <a:t>進行填寫。若填寫「其他」請具體說明給付方式為何（</a:t>
            </a:r>
            <a:r>
              <a:rPr lang="en-US" altLang="zh-TW" kern="100" dirty="0">
                <a:latin typeface="微軟正黑體" panose="020B0604030504040204" pitchFamily="34" charset="-120"/>
              </a:rPr>
              <a:t>20</a:t>
            </a:r>
            <a:r>
              <a:rPr lang="zh-TW" altLang="en-US" kern="100" dirty="0">
                <a:latin typeface="微軟正黑體" panose="020B0604030504040204" pitchFamily="34" charset="-120"/>
              </a:rPr>
              <a:t>字內）。例如該機構和學校於實習合約中議定，凡實習成績及格者，每學期固定給付一定金額之獎學金。故該欄請填寫：每學期。</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金額</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元）：請填寫於</a:t>
            </a:r>
            <a:r>
              <a:rPr lang="zh-TW" altLang="en-US" b="1" kern="100" dirty="0">
                <a:solidFill>
                  <a:srgbClr val="FF0000"/>
                </a:solidFill>
                <a:latin typeface="微軟正黑體" panose="020B0604030504040204" pitchFamily="34" charset="-120"/>
              </a:rPr>
              <a:t>實習合約中載明金額</a:t>
            </a:r>
            <a:r>
              <a:rPr lang="zh-TW" altLang="en-US" kern="100" dirty="0">
                <a:latin typeface="微軟正黑體" panose="020B0604030504040204" pitchFamily="34" charset="-120"/>
              </a:rPr>
              <a:t>。若實習合約以外幣計者，請</a:t>
            </a:r>
            <a:r>
              <a:rPr lang="zh-TW" altLang="en-US" b="1" kern="100" dirty="0">
                <a:solidFill>
                  <a:srgbClr val="FF0000"/>
                </a:solidFill>
                <a:latin typeface="微軟正黑體" panose="020B0604030504040204" pitchFamily="34" charset="-120"/>
              </a:rPr>
              <a:t>依</a:t>
            </a:r>
            <a:r>
              <a:rPr lang="zh-TW" altLang="en-US" b="1" kern="100" dirty="0">
                <a:solidFill>
                  <a:srgbClr val="FF0000"/>
                </a:solidFill>
                <a:highlight>
                  <a:srgbClr val="FFFF00"/>
                </a:highlight>
                <a:latin typeface="微軟正黑體" panose="020B0604030504040204" pitchFamily="34" charset="-120"/>
              </a:rPr>
              <a:t>合約生效首日</a:t>
            </a:r>
            <a:r>
              <a:rPr lang="zh-TW" altLang="en-US" b="1" kern="100" dirty="0">
                <a:solidFill>
                  <a:srgbClr val="FF0000"/>
                </a:solidFill>
                <a:latin typeface="微軟正黑體" panose="020B0604030504040204" pitchFamily="34" charset="-120"/>
              </a:rPr>
              <a:t>當時的匯率換算為新臺幣</a:t>
            </a:r>
            <a:r>
              <a:rPr lang="zh-TW" altLang="en-US" kern="100" dirty="0">
                <a:latin typeface="微軟正黑體" panose="020B0604030504040204" pitchFamily="34" charset="-120"/>
              </a:rPr>
              <a:t>填寫。若屬「按月」給付，請填寫每月給付金額。若屬</a:t>
            </a:r>
            <a:r>
              <a:rPr lang="zh-TW" altLang="en-US" b="1" kern="100" dirty="0">
                <a:solidFill>
                  <a:srgbClr val="FF0000"/>
                </a:solidFill>
                <a:latin typeface="微軟正黑體" panose="020B0604030504040204" pitchFamily="34" charset="-120"/>
              </a:rPr>
              <a:t>「一次性」給付</a:t>
            </a:r>
            <a:r>
              <a:rPr lang="zh-TW" altLang="en-US" kern="100" dirty="0">
                <a:latin typeface="微軟正黑體" panose="020B0604030504040204" pitchFamily="34" charset="-120"/>
              </a:rPr>
              <a:t>，請填寫合約議定之</a:t>
            </a:r>
            <a:r>
              <a:rPr lang="zh-TW" altLang="en-US" b="1" kern="100" dirty="0">
                <a:solidFill>
                  <a:srgbClr val="FF0000"/>
                </a:solidFill>
                <a:latin typeface="微軟正黑體" panose="020B0604030504040204" pitchFamily="34" charset="-120"/>
              </a:rPr>
              <a:t>獎學金總額除上實習月份</a:t>
            </a:r>
            <a:r>
              <a:rPr lang="zh-TW" altLang="en-US" kern="100" dirty="0">
                <a:latin typeface="微軟正黑體" panose="020B0604030504040204" pitchFamily="34" charset="-120"/>
              </a:rPr>
              <a:t>。若屬</a:t>
            </a:r>
            <a:r>
              <a:rPr lang="zh-TW" altLang="en-US" b="1" kern="100" dirty="0">
                <a:solidFill>
                  <a:srgbClr val="FF0000"/>
                </a:solidFill>
                <a:latin typeface="微軟正黑體" panose="020B0604030504040204" pitchFamily="34" charset="-120"/>
              </a:rPr>
              <a:t>「其他」</a:t>
            </a:r>
            <a:r>
              <a:rPr lang="zh-TW" altLang="en-US" kern="100" dirty="0">
                <a:latin typeface="微軟正黑體" panose="020B0604030504040204" pitchFamily="34" charset="-120"/>
              </a:rPr>
              <a:t>給付，請填寫合約中各給付週期所議定金額，並</a:t>
            </a:r>
            <a:r>
              <a:rPr lang="zh-TW" altLang="en-US" b="1" kern="100" dirty="0">
                <a:solidFill>
                  <a:srgbClr val="FF0000"/>
                </a:solidFill>
                <a:latin typeface="微軟正黑體" panose="020B0604030504040204" pitchFamily="34" charset="-120"/>
              </a:rPr>
              <a:t>換算為每月給付的金額</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457166" lvl="1" indent="0">
              <a:lnSpc>
                <a:spcPct val="120000"/>
              </a:lnSpc>
              <a:spcBef>
                <a:spcPts val="600"/>
              </a:spcBef>
              <a:buNone/>
              <a:defRPr/>
            </a:pPr>
            <a:r>
              <a:rPr lang="zh-TW" altLang="en-US" kern="100" dirty="0">
                <a:latin typeface="微軟正黑體" panose="020B0604030504040204" pitchFamily="34" charset="-120"/>
              </a:rPr>
              <a:t>例：學生至</a:t>
            </a:r>
            <a:r>
              <a:rPr lang="en-US" altLang="zh-TW" kern="100" dirty="0">
                <a:latin typeface="微軟正黑體" panose="020B0604030504040204" pitchFamily="34" charset="-120"/>
              </a:rPr>
              <a:t>C</a:t>
            </a:r>
            <a:r>
              <a:rPr lang="zh-TW" altLang="en-US" kern="100" dirty="0">
                <a:latin typeface="微軟正黑體" panose="020B0604030504040204" pitchFamily="34" charset="-120"/>
              </a:rPr>
              <a:t>機構實習一年，學校與</a:t>
            </a:r>
            <a:r>
              <a:rPr lang="en-US" altLang="zh-TW" kern="100" dirty="0">
                <a:latin typeface="微軟正黑體" panose="020B0604030504040204" pitchFamily="34" charset="-120"/>
              </a:rPr>
              <a:t>C</a:t>
            </a:r>
            <a:r>
              <a:rPr lang="zh-TW" altLang="en-US" kern="100" dirty="0">
                <a:latin typeface="微軟正黑體" panose="020B0604030504040204" pitchFamily="34" charset="-120"/>
              </a:rPr>
              <a:t>機構於實習合約中議定，若該學期實習成績及格者，</a:t>
            </a:r>
            <a:r>
              <a:rPr lang="zh-TW" altLang="en-US" b="1" kern="100" dirty="0">
                <a:solidFill>
                  <a:srgbClr val="FF0000"/>
                </a:solidFill>
                <a:latin typeface="微軟正黑體" panose="020B0604030504040204" pitchFamily="34" charset="-120"/>
              </a:rPr>
              <a:t>每學期</a:t>
            </a:r>
            <a:r>
              <a:rPr lang="zh-TW" altLang="en-US" kern="100" dirty="0">
                <a:latin typeface="微軟正黑體" panose="020B0604030504040204" pitchFamily="34" charset="-120"/>
              </a:rPr>
              <a:t>給付</a:t>
            </a:r>
            <a:r>
              <a:rPr lang="en-US" altLang="zh-TW" kern="100" dirty="0">
                <a:latin typeface="微軟正黑體" panose="020B0604030504040204" pitchFamily="34" charset="-120"/>
              </a:rPr>
              <a:t>12,000</a:t>
            </a:r>
            <a:r>
              <a:rPr lang="zh-TW" altLang="en-US" kern="100" dirty="0">
                <a:latin typeface="微軟正黑體" panose="020B0604030504040204" pitchFamily="34" charset="-120"/>
              </a:rPr>
              <a:t>元獎學金。該欄請填寫</a:t>
            </a:r>
            <a:r>
              <a:rPr lang="en-US" altLang="zh-TW" b="1" kern="100" dirty="0">
                <a:solidFill>
                  <a:srgbClr val="FF0000"/>
                </a:solidFill>
                <a:latin typeface="微軟正黑體" panose="020B0604030504040204" pitchFamily="34" charset="-120"/>
              </a:rPr>
              <a:t>2,000</a:t>
            </a:r>
            <a:r>
              <a:rPr lang="zh-TW" altLang="en-US" b="1" kern="100" dirty="0">
                <a:solidFill>
                  <a:srgbClr val="FF0000"/>
                </a:solidFill>
                <a:latin typeface="微軟正黑體" panose="020B0604030504040204" pitchFamily="34" charset="-120"/>
              </a:rPr>
              <a:t>元</a:t>
            </a:r>
            <a:r>
              <a:rPr lang="en-US" altLang="zh-TW" kern="100" dirty="0">
                <a:latin typeface="微軟正黑體" panose="020B0604030504040204" pitchFamily="34" charset="-120"/>
              </a:rPr>
              <a:t>(12,000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學期</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學期</a:t>
            </a:r>
            <a:r>
              <a:rPr lang="en-US" altLang="zh-TW" kern="100" dirty="0">
                <a:latin typeface="微軟正黑體" panose="020B0604030504040204" pitchFamily="34" charset="-120"/>
              </a:rPr>
              <a:t>÷12</a:t>
            </a:r>
            <a:r>
              <a:rPr lang="zh-TW" altLang="en-US" kern="100" dirty="0">
                <a:latin typeface="微軟正黑體" panose="020B0604030504040204" pitchFamily="34" charset="-120"/>
              </a:rPr>
              <a:t>個月</a:t>
            </a:r>
            <a:r>
              <a:rPr lang="en-US" altLang="zh-TW" kern="100" dirty="0">
                <a:latin typeface="微軟正黑體" panose="020B0604030504040204" pitchFamily="34" charset="-120"/>
              </a:rPr>
              <a:t>=2,000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83997385"/>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工資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獎學金</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津貼</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0" algn="ctr" defTabSz="914332" rtl="0" eaLnBrk="1" latinLnBrk="0" hangingPunct="1"/>
                      <a:r>
                        <a:rPr lang="zh-TW" altLang="en-US" sz="2000" b="0" kern="100" dirty="0">
                          <a:solidFill>
                            <a:schemeClr val="bg1">
                              <a:lumMod val="50000"/>
                            </a:schemeClr>
                          </a:solidFill>
                          <a:effectLst/>
                          <a:latin typeface="+mn-ea"/>
                          <a:ea typeface="+mn-ea"/>
                          <a:cs typeface="+mn-cs"/>
                        </a:rPr>
                        <a:t>人次</a:t>
                      </a: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332" rtl="0" eaLnBrk="1" latinLnBrk="0" hangingPunct="1"/>
                      <a:r>
                        <a:rPr lang="zh-TW" altLang="en-US" sz="2000" b="0" kern="100" dirty="0">
                          <a:solidFill>
                            <a:schemeClr val="bg1">
                              <a:lumMod val="50000"/>
                            </a:schemeClr>
                          </a:solidFill>
                          <a:effectLst/>
                          <a:latin typeface="+mn-ea"/>
                          <a:ea typeface="+mn-ea"/>
                          <a:cs typeface="+mn-cs"/>
                        </a:rPr>
                        <a:t>人次</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□月薪</a:t>
                      </a:r>
                    </a:p>
                    <a:p>
                      <a:r>
                        <a:rPr lang="zh-TW" sz="2000" b="0" kern="100" dirty="0">
                          <a:solidFill>
                            <a:schemeClr val="tx1"/>
                          </a:solidFill>
                          <a:effectLst/>
                          <a:latin typeface="+mn-ea"/>
                          <a:ea typeface="+mn-ea"/>
                        </a:rPr>
                        <a:t>□時薪</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1" kern="100" dirty="0">
                          <a:solidFill>
                            <a:srgbClr val="FF0000"/>
                          </a:solidFill>
                          <a:effectLst/>
                          <a:latin typeface="+mn-ea"/>
                          <a:ea typeface="+mn-ea"/>
                        </a:rPr>
                        <a:t>□月給</a:t>
                      </a:r>
                    </a:p>
                    <a:p>
                      <a:r>
                        <a:rPr lang="zh-TW" sz="2000" b="1" kern="100" dirty="0">
                          <a:solidFill>
                            <a:srgbClr val="FF0000"/>
                          </a:solidFill>
                          <a:effectLst/>
                          <a:latin typeface="+mn-ea"/>
                          <a:ea typeface="+mn-ea"/>
                        </a:rPr>
                        <a:t>□一次性</a:t>
                      </a:r>
                    </a:p>
                    <a:p>
                      <a:r>
                        <a:rPr lang="zh-TW" sz="2000" b="1" kern="100" dirty="0">
                          <a:solidFill>
                            <a:srgbClr val="FF0000"/>
                          </a:solidFill>
                          <a:effectLst/>
                          <a:latin typeface="+mn-ea"/>
                          <a:ea typeface="+mn-ea"/>
                        </a:rPr>
                        <a:t>□其他：</a:t>
                      </a:r>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2866217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24</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516788"/>
            <a:ext cx="11847513" cy="3341211"/>
          </a:xfrm>
          <a:prstGeom prst="rect">
            <a:avLst/>
          </a:prstGeom>
        </p:spPr>
        <p:txBody>
          <a:bodyPr vert="horz" lIns="91440" tIns="45720" rIns="91440" bIns="45720" rtlCol="0">
            <a:normAutofit fontScale="700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津貼</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	給付類型</a:t>
            </a:r>
            <a:r>
              <a:rPr lang="zh-TW" altLang="en-US" kern="100" dirty="0">
                <a:latin typeface="微軟正黑體" panose="020B0604030504040204" pitchFamily="34" charset="-120"/>
              </a:rPr>
              <a:t>：分為</a:t>
            </a:r>
            <a:r>
              <a:rPr lang="zh-TW" altLang="en-US" b="1" kern="100" dirty="0">
                <a:solidFill>
                  <a:srgbClr val="FF0000"/>
                </a:solidFill>
                <a:latin typeface="微軟正黑體" panose="020B0604030504040204" pitchFamily="34" charset="-120"/>
              </a:rPr>
              <a:t>「月給」、「一次性」及「其他」</a:t>
            </a:r>
            <a:r>
              <a:rPr lang="zh-TW" altLang="en-US" kern="100" dirty="0">
                <a:latin typeface="微軟正黑體" panose="020B0604030504040204" pitchFamily="34" charset="-120"/>
              </a:rPr>
              <a:t>三種，請依照</a:t>
            </a:r>
            <a:r>
              <a:rPr lang="zh-TW" altLang="en-US" b="1" kern="100" dirty="0">
                <a:solidFill>
                  <a:srgbClr val="FF0000"/>
                </a:solidFill>
                <a:latin typeface="微軟正黑體" panose="020B0604030504040204" pitchFamily="34" charset="-120"/>
              </a:rPr>
              <a:t>實習合約實際議定給付週期</a:t>
            </a:r>
            <a:r>
              <a:rPr lang="zh-TW" altLang="en-US" kern="100" dirty="0">
                <a:latin typeface="微軟正黑體" panose="020B0604030504040204" pitchFamily="34" charset="-120"/>
              </a:rPr>
              <a:t>進行填寫。若填寫「其他」請具體說明給付方式為何（</a:t>
            </a:r>
            <a:r>
              <a:rPr lang="en-US" altLang="zh-TW" kern="100" dirty="0">
                <a:latin typeface="微軟正黑體" panose="020B0604030504040204" pitchFamily="34" charset="-120"/>
              </a:rPr>
              <a:t>20</a:t>
            </a:r>
            <a:r>
              <a:rPr lang="zh-TW" altLang="en-US" kern="100" dirty="0">
                <a:latin typeface="微軟正黑體" panose="020B0604030504040204" pitchFamily="34" charset="-120"/>
              </a:rPr>
              <a:t>字內）。例如該機構和學校於實習合約中議定，每季依照公司營利狀況給付固定額度之津貼，故該欄請填寫：每季。</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金額</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元）：請填寫於</a:t>
            </a:r>
            <a:r>
              <a:rPr lang="zh-TW" altLang="en-US" b="1" kern="100" dirty="0">
                <a:solidFill>
                  <a:srgbClr val="FF0000"/>
                </a:solidFill>
                <a:latin typeface="微軟正黑體" panose="020B0604030504040204" pitchFamily="34" charset="-120"/>
              </a:rPr>
              <a:t>實習合約中載明金額</a:t>
            </a:r>
            <a:r>
              <a:rPr lang="zh-TW" altLang="en-US" kern="100" dirty="0">
                <a:latin typeface="微軟正黑體" panose="020B0604030504040204" pitchFamily="34" charset="-120"/>
              </a:rPr>
              <a:t>。若實習合約以外幣計者，請</a:t>
            </a:r>
            <a:r>
              <a:rPr lang="zh-TW" altLang="en-US" b="1" kern="100" dirty="0">
                <a:solidFill>
                  <a:srgbClr val="FF0000"/>
                </a:solidFill>
                <a:latin typeface="微軟正黑體" panose="020B0604030504040204" pitchFamily="34" charset="-120"/>
              </a:rPr>
              <a:t>依</a:t>
            </a:r>
            <a:r>
              <a:rPr lang="zh-TW" altLang="en-US" b="1" kern="100" dirty="0">
                <a:solidFill>
                  <a:srgbClr val="FF0000"/>
                </a:solidFill>
                <a:highlight>
                  <a:srgbClr val="FFFF00"/>
                </a:highlight>
                <a:latin typeface="微軟正黑體" panose="020B0604030504040204" pitchFamily="34" charset="-120"/>
              </a:rPr>
              <a:t>合約生效首日</a:t>
            </a:r>
            <a:r>
              <a:rPr lang="zh-TW" altLang="en-US" b="1" kern="100" dirty="0">
                <a:solidFill>
                  <a:srgbClr val="FF0000"/>
                </a:solidFill>
                <a:latin typeface="微軟正黑體" panose="020B0604030504040204" pitchFamily="34" charset="-120"/>
              </a:rPr>
              <a:t>當時的匯率換算為新臺幣</a:t>
            </a:r>
            <a:r>
              <a:rPr lang="zh-TW" altLang="en-US" kern="100" dirty="0">
                <a:latin typeface="微軟正黑體" panose="020B0604030504040204" pitchFamily="34" charset="-120"/>
              </a:rPr>
              <a:t>填寫。若實習</a:t>
            </a:r>
            <a:r>
              <a:rPr lang="zh-TW" altLang="en-US" b="1" kern="100" dirty="0">
                <a:solidFill>
                  <a:srgbClr val="FF0000"/>
                </a:solidFill>
                <a:latin typeface="微軟正黑體" panose="020B0604030504040204" pitchFamily="34" charset="-120"/>
              </a:rPr>
              <a:t>機構提供多種津貼</a:t>
            </a:r>
            <a:r>
              <a:rPr lang="zh-TW" altLang="en-US" kern="100" dirty="0">
                <a:latin typeface="微軟正黑體" panose="020B0604030504040204" pitchFamily="34" charset="-120"/>
              </a:rPr>
              <a:t>，該欄位請填寫</a:t>
            </a:r>
            <a:r>
              <a:rPr lang="zh-TW" altLang="en-US" b="1" kern="100" dirty="0">
                <a:solidFill>
                  <a:srgbClr val="FF0000"/>
                </a:solidFill>
                <a:latin typeface="微軟正黑體" panose="020B0604030504040204" pitchFamily="34" charset="-120"/>
              </a:rPr>
              <a:t>所有津貼之加總金額</a:t>
            </a:r>
            <a:r>
              <a:rPr lang="zh-TW" altLang="en-US" kern="100" dirty="0">
                <a:latin typeface="微軟正黑體" panose="020B0604030504040204" pitchFamily="34" charset="-120"/>
              </a:rPr>
              <a:t>。若屬「按月」給付，請填寫每月所有津貼之加總金額。若屬「一次性」給付，請填寫合約議定之所有津貼之加總金額除上實習月份。若屬</a:t>
            </a:r>
            <a:r>
              <a:rPr lang="zh-TW" altLang="en-US" b="1" kern="100" dirty="0">
                <a:solidFill>
                  <a:srgbClr val="FF0000"/>
                </a:solidFill>
                <a:latin typeface="微軟正黑體" panose="020B0604030504040204" pitchFamily="34" charset="-120"/>
              </a:rPr>
              <a:t>「其他」</a:t>
            </a:r>
            <a:r>
              <a:rPr lang="zh-TW" altLang="en-US" kern="100" dirty="0">
                <a:latin typeface="微軟正黑體" panose="020B0604030504040204" pitchFamily="34" charset="-120"/>
              </a:rPr>
              <a:t>給付，請填寫</a:t>
            </a:r>
            <a:r>
              <a:rPr lang="zh-TW" altLang="en-US" b="1" kern="100" dirty="0">
                <a:solidFill>
                  <a:srgbClr val="FF0000"/>
                </a:solidFill>
                <a:latin typeface="微軟正黑體" panose="020B0604030504040204" pitchFamily="34" charset="-120"/>
              </a:rPr>
              <a:t>合約中各給付週期所議定金額，並換算為每月給付的金額</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457166" lvl="1" indent="0">
              <a:lnSpc>
                <a:spcPct val="120000"/>
              </a:lnSpc>
              <a:spcBef>
                <a:spcPts val="600"/>
              </a:spcBef>
              <a:buNone/>
              <a:defRPr/>
            </a:pPr>
            <a:r>
              <a:rPr lang="zh-TW" altLang="en-US" kern="100" dirty="0">
                <a:latin typeface="微軟正黑體" panose="020B0604030504040204" pitchFamily="34" charset="-120"/>
              </a:rPr>
              <a:t>例：學生至</a:t>
            </a:r>
            <a:r>
              <a:rPr lang="en-US" altLang="zh-TW" kern="100" dirty="0">
                <a:latin typeface="微軟正黑體" panose="020B0604030504040204" pitchFamily="34" charset="-120"/>
              </a:rPr>
              <a:t>D</a:t>
            </a:r>
            <a:r>
              <a:rPr lang="zh-TW" altLang="en-US" kern="100" dirty="0">
                <a:latin typeface="微軟正黑體" panose="020B0604030504040204" pitchFamily="34" charset="-120"/>
              </a:rPr>
              <a:t>機構實習一年，學校與</a:t>
            </a:r>
            <a:r>
              <a:rPr lang="en-US" altLang="zh-TW" kern="100" dirty="0">
                <a:latin typeface="微軟正黑體" panose="020B0604030504040204" pitchFamily="34" charset="-120"/>
              </a:rPr>
              <a:t>D</a:t>
            </a:r>
            <a:r>
              <a:rPr lang="zh-TW" altLang="en-US" kern="100" dirty="0">
                <a:latin typeface="微軟正黑體" panose="020B0604030504040204" pitchFamily="34" charset="-120"/>
              </a:rPr>
              <a:t>機構於實習合約中議定，若公司營運狀況穩定且學生實習表現優異，</a:t>
            </a:r>
            <a:r>
              <a:rPr lang="zh-TW" altLang="en-US" b="1" kern="100" dirty="0">
                <a:solidFill>
                  <a:srgbClr val="FF0000"/>
                </a:solidFill>
                <a:latin typeface="微軟正黑體" panose="020B0604030504040204" pitchFamily="34" charset="-120"/>
              </a:rPr>
              <a:t>每季</a:t>
            </a:r>
            <a:r>
              <a:rPr lang="zh-TW" altLang="en-US" kern="100" dirty="0">
                <a:latin typeface="微軟正黑體" panose="020B0604030504040204" pitchFamily="34" charset="-120"/>
              </a:rPr>
              <a:t>將給付</a:t>
            </a:r>
            <a:r>
              <a:rPr lang="en-US" altLang="zh-TW" kern="100" dirty="0">
                <a:latin typeface="微軟正黑體" panose="020B0604030504040204" pitchFamily="34" charset="-120"/>
              </a:rPr>
              <a:t>10,000</a:t>
            </a:r>
            <a:r>
              <a:rPr lang="zh-TW" altLang="en-US" kern="100" dirty="0">
                <a:latin typeface="微軟正黑體" panose="020B0604030504040204" pitchFamily="34" charset="-120"/>
              </a:rPr>
              <a:t>元實習津貼及</a:t>
            </a:r>
            <a:r>
              <a:rPr lang="en-US" altLang="zh-TW" kern="100" dirty="0">
                <a:latin typeface="微軟正黑體" panose="020B0604030504040204" pitchFamily="34" charset="-120"/>
              </a:rPr>
              <a:t>5,000</a:t>
            </a:r>
            <a:r>
              <a:rPr lang="zh-TW" altLang="en-US" kern="100" dirty="0">
                <a:latin typeface="微軟正黑體" panose="020B0604030504040204" pitchFamily="34" charset="-120"/>
              </a:rPr>
              <a:t>元績效津貼。該欄請填寫</a:t>
            </a:r>
            <a:r>
              <a:rPr lang="en-US" altLang="zh-TW" b="1" kern="100" dirty="0">
                <a:solidFill>
                  <a:srgbClr val="FF0000"/>
                </a:solidFill>
                <a:latin typeface="微軟正黑體" panose="020B0604030504040204" pitchFamily="34" charset="-120"/>
              </a:rPr>
              <a:t>5,000</a:t>
            </a:r>
            <a:r>
              <a:rPr lang="zh-TW" altLang="en-US" b="1" kern="100" dirty="0">
                <a:solidFill>
                  <a:srgbClr val="FF0000"/>
                </a:solidFill>
                <a:latin typeface="微軟正黑體" panose="020B0604030504040204" pitchFamily="34" charset="-120"/>
              </a:rPr>
              <a:t>元</a:t>
            </a:r>
            <a:r>
              <a:rPr lang="en-US" altLang="zh-TW" kern="100" dirty="0">
                <a:latin typeface="微軟正黑體" panose="020B0604030504040204" pitchFamily="34" charset="-120"/>
              </a:rPr>
              <a:t>(15,000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季</a:t>
            </a:r>
            <a:r>
              <a:rPr lang="en-US" altLang="zh-TW" kern="100" dirty="0">
                <a:latin typeface="微軟正黑體" panose="020B0604030504040204" pitchFamily="34" charset="-120"/>
              </a:rPr>
              <a:t>×4</a:t>
            </a:r>
            <a:r>
              <a:rPr lang="zh-TW" altLang="en-US" kern="100" dirty="0">
                <a:latin typeface="微軟正黑體" panose="020B0604030504040204" pitchFamily="34" charset="-120"/>
              </a:rPr>
              <a:t>季</a:t>
            </a:r>
            <a:r>
              <a:rPr lang="en-US" altLang="zh-TW" kern="100" dirty="0">
                <a:latin typeface="微軟正黑體" panose="020B0604030504040204" pitchFamily="34" charset="-120"/>
              </a:rPr>
              <a:t>÷12</a:t>
            </a:r>
            <a:r>
              <a:rPr lang="zh-TW" altLang="en-US" kern="100" dirty="0">
                <a:latin typeface="微軟正黑體" panose="020B0604030504040204" pitchFamily="34" charset="-120"/>
              </a:rPr>
              <a:t>個月</a:t>
            </a:r>
            <a:r>
              <a:rPr lang="en-US" altLang="zh-TW" kern="100" dirty="0">
                <a:latin typeface="微軟正黑體" panose="020B0604030504040204" pitchFamily="34" charset="-120"/>
              </a:rPr>
              <a:t>=5,000</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2235688484"/>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工資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獎學金</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津貼</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□月薪</a:t>
                      </a:r>
                    </a:p>
                    <a:p>
                      <a:r>
                        <a:rPr lang="zh-TW" sz="2000" b="0" kern="100" dirty="0">
                          <a:solidFill>
                            <a:schemeClr val="tx1"/>
                          </a:solidFill>
                          <a:effectLst/>
                          <a:latin typeface="+mn-ea"/>
                          <a:ea typeface="+mn-ea"/>
                        </a:rPr>
                        <a:t>□時薪</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1" kern="100" dirty="0">
                          <a:solidFill>
                            <a:srgbClr val="FF0000"/>
                          </a:solidFill>
                          <a:effectLst/>
                          <a:latin typeface="+mn-ea"/>
                          <a:ea typeface="+mn-ea"/>
                        </a:rPr>
                        <a:t>□月給</a:t>
                      </a:r>
                    </a:p>
                    <a:p>
                      <a:r>
                        <a:rPr lang="zh-TW" sz="2000" b="1" kern="100" dirty="0">
                          <a:solidFill>
                            <a:srgbClr val="FF0000"/>
                          </a:solidFill>
                          <a:effectLst/>
                          <a:latin typeface="+mn-ea"/>
                          <a:ea typeface="+mn-ea"/>
                        </a:rPr>
                        <a:t>□一次性</a:t>
                      </a:r>
                    </a:p>
                    <a:p>
                      <a:r>
                        <a:rPr lang="zh-TW" sz="2000" b="1" kern="100" dirty="0">
                          <a:solidFill>
                            <a:srgbClr val="FF0000"/>
                          </a:solidFill>
                          <a:effectLst/>
                          <a:latin typeface="+mn-ea"/>
                          <a:ea typeface="+mn-ea"/>
                        </a:rPr>
                        <a:t>□其他：</a:t>
                      </a:r>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394347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25</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976746"/>
            <a:ext cx="11847513" cy="5881254"/>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依專科以上學校產學合作實施辦法第</a:t>
            </a:r>
            <a:r>
              <a:rPr lang="en-US" altLang="zh-TW" kern="100" dirty="0">
                <a:latin typeface="微軟正黑體" panose="020B0604030504040204" pitchFamily="34" charset="-120"/>
              </a:rPr>
              <a:t>6</a:t>
            </a:r>
            <a:r>
              <a:rPr lang="zh-TW" altLang="en-US" kern="100" dirty="0">
                <a:latin typeface="微軟正黑體" panose="020B0604030504040204" pitchFamily="34" charset="-120"/>
              </a:rPr>
              <a:t>條之</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第</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項規定：「學生實習期間於合作機構有從事學習訓練以外之勞務提供或工作事實者，所定產學合作書面契約應依勞動基準法規定辦理」。故</a:t>
            </a:r>
            <a:r>
              <a:rPr lang="zh-TW" altLang="en-US" b="1" kern="100" dirty="0">
                <a:solidFill>
                  <a:srgbClr val="FF0000"/>
                </a:solidFill>
                <a:latin typeface="微軟正黑體" panose="020B0604030504040204" pitchFamily="34" charset="-120"/>
              </a:rPr>
              <a:t>屬僱傭關係性質的實習契約，內容應載明實習機構提供符合最低工資以上之待遇，並依規定投保勞保、職災保險及退休金，且學校為學生投保校外實習保險</a:t>
            </a:r>
            <a:r>
              <a:rPr lang="zh-TW" altLang="en-US" kern="100" dirty="0">
                <a:latin typeface="微軟正黑體" panose="020B0604030504040204" pitchFamily="34" charset="-120"/>
              </a:rPr>
              <a:t>。反之，若屬</a:t>
            </a:r>
            <a:r>
              <a:rPr lang="zh-TW" altLang="en-US" b="1" kern="100" dirty="0">
                <a:solidFill>
                  <a:srgbClr val="FF0000"/>
                </a:solidFill>
                <a:latin typeface="微軟正黑體" panose="020B0604030504040204" pitchFamily="34" charset="-120"/>
              </a:rPr>
              <a:t>非僱傭關係型的實習契約，內容應載明實習機構提供符合待遇項目</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獎學金、津貼、無</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，學校亦為學生投保校外實習保險</a:t>
            </a:r>
            <a:r>
              <a:rPr lang="zh-TW" altLang="en-US" kern="100" dirty="0">
                <a:latin typeface="微軟正黑體" panose="020B0604030504040204" pitchFamily="34" charset="-120"/>
              </a:rPr>
              <a:t>。故應依實習契約性質</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雇傭、非雇傭</a:t>
            </a:r>
            <a:r>
              <a:rPr lang="en-US" altLang="zh-TW"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確認其中保險及待遇內容是否為相符</a:t>
            </a:r>
            <a:r>
              <a:rPr lang="zh-TW" altLang="en-US"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同一學生修讀</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門實習課程，並安排至不同場所進行實習，請</a:t>
            </a:r>
            <a:r>
              <a:rPr lang="zh-TW" altLang="en-US" b="1" kern="100" dirty="0">
                <a:solidFill>
                  <a:srgbClr val="FF0000"/>
                </a:solidFill>
                <a:latin typeface="微軟正黑體" panose="020B0604030504040204" pitchFamily="34" charset="-120"/>
              </a:rPr>
              <a:t>分別依</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實習單位</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給予之</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保險及待遇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列計其「人次」</a:t>
            </a:r>
            <a:r>
              <a:rPr lang="zh-TW" altLang="en-US" kern="100" dirty="0">
                <a:latin typeface="微軟正黑體" panose="020B0604030504040204" pitchFamily="34" charset="-120"/>
              </a:rPr>
              <a:t>；同一家實習機構提供同一學生</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種待遇，請</a:t>
            </a:r>
            <a:r>
              <a:rPr lang="zh-TW" altLang="en-US" b="1" kern="100" dirty="0">
                <a:solidFill>
                  <a:srgbClr val="FF0000"/>
                </a:solidFill>
                <a:latin typeface="微軟正黑體" panose="020B0604030504040204" pitchFamily="34" charset="-120"/>
              </a:rPr>
              <a:t>擇一主要待遇類型</a:t>
            </a:r>
            <a:r>
              <a:rPr lang="zh-TW" altLang="en-US" kern="100" dirty="0">
                <a:latin typeface="微軟正黑體" panose="020B0604030504040204" pitchFamily="34" charset="-120"/>
              </a:rPr>
              <a:t>進行填報，在填報時確認</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保險及待遇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需為同一方案</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4008193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26</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976746"/>
            <a:ext cx="11847513" cy="5881254"/>
          </a:xfrm>
          <a:prstGeom prst="rect">
            <a:avLst/>
          </a:prstGeom>
        </p:spPr>
        <p:txBody>
          <a:bodyPr vert="horz" lIns="91440" tIns="45720" rIns="91440" bIns="45720" rtlCol="0">
            <a:normAutofit fontScale="925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範例：</a:t>
            </a:r>
            <a:r>
              <a:rPr lang="en-US" altLang="zh-TW" kern="100" dirty="0">
                <a:latin typeface="微軟正黑體" panose="020B0604030504040204" pitchFamily="34" charset="-120"/>
              </a:rPr>
              <a:t>E</a:t>
            </a:r>
            <a:r>
              <a:rPr lang="zh-TW" altLang="en-US" kern="100" dirty="0">
                <a:latin typeface="微軟正黑體" panose="020B0604030504040204" pitchFamily="34" charset="-120"/>
              </a:rPr>
              <a:t>校餐飲管理學系甲生分別於暑假修讀「店舖設計與規劃課程」與寒假修讀「餐旅企業進階實習」，並於暑假與寒假期間分別至「乙飯店」及「丙飯店」進行實習，</a:t>
            </a:r>
            <a:r>
              <a:rPr lang="zh-TW" altLang="en-US" b="1" kern="100" dirty="0">
                <a:solidFill>
                  <a:srgbClr val="FF0000"/>
                </a:solidFill>
                <a:latin typeface="微軟正黑體" panose="020B0604030504040204" pitchFamily="34" charset="-120"/>
              </a:rPr>
              <a:t>乙飯店提供實習待遇為「工資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時薪」</a:t>
            </a:r>
            <a:r>
              <a:rPr lang="zh-TW" altLang="en-US"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丙飯店提供實習待遇為「獎學金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月給」</a:t>
            </a:r>
            <a:r>
              <a:rPr lang="zh-TW" altLang="en-US" kern="100" dirty="0">
                <a:latin typeface="微軟正黑體" panose="020B0604030504040204" pitchFamily="34" charset="-120"/>
              </a:rPr>
              <a:t>。乙飯店為甲生投保「勞工保險」，而</a:t>
            </a:r>
            <a:r>
              <a:rPr lang="en-US" altLang="zh-TW" kern="100" dirty="0">
                <a:latin typeface="微軟正黑體" panose="020B0604030504040204" pitchFamily="34" charset="-120"/>
              </a:rPr>
              <a:t>E</a:t>
            </a:r>
            <a:r>
              <a:rPr lang="zh-TW" altLang="en-US" kern="100" dirty="0">
                <a:latin typeface="微軟正黑體" panose="020B0604030504040204" pitchFamily="34" charset="-120"/>
              </a:rPr>
              <a:t>校兩次實習均為甲生投保大專校院校外實習學生團體保險。</a:t>
            </a:r>
          </a:p>
          <a:p>
            <a:pPr marL="457166" lvl="1" indent="0">
              <a:lnSpc>
                <a:spcPct val="120000"/>
              </a:lnSpc>
              <a:spcBef>
                <a:spcPts val="600"/>
              </a:spcBef>
              <a:buNone/>
              <a:defRPr/>
            </a:pPr>
            <a:r>
              <a:rPr lang="en-US" altLang="zh-TW" kern="100" dirty="0">
                <a:latin typeface="微軟正黑體" panose="020B0604030504040204" pitchFamily="34" charset="-120"/>
              </a:rPr>
              <a:t>(1) </a:t>
            </a:r>
            <a:r>
              <a:rPr lang="zh-TW" altLang="en-US" b="1" kern="100" dirty="0">
                <a:solidFill>
                  <a:srgbClr val="FF0000"/>
                </a:solidFill>
                <a:latin typeface="微軟正黑體" panose="020B0604030504040204" pitchFamily="34" charset="-120"/>
              </a:rPr>
              <a:t>乙飯店</a:t>
            </a:r>
            <a:r>
              <a:rPr lang="zh-TW" altLang="en-US" kern="100" dirty="0">
                <a:latin typeface="微軟正黑體" panose="020B0604030504040204" pitchFamily="34" charset="-120"/>
              </a:rPr>
              <a:t>：由於機構與學生兩者間具雇傭關係，故提供實習待遇為「工資</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時薪」，且依法為學生投保勞保</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包含職災保險</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，另學校為學生投保大專校院校外實習學生團體保險。故該筆資料於</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實習待遇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為「工資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時薪」列計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投保情形</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的「兩者皆有」選項列計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p>
          <a:p>
            <a:pPr marL="457166" lvl="1" indent="0">
              <a:lnSpc>
                <a:spcPct val="120000"/>
              </a:lnSpc>
              <a:spcBef>
                <a:spcPts val="600"/>
              </a:spcBef>
              <a:buNone/>
              <a:defRPr/>
            </a:pPr>
            <a:r>
              <a:rPr lang="en-US" altLang="zh-TW" kern="100" dirty="0">
                <a:latin typeface="微軟正黑體" panose="020B0604030504040204" pitchFamily="34" charset="-120"/>
              </a:rPr>
              <a:t>(2)</a:t>
            </a:r>
            <a:r>
              <a:rPr lang="zh-TW" altLang="en-US" b="1" kern="100" dirty="0">
                <a:solidFill>
                  <a:srgbClr val="FF0000"/>
                </a:solidFill>
                <a:latin typeface="微軟正黑體" panose="020B0604030504040204" pitchFamily="34" charset="-120"/>
              </a:rPr>
              <a:t>丙飯店</a:t>
            </a:r>
            <a:r>
              <a:rPr lang="zh-TW" altLang="en-US" kern="100" dirty="0">
                <a:latin typeface="微軟正黑體" panose="020B0604030504040204" pitchFamily="34" charset="-120"/>
              </a:rPr>
              <a:t>：由於機構與學生兩者間屬非雇傭關係，故提供實習待遇為「獎學金</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月給」，另學校為學生投保大專校院校外實習學生團體保險。故該筆資料於</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實習待遇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為「獎學金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月給」列計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投保情形</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的「僅校外實習保險」選項列計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p>
          <a:p>
            <a:pPr marL="0" indent="0">
              <a:lnSpc>
                <a:spcPct val="120000"/>
              </a:lnSpc>
              <a:spcBef>
                <a:spcPts val="600"/>
              </a:spcBef>
              <a:buNone/>
              <a:defRPr/>
            </a:pP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812828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4-19 </a:t>
            </a:r>
            <a:r>
              <a:rPr lang="zh-TW" altLang="en-US" dirty="0"/>
              <a:t>退學人數暨原因資料表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27</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137633"/>
            <a:ext cx="11847513" cy="4720367"/>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退學原因</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學生自請退學原因：</a:t>
            </a:r>
            <a:br>
              <a:rPr lang="en-US" altLang="zh-TW" kern="100" dirty="0">
                <a:latin typeface="微軟正黑體" panose="020B0604030504040204" pitchFamily="34" charset="-120"/>
              </a:rPr>
            </a:br>
            <a:r>
              <a:rPr lang="zh-TW" altLang="en-US" kern="100" dirty="0">
                <a:latin typeface="微軟正黑體" panose="020B0604030504040204" pitchFamily="34" charset="-120"/>
              </a:rPr>
              <a:t>如遇下述情形，請合併至</a:t>
            </a:r>
            <a:r>
              <a:rPr lang="zh-TW" altLang="en-US" b="1" kern="100" dirty="0">
                <a:solidFill>
                  <a:srgbClr val="FF0000"/>
                </a:solidFill>
                <a:latin typeface="PMingLiU" panose="02020500000000000000" pitchFamily="18" charset="-120"/>
                <a:ea typeface="PMingLiU" panose="02020500000000000000" pitchFamily="18" charset="-120"/>
              </a:rPr>
              <a:t>「</a:t>
            </a:r>
            <a:r>
              <a:rPr lang="zh-TW" altLang="en-US" b="1" kern="100" dirty="0">
                <a:solidFill>
                  <a:srgbClr val="FF0000"/>
                </a:solidFill>
                <a:latin typeface="微軟正黑體" panose="020B0604030504040204" pitchFamily="34" charset="-120"/>
              </a:rPr>
              <a:t>就讀學校、科系不符期待</a:t>
            </a:r>
            <a:r>
              <a:rPr lang="zh-TW" altLang="en-US" b="1" kern="100" dirty="0">
                <a:solidFill>
                  <a:srgbClr val="FF0000"/>
                </a:solidFill>
                <a:latin typeface="標楷體" panose="03000509000000000000" pitchFamily="65" charset="-120"/>
                <a:ea typeface="標楷體" panose="03000509000000000000" pitchFamily="65" charset="-120"/>
              </a:rPr>
              <a:t>」</a:t>
            </a:r>
            <a:r>
              <a:rPr lang="zh-TW" altLang="en-US" kern="100" dirty="0">
                <a:latin typeface="微軟正黑體" panose="020B0604030504040204" pitchFamily="34" charset="-120"/>
              </a:rPr>
              <a:t>此項統計。</a:t>
            </a:r>
            <a:br>
              <a:rPr lang="en-US" altLang="zh-TW" kern="100" dirty="0">
                <a:latin typeface="微軟正黑體" panose="020B0604030504040204" pitchFamily="34" charset="-120"/>
              </a:rPr>
            </a:br>
            <a:r>
              <a:rPr lang="zh-TW" altLang="en-US" kern="100" dirty="0">
                <a:latin typeface="微軟正黑體" panose="020B0604030504040204" pitchFamily="34" charset="-120"/>
              </a:rPr>
              <a:t>因就讀學校或科系不符個人生涯規劃而申請退學者，包含出國留</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遊</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a:t>
            </a:r>
            <a:r>
              <a:rPr lang="zh-TW" altLang="en-US" kern="100" dirty="0">
                <a:solidFill>
                  <a:srgbClr val="FF0000"/>
                </a:solidFill>
                <a:latin typeface="微軟正黑體" panose="020B0604030504040204" pitchFamily="34" charset="-120"/>
              </a:rPr>
              <a:t>準備升學</a:t>
            </a:r>
            <a:r>
              <a:rPr lang="en-US" altLang="zh-TW" kern="100" dirty="0">
                <a:solidFill>
                  <a:srgbClr val="FF0000"/>
                </a:solidFill>
                <a:latin typeface="微軟正黑體" panose="020B0604030504040204" pitchFamily="34" charset="-120"/>
              </a:rPr>
              <a:t>(</a:t>
            </a:r>
            <a:r>
              <a:rPr lang="zh-TW" altLang="en-US" kern="100" dirty="0">
                <a:solidFill>
                  <a:srgbClr val="FF0000"/>
                </a:solidFill>
                <a:latin typeface="微軟正黑體" panose="020B0604030504040204" pitchFamily="34" charset="-120"/>
              </a:rPr>
              <a:t>工作職訓類</a:t>
            </a:r>
            <a:r>
              <a:rPr lang="en-US" altLang="zh-TW" kern="100" dirty="0">
                <a:solidFill>
                  <a:srgbClr val="FF0000"/>
                </a:solidFill>
                <a:latin typeface="微軟正黑體" panose="020B0604030504040204" pitchFamily="34" charset="-120"/>
              </a:rPr>
              <a:t>)</a:t>
            </a:r>
            <a:r>
              <a:rPr lang="zh-TW" altLang="en-US" kern="100" dirty="0">
                <a:solidFill>
                  <a:srgbClr val="FF0000"/>
                </a:solidFill>
                <a:latin typeface="微軟正黑體" panose="020B0604030504040204" pitchFamily="34" charset="-120"/>
              </a:rPr>
              <a:t>考試，或以同等學力於同校升讀或至他校就讀而申請退學者</a:t>
            </a:r>
            <a:r>
              <a:rPr lang="zh-TW" altLang="en-US" kern="100" dirty="0">
                <a:latin typeface="微軟正黑體" panose="020B0604030504040204" pitchFamily="34" charset="-120"/>
              </a:rPr>
              <a:t>。</a:t>
            </a:r>
            <a:endParaRPr lang="zh-TW" altLang="en-US"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統計處</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補充定義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2226BD71-8953-4749-87BD-65E3A7127CAF}"/>
              </a:ext>
            </a:extLst>
          </p:cNvPr>
          <p:cNvGraphicFramePr>
            <a:graphicFrameLocks noGrp="1"/>
          </p:cNvGraphicFramePr>
          <p:nvPr>
            <p:ph sz="quarter" idx="13"/>
            <p:extLst>
              <p:ext uri="{D42A27DB-BD31-4B8C-83A1-F6EECF244321}">
                <p14:modId xmlns:p14="http://schemas.microsoft.com/office/powerpoint/2010/main" val="1206243384"/>
              </p:ext>
            </p:extLst>
          </p:nvPr>
        </p:nvGraphicFramePr>
        <p:xfrm>
          <a:off x="161925" y="976184"/>
          <a:ext cx="11847201" cy="987698"/>
        </p:xfrm>
        <a:graphic>
          <a:graphicData uri="http://schemas.openxmlformats.org/drawingml/2006/table">
            <a:tbl>
              <a:tblPr firstRow="1" firstCol="1" bandRow="1">
                <a:tableStyleId>{5C22544A-7EE6-4342-B048-85BDC9FD1C3A}</a:tableStyleId>
              </a:tblPr>
              <a:tblGrid>
                <a:gridCol w="1184720">
                  <a:extLst>
                    <a:ext uri="{9D8B030D-6E8A-4147-A177-3AD203B41FA5}">
                      <a16:colId xmlns:a16="http://schemas.microsoft.com/office/drawing/2014/main" val="1473401044"/>
                    </a:ext>
                  </a:extLst>
                </a:gridCol>
                <a:gridCol w="584967">
                  <a:extLst>
                    <a:ext uri="{9D8B030D-6E8A-4147-A177-3AD203B41FA5}">
                      <a16:colId xmlns:a16="http://schemas.microsoft.com/office/drawing/2014/main" val="2116226998"/>
                    </a:ext>
                  </a:extLst>
                </a:gridCol>
                <a:gridCol w="584967">
                  <a:extLst>
                    <a:ext uri="{9D8B030D-6E8A-4147-A177-3AD203B41FA5}">
                      <a16:colId xmlns:a16="http://schemas.microsoft.com/office/drawing/2014/main" val="3987885318"/>
                    </a:ext>
                  </a:extLst>
                </a:gridCol>
                <a:gridCol w="584967">
                  <a:extLst>
                    <a:ext uri="{9D8B030D-6E8A-4147-A177-3AD203B41FA5}">
                      <a16:colId xmlns:a16="http://schemas.microsoft.com/office/drawing/2014/main" val="2327867220"/>
                    </a:ext>
                  </a:extLst>
                </a:gridCol>
                <a:gridCol w="976184">
                  <a:extLst>
                    <a:ext uri="{9D8B030D-6E8A-4147-A177-3AD203B41FA5}">
                      <a16:colId xmlns:a16="http://schemas.microsoft.com/office/drawing/2014/main" val="3279189782"/>
                    </a:ext>
                  </a:extLst>
                </a:gridCol>
                <a:gridCol w="2965621">
                  <a:extLst>
                    <a:ext uri="{9D8B030D-6E8A-4147-A177-3AD203B41FA5}">
                      <a16:colId xmlns:a16="http://schemas.microsoft.com/office/drawing/2014/main" val="839852938"/>
                    </a:ext>
                  </a:extLst>
                </a:gridCol>
                <a:gridCol w="1705233">
                  <a:extLst>
                    <a:ext uri="{9D8B030D-6E8A-4147-A177-3AD203B41FA5}">
                      <a16:colId xmlns:a16="http://schemas.microsoft.com/office/drawing/2014/main" val="1709514471"/>
                    </a:ext>
                  </a:extLst>
                </a:gridCol>
                <a:gridCol w="891102">
                  <a:extLst>
                    <a:ext uri="{9D8B030D-6E8A-4147-A177-3AD203B41FA5}">
                      <a16:colId xmlns:a16="http://schemas.microsoft.com/office/drawing/2014/main" val="2609324841"/>
                    </a:ext>
                  </a:extLst>
                </a:gridCol>
                <a:gridCol w="1184720">
                  <a:extLst>
                    <a:ext uri="{9D8B030D-6E8A-4147-A177-3AD203B41FA5}">
                      <a16:colId xmlns:a16="http://schemas.microsoft.com/office/drawing/2014/main" val="2061436767"/>
                    </a:ext>
                  </a:extLst>
                </a:gridCol>
                <a:gridCol w="1184720">
                  <a:extLst>
                    <a:ext uri="{9D8B030D-6E8A-4147-A177-3AD203B41FA5}">
                      <a16:colId xmlns:a16="http://schemas.microsoft.com/office/drawing/2014/main" val="968729030"/>
                    </a:ext>
                  </a:extLst>
                </a:gridCol>
              </a:tblGrid>
              <a:tr h="987698">
                <a:tc>
                  <a:txBody>
                    <a:bodyPr/>
                    <a:lstStyle/>
                    <a:p>
                      <a:pPr algn="ctr"/>
                      <a:r>
                        <a:rPr lang="zh-TW" sz="800" b="0" kern="0" dirty="0">
                          <a:solidFill>
                            <a:schemeClr val="bg1">
                              <a:lumMod val="50000"/>
                            </a:schemeClr>
                          </a:solidFill>
                          <a:effectLst/>
                          <a:latin typeface="+mn-ea"/>
                          <a:ea typeface="+mn-ea"/>
                        </a:rPr>
                        <a:t>學年度</a:t>
                      </a:r>
                      <a:r>
                        <a:rPr lang="en-US" sz="800" b="0" kern="0" dirty="0">
                          <a:solidFill>
                            <a:schemeClr val="bg1">
                              <a:lumMod val="50000"/>
                            </a:schemeClr>
                          </a:solidFill>
                          <a:effectLst/>
                          <a:latin typeface="+mn-ea"/>
                          <a:ea typeface="+mn-ea"/>
                        </a:rPr>
                        <a:t>/</a:t>
                      </a:r>
                      <a:r>
                        <a:rPr lang="zh-TW" sz="800" b="0" kern="0" dirty="0">
                          <a:solidFill>
                            <a:schemeClr val="bg1">
                              <a:lumMod val="50000"/>
                            </a:schemeClr>
                          </a:solidFill>
                          <a:effectLst/>
                          <a:latin typeface="+mn-ea"/>
                          <a:ea typeface="+mn-ea"/>
                        </a:rPr>
                        <a:t>學期</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學院</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身分類別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0" dirty="0">
                          <a:solidFill>
                            <a:srgbClr val="FF0000"/>
                          </a:solidFill>
                          <a:effectLst/>
                          <a:latin typeface="+mn-ea"/>
                          <a:ea typeface="+mn-ea"/>
                        </a:rPr>
                        <a:t>退學原因</a:t>
                      </a:r>
                      <a:endParaRPr lang="zh-TW" sz="2000" b="1" kern="100" dirty="0">
                        <a:solidFill>
                          <a:srgbClr val="FF0000"/>
                        </a:solidFill>
                        <a:effectLst/>
                        <a:latin typeface="+mn-ea"/>
                        <a:ea typeface="+mn-ea"/>
                        <a:cs typeface="Times New Roman" panose="02020603050405020304" pitchFamily="18" charset="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800" b="0" kern="0" dirty="0">
                          <a:solidFill>
                            <a:schemeClr val="bg1">
                              <a:lumMod val="50000"/>
                            </a:schemeClr>
                          </a:solidFill>
                          <a:effectLst/>
                          <a:latin typeface="+mn-ea"/>
                          <a:ea typeface="+mn-ea"/>
                        </a:rPr>
                        <a:t>學期間退學人數—按退學原因別分</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a:solidFill>
                            <a:schemeClr val="bg1">
                              <a:lumMod val="50000"/>
                            </a:schemeClr>
                          </a:solidFill>
                          <a:effectLst/>
                          <a:latin typeface="+mn-ea"/>
                          <a:ea typeface="+mn-ea"/>
                        </a:rPr>
                        <a:t>開除學籍</a:t>
                      </a:r>
                      <a:r>
                        <a:rPr lang="zh-TW" sz="800" b="0" kern="0" spc="-100">
                          <a:solidFill>
                            <a:schemeClr val="bg1">
                              <a:lumMod val="50000"/>
                            </a:schemeClr>
                          </a:solidFill>
                          <a:effectLst/>
                          <a:latin typeface="+mn-ea"/>
                          <a:ea typeface="+mn-ea"/>
                        </a:rPr>
                        <a:t>人數</a:t>
                      </a:r>
                      <a:endParaRPr lang="zh-TW" sz="800" b="0" kern="10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死亡</a:t>
                      </a:r>
                      <a:r>
                        <a:rPr lang="zh-TW" sz="800" b="0" kern="0" spc="-100" dirty="0">
                          <a:solidFill>
                            <a:schemeClr val="bg1">
                              <a:lumMod val="50000"/>
                            </a:schemeClr>
                          </a:solidFill>
                          <a:effectLst/>
                          <a:latin typeface="+mn-ea"/>
                          <a:ea typeface="+mn-ea"/>
                        </a:rPr>
                        <a:t>人數</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轉班</a:t>
                      </a:r>
                      <a:r>
                        <a:rPr lang="zh-TW" sz="800" b="0" kern="0" spc="-100" dirty="0">
                          <a:solidFill>
                            <a:schemeClr val="bg1">
                              <a:lumMod val="50000"/>
                            </a:schemeClr>
                          </a:solidFill>
                          <a:effectLst/>
                          <a:latin typeface="+mn-ea"/>
                          <a:ea typeface="+mn-ea"/>
                        </a:rPr>
                        <a:t>人數</a:t>
                      </a:r>
                      <a:endParaRPr lang="zh-TW" sz="800" b="0" kern="100" dirty="0">
                        <a:solidFill>
                          <a:schemeClr val="bg1">
                            <a:lumMod val="50000"/>
                          </a:schemeClr>
                        </a:solidFill>
                        <a:effectLst/>
                        <a:latin typeface="+mn-ea"/>
                        <a:ea typeface="+mn-ea"/>
                      </a:endParaRPr>
                    </a:p>
                    <a:p>
                      <a:pPr algn="ctr"/>
                      <a:r>
                        <a:rPr lang="en-US" sz="800" b="0" kern="0" dirty="0">
                          <a:solidFill>
                            <a:schemeClr val="bg1">
                              <a:lumMod val="50000"/>
                            </a:schemeClr>
                          </a:solidFill>
                          <a:effectLst/>
                          <a:latin typeface="+mn-ea"/>
                          <a:ea typeface="+mn-ea"/>
                        </a:rPr>
                        <a:t>(</a:t>
                      </a:r>
                      <a:r>
                        <a:rPr lang="zh-TW" sz="800" b="0" kern="0" dirty="0">
                          <a:solidFill>
                            <a:schemeClr val="bg1">
                              <a:lumMod val="50000"/>
                            </a:schemeClr>
                          </a:solidFill>
                          <a:effectLst/>
                          <a:latin typeface="+mn-ea"/>
                          <a:ea typeface="+mn-ea"/>
                        </a:rPr>
                        <a:t>僅特殊專班需填報</a:t>
                      </a:r>
                      <a:r>
                        <a:rPr lang="en-US" sz="800" b="0" kern="0" dirty="0">
                          <a:solidFill>
                            <a:schemeClr val="bg1">
                              <a:lumMod val="50000"/>
                            </a:schemeClr>
                          </a:solidFill>
                          <a:effectLst/>
                          <a:latin typeface="+mn-ea"/>
                          <a:ea typeface="+mn-ea"/>
                        </a:rPr>
                        <a:t>)</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1038873"/>
                  </a:ext>
                </a:extLst>
              </a:tr>
            </a:tbl>
          </a:graphicData>
        </a:graphic>
      </p:graphicFrame>
    </p:spTree>
    <p:extLst>
      <p:ext uri="{BB962C8B-B14F-4D97-AF65-F5344CB8AC3E}">
        <p14:creationId xmlns:p14="http://schemas.microsoft.com/office/powerpoint/2010/main" val="580050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8-6</a:t>
            </a:r>
            <a:r>
              <a:rPr lang="zh-TW" altLang="en-US" dirty="0"/>
              <a:t>學校設置太陽光電發電設備容量表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28</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06</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97727"/>
            <a:ext cx="11847513" cy="4260273"/>
          </a:xfrm>
          <a:prstGeom prst="rect">
            <a:avLst/>
          </a:prstGeom>
        </p:spPr>
        <p:txBody>
          <a:bodyPr vert="horz" lIns="91440" tIns="45720" rIns="91440" bIns="45720" rtlCol="0">
            <a:normAutofit fontScale="92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屋頂型、地面型</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請填寫學校設置太陽光電發電設備</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累計至今之總設置容量（單位：</a:t>
            </a:r>
            <a:r>
              <a:rPr lang="en-US" altLang="zh-TW" kern="100" dirty="0" err="1">
                <a:latin typeface="微軟正黑體" panose="020B0604030504040204" pitchFamily="34" charset="-120"/>
              </a:rPr>
              <a:t>kWp</a:t>
            </a:r>
            <a:r>
              <a:rPr lang="zh-TW" altLang="en-US" kern="100" dirty="0">
                <a:latin typeface="微軟正黑體" panose="020B0604030504040204" pitchFamily="34" charset="-120"/>
              </a:rPr>
              <a:t>峰瓩），並區分為標租設置或自行設置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數據再請個別區分為</a:t>
            </a:r>
            <a:r>
              <a:rPr lang="zh-TW" altLang="en-US" b="1" kern="100" dirty="0">
                <a:solidFill>
                  <a:srgbClr val="FF0000"/>
                </a:solidFill>
                <a:latin typeface="微軟正黑體" panose="020B0604030504040204" pitchFamily="34" charset="-120"/>
              </a:rPr>
              <a:t>屋頂型或地面型</a:t>
            </a:r>
            <a:r>
              <a:rPr lang="zh-TW" altLang="en-US" kern="100" dirty="0">
                <a:latin typeface="微軟正黑體" panose="020B0604030504040204" pitchFamily="34" charset="-120"/>
              </a:rPr>
              <a:t>。</a:t>
            </a:r>
          </a:p>
          <a:p>
            <a:pPr marL="457166" lvl="1" indent="0">
              <a:lnSpc>
                <a:spcPct val="120000"/>
              </a:lnSpc>
              <a:spcBef>
                <a:spcPts val="600"/>
              </a:spcBef>
              <a:buNone/>
              <a:defRPr/>
            </a:pPr>
            <a:r>
              <a:rPr lang="zh-TW" altLang="en-US" kern="100" dirty="0">
                <a:latin typeface="微軟正黑體" panose="020B0604030504040204" pitchFamily="34" charset="-120"/>
              </a:rPr>
              <a:t>例如：學校統計已運作累計至今</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資料填報基準日</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之總容量為於</a:t>
            </a:r>
            <a:r>
              <a:rPr lang="en-US" altLang="zh-TW" kern="100" dirty="0">
                <a:latin typeface="微軟正黑體" panose="020B0604030504040204" pitchFamily="34" charset="-120"/>
              </a:rPr>
              <a:t>99</a:t>
            </a:r>
            <a:r>
              <a:rPr lang="zh-TW" altLang="en-US" kern="100" dirty="0">
                <a:latin typeface="微軟正黑體" panose="020B0604030504040204" pitchFamily="34" charset="-120"/>
              </a:rPr>
              <a:t>年自行設置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屋頂型</a:t>
            </a:r>
            <a:r>
              <a:rPr lang="en-US" altLang="zh-TW" kern="100" dirty="0">
                <a:latin typeface="微軟正黑體" panose="020B0604030504040204" pitchFamily="34" charset="-120"/>
              </a:rPr>
              <a:t>) 200kWp</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106</a:t>
            </a:r>
            <a:r>
              <a:rPr lang="zh-TW" altLang="en-US" kern="100" dirty="0">
                <a:latin typeface="微軟正黑體" panose="020B0604030504040204" pitchFamily="34" charset="-120"/>
              </a:rPr>
              <a:t>年以</a:t>
            </a:r>
            <a:r>
              <a:rPr lang="en-US" altLang="zh-TW" kern="100" dirty="0">
                <a:latin typeface="微軟正黑體" panose="020B0604030504040204" pitchFamily="34" charset="-120"/>
              </a:rPr>
              <a:t>PV-ESCO</a:t>
            </a:r>
            <a:r>
              <a:rPr lang="zh-TW" altLang="en-US" kern="100" dirty="0">
                <a:latin typeface="微軟正黑體" panose="020B0604030504040204" pitchFamily="34" charset="-120"/>
              </a:rPr>
              <a:t>模式設置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屋頂型</a:t>
            </a:r>
            <a:r>
              <a:rPr lang="en-US" altLang="zh-TW" kern="100" dirty="0">
                <a:latin typeface="微軟正黑體" panose="020B0604030504040204" pitchFamily="34" charset="-120"/>
              </a:rPr>
              <a:t>) 300kWp</a:t>
            </a:r>
            <a:r>
              <a:rPr lang="zh-TW" altLang="en-US" kern="100" dirty="0">
                <a:latin typeface="微軟正黑體" panose="020B0604030504040204" pitchFamily="34" charset="-120"/>
              </a:rPr>
              <a:t>；但</a:t>
            </a:r>
            <a:r>
              <a:rPr lang="en-US" altLang="zh-TW" kern="100" dirty="0">
                <a:latin typeface="微軟正黑體" panose="020B0604030504040204" pitchFamily="34" charset="-120"/>
              </a:rPr>
              <a:t>113</a:t>
            </a:r>
            <a:r>
              <a:rPr lang="zh-TW" altLang="en-US" kern="100" dirty="0">
                <a:latin typeface="微軟正黑體" panose="020B0604030504040204" pitchFamily="34" charset="-120"/>
              </a:rPr>
              <a:t>年惟刻正建置中，預計以</a:t>
            </a:r>
            <a:r>
              <a:rPr lang="en-US" altLang="zh-TW" kern="100" dirty="0">
                <a:latin typeface="微軟正黑體" panose="020B0604030504040204" pitchFamily="34" charset="-120"/>
              </a:rPr>
              <a:t>PV-ESCO</a:t>
            </a:r>
            <a:r>
              <a:rPr lang="zh-TW" altLang="en-US" kern="100" dirty="0">
                <a:latin typeface="微軟正黑體" panose="020B0604030504040204" pitchFamily="34" charset="-120"/>
              </a:rPr>
              <a:t>模式設置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地面型</a:t>
            </a:r>
            <a:r>
              <a:rPr lang="en-US" altLang="zh-TW" kern="100" dirty="0">
                <a:latin typeface="微軟正黑體" panose="020B0604030504040204" pitchFamily="34" charset="-120"/>
              </a:rPr>
              <a:t>) 400kWp</a:t>
            </a:r>
            <a:r>
              <a:rPr lang="zh-TW" altLang="en-US" kern="100" dirty="0">
                <a:latin typeface="微軟正黑體" panose="020B0604030504040204" pitchFamily="34" charset="-120"/>
              </a:rPr>
              <a:t>。 </a:t>
            </a:r>
            <a:endParaRPr lang="en-US" altLang="zh-TW"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gn="r">
              <a:lnSpc>
                <a:spcPct val="110000"/>
              </a:lnSpc>
              <a:spcBef>
                <a:spcPts val="600"/>
              </a:spcBef>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資科司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DFA0846F-F983-47BA-9848-C3A196F3B01B}"/>
              </a:ext>
            </a:extLst>
          </p:cNvPr>
          <p:cNvGraphicFramePr>
            <a:graphicFrameLocks noGrp="1"/>
          </p:cNvGraphicFramePr>
          <p:nvPr>
            <p:ph sz="quarter" idx="13"/>
          </p:nvPr>
        </p:nvGraphicFramePr>
        <p:xfrm>
          <a:off x="182563" y="976186"/>
          <a:ext cx="11826559" cy="1519880"/>
        </p:xfrm>
        <a:graphic>
          <a:graphicData uri="http://schemas.openxmlformats.org/drawingml/2006/table">
            <a:tbl>
              <a:tblPr>
                <a:tableStyleId>{5C22544A-7EE6-4342-B048-85BDC9FD1C3A}</a:tableStyleId>
              </a:tblPr>
              <a:tblGrid>
                <a:gridCol w="424548">
                  <a:extLst>
                    <a:ext uri="{9D8B030D-6E8A-4147-A177-3AD203B41FA5}">
                      <a16:colId xmlns:a16="http://schemas.microsoft.com/office/drawing/2014/main" val="724844938"/>
                    </a:ext>
                  </a:extLst>
                </a:gridCol>
                <a:gridCol w="424548">
                  <a:extLst>
                    <a:ext uri="{9D8B030D-6E8A-4147-A177-3AD203B41FA5}">
                      <a16:colId xmlns:a16="http://schemas.microsoft.com/office/drawing/2014/main" val="2536801825"/>
                    </a:ext>
                  </a:extLst>
                </a:gridCol>
                <a:gridCol w="424548">
                  <a:extLst>
                    <a:ext uri="{9D8B030D-6E8A-4147-A177-3AD203B41FA5}">
                      <a16:colId xmlns:a16="http://schemas.microsoft.com/office/drawing/2014/main" val="3418013523"/>
                    </a:ext>
                  </a:extLst>
                </a:gridCol>
                <a:gridCol w="424548">
                  <a:extLst>
                    <a:ext uri="{9D8B030D-6E8A-4147-A177-3AD203B41FA5}">
                      <a16:colId xmlns:a16="http://schemas.microsoft.com/office/drawing/2014/main" val="2669161103"/>
                    </a:ext>
                  </a:extLst>
                </a:gridCol>
                <a:gridCol w="1106632">
                  <a:extLst>
                    <a:ext uri="{9D8B030D-6E8A-4147-A177-3AD203B41FA5}">
                      <a16:colId xmlns:a16="http://schemas.microsoft.com/office/drawing/2014/main" val="4190546343"/>
                    </a:ext>
                  </a:extLst>
                </a:gridCol>
                <a:gridCol w="1106632">
                  <a:extLst>
                    <a:ext uri="{9D8B030D-6E8A-4147-A177-3AD203B41FA5}">
                      <a16:colId xmlns:a16="http://schemas.microsoft.com/office/drawing/2014/main" val="1431270601"/>
                    </a:ext>
                  </a:extLst>
                </a:gridCol>
                <a:gridCol w="1106632">
                  <a:extLst>
                    <a:ext uri="{9D8B030D-6E8A-4147-A177-3AD203B41FA5}">
                      <a16:colId xmlns:a16="http://schemas.microsoft.com/office/drawing/2014/main" val="1951893324"/>
                    </a:ext>
                  </a:extLst>
                </a:gridCol>
                <a:gridCol w="1106632">
                  <a:extLst>
                    <a:ext uri="{9D8B030D-6E8A-4147-A177-3AD203B41FA5}">
                      <a16:colId xmlns:a16="http://schemas.microsoft.com/office/drawing/2014/main" val="3991605854"/>
                    </a:ext>
                  </a:extLst>
                </a:gridCol>
                <a:gridCol w="1340427">
                  <a:extLst>
                    <a:ext uri="{9D8B030D-6E8A-4147-A177-3AD203B41FA5}">
                      <a16:colId xmlns:a16="http://schemas.microsoft.com/office/drawing/2014/main" val="464793540"/>
                    </a:ext>
                  </a:extLst>
                </a:gridCol>
                <a:gridCol w="1340427">
                  <a:extLst>
                    <a:ext uri="{9D8B030D-6E8A-4147-A177-3AD203B41FA5}">
                      <a16:colId xmlns:a16="http://schemas.microsoft.com/office/drawing/2014/main" val="3713716766"/>
                    </a:ext>
                  </a:extLst>
                </a:gridCol>
                <a:gridCol w="1340427">
                  <a:extLst>
                    <a:ext uri="{9D8B030D-6E8A-4147-A177-3AD203B41FA5}">
                      <a16:colId xmlns:a16="http://schemas.microsoft.com/office/drawing/2014/main" val="3710142777"/>
                    </a:ext>
                  </a:extLst>
                </a:gridCol>
                <a:gridCol w="1340427">
                  <a:extLst>
                    <a:ext uri="{9D8B030D-6E8A-4147-A177-3AD203B41FA5}">
                      <a16:colId xmlns:a16="http://schemas.microsoft.com/office/drawing/2014/main" val="1462065694"/>
                    </a:ext>
                  </a:extLst>
                </a:gridCol>
                <a:gridCol w="340131">
                  <a:extLst>
                    <a:ext uri="{9D8B030D-6E8A-4147-A177-3AD203B41FA5}">
                      <a16:colId xmlns:a16="http://schemas.microsoft.com/office/drawing/2014/main" val="2945758455"/>
                    </a:ext>
                  </a:extLst>
                </a:gridCol>
              </a:tblGrid>
              <a:tr h="299182">
                <a:tc rowSpan="4">
                  <a:txBody>
                    <a:bodyPr/>
                    <a:lstStyle/>
                    <a:p>
                      <a:pPr algn="ctr"/>
                      <a:r>
                        <a:rPr lang="zh-TW" sz="800" kern="100" dirty="0">
                          <a:solidFill>
                            <a:schemeClr val="bg1">
                              <a:lumMod val="50000"/>
                            </a:schemeClr>
                          </a:solidFill>
                          <a:effectLst/>
                          <a:latin typeface="+mn-ea"/>
                          <a:ea typeface="+mn-ea"/>
                        </a:rPr>
                        <a:t>學年度</a:t>
                      </a:r>
                      <a:r>
                        <a:rPr lang="en-US" sz="800" kern="100" dirty="0">
                          <a:solidFill>
                            <a:schemeClr val="bg1">
                              <a:lumMod val="50000"/>
                            </a:schemeClr>
                          </a:solidFill>
                          <a:effectLst/>
                          <a:latin typeface="+mn-ea"/>
                          <a:ea typeface="+mn-ea"/>
                        </a:rPr>
                        <a:t>/</a:t>
                      </a:r>
                      <a:r>
                        <a:rPr lang="zh-TW" sz="800" kern="100" dirty="0">
                          <a:solidFill>
                            <a:schemeClr val="bg1">
                              <a:lumMod val="50000"/>
                            </a:schemeClr>
                          </a:solidFill>
                          <a:effectLst/>
                          <a:latin typeface="+mn-ea"/>
                          <a:ea typeface="+mn-ea"/>
                        </a:rPr>
                        <a:t>學期</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kern="100" dirty="0">
                          <a:solidFill>
                            <a:schemeClr val="bg1">
                              <a:lumMod val="50000"/>
                            </a:schemeClr>
                          </a:solidFill>
                          <a:effectLst/>
                          <a:latin typeface="+mn-ea"/>
                          <a:ea typeface="+mn-ea"/>
                        </a:rPr>
                        <a:t>校區名稱</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kern="100" dirty="0">
                          <a:solidFill>
                            <a:schemeClr val="bg1">
                              <a:lumMod val="50000"/>
                            </a:schemeClr>
                          </a:solidFill>
                          <a:effectLst/>
                          <a:latin typeface="+mn-ea"/>
                          <a:ea typeface="+mn-ea"/>
                        </a:rPr>
                        <a:t>校區別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kern="100" dirty="0">
                          <a:solidFill>
                            <a:schemeClr val="bg1">
                              <a:lumMod val="50000"/>
                            </a:schemeClr>
                          </a:solidFill>
                          <a:effectLst/>
                          <a:latin typeface="+mn-ea"/>
                          <a:ea typeface="+mn-ea"/>
                        </a:rPr>
                        <a:t>縣市別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algn="ctr"/>
                      <a:r>
                        <a:rPr lang="zh-TW" sz="2000" kern="100" dirty="0">
                          <a:solidFill>
                            <a:schemeClr val="tx1"/>
                          </a:solidFill>
                          <a:effectLst/>
                          <a:latin typeface="+mn-ea"/>
                          <a:ea typeface="+mn-ea"/>
                        </a:rPr>
                        <a:t>設置太陽光電發電設備總設置容量（</a:t>
                      </a:r>
                      <a:r>
                        <a:rPr lang="en-US" sz="2000" kern="100" dirty="0" err="1">
                          <a:solidFill>
                            <a:schemeClr val="tx1"/>
                          </a:solidFill>
                          <a:effectLst/>
                          <a:latin typeface="+mn-ea"/>
                          <a:ea typeface="+mn-ea"/>
                        </a:rPr>
                        <a:t>kWp</a:t>
                      </a:r>
                      <a:r>
                        <a:rPr lang="zh-TW" sz="2000" kern="100" dirty="0">
                          <a:solidFill>
                            <a:schemeClr val="tx1"/>
                          </a:solidFill>
                          <a:effectLst/>
                          <a:latin typeface="+mn-ea"/>
                          <a:ea typeface="+mn-ea"/>
                        </a:rPr>
                        <a:t>）</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4">
                  <a:txBody>
                    <a:bodyPr/>
                    <a:lstStyle/>
                    <a:p>
                      <a:pPr algn="ctr"/>
                      <a:r>
                        <a:rPr lang="zh-TW" sz="800" kern="100" dirty="0">
                          <a:solidFill>
                            <a:schemeClr val="bg1">
                              <a:lumMod val="50000"/>
                            </a:schemeClr>
                          </a:solidFill>
                          <a:effectLst/>
                          <a:latin typeface="+mn-ea"/>
                          <a:ea typeface="+mn-ea"/>
                        </a:rPr>
                        <a:t>補充說明</a:t>
                      </a:r>
                      <a:r>
                        <a:rPr lang="en-US" sz="800" kern="100" dirty="0">
                          <a:solidFill>
                            <a:schemeClr val="bg1">
                              <a:lumMod val="50000"/>
                            </a:schemeClr>
                          </a:solidFill>
                          <a:effectLst/>
                          <a:latin typeface="+mn-ea"/>
                          <a:ea typeface="+mn-ea"/>
                        </a:rPr>
                        <a:t> </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082120"/>
                  </a:ext>
                </a:extLst>
              </a:tr>
              <a:tr h="40234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4">
                  <a:txBody>
                    <a:bodyPr/>
                    <a:lstStyle/>
                    <a:p>
                      <a:pPr algn="ctr"/>
                      <a:r>
                        <a:rPr lang="zh-TW" sz="2000" kern="100" dirty="0">
                          <a:solidFill>
                            <a:schemeClr val="tx1"/>
                          </a:solidFill>
                          <a:effectLst/>
                          <a:latin typeface="+mn-ea"/>
                          <a:ea typeface="+mn-ea"/>
                        </a:rPr>
                        <a:t>已運作，累積至今之總設置容量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000" kern="100" dirty="0">
                          <a:solidFill>
                            <a:schemeClr val="tx1"/>
                          </a:solidFill>
                          <a:effectLst/>
                          <a:latin typeface="+mn-ea"/>
                          <a:ea typeface="+mn-ea"/>
                        </a:rPr>
                        <a:t>尚未運作或未完成併聯發電者之預計設置容量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133838300"/>
                  </a:ext>
                </a:extLst>
              </a:tr>
              <a:tr h="29918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r>
                        <a:rPr lang="zh-TW" sz="2000" kern="100">
                          <a:solidFill>
                            <a:schemeClr val="tx1"/>
                          </a:solidFill>
                          <a:effectLst/>
                          <a:latin typeface="+mn-ea"/>
                          <a:ea typeface="+mn-ea"/>
                        </a:rPr>
                        <a:t>標租設置容量</a:t>
                      </a:r>
                      <a:endParaRPr lang="zh-TW" sz="2000" kern="10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kern="100">
                          <a:solidFill>
                            <a:schemeClr val="tx1"/>
                          </a:solidFill>
                          <a:effectLst/>
                          <a:latin typeface="+mn-ea"/>
                          <a:ea typeface="+mn-ea"/>
                        </a:rPr>
                        <a:t>自行設置容量</a:t>
                      </a:r>
                      <a:endParaRPr lang="zh-TW" sz="2000" kern="10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kern="100" dirty="0">
                          <a:solidFill>
                            <a:schemeClr val="tx1"/>
                          </a:solidFill>
                          <a:effectLst/>
                          <a:latin typeface="+mn-ea"/>
                          <a:ea typeface="+mn-ea"/>
                        </a:rPr>
                        <a:t>標租設置容量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kern="100" dirty="0">
                          <a:solidFill>
                            <a:schemeClr val="tx1"/>
                          </a:solidFill>
                          <a:effectLst/>
                          <a:latin typeface="+mn-ea"/>
                          <a:ea typeface="+mn-ea"/>
                        </a:rPr>
                        <a:t>自行設置容量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07443047"/>
                  </a:ext>
                </a:extLst>
              </a:tr>
              <a:tr h="50793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pPr algn="ctr"/>
                      <a:endParaRPr lang="zh-TW" sz="16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1768568"/>
                  </a:ext>
                </a:extLst>
              </a:tr>
            </a:tbl>
          </a:graphicData>
        </a:graphic>
      </p:graphicFrame>
      <p:graphicFrame>
        <p:nvGraphicFramePr>
          <p:cNvPr id="7" name="內容版面配置區 8">
            <a:extLst>
              <a:ext uri="{FF2B5EF4-FFF2-40B4-BE49-F238E27FC236}">
                <a16:creationId xmlns:a16="http://schemas.microsoft.com/office/drawing/2014/main" id="{546A8DDC-51EE-49B2-9E0D-F3FA57E869BA}"/>
              </a:ext>
            </a:extLst>
          </p:cNvPr>
          <p:cNvGraphicFramePr>
            <a:graphicFrameLocks/>
          </p:cNvGraphicFramePr>
          <p:nvPr>
            <p:extLst>
              <p:ext uri="{D42A27DB-BD31-4B8C-83A1-F6EECF244321}">
                <p14:modId xmlns:p14="http://schemas.microsoft.com/office/powerpoint/2010/main" val="1298139998"/>
              </p:ext>
            </p:extLst>
          </p:nvPr>
        </p:nvGraphicFramePr>
        <p:xfrm>
          <a:off x="924791" y="4871091"/>
          <a:ext cx="9809020" cy="1620049"/>
        </p:xfrm>
        <a:graphic>
          <a:graphicData uri="http://schemas.openxmlformats.org/drawingml/2006/table">
            <a:tbl>
              <a:tblPr>
                <a:tableStyleId>{5C22544A-7EE6-4342-B048-85BDC9FD1C3A}</a:tableStyleId>
              </a:tblPr>
              <a:tblGrid>
                <a:gridCol w="1108982">
                  <a:extLst>
                    <a:ext uri="{9D8B030D-6E8A-4147-A177-3AD203B41FA5}">
                      <a16:colId xmlns:a16="http://schemas.microsoft.com/office/drawing/2014/main" val="4190546343"/>
                    </a:ext>
                  </a:extLst>
                </a:gridCol>
                <a:gridCol w="1108982">
                  <a:extLst>
                    <a:ext uri="{9D8B030D-6E8A-4147-A177-3AD203B41FA5}">
                      <a16:colId xmlns:a16="http://schemas.microsoft.com/office/drawing/2014/main" val="1431270601"/>
                    </a:ext>
                  </a:extLst>
                </a:gridCol>
                <a:gridCol w="1108982">
                  <a:extLst>
                    <a:ext uri="{9D8B030D-6E8A-4147-A177-3AD203B41FA5}">
                      <a16:colId xmlns:a16="http://schemas.microsoft.com/office/drawing/2014/main" val="1951893324"/>
                    </a:ext>
                  </a:extLst>
                </a:gridCol>
                <a:gridCol w="1108982">
                  <a:extLst>
                    <a:ext uri="{9D8B030D-6E8A-4147-A177-3AD203B41FA5}">
                      <a16:colId xmlns:a16="http://schemas.microsoft.com/office/drawing/2014/main" val="3991605854"/>
                    </a:ext>
                  </a:extLst>
                </a:gridCol>
                <a:gridCol w="1343273">
                  <a:extLst>
                    <a:ext uri="{9D8B030D-6E8A-4147-A177-3AD203B41FA5}">
                      <a16:colId xmlns:a16="http://schemas.microsoft.com/office/drawing/2014/main" val="464793540"/>
                    </a:ext>
                  </a:extLst>
                </a:gridCol>
                <a:gridCol w="1343273">
                  <a:extLst>
                    <a:ext uri="{9D8B030D-6E8A-4147-A177-3AD203B41FA5}">
                      <a16:colId xmlns:a16="http://schemas.microsoft.com/office/drawing/2014/main" val="3713716766"/>
                    </a:ext>
                  </a:extLst>
                </a:gridCol>
                <a:gridCol w="1343273">
                  <a:extLst>
                    <a:ext uri="{9D8B030D-6E8A-4147-A177-3AD203B41FA5}">
                      <a16:colId xmlns:a16="http://schemas.microsoft.com/office/drawing/2014/main" val="3710142777"/>
                    </a:ext>
                  </a:extLst>
                </a:gridCol>
                <a:gridCol w="1343273">
                  <a:extLst>
                    <a:ext uri="{9D8B030D-6E8A-4147-A177-3AD203B41FA5}">
                      <a16:colId xmlns:a16="http://schemas.microsoft.com/office/drawing/2014/main" val="1462065694"/>
                    </a:ext>
                  </a:extLst>
                </a:gridCol>
              </a:tblGrid>
              <a:tr h="234102">
                <a:tc gridSpan="8">
                  <a:txBody>
                    <a:bodyPr/>
                    <a:lstStyle/>
                    <a:p>
                      <a:pPr algn="ctr"/>
                      <a:r>
                        <a:rPr lang="zh-TW" sz="1600" kern="100" dirty="0">
                          <a:solidFill>
                            <a:schemeClr val="tx1"/>
                          </a:solidFill>
                          <a:effectLst/>
                          <a:latin typeface="+mn-ea"/>
                          <a:ea typeface="+mn-ea"/>
                        </a:rPr>
                        <a:t>設置太陽光電發電設備總設置容量（</a:t>
                      </a:r>
                      <a:r>
                        <a:rPr lang="en-US" sz="1600" kern="100" dirty="0" err="1">
                          <a:solidFill>
                            <a:schemeClr val="tx1"/>
                          </a:solidFill>
                          <a:effectLst/>
                          <a:latin typeface="+mn-ea"/>
                          <a:ea typeface="+mn-ea"/>
                        </a:rPr>
                        <a:t>kWp</a:t>
                      </a:r>
                      <a:r>
                        <a:rPr lang="zh-TW" sz="1600" kern="100" dirty="0">
                          <a:solidFill>
                            <a:schemeClr val="tx1"/>
                          </a:solidFill>
                          <a:effectLst/>
                          <a:latin typeface="+mn-ea"/>
                          <a:ea typeface="+mn-ea"/>
                        </a:rPr>
                        <a:t>）</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95082120"/>
                  </a:ext>
                </a:extLst>
              </a:tr>
              <a:tr h="321247">
                <a:tc gridSpan="4">
                  <a:txBody>
                    <a:bodyPr/>
                    <a:lstStyle/>
                    <a:p>
                      <a:pPr algn="ctr"/>
                      <a:r>
                        <a:rPr lang="zh-TW" sz="1600" kern="100" dirty="0">
                          <a:solidFill>
                            <a:schemeClr val="tx1"/>
                          </a:solidFill>
                          <a:effectLst/>
                          <a:latin typeface="+mn-ea"/>
                          <a:ea typeface="+mn-ea"/>
                        </a:rPr>
                        <a:t>已運作，累積至今之總設置容量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1600" kern="100" dirty="0">
                          <a:solidFill>
                            <a:schemeClr val="tx1"/>
                          </a:solidFill>
                          <a:effectLst/>
                          <a:latin typeface="+mn-ea"/>
                          <a:ea typeface="+mn-ea"/>
                        </a:rPr>
                        <a:t>尚未運作或未完成併聯發電者之預計設置容量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33838300"/>
                  </a:ext>
                </a:extLst>
              </a:tr>
              <a:tr h="238880">
                <a:tc gridSpan="2">
                  <a:txBody>
                    <a:bodyPr/>
                    <a:lstStyle/>
                    <a:p>
                      <a:pPr algn="ctr"/>
                      <a:r>
                        <a:rPr lang="zh-TW" sz="1600" kern="100" dirty="0">
                          <a:solidFill>
                            <a:schemeClr val="tx1"/>
                          </a:solidFill>
                          <a:effectLst/>
                          <a:latin typeface="+mn-ea"/>
                          <a:ea typeface="+mn-ea"/>
                        </a:rPr>
                        <a:t>標租設置容量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gridSpan="2">
                  <a:txBody>
                    <a:bodyPr/>
                    <a:lstStyle/>
                    <a:p>
                      <a:pPr algn="ctr"/>
                      <a:r>
                        <a:rPr lang="zh-TW" sz="1600" kern="100" dirty="0">
                          <a:solidFill>
                            <a:schemeClr val="tx1"/>
                          </a:solidFill>
                          <a:effectLst/>
                          <a:latin typeface="+mn-ea"/>
                          <a:ea typeface="+mn-ea"/>
                        </a:rPr>
                        <a:t>自行設置容量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gridSpan="2">
                  <a:txBody>
                    <a:bodyPr/>
                    <a:lstStyle/>
                    <a:p>
                      <a:pPr algn="ctr"/>
                      <a:r>
                        <a:rPr lang="zh-TW" sz="1600" kern="100" dirty="0">
                          <a:solidFill>
                            <a:schemeClr val="tx1"/>
                          </a:solidFill>
                          <a:effectLst/>
                          <a:latin typeface="+mn-ea"/>
                          <a:ea typeface="+mn-ea"/>
                        </a:rPr>
                        <a:t>標租設置容量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gridSpan="2">
                  <a:txBody>
                    <a:bodyPr/>
                    <a:lstStyle/>
                    <a:p>
                      <a:pPr algn="ctr"/>
                      <a:r>
                        <a:rPr lang="zh-TW" sz="1600" kern="100" dirty="0">
                          <a:solidFill>
                            <a:schemeClr val="tx1"/>
                          </a:solidFill>
                          <a:effectLst/>
                          <a:latin typeface="+mn-ea"/>
                          <a:ea typeface="+mn-ea"/>
                        </a:rPr>
                        <a:t>自行設置容量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extLst>
                  <a:ext uri="{0D108BD9-81ED-4DB2-BD59-A6C34878D82A}">
                    <a16:rowId xmlns:a16="http://schemas.microsoft.com/office/drawing/2014/main" val="207443047"/>
                  </a:ext>
                </a:extLst>
              </a:tr>
              <a:tr h="405561">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91768568"/>
                  </a:ext>
                </a:extLst>
              </a:tr>
              <a:tr h="405561">
                <a:tc>
                  <a:txBody>
                    <a:bodyPr/>
                    <a:lstStyle/>
                    <a:p>
                      <a:pPr algn="ctr"/>
                      <a:r>
                        <a:rPr lang="en-US" altLang="zh-TW" sz="2000" b="1" kern="100" dirty="0">
                          <a:solidFill>
                            <a:srgbClr val="FF0000"/>
                          </a:solidFill>
                          <a:effectLst/>
                          <a:latin typeface="+mn-ea"/>
                          <a:ea typeface="+mn-ea"/>
                          <a:cs typeface="Times New Roman" panose="02020603050405020304" pitchFamily="18" charset="0"/>
                        </a:rPr>
                        <a:t>300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200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400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25341326"/>
                  </a:ext>
                </a:extLst>
              </a:tr>
            </a:tbl>
          </a:graphicData>
        </a:graphic>
      </p:graphicFrame>
    </p:spTree>
    <p:extLst>
      <p:ext uri="{BB962C8B-B14F-4D97-AF65-F5344CB8AC3E}">
        <p14:creationId xmlns:p14="http://schemas.microsoft.com/office/powerpoint/2010/main" val="303504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10-3</a:t>
            </a:r>
            <a:r>
              <a:rPr lang="zh-TW" altLang="en-US" dirty="0"/>
              <a:t>學校校長、董事會成員配偶或三親等任職本校情形</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29</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07</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35079"/>
            <a:ext cx="11847513" cy="4322921"/>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學年度</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學期</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學年度</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學期</a:t>
            </a:r>
            <a:r>
              <a:rPr lang="zh-TW" altLang="en-US" kern="100" dirty="0">
                <a:latin typeface="微軟正黑體" panose="020B0604030504040204" pitchFamily="34" charset="-120"/>
              </a:rPr>
              <a:t>：本表改為收集</a:t>
            </a:r>
            <a:r>
              <a:rPr lang="zh-TW" altLang="en-US" b="1" kern="100" dirty="0">
                <a:solidFill>
                  <a:srgbClr val="FF0000"/>
                </a:solidFill>
                <a:latin typeface="微軟正黑體" panose="020B0604030504040204" pitchFamily="34" charset="-120"/>
              </a:rPr>
              <a:t>學期</a:t>
            </a:r>
            <a:r>
              <a:rPr lang="zh-TW" altLang="en-US" kern="100" dirty="0">
                <a:latin typeface="微軟正黑體" panose="020B0604030504040204" pitchFamily="34" charset="-120"/>
              </a:rPr>
              <a:t>資料</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本期</a:t>
            </a:r>
            <a:r>
              <a:rPr lang="zh-TW" altLang="en-US" b="1" kern="100" dirty="0">
                <a:solidFill>
                  <a:srgbClr val="FF0000"/>
                </a:solidFill>
                <a:latin typeface="微軟正黑體" panose="020B0604030504040204" pitchFamily="34" charset="-120"/>
              </a:rPr>
              <a:t>私校</a:t>
            </a:r>
            <a:r>
              <a:rPr lang="zh-TW" altLang="en-US" kern="100" dirty="0">
                <a:latin typeface="微軟正黑體" panose="020B0604030504040204" pitchFamily="34" charset="-120"/>
              </a:rPr>
              <a:t>填寫為</a:t>
            </a:r>
            <a:r>
              <a:rPr lang="en-US" altLang="zh-TW" b="1" kern="100" dirty="0">
                <a:solidFill>
                  <a:srgbClr val="FF0000"/>
                </a:solidFill>
                <a:latin typeface="微軟正黑體" panose="020B0604030504040204" pitchFamily="34" charset="-120"/>
              </a:rPr>
              <a:t>113</a:t>
            </a:r>
            <a:r>
              <a:rPr lang="zh-TW" altLang="en-US" b="1" kern="100" dirty="0">
                <a:solidFill>
                  <a:srgbClr val="FF0000"/>
                </a:solidFill>
                <a:latin typeface="微軟正黑體" panose="020B0604030504040204" pitchFamily="34" charset="-120"/>
              </a:rPr>
              <a:t>學年度下學期</a:t>
            </a:r>
            <a:r>
              <a:rPr lang="zh-TW" altLang="en-US" kern="100" dirty="0">
                <a:latin typeface="微軟正黑體" panose="020B0604030504040204" pitchFamily="34" charset="-120"/>
              </a:rPr>
              <a:t>，以</a:t>
            </a:r>
            <a:r>
              <a:rPr lang="en-US" altLang="zh-TW" b="1" kern="100" dirty="0">
                <a:solidFill>
                  <a:srgbClr val="FF0000"/>
                </a:solidFill>
                <a:latin typeface="微軟正黑體" panose="020B0604030504040204" pitchFamily="34" charset="-120"/>
              </a:rPr>
              <a:t>03/15</a:t>
            </a:r>
            <a:r>
              <a:rPr lang="zh-TW" altLang="en-US" b="1" kern="100" dirty="0">
                <a:solidFill>
                  <a:srgbClr val="FF0000"/>
                </a:solidFill>
                <a:latin typeface="微軟正黑體" panose="020B0604030504040204" pitchFamily="34" charset="-120"/>
              </a:rPr>
              <a:t>為資料調查基準日</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修改欄位及定義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348AD4BA-07BB-469E-A44B-87BE7244B47C}"/>
              </a:ext>
            </a:extLst>
          </p:cNvPr>
          <p:cNvGraphicFramePr>
            <a:graphicFrameLocks noGrp="1"/>
          </p:cNvGraphicFramePr>
          <p:nvPr>
            <p:ph sz="quarter" idx="13"/>
            <p:extLst>
              <p:ext uri="{D42A27DB-BD31-4B8C-83A1-F6EECF244321}">
                <p14:modId xmlns:p14="http://schemas.microsoft.com/office/powerpoint/2010/main" val="3231000391"/>
              </p:ext>
            </p:extLst>
          </p:nvPr>
        </p:nvGraphicFramePr>
        <p:xfrm>
          <a:off x="182561" y="945574"/>
          <a:ext cx="11826561" cy="1410733"/>
        </p:xfrm>
        <a:graphic>
          <a:graphicData uri="http://schemas.openxmlformats.org/drawingml/2006/table">
            <a:tbl>
              <a:tblPr>
                <a:tableStyleId>{5C22544A-7EE6-4342-B048-85BDC9FD1C3A}</a:tableStyleId>
              </a:tblPr>
              <a:tblGrid>
                <a:gridCol w="1968357">
                  <a:extLst>
                    <a:ext uri="{9D8B030D-6E8A-4147-A177-3AD203B41FA5}">
                      <a16:colId xmlns:a16="http://schemas.microsoft.com/office/drawing/2014/main" val="1562676745"/>
                    </a:ext>
                  </a:extLst>
                </a:gridCol>
                <a:gridCol w="1248069">
                  <a:extLst>
                    <a:ext uri="{9D8B030D-6E8A-4147-A177-3AD203B41FA5}">
                      <a16:colId xmlns:a16="http://schemas.microsoft.com/office/drawing/2014/main" val="3690910215"/>
                    </a:ext>
                  </a:extLst>
                </a:gridCol>
                <a:gridCol w="1248069">
                  <a:extLst>
                    <a:ext uri="{9D8B030D-6E8A-4147-A177-3AD203B41FA5}">
                      <a16:colId xmlns:a16="http://schemas.microsoft.com/office/drawing/2014/main" val="1501644179"/>
                    </a:ext>
                  </a:extLst>
                </a:gridCol>
                <a:gridCol w="1227011">
                  <a:extLst>
                    <a:ext uri="{9D8B030D-6E8A-4147-A177-3AD203B41FA5}">
                      <a16:colId xmlns:a16="http://schemas.microsoft.com/office/drawing/2014/main" val="1360554560"/>
                    </a:ext>
                  </a:extLst>
                </a:gridCol>
                <a:gridCol w="1227011">
                  <a:extLst>
                    <a:ext uri="{9D8B030D-6E8A-4147-A177-3AD203B41FA5}">
                      <a16:colId xmlns:a16="http://schemas.microsoft.com/office/drawing/2014/main" val="2023016019"/>
                    </a:ext>
                  </a:extLst>
                </a:gridCol>
                <a:gridCol w="1227011">
                  <a:extLst>
                    <a:ext uri="{9D8B030D-6E8A-4147-A177-3AD203B41FA5}">
                      <a16:colId xmlns:a16="http://schemas.microsoft.com/office/drawing/2014/main" val="1030798787"/>
                    </a:ext>
                  </a:extLst>
                </a:gridCol>
                <a:gridCol w="888647">
                  <a:extLst>
                    <a:ext uri="{9D8B030D-6E8A-4147-A177-3AD203B41FA5}">
                      <a16:colId xmlns:a16="http://schemas.microsoft.com/office/drawing/2014/main" val="2770964560"/>
                    </a:ext>
                  </a:extLst>
                </a:gridCol>
                <a:gridCol w="1340428">
                  <a:extLst>
                    <a:ext uri="{9D8B030D-6E8A-4147-A177-3AD203B41FA5}">
                      <a16:colId xmlns:a16="http://schemas.microsoft.com/office/drawing/2014/main" val="2853718553"/>
                    </a:ext>
                  </a:extLst>
                </a:gridCol>
                <a:gridCol w="1451958">
                  <a:extLst>
                    <a:ext uri="{9D8B030D-6E8A-4147-A177-3AD203B41FA5}">
                      <a16:colId xmlns:a16="http://schemas.microsoft.com/office/drawing/2014/main" val="2875924711"/>
                    </a:ext>
                  </a:extLst>
                </a:gridCol>
              </a:tblGrid>
              <a:tr h="457199">
                <a:tc rowSpan="2">
                  <a:txBody>
                    <a:bodyPr/>
                    <a:lstStyle/>
                    <a:p>
                      <a:pPr algn="ctr"/>
                      <a:r>
                        <a:rPr lang="zh-TW" sz="2000" b="1" kern="100" dirty="0">
                          <a:solidFill>
                            <a:srgbClr val="FF0000"/>
                          </a:solidFill>
                          <a:effectLst/>
                          <a:latin typeface="+mn-ea"/>
                          <a:ea typeface="+mn-ea"/>
                        </a:rPr>
                        <a:t>學年度</a:t>
                      </a:r>
                      <a:r>
                        <a:rPr lang="en-US" sz="2000" b="1" kern="100" dirty="0">
                          <a:solidFill>
                            <a:srgbClr val="FF0000"/>
                          </a:solidFill>
                          <a:effectLst/>
                          <a:latin typeface="+mn-ea"/>
                          <a:ea typeface="+mn-ea"/>
                        </a:rPr>
                        <a:t>/</a:t>
                      </a:r>
                      <a:r>
                        <a:rPr lang="zh-TW" sz="2000" b="1" kern="100" dirty="0">
                          <a:solidFill>
                            <a:srgbClr val="FF0000"/>
                          </a:solidFill>
                          <a:effectLst/>
                          <a:latin typeface="+mn-ea"/>
                          <a:ea typeface="+mn-ea"/>
                        </a:rPr>
                        <a:t>學期</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800" kern="100" dirty="0">
                          <a:solidFill>
                            <a:schemeClr val="bg1">
                              <a:lumMod val="50000"/>
                            </a:schemeClr>
                          </a:solidFill>
                          <a:effectLst/>
                          <a:latin typeface="+mn-ea"/>
                          <a:ea typeface="+mn-ea"/>
                        </a:rPr>
                        <a:t>職務類別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latin typeface="+mn-ea"/>
                          <a:ea typeface="+mn-ea"/>
                        </a:rPr>
                        <a:t>成員姓名</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a:r>
                        <a:rPr lang="zh-TW" sz="800" kern="100" dirty="0">
                          <a:solidFill>
                            <a:schemeClr val="bg1">
                              <a:lumMod val="50000"/>
                            </a:schemeClr>
                          </a:solidFill>
                          <a:effectLst/>
                          <a:latin typeface="+mn-ea"/>
                          <a:ea typeface="+mn-ea"/>
                        </a:rPr>
                        <a:t>配偶或三親等於本校任職情形</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65489851"/>
                  </a:ext>
                </a:extLst>
              </a:tr>
              <a:tr h="953534">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latin typeface="+mn-ea"/>
                          <a:ea typeface="+mn-ea"/>
                        </a:rPr>
                        <a:t>親屬姓名</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服務單位</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單位組別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職稱</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服務起迄年月</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與成員之關係</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2118831"/>
                  </a:ext>
                </a:extLst>
              </a:tr>
            </a:tbl>
          </a:graphicData>
        </a:graphic>
      </p:graphicFrame>
    </p:spTree>
    <p:extLst>
      <p:ext uri="{BB962C8B-B14F-4D97-AF65-F5344CB8AC3E}">
        <p14:creationId xmlns:p14="http://schemas.microsoft.com/office/powerpoint/2010/main" val="2860072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148"/>
          <p:cNvSpPr txBox="1"/>
          <p:nvPr/>
        </p:nvSpPr>
        <p:spPr>
          <a:xfrm>
            <a:off x="679449" y="512763"/>
            <a:ext cx="2406651" cy="3046988"/>
          </a:xfrm>
          <a:prstGeom prst="rect">
            <a:avLst/>
          </a:prstGeom>
          <a:noFill/>
        </p:spPr>
        <p:txBody>
          <a:bodyPr>
            <a:spAutoFit/>
          </a:bodyPr>
          <a:lstStyle/>
          <a:p>
            <a:pPr>
              <a:lnSpc>
                <a:spcPct val="120000"/>
              </a:lnSpc>
              <a:defRPr/>
            </a:pPr>
            <a:r>
              <a:rPr lang="zh-TW" altLang="en-US" sz="8000" b="1" cap="all" dirty="0">
                <a:solidFill>
                  <a:srgbClr val="FFFFE5"/>
                </a:solidFill>
                <a:latin typeface="微软雅黑" panose="020B0503020204020204" pitchFamily="34" charset="-122"/>
                <a:ea typeface="微软雅黑" panose="020B0503020204020204" pitchFamily="34" charset="-122"/>
                <a:cs typeface="+mn-ea"/>
                <a:sym typeface="+mn-lt"/>
              </a:rPr>
              <a:t>報告大綱</a:t>
            </a:r>
            <a:endParaRPr lang="en-US" altLang="zh-CN" sz="8000" b="1" cap="all" dirty="0">
              <a:solidFill>
                <a:srgbClr val="FFFFE5"/>
              </a:solidFill>
              <a:latin typeface="微软雅黑" panose="020B0503020204020204" pitchFamily="34" charset="-122"/>
              <a:ea typeface="微软雅黑" panose="020B0503020204020204" pitchFamily="34" charset="-122"/>
              <a:cs typeface="+mn-ea"/>
              <a:sym typeface="+mn-lt"/>
            </a:endParaRPr>
          </a:p>
        </p:txBody>
      </p:sp>
      <p:sp>
        <p:nvSpPr>
          <p:cNvPr id="23" name="投影片編號版面配置區 22"/>
          <p:cNvSpPr>
            <a:spLocks noGrp="1"/>
          </p:cNvSpPr>
          <p:nvPr>
            <p:ph type="sldNum" sz="quarter" idx="12"/>
          </p:nvPr>
        </p:nvSpPr>
        <p:spPr/>
        <p:txBody>
          <a:bodyPr/>
          <a:lstStyle/>
          <a:p>
            <a:fld id="{D4B37BC5-01F3-4DA6-AE9F-6749599A3EE9}" type="slidenum">
              <a:rPr lang="zh-TW" altLang="en-US" smtClean="0"/>
              <a:t>3</a:t>
            </a:fld>
            <a:endParaRPr lang="zh-TW" altLang="en-US"/>
          </a:p>
        </p:txBody>
      </p:sp>
      <p:grpSp>
        <p:nvGrpSpPr>
          <p:cNvPr id="3" name="群組 2">
            <a:extLst>
              <a:ext uri="{FF2B5EF4-FFF2-40B4-BE49-F238E27FC236}">
                <a16:creationId xmlns:a16="http://schemas.microsoft.com/office/drawing/2014/main" id="{CE558306-7732-4944-A7E2-DD4AB19CCA7C}"/>
              </a:ext>
            </a:extLst>
          </p:cNvPr>
          <p:cNvGrpSpPr/>
          <p:nvPr/>
        </p:nvGrpSpPr>
        <p:grpSpPr>
          <a:xfrm>
            <a:off x="4755288" y="246057"/>
            <a:ext cx="6539260" cy="6315080"/>
            <a:chOff x="4755288" y="246057"/>
            <a:chExt cx="6539260" cy="6315080"/>
          </a:xfrm>
        </p:grpSpPr>
        <p:grpSp>
          <p:nvGrpSpPr>
            <p:cNvPr id="25" name="群組 11">
              <a:extLst>
                <a:ext uri="{FF2B5EF4-FFF2-40B4-BE49-F238E27FC236}">
                  <a16:creationId xmlns:a16="http://schemas.microsoft.com/office/drawing/2014/main" id="{1CA751D9-F05F-41DB-B0C6-CA66CCC20098}"/>
                </a:ext>
              </a:extLst>
            </p:cNvPr>
            <p:cNvGrpSpPr>
              <a:grpSpLocks/>
            </p:cNvGrpSpPr>
            <p:nvPr/>
          </p:nvGrpSpPr>
          <p:grpSpPr bwMode="auto">
            <a:xfrm>
              <a:off x="4755288" y="1287464"/>
              <a:ext cx="6539259" cy="911225"/>
              <a:chOff x="4917207" y="1782220"/>
              <a:chExt cx="5711392" cy="911293"/>
            </a:xfrm>
          </p:grpSpPr>
          <p:sp>
            <p:nvSpPr>
              <p:cNvPr id="41" name="圆角矩形 36">
                <a:extLst>
                  <a:ext uri="{FF2B5EF4-FFF2-40B4-BE49-F238E27FC236}">
                    <a16:creationId xmlns:a16="http://schemas.microsoft.com/office/drawing/2014/main" id="{42063A4E-F0B1-4ECD-B50F-839A4C040F75}"/>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2" name="圆角矩形 40">
                <a:extLst>
                  <a:ext uri="{FF2B5EF4-FFF2-40B4-BE49-F238E27FC236}">
                    <a16:creationId xmlns:a16="http://schemas.microsoft.com/office/drawing/2014/main" id="{CA8F14A0-2D5F-471E-918E-663D2ACAB41A}"/>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40" name="圆角矩形 40">
              <a:extLst>
                <a:ext uri="{FF2B5EF4-FFF2-40B4-BE49-F238E27FC236}">
                  <a16:creationId xmlns:a16="http://schemas.microsoft.com/office/drawing/2014/main" id="{00C87164-D5EE-4406-B227-460C934DD780}"/>
                </a:ext>
              </a:extLst>
            </p:cNvPr>
            <p:cNvSpPr/>
            <p:nvPr/>
          </p:nvSpPr>
          <p:spPr bwMode="auto">
            <a:xfrm>
              <a:off x="4755290" y="2378075"/>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7" name="群組 13">
              <a:extLst>
                <a:ext uri="{FF2B5EF4-FFF2-40B4-BE49-F238E27FC236}">
                  <a16:creationId xmlns:a16="http://schemas.microsoft.com/office/drawing/2014/main" id="{E11E5430-6E0E-4F9F-A1F8-A45B7BF002ED}"/>
                </a:ext>
              </a:extLst>
            </p:cNvPr>
            <p:cNvGrpSpPr>
              <a:grpSpLocks/>
            </p:cNvGrpSpPr>
            <p:nvPr/>
          </p:nvGrpSpPr>
          <p:grpSpPr bwMode="auto">
            <a:xfrm>
              <a:off x="4755290" y="2378075"/>
              <a:ext cx="6539258" cy="2001839"/>
              <a:chOff x="4917207" y="726454"/>
              <a:chExt cx="5711391" cy="2001988"/>
            </a:xfrm>
          </p:grpSpPr>
          <p:sp>
            <p:nvSpPr>
              <p:cNvPr id="37" name="圆角矩形 36">
                <a:extLst>
                  <a:ext uri="{FF2B5EF4-FFF2-40B4-BE49-F238E27FC236}">
                    <a16:creationId xmlns:a16="http://schemas.microsoft.com/office/drawing/2014/main" id="{D51FE1EC-D2BE-444D-B3F7-0AA7B8FA767D}"/>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A77F2976-EF9A-4097-9524-5E3F11F80FB9}"/>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8" name="群組 14">
              <a:extLst>
                <a:ext uri="{FF2B5EF4-FFF2-40B4-BE49-F238E27FC236}">
                  <a16:creationId xmlns:a16="http://schemas.microsoft.com/office/drawing/2014/main" id="{E471E954-2D0D-460B-AC35-9FF1DBE1D7F3}"/>
                </a:ext>
              </a:extLst>
            </p:cNvPr>
            <p:cNvGrpSpPr>
              <a:grpSpLocks/>
            </p:cNvGrpSpPr>
            <p:nvPr/>
          </p:nvGrpSpPr>
          <p:grpSpPr bwMode="auto">
            <a:xfrm>
              <a:off x="4755290" y="4559297"/>
              <a:ext cx="6539258" cy="2001840"/>
              <a:chOff x="4917207" y="740734"/>
              <a:chExt cx="5711390" cy="2001904"/>
            </a:xfrm>
          </p:grpSpPr>
          <p:sp>
            <p:nvSpPr>
              <p:cNvPr id="35" name="圆角矩形 36">
                <a:extLst>
                  <a:ext uri="{FF2B5EF4-FFF2-40B4-BE49-F238E27FC236}">
                    <a16:creationId xmlns:a16="http://schemas.microsoft.com/office/drawing/2014/main" id="{DD143B25-5DF2-44C3-96F8-B884C0C92A80}"/>
                  </a:ext>
                </a:extLst>
              </p:cNvPr>
              <p:cNvSpPr/>
              <p:nvPr/>
            </p:nvSpPr>
            <p:spPr>
              <a:xfrm>
                <a:off x="6226659" y="740734"/>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6" name="圆角矩形 40">
                <a:extLst>
                  <a:ext uri="{FF2B5EF4-FFF2-40B4-BE49-F238E27FC236}">
                    <a16:creationId xmlns:a16="http://schemas.microsoft.com/office/drawing/2014/main" id="{C83477A0-67D7-4741-BC74-E28E37067DBD}"/>
                  </a:ext>
                </a:extLst>
              </p:cNvPr>
              <p:cNvSpPr/>
              <p:nvPr/>
            </p:nvSpPr>
            <p:spPr bwMode="auto">
              <a:xfrm>
                <a:off x="4917207" y="1831384"/>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3" name="圆角矩形 36">
              <a:extLst>
                <a:ext uri="{FF2B5EF4-FFF2-40B4-BE49-F238E27FC236}">
                  <a16:creationId xmlns:a16="http://schemas.microsoft.com/office/drawing/2014/main" id="{34B91BA6-799A-436D-B6BB-F8FAC585CF22}"/>
                </a:ext>
              </a:extLst>
            </p:cNvPr>
            <p:cNvSpPr/>
            <p:nvPr/>
          </p:nvSpPr>
          <p:spPr bwMode="auto">
            <a:xfrm>
              <a:off x="6254546" y="5649908"/>
              <a:ext cx="5040001"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0" name="群組 15">
              <a:extLst>
                <a:ext uri="{FF2B5EF4-FFF2-40B4-BE49-F238E27FC236}">
                  <a16:creationId xmlns:a16="http://schemas.microsoft.com/office/drawing/2014/main" id="{F009BCCC-AFF5-4183-9C02-4D2260CCA291}"/>
                </a:ext>
              </a:extLst>
            </p:cNvPr>
            <p:cNvGrpSpPr>
              <a:grpSpLocks/>
            </p:cNvGrpSpPr>
            <p:nvPr/>
          </p:nvGrpSpPr>
          <p:grpSpPr bwMode="auto">
            <a:xfrm>
              <a:off x="4755290" y="3468686"/>
              <a:ext cx="6539257" cy="2001839"/>
              <a:chOff x="4917207" y="732888"/>
              <a:chExt cx="5711390" cy="2001903"/>
            </a:xfrm>
          </p:grpSpPr>
          <p:sp>
            <p:nvSpPr>
              <p:cNvPr id="31" name="圆角矩形 36">
                <a:extLst>
                  <a:ext uri="{FF2B5EF4-FFF2-40B4-BE49-F238E27FC236}">
                    <a16:creationId xmlns:a16="http://schemas.microsoft.com/office/drawing/2014/main" id="{E82590EA-AC4A-4D83-9A14-1E5D2A822940}"/>
                  </a:ext>
                </a:extLst>
              </p:cNvPr>
              <p:cNvSpPr/>
              <p:nvPr/>
            </p:nvSpPr>
            <p:spPr>
              <a:xfrm>
                <a:off x="6226658" y="732888"/>
                <a:ext cx="4401939"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2" name="圆角矩形 40">
                <a:extLst>
                  <a:ext uri="{FF2B5EF4-FFF2-40B4-BE49-F238E27FC236}">
                    <a16:creationId xmlns:a16="http://schemas.microsoft.com/office/drawing/2014/main" id="{3FFFE707-5AC7-43F4-846C-00B2A3AA3E15}"/>
                  </a:ext>
                </a:extLst>
              </p:cNvPr>
              <p:cNvSpPr/>
              <p:nvPr/>
            </p:nvSpPr>
            <p:spPr bwMode="auto">
              <a:xfrm>
                <a:off x="4917207" y="1823537"/>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6" name="群組 11">
              <a:extLst>
                <a:ext uri="{FF2B5EF4-FFF2-40B4-BE49-F238E27FC236}">
                  <a16:creationId xmlns:a16="http://schemas.microsoft.com/office/drawing/2014/main" id="{B6D5AE47-6BE0-4B79-997F-E65DFF765620}"/>
                </a:ext>
              </a:extLst>
            </p:cNvPr>
            <p:cNvGrpSpPr>
              <a:grpSpLocks/>
            </p:cNvGrpSpPr>
            <p:nvPr/>
          </p:nvGrpSpPr>
          <p:grpSpPr bwMode="auto">
            <a:xfrm>
              <a:off x="4755288" y="246057"/>
              <a:ext cx="6539259" cy="911225"/>
              <a:chOff x="4917207" y="1782220"/>
              <a:chExt cx="5711392" cy="911293"/>
            </a:xfrm>
          </p:grpSpPr>
          <p:sp>
            <p:nvSpPr>
              <p:cNvPr id="29" name="圆角矩形 36">
                <a:extLst>
                  <a:ext uri="{FF2B5EF4-FFF2-40B4-BE49-F238E27FC236}">
                    <a16:creationId xmlns:a16="http://schemas.microsoft.com/office/drawing/2014/main" id="{A0BE2D70-BBA2-4F74-8ACD-DAF0BCC569CE}"/>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4" name="圆角矩形 40">
                <a:extLst>
                  <a:ext uri="{FF2B5EF4-FFF2-40B4-BE49-F238E27FC236}">
                    <a16:creationId xmlns:a16="http://schemas.microsoft.com/office/drawing/2014/main" id="{873B7F31-586E-4207-8A44-F0C9045FCAE2}"/>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2957412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14-5</a:t>
            </a:r>
            <a:r>
              <a:rPr lang="zh-TW" altLang="en-US" dirty="0"/>
              <a:t>各種智慧財產權衍生運用總金額表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30</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08</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616036"/>
            <a:ext cx="11847513" cy="3241964"/>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endParaRPr lang="zh-TW" altLang="en-US"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本表計畫經費的認列，限於以學校</a:t>
            </a:r>
            <a:r>
              <a:rPr lang="zh-TW" altLang="en-US" b="1" kern="100" dirty="0">
                <a:solidFill>
                  <a:srgbClr val="FF0000"/>
                </a:solidFill>
                <a:latin typeface="微軟正黑體" panose="020B0604030504040204" pitchFamily="34" charset="-120"/>
              </a:rPr>
              <a:t>專任教師名義承接並擔任校內主要主持人的計畫</a:t>
            </a:r>
            <a:r>
              <a:rPr lang="zh-TW" altLang="en-US"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或以學校名義與合作單位簽約的計畫</a:t>
            </a:r>
            <a:r>
              <a:rPr lang="zh-TW" altLang="en-US" kern="100" dirty="0">
                <a:latin typeface="微軟正黑體" panose="020B0604030504040204" pitchFamily="34" charset="-120"/>
              </a:rPr>
              <a:t>，方可納入計算。</a:t>
            </a:r>
          </a:p>
          <a:p>
            <a:pPr marL="0" indent="0">
              <a:lnSpc>
                <a:spcPct val="120000"/>
              </a:lnSpc>
              <a:spcBef>
                <a:spcPts val="600"/>
              </a:spcBef>
              <a:buNone/>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產學合作績效評量專案</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補充定義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17" name="內容版面配置區 16">
            <a:extLst>
              <a:ext uri="{FF2B5EF4-FFF2-40B4-BE49-F238E27FC236}">
                <a16:creationId xmlns:a16="http://schemas.microsoft.com/office/drawing/2014/main" id="{74ACE510-FE29-4B42-A002-8D15147C893A}"/>
              </a:ext>
            </a:extLst>
          </p:cNvPr>
          <p:cNvGraphicFramePr>
            <a:graphicFrameLocks noGrp="1"/>
          </p:cNvGraphicFramePr>
          <p:nvPr>
            <p:ph sz="quarter" idx="13"/>
            <p:extLst>
              <p:ext uri="{D42A27DB-BD31-4B8C-83A1-F6EECF244321}">
                <p14:modId xmlns:p14="http://schemas.microsoft.com/office/powerpoint/2010/main" val="1177582762"/>
              </p:ext>
            </p:extLst>
          </p:nvPr>
        </p:nvGraphicFramePr>
        <p:xfrm>
          <a:off x="182561" y="988541"/>
          <a:ext cx="11826560" cy="2294630"/>
        </p:xfrm>
        <a:graphic>
          <a:graphicData uri="http://schemas.openxmlformats.org/drawingml/2006/table">
            <a:tbl>
              <a:tblPr firstRow="1" firstCol="1" bandRow="1">
                <a:tableStyleId>{5C22544A-7EE6-4342-B048-85BDC9FD1C3A}</a:tableStyleId>
              </a:tblPr>
              <a:tblGrid>
                <a:gridCol w="991331">
                  <a:extLst>
                    <a:ext uri="{9D8B030D-6E8A-4147-A177-3AD203B41FA5}">
                      <a16:colId xmlns:a16="http://schemas.microsoft.com/office/drawing/2014/main" val="491715966"/>
                    </a:ext>
                  </a:extLst>
                </a:gridCol>
                <a:gridCol w="1940011">
                  <a:extLst>
                    <a:ext uri="{9D8B030D-6E8A-4147-A177-3AD203B41FA5}">
                      <a16:colId xmlns:a16="http://schemas.microsoft.com/office/drawing/2014/main" val="397355827"/>
                    </a:ext>
                  </a:extLst>
                </a:gridCol>
                <a:gridCol w="2458994">
                  <a:extLst>
                    <a:ext uri="{9D8B030D-6E8A-4147-A177-3AD203B41FA5}">
                      <a16:colId xmlns:a16="http://schemas.microsoft.com/office/drawing/2014/main" val="1420756640"/>
                    </a:ext>
                  </a:extLst>
                </a:gridCol>
                <a:gridCol w="4070912">
                  <a:extLst>
                    <a:ext uri="{9D8B030D-6E8A-4147-A177-3AD203B41FA5}">
                      <a16:colId xmlns:a16="http://schemas.microsoft.com/office/drawing/2014/main" val="4107008438"/>
                    </a:ext>
                  </a:extLst>
                </a:gridCol>
                <a:gridCol w="2365312">
                  <a:extLst>
                    <a:ext uri="{9D8B030D-6E8A-4147-A177-3AD203B41FA5}">
                      <a16:colId xmlns:a16="http://schemas.microsoft.com/office/drawing/2014/main" val="3676465103"/>
                    </a:ext>
                  </a:extLst>
                </a:gridCol>
              </a:tblGrid>
              <a:tr h="559704">
                <a:tc>
                  <a:txBody>
                    <a:bodyPr/>
                    <a:lstStyle/>
                    <a:p>
                      <a:pPr algn="ctr"/>
                      <a:r>
                        <a:rPr lang="zh-TW" sz="2000" b="0" kern="100" dirty="0">
                          <a:solidFill>
                            <a:schemeClr val="tx1"/>
                          </a:solidFill>
                          <a:effectLst/>
                          <a:latin typeface="+mn-ea"/>
                          <a:ea typeface="+mn-ea"/>
                        </a:rPr>
                        <a:t>年度</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000" b="0" kern="100" dirty="0">
                          <a:solidFill>
                            <a:schemeClr val="tx1"/>
                          </a:solidFill>
                          <a:effectLst/>
                          <a:latin typeface="+mn-ea"/>
                          <a:ea typeface="+mn-ea"/>
                        </a:rPr>
                        <a:t>方式</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r>
                        <a:rPr lang="zh-TW" sz="2000" b="0" kern="100" dirty="0">
                          <a:solidFill>
                            <a:schemeClr val="tx1"/>
                          </a:solidFill>
                          <a:effectLst/>
                          <a:latin typeface="+mn-ea"/>
                          <a:ea typeface="+mn-ea"/>
                        </a:rPr>
                        <a:t>須繳交科發基金</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不須繳交科發基金</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0105471"/>
                  </a:ext>
                </a:extLst>
              </a:tr>
              <a:tr h="333106">
                <a:tc rowSpan="5">
                  <a:txBody>
                    <a:bodyPr/>
                    <a:lstStyle/>
                    <a:p>
                      <a:pPr algn="ctr"/>
                      <a:r>
                        <a:rPr lang="en-US" sz="2000" b="0" kern="100">
                          <a:solidFill>
                            <a:schemeClr val="tx1"/>
                          </a:solidFill>
                          <a:effectLst/>
                          <a:latin typeface="+mn-ea"/>
                          <a:ea typeface="+mn-ea"/>
                        </a:rPr>
                        <a:t> </a:t>
                      </a:r>
                      <a:endParaRPr lang="zh-TW" sz="2000" b="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000" b="0" kern="100" dirty="0">
                          <a:solidFill>
                            <a:schemeClr val="tx1"/>
                          </a:solidFill>
                          <a:effectLst/>
                          <a:latin typeface="+mn-ea"/>
                          <a:ea typeface="+mn-ea"/>
                        </a:rPr>
                        <a:t>現金金額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a:solidFill>
                            <a:schemeClr val="tx1"/>
                          </a:solidFill>
                          <a:effectLst/>
                          <a:latin typeface="+mn-ea"/>
                          <a:ea typeface="+mn-ea"/>
                        </a:rPr>
                        <a:t> </a:t>
                      </a:r>
                      <a:endParaRPr lang="zh-TW" sz="2000" b="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950859"/>
                  </a:ext>
                </a:extLst>
              </a:tr>
              <a:tr h="333106">
                <a:tc vMerge="1">
                  <a:txBody>
                    <a:bodyPr/>
                    <a:lstStyle/>
                    <a:p>
                      <a:endParaRPr lang="zh-TW" altLang="en-US"/>
                    </a:p>
                  </a:txBody>
                  <a:tcPr/>
                </a:tc>
                <a:tc rowSpan="2">
                  <a:txBody>
                    <a:bodyPr/>
                    <a:lstStyle/>
                    <a:p>
                      <a:pPr algn="ctr"/>
                      <a:r>
                        <a:rPr lang="zh-TW" sz="2000" b="0" kern="100" dirty="0">
                          <a:solidFill>
                            <a:schemeClr val="tx1"/>
                          </a:solidFill>
                          <a:effectLst/>
                          <a:latin typeface="+mn-ea"/>
                          <a:ea typeface="+mn-ea"/>
                        </a:rPr>
                        <a:t>股票</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股數</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4901274"/>
                  </a:ext>
                </a:extLst>
              </a:tr>
              <a:tr h="333106">
                <a:tc vMerge="1">
                  <a:txBody>
                    <a:bodyPr/>
                    <a:lstStyle/>
                    <a:p>
                      <a:endParaRPr lang="zh-TW" altLang="en-US"/>
                    </a:p>
                  </a:txBody>
                  <a:tcPr/>
                </a:tc>
                <a:tc vMerge="1">
                  <a:txBody>
                    <a:bodyPr/>
                    <a:lstStyle/>
                    <a:p>
                      <a:endParaRPr lang="zh-TW" altLang="en-US"/>
                    </a:p>
                  </a:txBody>
                  <a:tcPr/>
                </a:tc>
                <a:tc>
                  <a:txBody>
                    <a:bodyPr/>
                    <a:lstStyle/>
                    <a:p>
                      <a:pPr algn="ctr"/>
                      <a:r>
                        <a:rPr lang="zh-TW" sz="2000" b="0" kern="100" dirty="0">
                          <a:solidFill>
                            <a:schemeClr val="tx1"/>
                          </a:solidFill>
                          <a:effectLst/>
                          <a:latin typeface="+mn-ea"/>
                          <a:ea typeface="+mn-ea"/>
                        </a:rPr>
                        <a:t>股價</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8771359"/>
                  </a:ext>
                </a:extLst>
              </a:tr>
              <a:tr h="402502">
                <a:tc vMerge="1">
                  <a:txBody>
                    <a:bodyPr/>
                    <a:lstStyle/>
                    <a:p>
                      <a:endParaRPr lang="zh-TW" altLang="en-US"/>
                    </a:p>
                  </a:txBody>
                  <a:tcPr/>
                </a:tc>
                <a:tc rowSpan="2">
                  <a:txBody>
                    <a:bodyPr/>
                    <a:lstStyle/>
                    <a:p>
                      <a:pPr algn="ctr"/>
                      <a:r>
                        <a:rPr lang="zh-TW" sz="2000" b="0" kern="100" dirty="0">
                          <a:solidFill>
                            <a:schemeClr val="tx1"/>
                          </a:solidFill>
                          <a:effectLst/>
                          <a:latin typeface="+mn-ea"/>
                          <a:ea typeface="+mn-ea"/>
                        </a:rPr>
                        <a:t>其他</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項目說明</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7107198"/>
                  </a:ext>
                </a:extLst>
              </a:tr>
              <a:tr h="333106">
                <a:tc vMerge="1">
                  <a:txBody>
                    <a:bodyPr/>
                    <a:lstStyle/>
                    <a:p>
                      <a:endParaRPr lang="zh-TW" altLang="en-US"/>
                    </a:p>
                  </a:txBody>
                  <a:tcPr/>
                </a:tc>
                <a:tc vMerge="1">
                  <a:txBody>
                    <a:bodyPr/>
                    <a:lstStyle/>
                    <a:p>
                      <a:endParaRPr lang="zh-TW" altLang="en-US"/>
                    </a:p>
                  </a:txBody>
                  <a:tcPr/>
                </a:tc>
                <a:tc>
                  <a:txBody>
                    <a:bodyPr/>
                    <a:lstStyle/>
                    <a:p>
                      <a:pPr algn="ctr"/>
                      <a:r>
                        <a:rPr lang="zh-TW" sz="2000" b="0" kern="100" dirty="0">
                          <a:solidFill>
                            <a:schemeClr val="tx1"/>
                          </a:solidFill>
                          <a:effectLst/>
                          <a:latin typeface="+mn-ea"/>
                          <a:ea typeface="+mn-ea"/>
                        </a:rPr>
                        <a:t>合計金額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6435346"/>
                  </a:ext>
                </a:extLst>
              </a:tr>
            </a:tbl>
          </a:graphicData>
        </a:graphic>
      </p:graphicFrame>
    </p:spTree>
    <p:extLst>
      <p:ext uri="{BB962C8B-B14F-4D97-AF65-F5344CB8AC3E}">
        <p14:creationId xmlns:p14="http://schemas.microsoft.com/office/powerpoint/2010/main" val="90538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31</a:t>
            </a:fld>
            <a:endParaRPr lang="zh-TW" altLang="en-US"/>
          </a:p>
        </p:txBody>
      </p:sp>
      <p:grpSp>
        <p:nvGrpSpPr>
          <p:cNvPr id="47" name="群組 46">
            <a:extLst>
              <a:ext uri="{FF2B5EF4-FFF2-40B4-BE49-F238E27FC236}">
                <a16:creationId xmlns:a16="http://schemas.microsoft.com/office/drawing/2014/main" id="{54D9D82F-4AEB-495B-AD0F-706D969DAAC3}"/>
              </a:ext>
            </a:extLst>
          </p:cNvPr>
          <p:cNvGrpSpPr/>
          <p:nvPr/>
        </p:nvGrpSpPr>
        <p:grpSpPr>
          <a:xfrm>
            <a:off x="4755288" y="246057"/>
            <a:ext cx="6539260" cy="6315080"/>
            <a:chOff x="4755288" y="246057"/>
            <a:chExt cx="6539260" cy="6315080"/>
          </a:xfrm>
        </p:grpSpPr>
        <p:grpSp>
          <p:nvGrpSpPr>
            <p:cNvPr id="48" name="群組 11">
              <a:extLst>
                <a:ext uri="{FF2B5EF4-FFF2-40B4-BE49-F238E27FC236}">
                  <a16:creationId xmlns:a16="http://schemas.microsoft.com/office/drawing/2014/main" id="{1BBFB845-5D88-41A4-BA88-0804A3D6E39E}"/>
                </a:ext>
              </a:extLst>
            </p:cNvPr>
            <p:cNvGrpSpPr>
              <a:grpSpLocks/>
            </p:cNvGrpSpPr>
            <p:nvPr/>
          </p:nvGrpSpPr>
          <p:grpSpPr bwMode="auto">
            <a:xfrm>
              <a:off x="4755288" y="1287464"/>
              <a:ext cx="6539259" cy="911225"/>
              <a:chOff x="4917207" y="1782220"/>
              <a:chExt cx="5711392" cy="911293"/>
            </a:xfrm>
          </p:grpSpPr>
          <p:sp>
            <p:nvSpPr>
              <p:cNvPr id="63" name="圆角矩形 36">
                <a:extLst>
                  <a:ext uri="{FF2B5EF4-FFF2-40B4-BE49-F238E27FC236}">
                    <a16:creationId xmlns:a16="http://schemas.microsoft.com/office/drawing/2014/main" id="{2A5FE4A4-9B9D-4D83-9B5B-82B1DF0022CB}"/>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64" name="圆角矩形 40">
                <a:extLst>
                  <a:ext uri="{FF2B5EF4-FFF2-40B4-BE49-F238E27FC236}">
                    <a16:creationId xmlns:a16="http://schemas.microsoft.com/office/drawing/2014/main" id="{32B280D3-AD55-44F5-AD3F-2518079E8F9C}"/>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49" name="圆角矩形 40">
              <a:extLst>
                <a:ext uri="{FF2B5EF4-FFF2-40B4-BE49-F238E27FC236}">
                  <a16:creationId xmlns:a16="http://schemas.microsoft.com/office/drawing/2014/main" id="{48C71FCC-B462-41E1-BD09-6CA559A1FFB8}"/>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50" name="群組 13">
              <a:extLst>
                <a:ext uri="{FF2B5EF4-FFF2-40B4-BE49-F238E27FC236}">
                  <a16:creationId xmlns:a16="http://schemas.microsoft.com/office/drawing/2014/main" id="{B6D6A1D6-447D-4D3E-89F6-004FE4155C10}"/>
                </a:ext>
              </a:extLst>
            </p:cNvPr>
            <p:cNvGrpSpPr>
              <a:grpSpLocks/>
            </p:cNvGrpSpPr>
            <p:nvPr/>
          </p:nvGrpSpPr>
          <p:grpSpPr bwMode="auto">
            <a:xfrm>
              <a:off x="4755290" y="2378075"/>
              <a:ext cx="6539258" cy="2001839"/>
              <a:chOff x="4917207" y="726454"/>
              <a:chExt cx="5711391" cy="2001988"/>
            </a:xfrm>
          </p:grpSpPr>
          <p:sp>
            <p:nvSpPr>
              <p:cNvPr id="61" name="圆角矩形 36">
                <a:extLst>
                  <a:ext uri="{FF2B5EF4-FFF2-40B4-BE49-F238E27FC236}">
                    <a16:creationId xmlns:a16="http://schemas.microsoft.com/office/drawing/2014/main" id="{1D6B24C8-848A-4E76-9F0B-F6315E58DC45}"/>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62" name="圆角矩形 40">
                <a:extLst>
                  <a:ext uri="{FF2B5EF4-FFF2-40B4-BE49-F238E27FC236}">
                    <a16:creationId xmlns:a16="http://schemas.microsoft.com/office/drawing/2014/main" id="{B5FBC19D-8270-4C7D-89F9-39F1EC7C88DA}"/>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51" name="群組 14">
              <a:extLst>
                <a:ext uri="{FF2B5EF4-FFF2-40B4-BE49-F238E27FC236}">
                  <a16:creationId xmlns:a16="http://schemas.microsoft.com/office/drawing/2014/main" id="{FD9B3AD7-576F-48EB-8603-A2381145635F}"/>
                </a:ext>
              </a:extLst>
            </p:cNvPr>
            <p:cNvGrpSpPr>
              <a:grpSpLocks/>
            </p:cNvGrpSpPr>
            <p:nvPr/>
          </p:nvGrpSpPr>
          <p:grpSpPr bwMode="auto">
            <a:xfrm>
              <a:off x="4755290" y="4559297"/>
              <a:ext cx="6539258" cy="2001840"/>
              <a:chOff x="4917207" y="740734"/>
              <a:chExt cx="5711390" cy="2001904"/>
            </a:xfrm>
          </p:grpSpPr>
          <p:sp>
            <p:nvSpPr>
              <p:cNvPr id="59" name="圆角矩形 36">
                <a:extLst>
                  <a:ext uri="{FF2B5EF4-FFF2-40B4-BE49-F238E27FC236}">
                    <a16:creationId xmlns:a16="http://schemas.microsoft.com/office/drawing/2014/main" id="{57AA0079-2A80-4B2E-AD47-517768831DE1}"/>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60" name="圆角矩形 40">
                <a:extLst>
                  <a:ext uri="{FF2B5EF4-FFF2-40B4-BE49-F238E27FC236}">
                    <a16:creationId xmlns:a16="http://schemas.microsoft.com/office/drawing/2014/main" id="{0F08EA9B-8507-445D-AE94-30B962F17729}"/>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52" name="圆角矩形 36">
              <a:extLst>
                <a:ext uri="{FF2B5EF4-FFF2-40B4-BE49-F238E27FC236}">
                  <a16:creationId xmlns:a16="http://schemas.microsoft.com/office/drawing/2014/main" id="{2DFE6A1B-1E6A-4E7D-A839-E2A24DCC6BBB}"/>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53" name="群組 15">
              <a:extLst>
                <a:ext uri="{FF2B5EF4-FFF2-40B4-BE49-F238E27FC236}">
                  <a16:creationId xmlns:a16="http://schemas.microsoft.com/office/drawing/2014/main" id="{B7B12C1F-AD75-4F85-9CA6-CEC400460F1A}"/>
                </a:ext>
              </a:extLst>
            </p:cNvPr>
            <p:cNvGrpSpPr>
              <a:grpSpLocks/>
            </p:cNvGrpSpPr>
            <p:nvPr/>
          </p:nvGrpSpPr>
          <p:grpSpPr bwMode="auto">
            <a:xfrm>
              <a:off x="4755290" y="3468686"/>
              <a:ext cx="6539257" cy="2001839"/>
              <a:chOff x="4917207" y="732888"/>
              <a:chExt cx="5711390" cy="2001903"/>
            </a:xfrm>
          </p:grpSpPr>
          <p:sp>
            <p:nvSpPr>
              <p:cNvPr id="57" name="圆角矩形 36">
                <a:extLst>
                  <a:ext uri="{FF2B5EF4-FFF2-40B4-BE49-F238E27FC236}">
                    <a16:creationId xmlns:a16="http://schemas.microsoft.com/office/drawing/2014/main" id="{4733FBCF-8FB8-4323-944E-2A7BEE7B6731}"/>
                  </a:ext>
                </a:extLst>
              </p:cNvPr>
              <p:cNvSpPr/>
              <p:nvPr/>
            </p:nvSpPr>
            <p:spPr>
              <a:xfrm>
                <a:off x="6226658" y="732888"/>
                <a:ext cx="4401939"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58" name="圆角矩形 40">
                <a:extLst>
                  <a:ext uri="{FF2B5EF4-FFF2-40B4-BE49-F238E27FC236}">
                    <a16:creationId xmlns:a16="http://schemas.microsoft.com/office/drawing/2014/main" id="{FA7A13C5-0BC8-4BD9-9766-3939BCD65850}"/>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54" name="群組 11">
              <a:extLst>
                <a:ext uri="{FF2B5EF4-FFF2-40B4-BE49-F238E27FC236}">
                  <a16:creationId xmlns:a16="http://schemas.microsoft.com/office/drawing/2014/main" id="{6CF69893-5EC3-40DD-854E-0F4BB850358D}"/>
                </a:ext>
              </a:extLst>
            </p:cNvPr>
            <p:cNvGrpSpPr>
              <a:grpSpLocks/>
            </p:cNvGrpSpPr>
            <p:nvPr/>
          </p:nvGrpSpPr>
          <p:grpSpPr bwMode="auto">
            <a:xfrm>
              <a:off x="4755288" y="246057"/>
              <a:ext cx="6539259" cy="911225"/>
              <a:chOff x="4917207" y="1782220"/>
              <a:chExt cx="5711392" cy="911293"/>
            </a:xfrm>
          </p:grpSpPr>
          <p:sp>
            <p:nvSpPr>
              <p:cNvPr id="55" name="圆角矩形 36">
                <a:extLst>
                  <a:ext uri="{FF2B5EF4-FFF2-40B4-BE49-F238E27FC236}">
                    <a16:creationId xmlns:a16="http://schemas.microsoft.com/office/drawing/2014/main" id="{D0303712-8B8A-44BE-A828-CF52145E09C4}"/>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56" name="圆角矩形 40">
                <a:extLst>
                  <a:ext uri="{FF2B5EF4-FFF2-40B4-BE49-F238E27FC236}">
                    <a16:creationId xmlns:a16="http://schemas.microsoft.com/office/drawing/2014/main" id="{E7973629-C530-4FBD-8476-5BDFD684545C}"/>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1644637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D3D6F96-6234-4110-BDBD-C47CB7261B3E}"/>
              </a:ext>
            </a:extLst>
          </p:cNvPr>
          <p:cNvSpPr>
            <a:spLocks noGrp="1"/>
          </p:cNvSpPr>
          <p:nvPr>
            <p:ph type="title"/>
          </p:nvPr>
        </p:nvSpPr>
        <p:spPr>
          <a:xfrm>
            <a:off x="1383454" y="1"/>
            <a:ext cx="10808545" cy="802432"/>
          </a:xfrm>
        </p:spPr>
        <p:txBody>
          <a:bodyPr>
            <a:noAutofit/>
          </a:bodyPr>
          <a:lstStyle/>
          <a:p>
            <a:r>
              <a:rPr lang="zh-TW" altLang="en-US" sz="2800" dirty="0"/>
              <a:t>表</a:t>
            </a:r>
            <a:r>
              <a:rPr lang="en-US" altLang="zh-TW" sz="2800" dirty="0"/>
              <a:t>2-7</a:t>
            </a:r>
            <a:r>
              <a:rPr lang="zh-TW" altLang="en-US" sz="2800" dirty="0"/>
              <a:t>新生內含名額</a:t>
            </a:r>
            <a:r>
              <a:rPr lang="zh-TW" altLang="en-US" sz="2800" dirty="0">
                <a:solidFill>
                  <a:srgbClr val="FF0000"/>
                </a:solidFill>
              </a:rPr>
              <a:t>及國家重點領域研究學院</a:t>
            </a:r>
            <a:r>
              <a:rPr lang="zh-TW" altLang="en-US" sz="2800" dirty="0"/>
              <a:t>新生保留學籍學生人數</a:t>
            </a:r>
          </a:p>
        </p:txBody>
      </p:sp>
      <p:sp>
        <p:nvSpPr>
          <p:cNvPr id="3" name="投影片編號版面配置區 2">
            <a:extLst>
              <a:ext uri="{FF2B5EF4-FFF2-40B4-BE49-F238E27FC236}">
                <a16:creationId xmlns:a16="http://schemas.microsoft.com/office/drawing/2014/main" id="{B3A1DA3C-05FD-40CE-B9EB-E79D3B1DE5A0}"/>
              </a:ext>
            </a:extLst>
          </p:cNvPr>
          <p:cNvSpPr>
            <a:spLocks noGrp="1"/>
          </p:cNvSpPr>
          <p:nvPr>
            <p:ph type="sldNum" sz="quarter" idx="12"/>
          </p:nvPr>
        </p:nvSpPr>
        <p:spPr/>
        <p:txBody>
          <a:bodyPr/>
          <a:lstStyle/>
          <a:p>
            <a:fld id="{D4B37BC5-01F3-4DA6-AE9F-6749599A3EE9}" type="slidenum">
              <a:rPr lang="zh-TW" altLang="en-US" smtClean="0"/>
              <a:t>32</a:t>
            </a:fld>
            <a:endParaRPr lang="zh-TW" altLang="en-US"/>
          </a:p>
        </p:txBody>
      </p:sp>
      <p:graphicFrame>
        <p:nvGraphicFramePr>
          <p:cNvPr id="7" name="內容版面配置區 6">
            <a:extLst>
              <a:ext uri="{FF2B5EF4-FFF2-40B4-BE49-F238E27FC236}">
                <a16:creationId xmlns:a16="http://schemas.microsoft.com/office/drawing/2014/main" id="{2AB95A69-B712-44FE-ACAD-DCE8D2087C3D}"/>
              </a:ext>
            </a:extLst>
          </p:cNvPr>
          <p:cNvGraphicFramePr>
            <a:graphicFrameLocks noGrp="1"/>
          </p:cNvGraphicFramePr>
          <p:nvPr>
            <p:ph sz="quarter" idx="13"/>
            <p:extLst>
              <p:ext uri="{D42A27DB-BD31-4B8C-83A1-F6EECF244321}">
                <p14:modId xmlns:p14="http://schemas.microsoft.com/office/powerpoint/2010/main" val="2695960715"/>
              </p:ext>
            </p:extLst>
          </p:nvPr>
        </p:nvGraphicFramePr>
        <p:xfrm>
          <a:off x="146634" y="904240"/>
          <a:ext cx="11846559" cy="1767840"/>
        </p:xfrm>
        <a:graphic>
          <a:graphicData uri="http://schemas.openxmlformats.org/drawingml/2006/table">
            <a:tbl>
              <a:tblPr firstRow="1" firstCol="1" bandRow="1">
                <a:tableStyleId>{5C22544A-7EE6-4342-B048-85BDC9FD1C3A}</a:tableStyleId>
              </a:tblPr>
              <a:tblGrid>
                <a:gridCol w="1888560">
                  <a:extLst>
                    <a:ext uri="{9D8B030D-6E8A-4147-A177-3AD203B41FA5}">
                      <a16:colId xmlns:a16="http://schemas.microsoft.com/office/drawing/2014/main" val="3783884115"/>
                    </a:ext>
                  </a:extLst>
                </a:gridCol>
                <a:gridCol w="1984339">
                  <a:extLst>
                    <a:ext uri="{9D8B030D-6E8A-4147-A177-3AD203B41FA5}">
                      <a16:colId xmlns:a16="http://schemas.microsoft.com/office/drawing/2014/main" val="2655813679"/>
                    </a:ext>
                  </a:extLst>
                </a:gridCol>
                <a:gridCol w="3689836">
                  <a:extLst>
                    <a:ext uri="{9D8B030D-6E8A-4147-A177-3AD203B41FA5}">
                      <a16:colId xmlns:a16="http://schemas.microsoft.com/office/drawing/2014/main" val="3167094896"/>
                    </a:ext>
                  </a:extLst>
                </a:gridCol>
                <a:gridCol w="4283824">
                  <a:extLst>
                    <a:ext uri="{9D8B030D-6E8A-4147-A177-3AD203B41FA5}">
                      <a16:colId xmlns:a16="http://schemas.microsoft.com/office/drawing/2014/main" val="1862051684"/>
                    </a:ext>
                  </a:extLst>
                </a:gridCol>
              </a:tblGrid>
              <a:tr h="1767840">
                <a:tc>
                  <a:txBody>
                    <a:bodyPr/>
                    <a:lstStyle/>
                    <a:p>
                      <a:pPr algn="ctr"/>
                      <a:r>
                        <a:rPr lang="zh-TW" sz="2000" b="0" kern="100" dirty="0">
                          <a:solidFill>
                            <a:schemeClr val="tx1"/>
                          </a:solidFill>
                          <a:effectLst/>
                        </a:rPr>
                        <a:t>系所</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tx1"/>
                          </a:solidFill>
                          <a:effectLst/>
                        </a:rPr>
                        <a:t>學制</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tx1"/>
                          </a:solidFill>
                          <a:effectLst/>
                        </a:rPr>
                        <a:t>保留學籍學生人數</a:t>
                      </a:r>
                    </a:p>
                    <a:p>
                      <a:pPr algn="ctr"/>
                      <a:r>
                        <a:rPr lang="en-US" sz="2000" b="0" kern="100" dirty="0">
                          <a:solidFill>
                            <a:schemeClr val="tx1"/>
                          </a:solidFill>
                          <a:effectLst/>
                        </a:rPr>
                        <a:t>(</a:t>
                      </a:r>
                      <a:r>
                        <a:rPr lang="zh-TW" sz="2000" b="0" kern="100" dirty="0">
                          <a:solidFill>
                            <a:schemeClr val="tx1"/>
                          </a:solidFill>
                          <a:effectLst/>
                        </a:rPr>
                        <a:t>不含高中生申請入學</a:t>
                      </a:r>
                      <a:r>
                        <a:rPr lang="en-US" sz="2000" b="0" kern="100" dirty="0">
                          <a:solidFill>
                            <a:schemeClr val="tx1"/>
                          </a:solidFill>
                          <a:effectLst/>
                        </a:rPr>
                        <a:t>)</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tx1"/>
                          </a:solidFill>
                          <a:effectLst/>
                        </a:rPr>
                        <a:t>高中生申請入學</a:t>
                      </a:r>
                      <a:br>
                        <a:rPr lang="en-US" sz="2000" b="0" kern="100" dirty="0">
                          <a:solidFill>
                            <a:schemeClr val="tx1"/>
                          </a:solidFill>
                          <a:effectLst/>
                        </a:rPr>
                      </a:br>
                      <a:r>
                        <a:rPr lang="zh-TW" sz="2000" b="0" kern="100" dirty="0">
                          <a:solidFill>
                            <a:schemeClr val="tx1"/>
                          </a:solidFill>
                          <a:effectLst/>
                        </a:rPr>
                        <a:t>保留學籍學生人數</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701154783"/>
                  </a:ext>
                </a:extLst>
              </a:tr>
            </a:tbl>
          </a:graphicData>
        </a:graphic>
      </p:graphicFrame>
      <p:sp>
        <p:nvSpPr>
          <p:cNvPr id="5" name="內容版面配置區 4">
            <a:extLst>
              <a:ext uri="{FF2B5EF4-FFF2-40B4-BE49-F238E27FC236}">
                <a16:creationId xmlns:a16="http://schemas.microsoft.com/office/drawing/2014/main" id="{17D0FB84-F656-4E8C-9864-C60733DF14CB}"/>
              </a:ext>
            </a:extLst>
          </p:cNvPr>
          <p:cNvSpPr>
            <a:spLocks noGrp="1"/>
          </p:cNvSpPr>
          <p:nvPr>
            <p:ph sz="quarter" idx="14"/>
          </p:nvPr>
        </p:nvSpPr>
        <p:spPr>
          <a:xfrm>
            <a:off x="162566" y="2844800"/>
            <a:ext cx="11846559" cy="4013208"/>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新增蒐集</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國家重點領域研究學院新生保留學籍學生人數</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本表</a:t>
            </a:r>
            <a:r>
              <a:rPr lang="zh-TW" altLang="en-US" kern="100" dirty="0">
                <a:latin typeface="微軟正黑體" panose="020B0604030504040204" pitchFamily="34" charset="-120"/>
              </a:rPr>
              <a:t>新增蒐集「國家重點領域研究學院」之新生保留學籍學生人數。</a:t>
            </a: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【114</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月因應「技職司」需求新增蒐集</a:t>
            </a:r>
            <a:r>
              <a:rPr lang="en-US" altLang="zh-TW" sz="1600" kern="100" dirty="0">
                <a:latin typeface="微軟正黑體" panose="020B0604030504040204" pitchFamily="34" charset="-120"/>
              </a:rPr>
              <a:t>】</a:t>
            </a:r>
            <a:endParaRPr lang="zh-TW" altLang="en-US" dirty="0"/>
          </a:p>
          <a:p>
            <a:endParaRPr lang="zh-TW" altLang="en-US" dirty="0"/>
          </a:p>
        </p:txBody>
      </p:sp>
      <p:sp>
        <p:nvSpPr>
          <p:cNvPr id="6" name="文字版面配置區 5">
            <a:extLst>
              <a:ext uri="{FF2B5EF4-FFF2-40B4-BE49-F238E27FC236}">
                <a16:creationId xmlns:a16="http://schemas.microsoft.com/office/drawing/2014/main" id="{E0C92AB5-37C4-4EFB-AEFD-E1AF6664A298}"/>
              </a:ext>
            </a:extLst>
          </p:cNvPr>
          <p:cNvSpPr>
            <a:spLocks noGrp="1"/>
          </p:cNvSpPr>
          <p:nvPr>
            <p:ph type="body" sz="quarter" idx="15"/>
          </p:nvPr>
        </p:nvSpPr>
        <p:spPr/>
        <p:txBody>
          <a:bodyPr/>
          <a:lstStyle/>
          <a:p>
            <a:r>
              <a:rPr lang="en-US" altLang="zh-TW" dirty="0"/>
              <a:t>01</a:t>
            </a:r>
            <a:endParaRPr lang="zh-TW" altLang="en-US" dirty="0"/>
          </a:p>
        </p:txBody>
      </p:sp>
    </p:spTree>
    <p:extLst>
      <p:ext uri="{BB962C8B-B14F-4D97-AF65-F5344CB8AC3E}">
        <p14:creationId xmlns:p14="http://schemas.microsoft.com/office/powerpoint/2010/main" val="36426497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4-10 </a:t>
            </a:r>
            <a:r>
              <a:rPr lang="zh-TW" altLang="en-US" dirty="0"/>
              <a:t>畢業生出路調查表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33</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02</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35079"/>
            <a:ext cx="11847513" cy="4322921"/>
          </a:xfrm>
          <a:prstGeom prst="rect">
            <a:avLst/>
          </a:prstGeom>
        </p:spPr>
        <p:txBody>
          <a:bodyPr vert="horz" lIns="91440" tIns="45720" rIns="91440" bIns="45720" rtlCol="0">
            <a:normAutofit lnSpcReduction="1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待業、其他</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待業：</a:t>
            </a:r>
            <a:r>
              <a:rPr lang="zh-TW" altLang="en-US" kern="100" dirty="0">
                <a:latin typeface="微軟正黑體" panose="020B0604030504040204" pitchFamily="34" charset="-120"/>
              </a:rPr>
              <a:t>係指</a:t>
            </a:r>
            <a:r>
              <a:rPr lang="zh-TW" altLang="en-US" b="1" kern="100" dirty="0">
                <a:solidFill>
                  <a:srgbClr val="FF0000"/>
                </a:solidFill>
                <a:latin typeface="微軟正黑體" panose="020B0604030504040204" pitchFamily="34" charset="-120"/>
              </a:rPr>
              <a:t>學生於畢業後至調查時間期間</a:t>
            </a:r>
            <a:r>
              <a:rPr lang="zh-TW" altLang="en-US" kern="100" dirty="0">
                <a:latin typeface="微軟正黑體" panose="020B0604030504040204" pitchFamily="34" charset="-120"/>
              </a:rPr>
              <a:t>，因準備出國留學、國內升學或就業考試</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研究所、高普考、證照考等</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、暫無符合個人專長的工作機會、不滿意工作條件</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如薪資、地點、人事、時間等</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、目前無工作打算、工作單位關廠、裁員而被資遣者、被解雇等因素而</a:t>
            </a:r>
            <a:r>
              <a:rPr lang="zh-TW" altLang="en-US" b="1" kern="100" dirty="0">
                <a:solidFill>
                  <a:srgbClr val="FF0000"/>
                </a:solidFill>
                <a:latin typeface="微軟正黑體" panose="020B0604030504040204" pitchFamily="34" charset="-120"/>
              </a:rPr>
              <a:t>未就業</a:t>
            </a:r>
            <a:r>
              <a:rPr lang="zh-TW" altLang="en-US"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其他：</a:t>
            </a:r>
            <a:r>
              <a:rPr lang="zh-TW" altLang="en-US" kern="100" dirty="0">
                <a:latin typeface="微軟正黑體" panose="020B0604030504040204" pitchFamily="34" charset="-120"/>
              </a:rPr>
              <a:t>非屬以上所列之原因者，應列入此項。</a:t>
            </a:r>
            <a:r>
              <a:rPr lang="zh-TW" altLang="en-US" b="1" kern="100" dirty="0">
                <a:solidFill>
                  <a:srgbClr val="FF0000"/>
                </a:solidFill>
                <a:latin typeface="微軟正黑體" panose="020B0604030504040204" pitchFamily="34" charset="-120"/>
              </a:rPr>
              <a:t>（含返回原國家、無法調查到學生的實際出路）</a:t>
            </a:r>
            <a:r>
              <a:rPr lang="zh-TW" altLang="en-US" kern="100" dirty="0">
                <a:latin typeface="微軟正黑體" panose="020B0604030504040204" pitchFamily="34" charset="-120"/>
              </a:rPr>
              <a:t>。</a:t>
            </a:r>
          </a:p>
          <a:p>
            <a:pPr marL="0" indent="0">
              <a:lnSpc>
                <a:spcPct val="120000"/>
              </a:lnSpc>
              <a:spcBef>
                <a:spcPts val="600"/>
              </a:spcBef>
              <a:buNone/>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台灣評鑑協會</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3290C88C-FDD4-4618-8345-0BABE01B98AC}"/>
              </a:ext>
            </a:extLst>
          </p:cNvPr>
          <p:cNvGraphicFramePr>
            <a:graphicFrameLocks noGrp="1"/>
          </p:cNvGraphicFramePr>
          <p:nvPr>
            <p:ph sz="quarter" idx="13"/>
            <p:extLst>
              <p:ext uri="{D42A27DB-BD31-4B8C-83A1-F6EECF244321}">
                <p14:modId xmlns:p14="http://schemas.microsoft.com/office/powerpoint/2010/main" val="1211878521"/>
              </p:ext>
            </p:extLst>
          </p:nvPr>
        </p:nvGraphicFramePr>
        <p:xfrm>
          <a:off x="161925" y="951470"/>
          <a:ext cx="11847197" cy="1344921"/>
        </p:xfrm>
        <a:graphic>
          <a:graphicData uri="http://schemas.openxmlformats.org/drawingml/2006/table">
            <a:tbl>
              <a:tblPr>
                <a:tableStyleId>{5C22544A-7EE6-4342-B048-85BDC9FD1C3A}</a:tableStyleId>
              </a:tblPr>
              <a:tblGrid>
                <a:gridCol w="1077927">
                  <a:extLst>
                    <a:ext uri="{9D8B030D-6E8A-4147-A177-3AD203B41FA5}">
                      <a16:colId xmlns:a16="http://schemas.microsoft.com/office/drawing/2014/main" val="3992727499"/>
                    </a:ext>
                  </a:extLst>
                </a:gridCol>
                <a:gridCol w="629827">
                  <a:extLst>
                    <a:ext uri="{9D8B030D-6E8A-4147-A177-3AD203B41FA5}">
                      <a16:colId xmlns:a16="http://schemas.microsoft.com/office/drawing/2014/main" val="3233731887"/>
                    </a:ext>
                  </a:extLst>
                </a:gridCol>
                <a:gridCol w="627338">
                  <a:extLst>
                    <a:ext uri="{9D8B030D-6E8A-4147-A177-3AD203B41FA5}">
                      <a16:colId xmlns:a16="http://schemas.microsoft.com/office/drawing/2014/main" val="398557329"/>
                    </a:ext>
                  </a:extLst>
                </a:gridCol>
                <a:gridCol w="525272">
                  <a:extLst>
                    <a:ext uri="{9D8B030D-6E8A-4147-A177-3AD203B41FA5}">
                      <a16:colId xmlns:a16="http://schemas.microsoft.com/office/drawing/2014/main" val="3920927006"/>
                    </a:ext>
                  </a:extLst>
                </a:gridCol>
                <a:gridCol w="1030727">
                  <a:extLst>
                    <a:ext uri="{9D8B030D-6E8A-4147-A177-3AD203B41FA5}">
                      <a16:colId xmlns:a16="http://schemas.microsoft.com/office/drawing/2014/main" val="2031242087"/>
                    </a:ext>
                  </a:extLst>
                </a:gridCol>
                <a:gridCol w="583857">
                  <a:extLst>
                    <a:ext uri="{9D8B030D-6E8A-4147-A177-3AD203B41FA5}">
                      <a16:colId xmlns:a16="http://schemas.microsoft.com/office/drawing/2014/main" val="334717640"/>
                    </a:ext>
                  </a:extLst>
                </a:gridCol>
                <a:gridCol w="583857">
                  <a:extLst>
                    <a:ext uri="{9D8B030D-6E8A-4147-A177-3AD203B41FA5}">
                      <a16:colId xmlns:a16="http://schemas.microsoft.com/office/drawing/2014/main" val="1444562693"/>
                    </a:ext>
                  </a:extLst>
                </a:gridCol>
                <a:gridCol w="583857">
                  <a:extLst>
                    <a:ext uri="{9D8B030D-6E8A-4147-A177-3AD203B41FA5}">
                      <a16:colId xmlns:a16="http://schemas.microsoft.com/office/drawing/2014/main" val="888402825"/>
                    </a:ext>
                  </a:extLst>
                </a:gridCol>
                <a:gridCol w="583857">
                  <a:extLst>
                    <a:ext uri="{9D8B030D-6E8A-4147-A177-3AD203B41FA5}">
                      <a16:colId xmlns:a16="http://schemas.microsoft.com/office/drawing/2014/main" val="2020726596"/>
                    </a:ext>
                  </a:extLst>
                </a:gridCol>
                <a:gridCol w="583857">
                  <a:extLst>
                    <a:ext uri="{9D8B030D-6E8A-4147-A177-3AD203B41FA5}">
                      <a16:colId xmlns:a16="http://schemas.microsoft.com/office/drawing/2014/main" val="3743308029"/>
                    </a:ext>
                  </a:extLst>
                </a:gridCol>
                <a:gridCol w="583857">
                  <a:extLst>
                    <a:ext uri="{9D8B030D-6E8A-4147-A177-3AD203B41FA5}">
                      <a16:colId xmlns:a16="http://schemas.microsoft.com/office/drawing/2014/main" val="925666132"/>
                    </a:ext>
                  </a:extLst>
                </a:gridCol>
                <a:gridCol w="583857">
                  <a:extLst>
                    <a:ext uri="{9D8B030D-6E8A-4147-A177-3AD203B41FA5}">
                      <a16:colId xmlns:a16="http://schemas.microsoft.com/office/drawing/2014/main" val="296748053"/>
                    </a:ext>
                  </a:extLst>
                </a:gridCol>
                <a:gridCol w="583857">
                  <a:extLst>
                    <a:ext uri="{9D8B030D-6E8A-4147-A177-3AD203B41FA5}">
                      <a16:colId xmlns:a16="http://schemas.microsoft.com/office/drawing/2014/main" val="2901469844"/>
                    </a:ext>
                  </a:extLst>
                </a:gridCol>
                <a:gridCol w="661087">
                  <a:extLst>
                    <a:ext uri="{9D8B030D-6E8A-4147-A177-3AD203B41FA5}">
                      <a16:colId xmlns:a16="http://schemas.microsoft.com/office/drawing/2014/main" val="620299350"/>
                    </a:ext>
                  </a:extLst>
                </a:gridCol>
                <a:gridCol w="661087">
                  <a:extLst>
                    <a:ext uri="{9D8B030D-6E8A-4147-A177-3AD203B41FA5}">
                      <a16:colId xmlns:a16="http://schemas.microsoft.com/office/drawing/2014/main" val="1398273796"/>
                    </a:ext>
                  </a:extLst>
                </a:gridCol>
                <a:gridCol w="981538">
                  <a:extLst>
                    <a:ext uri="{9D8B030D-6E8A-4147-A177-3AD203B41FA5}">
                      <a16:colId xmlns:a16="http://schemas.microsoft.com/office/drawing/2014/main" val="2818043294"/>
                    </a:ext>
                  </a:extLst>
                </a:gridCol>
                <a:gridCol w="981538">
                  <a:extLst>
                    <a:ext uri="{9D8B030D-6E8A-4147-A177-3AD203B41FA5}">
                      <a16:colId xmlns:a16="http://schemas.microsoft.com/office/drawing/2014/main" val="2291008156"/>
                    </a:ext>
                  </a:extLst>
                </a:gridCol>
              </a:tblGrid>
              <a:tr h="740606">
                <a:tc rowSpan="2">
                  <a:txBody>
                    <a:bodyPr/>
                    <a:lstStyle/>
                    <a:p>
                      <a:pPr algn="ctr"/>
                      <a:r>
                        <a:rPr lang="zh-TW" sz="800" kern="100" dirty="0">
                          <a:solidFill>
                            <a:schemeClr val="bg1">
                              <a:lumMod val="50000"/>
                            </a:schemeClr>
                          </a:solidFill>
                          <a:effectLst/>
                          <a:latin typeface="+mn-ea"/>
                          <a:ea typeface="+mn-ea"/>
                        </a:rPr>
                        <a:t>畢業學年度</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latin typeface="+mn-ea"/>
                          <a:ea typeface="+mn-ea"/>
                        </a:rPr>
                        <a:t>學院</a:t>
                      </a:r>
                      <a:endParaRPr lang="zh-TW" sz="800" kern="10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latin typeface="+mn-ea"/>
                          <a:ea typeface="+mn-ea"/>
                        </a:rPr>
                        <a:t>系所</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latin typeface="+mn-ea"/>
                          <a:ea typeface="+mn-ea"/>
                        </a:rPr>
                        <a:t>學制</a:t>
                      </a:r>
                      <a:endParaRPr lang="zh-TW" sz="800" kern="10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latin typeface="+mn-ea"/>
                          <a:ea typeface="+mn-ea"/>
                        </a:rPr>
                        <a:t>班級類別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800" kern="100" dirty="0">
                          <a:solidFill>
                            <a:schemeClr val="bg1">
                              <a:lumMod val="50000"/>
                            </a:schemeClr>
                          </a:solidFill>
                          <a:effectLst/>
                          <a:latin typeface="+mn-ea"/>
                          <a:ea typeface="+mn-ea"/>
                        </a:rPr>
                        <a:t>升學</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800" kern="100" dirty="0">
                          <a:solidFill>
                            <a:schemeClr val="bg1">
                              <a:lumMod val="50000"/>
                            </a:schemeClr>
                          </a:solidFill>
                          <a:effectLst/>
                          <a:latin typeface="+mn-ea"/>
                          <a:ea typeface="+mn-ea"/>
                        </a:rPr>
                        <a:t>就業</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800" kern="100" dirty="0">
                          <a:solidFill>
                            <a:schemeClr val="bg1">
                              <a:lumMod val="50000"/>
                            </a:schemeClr>
                          </a:solidFill>
                          <a:effectLst/>
                          <a:latin typeface="+mn-ea"/>
                          <a:ea typeface="+mn-ea"/>
                        </a:rPr>
                        <a:t>服兵役</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800" kern="100" dirty="0">
                          <a:solidFill>
                            <a:schemeClr val="bg1">
                              <a:lumMod val="50000"/>
                            </a:schemeClr>
                          </a:solidFill>
                          <a:effectLst/>
                          <a:latin typeface="+mn-ea"/>
                          <a:ea typeface="+mn-ea"/>
                        </a:rPr>
                        <a:t>留學</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000" b="1" kern="100" dirty="0">
                          <a:solidFill>
                            <a:srgbClr val="FF0000"/>
                          </a:solidFill>
                          <a:effectLst/>
                          <a:latin typeface="+mn-ea"/>
                          <a:ea typeface="+mn-ea"/>
                        </a:rPr>
                        <a:t>待業</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b="1" kern="100" dirty="0">
                          <a:solidFill>
                            <a:srgbClr val="FF0000"/>
                          </a:solidFill>
                          <a:effectLst/>
                          <a:latin typeface="+mn-ea"/>
                          <a:ea typeface="+mn-ea"/>
                        </a:rPr>
                        <a:t>其他</a:t>
                      </a:r>
                      <a:r>
                        <a:rPr lang="en-US" sz="2000" b="1" strike="sngStrike" kern="100" dirty="0">
                          <a:solidFill>
                            <a:srgbClr val="FF0000"/>
                          </a:solidFill>
                          <a:effectLst/>
                          <a:latin typeface="+mn-ea"/>
                          <a:ea typeface="+mn-ea"/>
                        </a:rPr>
                        <a:t>(</a:t>
                      </a:r>
                      <a:r>
                        <a:rPr lang="zh-TW" sz="2000" b="1" strike="sngStrike" kern="100" dirty="0">
                          <a:solidFill>
                            <a:srgbClr val="FF0000"/>
                          </a:solidFill>
                          <a:effectLst/>
                          <a:latin typeface="+mn-ea"/>
                          <a:ea typeface="+mn-ea"/>
                        </a:rPr>
                        <a:t>含待業</a:t>
                      </a:r>
                      <a:r>
                        <a:rPr lang="en-US" sz="2000" b="1" strike="sngStrike" kern="100" dirty="0">
                          <a:solidFill>
                            <a:srgbClr val="FF0000"/>
                          </a:solidFill>
                          <a:effectLst/>
                          <a:latin typeface="+mn-ea"/>
                          <a:ea typeface="+mn-ea"/>
                        </a:rPr>
                        <a:t>)</a:t>
                      </a:r>
                      <a:endParaRPr lang="zh-TW" sz="2000" b="1" strike="sngStrike"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extLst>
                  <a:ext uri="{0D108BD9-81ED-4DB2-BD59-A6C34878D82A}">
                    <a16:rowId xmlns:a16="http://schemas.microsoft.com/office/drawing/2014/main" val="1748875828"/>
                  </a:ext>
                </a:extLst>
              </a:tr>
              <a:tr h="60431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9415911"/>
                  </a:ext>
                </a:extLst>
              </a:tr>
            </a:tbl>
          </a:graphicData>
        </a:graphic>
      </p:graphicFrame>
      <p:cxnSp>
        <p:nvCxnSpPr>
          <p:cNvPr id="5" name="直線接點 4">
            <a:extLst>
              <a:ext uri="{FF2B5EF4-FFF2-40B4-BE49-F238E27FC236}">
                <a16:creationId xmlns:a16="http://schemas.microsoft.com/office/drawing/2014/main" id="{8E715F08-E5AB-41C5-84F2-FFFA15828179}"/>
              </a:ext>
            </a:extLst>
          </p:cNvPr>
          <p:cNvCxnSpPr>
            <a:cxnSpLocks/>
          </p:cNvCxnSpPr>
          <p:nvPr/>
        </p:nvCxnSpPr>
        <p:spPr>
          <a:xfrm>
            <a:off x="10837718" y="1412007"/>
            <a:ext cx="10202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接點 9">
            <a:extLst>
              <a:ext uri="{FF2B5EF4-FFF2-40B4-BE49-F238E27FC236}">
                <a16:creationId xmlns:a16="http://schemas.microsoft.com/office/drawing/2014/main" id="{2774793C-8A86-4B6B-9473-351932DC92B6}"/>
              </a:ext>
            </a:extLst>
          </p:cNvPr>
          <p:cNvCxnSpPr>
            <a:cxnSpLocks/>
          </p:cNvCxnSpPr>
          <p:nvPr/>
        </p:nvCxnSpPr>
        <p:spPr>
          <a:xfrm>
            <a:off x="10806545" y="1313153"/>
            <a:ext cx="106380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309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34</a:t>
            </a:fld>
            <a:endParaRPr lang="zh-TW" altLang="en-US"/>
          </a:p>
        </p:txBody>
      </p:sp>
      <p:grpSp>
        <p:nvGrpSpPr>
          <p:cNvPr id="23" name="群組 22">
            <a:extLst>
              <a:ext uri="{FF2B5EF4-FFF2-40B4-BE49-F238E27FC236}">
                <a16:creationId xmlns:a16="http://schemas.microsoft.com/office/drawing/2014/main" id="{C1386B1B-7E87-4C85-8C14-5F554482ACB0}"/>
              </a:ext>
            </a:extLst>
          </p:cNvPr>
          <p:cNvGrpSpPr/>
          <p:nvPr/>
        </p:nvGrpSpPr>
        <p:grpSpPr>
          <a:xfrm>
            <a:off x="4755288" y="246053"/>
            <a:ext cx="6539260" cy="6315080"/>
            <a:chOff x="4755288" y="246053"/>
            <a:chExt cx="6539260" cy="6315080"/>
          </a:xfrm>
        </p:grpSpPr>
        <p:grpSp>
          <p:nvGrpSpPr>
            <p:cNvPr id="24" name="群組 11">
              <a:extLst>
                <a:ext uri="{FF2B5EF4-FFF2-40B4-BE49-F238E27FC236}">
                  <a16:creationId xmlns:a16="http://schemas.microsoft.com/office/drawing/2014/main" id="{A1597014-630D-4061-BC42-FE398E007CC4}"/>
                </a:ext>
              </a:extLst>
            </p:cNvPr>
            <p:cNvGrpSpPr>
              <a:grpSpLocks/>
            </p:cNvGrpSpPr>
            <p:nvPr/>
          </p:nvGrpSpPr>
          <p:grpSpPr bwMode="auto">
            <a:xfrm>
              <a:off x="4755288" y="1287460"/>
              <a:ext cx="6539259" cy="911225"/>
              <a:chOff x="4917207" y="1782216"/>
              <a:chExt cx="5711392" cy="911293"/>
            </a:xfrm>
          </p:grpSpPr>
          <p:sp>
            <p:nvSpPr>
              <p:cNvPr id="47" name="圆角矩形 36">
                <a:extLst>
                  <a:ext uri="{FF2B5EF4-FFF2-40B4-BE49-F238E27FC236}">
                    <a16:creationId xmlns:a16="http://schemas.microsoft.com/office/drawing/2014/main" id="{059117F5-6589-48C6-AE26-4A74D76896DC}"/>
                  </a:ext>
                </a:extLst>
              </p:cNvPr>
              <p:cNvSpPr/>
              <p:nvPr/>
            </p:nvSpPr>
            <p:spPr>
              <a:xfrm>
                <a:off x="6226660" y="1782216"/>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DFAFB33C-6F35-4B5C-8B99-013AF0C34893}"/>
                  </a:ext>
                </a:extLst>
              </p:cNvPr>
              <p:cNvSpPr/>
              <p:nvPr/>
            </p:nvSpPr>
            <p:spPr bwMode="auto">
              <a:xfrm>
                <a:off x="4917207" y="1782216"/>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D6353B86-B19A-4FE8-8E3B-B0F3092386F6}"/>
                </a:ext>
              </a:extLst>
            </p:cNvPr>
            <p:cNvSpPr/>
            <p:nvPr/>
          </p:nvSpPr>
          <p:spPr bwMode="auto">
            <a:xfrm>
              <a:off x="4755290" y="2378071"/>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DADC982D-A118-485A-966F-DBB9A34835F3}"/>
                </a:ext>
              </a:extLst>
            </p:cNvPr>
            <p:cNvGrpSpPr>
              <a:grpSpLocks/>
            </p:cNvGrpSpPr>
            <p:nvPr/>
          </p:nvGrpSpPr>
          <p:grpSpPr bwMode="auto">
            <a:xfrm>
              <a:off x="4755290" y="2378071"/>
              <a:ext cx="6539258" cy="2001839"/>
              <a:chOff x="4917207" y="726450"/>
              <a:chExt cx="5711391" cy="2001988"/>
            </a:xfrm>
          </p:grpSpPr>
          <p:sp>
            <p:nvSpPr>
              <p:cNvPr id="45" name="圆角矩形 36">
                <a:extLst>
                  <a:ext uri="{FF2B5EF4-FFF2-40B4-BE49-F238E27FC236}">
                    <a16:creationId xmlns:a16="http://schemas.microsoft.com/office/drawing/2014/main" id="{2198E616-1E87-4482-A97F-E56983C71484}"/>
                  </a:ext>
                </a:extLst>
              </p:cNvPr>
              <p:cNvSpPr/>
              <p:nvPr/>
            </p:nvSpPr>
            <p:spPr>
              <a:xfrm>
                <a:off x="6226659" y="72645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E84EC0DF-A7D3-4612-A655-CB86890AEC36}"/>
                  </a:ext>
                </a:extLst>
              </p:cNvPr>
              <p:cNvSpPr/>
              <p:nvPr/>
            </p:nvSpPr>
            <p:spPr bwMode="auto">
              <a:xfrm>
                <a:off x="4917207" y="1817145"/>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672B7AC9-A41C-46B8-9007-3E0926539D53}"/>
                </a:ext>
              </a:extLst>
            </p:cNvPr>
            <p:cNvGrpSpPr>
              <a:grpSpLocks/>
            </p:cNvGrpSpPr>
            <p:nvPr/>
          </p:nvGrpSpPr>
          <p:grpSpPr bwMode="auto">
            <a:xfrm>
              <a:off x="4755290" y="4559297"/>
              <a:ext cx="6539258" cy="2001836"/>
              <a:chOff x="4917207" y="740734"/>
              <a:chExt cx="5711390" cy="2001900"/>
            </a:xfrm>
          </p:grpSpPr>
          <p:sp>
            <p:nvSpPr>
              <p:cNvPr id="41" name="圆角矩形 36">
                <a:extLst>
                  <a:ext uri="{FF2B5EF4-FFF2-40B4-BE49-F238E27FC236}">
                    <a16:creationId xmlns:a16="http://schemas.microsoft.com/office/drawing/2014/main" id="{5BBE7982-B862-493A-A3AF-08C85B33960D}"/>
                  </a:ext>
                </a:extLst>
              </p:cNvPr>
              <p:cNvSpPr/>
              <p:nvPr/>
            </p:nvSpPr>
            <p:spPr>
              <a:xfrm>
                <a:off x="6226659" y="740734"/>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DE488170-FECE-484F-A2C1-03E69E0DC4D6}"/>
                  </a:ext>
                </a:extLst>
              </p:cNvPr>
              <p:cNvSpPr/>
              <p:nvPr/>
            </p:nvSpPr>
            <p:spPr bwMode="auto">
              <a:xfrm>
                <a:off x="4917207" y="1831380"/>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E4B19489-C624-48C9-ACB3-30DB14203DB6}"/>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84FAAE22-CECF-42E0-BCD1-ADC87E1999C3}"/>
                </a:ext>
              </a:extLst>
            </p:cNvPr>
            <p:cNvGrpSpPr>
              <a:grpSpLocks/>
            </p:cNvGrpSpPr>
            <p:nvPr/>
          </p:nvGrpSpPr>
          <p:grpSpPr bwMode="auto">
            <a:xfrm>
              <a:off x="4755290" y="3468682"/>
              <a:ext cx="6539257" cy="2001843"/>
              <a:chOff x="4917207" y="732884"/>
              <a:chExt cx="5711390" cy="2001907"/>
            </a:xfrm>
          </p:grpSpPr>
          <p:sp>
            <p:nvSpPr>
              <p:cNvPr id="39" name="圆角矩形 36">
                <a:extLst>
                  <a:ext uri="{FF2B5EF4-FFF2-40B4-BE49-F238E27FC236}">
                    <a16:creationId xmlns:a16="http://schemas.microsoft.com/office/drawing/2014/main" id="{DAE3B2A1-D73B-4881-90AF-326332B7F17B}"/>
                  </a:ext>
                </a:extLst>
              </p:cNvPr>
              <p:cNvSpPr/>
              <p:nvPr/>
            </p:nvSpPr>
            <p:spPr>
              <a:xfrm>
                <a:off x="6226658" y="732884"/>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9304D854-AB37-4215-90AC-36A11A230643}"/>
                  </a:ext>
                </a:extLst>
              </p:cNvPr>
              <p:cNvSpPr/>
              <p:nvPr/>
            </p:nvSpPr>
            <p:spPr bwMode="auto">
              <a:xfrm>
                <a:off x="4917207" y="1823537"/>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46964A85-8989-49DC-8012-DB48B7710F7B}"/>
                </a:ext>
              </a:extLst>
            </p:cNvPr>
            <p:cNvGrpSpPr>
              <a:grpSpLocks/>
            </p:cNvGrpSpPr>
            <p:nvPr/>
          </p:nvGrpSpPr>
          <p:grpSpPr bwMode="auto">
            <a:xfrm>
              <a:off x="4755288" y="246053"/>
              <a:ext cx="6539259" cy="911225"/>
              <a:chOff x="4917207" y="1782216"/>
              <a:chExt cx="5711392" cy="911293"/>
            </a:xfrm>
          </p:grpSpPr>
          <p:sp>
            <p:nvSpPr>
              <p:cNvPr id="37" name="圆角矩形 36">
                <a:extLst>
                  <a:ext uri="{FF2B5EF4-FFF2-40B4-BE49-F238E27FC236}">
                    <a16:creationId xmlns:a16="http://schemas.microsoft.com/office/drawing/2014/main" id="{F9C73E52-A74F-41EB-A838-926191B2F24D}"/>
                  </a:ext>
                </a:extLst>
              </p:cNvPr>
              <p:cNvSpPr/>
              <p:nvPr/>
            </p:nvSpPr>
            <p:spPr>
              <a:xfrm>
                <a:off x="6226660" y="1782216"/>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1077F6BC-EAC1-4EAC-853D-AEF7C60F6E41}"/>
                  </a:ext>
                </a:extLst>
              </p:cNvPr>
              <p:cNvSpPr/>
              <p:nvPr/>
            </p:nvSpPr>
            <p:spPr bwMode="auto">
              <a:xfrm>
                <a:off x="4917207" y="1782216"/>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7082849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2" y="253209"/>
            <a:ext cx="6539260" cy="911227"/>
            <a:chOff x="6190321" y="228600"/>
            <a:chExt cx="5040000" cy="911227"/>
          </a:xfrm>
        </p:grpSpPr>
        <p:sp>
          <p:nvSpPr>
            <p:cNvPr id="40" name="圆角矩形 36"/>
            <p:cNvSpPr/>
            <p:nvPr/>
          </p:nvSpPr>
          <p:spPr bwMode="auto">
            <a:xfrm>
              <a:off x="6190321" y="228602"/>
              <a:ext cx="5040000" cy="911225"/>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4" name="圆角矩形 36"/>
            <p:cNvSpPr/>
            <p:nvPr/>
          </p:nvSpPr>
          <p:spPr bwMode="auto">
            <a:xfrm>
              <a:off x="6190322" y="228600"/>
              <a:ext cx="5039999"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技專校院校務資料庫原對於各類證照編有相對應之代碼，該代碼為流水號，僅屬系統填報資料功能性選單及學校內部填報使用，並</a:t>
            </a:r>
            <a:r>
              <a:rPr lang="zh-TW" altLang="en-US" sz="2400" b="1" u="sng" dirty="0">
                <a:solidFill>
                  <a:srgbClr val="FF0000"/>
                </a:solidFill>
                <a:latin typeface="微軟正黑體" panose="020B0604030504040204" pitchFamily="34" charset="-120"/>
                <a:ea typeface="微軟正黑體" panose="020B0604030504040204" pitchFamily="34" charset="-120"/>
              </a:rPr>
              <a:t>非「專業合格單位核發之證照代碼」</a:t>
            </a:r>
            <a:r>
              <a:rPr lang="zh-TW" altLang="en-US" sz="2400" dirty="0">
                <a:solidFill>
                  <a:prstClr val="black"/>
                </a:solidFill>
                <a:latin typeface="微軟正黑體" panose="020B0604030504040204" pitchFamily="34" charset="-120"/>
                <a:ea typeface="微軟正黑體" panose="020B0604030504040204" pitchFamily="34" charset="-120"/>
              </a:rPr>
              <a:t>，並</a:t>
            </a:r>
            <a:r>
              <a:rPr lang="zh-TW" altLang="en-US" sz="2400" b="1" u="sng" dirty="0">
                <a:solidFill>
                  <a:srgbClr val="FF0000"/>
                </a:solidFill>
                <a:latin typeface="微軟正黑體" panose="020B0604030504040204" pitchFamily="34" charset="-120"/>
                <a:ea typeface="微軟正黑體" panose="020B0604030504040204" pitchFamily="34" charset="-120"/>
              </a:rPr>
              <a:t>自</a:t>
            </a:r>
            <a:r>
              <a:rPr lang="en-US" altLang="zh-TW" sz="2400" b="1" u="sng" dirty="0">
                <a:solidFill>
                  <a:srgbClr val="FF0000"/>
                </a:solidFill>
                <a:latin typeface="微軟正黑體" panose="020B0604030504040204" pitchFamily="34" charset="-120"/>
                <a:ea typeface="微軟正黑體" panose="020B0604030504040204" pitchFamily="34" charset="-120"/>
              </a:rPr>
              <a:t>105</a:t>
            </a:r>
            <a:r>
              <a:rPr lang="zh-TW" altLang="en-US" sz="2400" b="1" u="sng" dirty="0">
                <a:solidFill>
                  <a:srgbClr val="FF0000"/>
                </a:solidFill>
                <a:latin typeface="微軟正黑體" panose="020B0604030504040204" pitchFamily="34" charset="-120"/>
                <a:ea typeface="微軟正黑體" panose="020B0604030504040204" pitchFamily="34" charset="-120"/>
              </a:rPr>
              <a:t>學年度起已停止前開編碼列表之使用</a:t>
            </a:r>
            <a:r>
              <a:rPr lang="zh-TW" altLang="en-US" sz="2400" dirty="0">
                <a:solidFill>
                  <a:prstClr val="black"/>
                </a:solidFill>
                <a:latin typeface="微軟正黑體" panose="020B0604030504040204" pitchFamily="34" charset="-120"/>
                <a:ea typeface="微軟正黑體" panose="020B0604030504040204" pitchFamily="34" charset="-120"/>
              </a:rPr>
              <a:t>，改為六大類別之證照張數填報，請各校勿再聽信坊間之不當宣傳，該編碼列表無法代表「專業合格單位核發之證照代碼」 。</a:t>
            </a: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為維護資料穩定性，自</a:t>
            </a:r>
            <a:r>
              <a:rPr lang="en-US" altLang="zh-TW" sz="2400" dirty="0">
                <a:solidFill>
                  <a:prstClr val="black"/>
                </a:solidFill>
                <a:latin typeface="微軟正黑體" panose="020B0604030504040204" pitchFamily="34" charset="-120"/>
                <a:ea typeface="微軟正黑體" panose="020B0604030504040204" pitchFamily="34" charset="-120"/>
              </a:rPr>
              <a:t>109</a:t>
            </a:r>
            <a:r>
              <a:rPr lang="zh-TW" altLang="en-US" sz="2400" dirty="0">
                <a:solidFill>
                  <a:prstClr val="black"/>
                </a:solidFill>
                <a:latin typeface="微軟正黑體" panose="020B0604030504040204" pitchFamily="34" charset="-120"/>
                <a:ea typeface="微軟正黑體" panose="020B0604030504040204" pitchFamily="34" charset="-120"/>
              </a:rPr>
              <a:t>年上半年起「當期及歷史資料」申請之修正範圍，</a:t>
            </a:r>
            <a:r>
              <a:rPr lang="zh-TW" altLang="en-US" sz="2400" b="1" u="sng" dirty="0">
                <a:solidFill>
                  <a:srgbClr val="FF0000"/>
                </a:solidFill>
                <a:latin typeface="微軟正黑體" panose="020B0604030504040204" pitchFamily="34" charset="-120"/>
                <a:ea typeface="微軟正黑體" panose="020B0604030504040204" pitchFamily="34" charset="-120"/>
              </a:rPr>
              <a:t>不得超過三年</a:t>
            </a:r>
            <a:r>
              <a:rPr lang="zh-TW" altLang="en-US" sz="2400" dirty="0">
                <a:solidFill>
                  <a:prstClr val="black"/>
                </a:solidFill>
                <a:latin typeface="微軟正黑體" panose="020B0604030504040204" pitchFamily="34" charset="-120"/>
                <a:ea typeface="微軟正黑體" panose="020B0604030504040204" pitchFamily="34" charset="-120"/>
              </a:rPr>
              <a:t>。</a:t>
            </a: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35</a:t>
            </a:fld>
            <a:endParaRPr lang="zh-TW" altLang="en-US"/>
          </a:p>
        </p:txBody>
      </p:sp>
    </p:spTree>
    <p:extLst>
      <p:ext uri="{BB962C8B-B14F-4D97-AF65-F5344CB8AC3E}">
        <p14:creationId xmlns:p14="http://schemas.microsoft.com/office/powerpoint/2010/main" val="17294274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2" y="253209"/>
            <a:ext cx="6539260" cy="911227"/>
            <a:chOff x="6190321" y="228600"/>
            <a:chExt cx="5040000" cy="911227"/>
          </a:xfrm>
        </p:grpSpPr>
        <p:sp>
          <p:nvSpPr>
            <p:cNvPr id="40" name="圆角矩形 36"/>
            <p:cNvSpPr/>
            <p:nvPr/>
          </p:nvSpPr>
          <p:spPr bwMode="auto">
            <a:xfrm>
              <a:off x="6190321" y="228602"/>
              <a:ext cx="5040000" cy="911225"/>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4" name="圆角矩形 36"/>
            <p:cNvSpPr/>
            <p:nvPr/>
          </p:nvSpPr>
          <p:spPr bwMode="auto">
            <a:xfrm>
              <a:off x="6190322" y="228600"/>
              <a:ext cx="5039999"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342900" indent="-34290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本次說明會之</a:t>
            </a:r>
            <a:r>
              <a:rPr lang="zh-TW" altLang="en-US" sz="2400" b="1" dirty="0">
                <a:solidFill>
                  <a:srgbClr val="FF0000"/>
                </a:solidFill>
                <a:latin typeface="微軟正黑體" panose="020B0604030504040204" pitchFamily="34" charset="-120"/>
                <a:ea typeface="微軟正黑體" panose="020B0604030504040204" pitchFamily="34" charset="-120"/>
              </a:rPr>
              <a:t>問題提問單</a:t>
            </a:r>
            <a:r>
              <a:rPr lang="zh-TW" altLang="en-US" sz="2400" dirty="0">
                <a:solidFill>
                  <a:prstClr val="black"/>
                </a:solidFill>
                <a:latin typeface="微軟正黑體" panose="020B0604030504040204" pitchFamily="34" charset="-120"/>
                <a:ea typeface="微軟正黑體" panose="020B0604030504040204" pitchFamily="34" charset="-120"/>
              </a:rPr>
              <a:t>請自行撕取簡報最末頁（如右圖）填寫，若對於本次會議有任何建議事項，請詳細填妥資料，並於會議休息時間繳交至</a:t>
            </a:r>
            <a:r>
              <a:rPr lang="zh-TW" altLang="en-US" sz="2400" b="1" dirty="0">
                <a:solidFill>
                  <a:srgbClr val="FF0000"/>
                </a:solidFill>
                <a:latin typeface="微軟正黑體" pitchFamily="34" charset="-120"/>
                <a:ea typeface="微軟正黑體" pitchFamily="34" charset="-120"/>
              </a:rPr>
              <a:t>問題提問回收處</a:t>
            </a:r>
            <a:r>
              <a:rPr lang="zh-TW" altLang="en-US" sz="2400" dirty="0">
                <a:latin typeface="微軟正黑體" pitchFamily="34" charset="-120"/>
                <a:ea typeface="微軟正黑體" pitchFamily="34" charset="-120"/>
              </a:rPr>
              <a:t>（即簽到處）或場邊工作人員。</a:t>
            </a:r>
            <a:endParaRPr lang="en-US" altLang="zh-TW" sz="2400" dirty="0">
              <a:latin typeface="微軟正黑體" pitchFamily="34" charset="-120"/>
              <a:ea typeface="微軟正黑體"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36</a:t>
            </a:fld>
            <a:endParaRPr lang="zh-TW" altLang="en-US"/>
          </a:p>
        </p:txBody>
      </p:sp>
      <p:pic>
        <p:nvPicPr>
          <p:cNvPr id="11" name="圖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535" y="1057510"/>
            <a:ext cx="4524619" cy="5721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31725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37</a:t>
            </a:fld>
            <a:endParaRPr lang="zh-TW" altLang="en-US"/>
          </a:p>
        </p:txBody>
      </p:sp>
      <p:grpSp>
        <p:nvGrpSpPr>
          <p:cNvPr id="23" name="群組 22">
            <a:extLst>
              <a:ext uri="{FF2B5EF4-FFF2-40B4-BE49-F238E27FC236}">
                <a16:creationId xmlns:a16="http://schemas.microsoft.com/office/drawing/2014/main" id="{7CB86F61-3280-4F30-A316-802352C3BFF6}"/>
              </a:ext>
            </a:extLst>
          </p:cNvPr>
          <p:cNvGrpSpPr/>
          <p:nvPr/>
        </p:nvGrpSpPr>
        <p:grpSpPr>
          <a:xfrm>
            <a:off x="4755288" y="246057"/>
            <a:ext cx="6539260" cy="6315080"/>
            <a:chOff x="4755288" y="246057"/>
            <a:chExt cx="6539260" cy="6315080"/>
          </a:xfrm>
        </p:grpSpPr>
        <p:grpSp>
          <p:nvGrpSpPr>
            <p:cNvPr id="24" name="群組 11">
              <a:extLst>
                <a:ext uri="{FF2B5EF4-FFF2-40B4-BE49-F238E27FC236}">
                  <a16:creationId xmlns:a16="http://schemas.microsoft.com/office/drawing/2014/main" id="{AFED6818-FC7C-4F43-9663-8F0CAD3F7A11}"/>
                </a:ext>
              </a:extLst>
            </p:cNvPr>
            <p:cNvGrpSpPr>
              <a:grpSpLocks/>
            </p:cNvGrpSpPr>
            <p:nvPr/>
          </p:nvGrpSpPr>
          <p:grpSpPr bwMode="auto">
            <a:xfrm>
              <a:off x="4755288" y="1287464"/>
              <a:ext cx="6539259" cy="911225"/>
              <a:chOff x="4917207" y="1782220"/>
              <a:chExt cx="5711392" cy="911293"/>
            </a:xfrm>
          </p:grpSpPr>
          <p:sp>
            <p:nvSpPr>
              <p:cNvPr id="47" name="圆角矩形 36">
                <a:extLst>
                  <a:ext uri="{FF2B5EF4-FFF2-40B4-BE49-F238E27FC236}">
                    <a16:creationId xmlns:a16="http://schemas.microsoft.com/office/drawing/2014/main" id="{E5928958-3795-4BC6-9EE2-4F3657D5FFFB}"/>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AED38420-7A76-417E-9E90-2A1E5ABB8188}"/>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85A366E5-B0BA-4E84-B0F0-F92212BF0B17}"/>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894727F0-D759-48A6-878D-2859E9DE8EE6}"/>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7036A817-BB12-448B-A9B8-2C837B96D818}"/>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F502D851-FEAF-469D-BB29-BA59C1484D60}"/>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188CBE6D-5B4F-4E38-B578-56259B2DD128}"/>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B772D89F-4776-4006-83BE-A983380596B6}"/>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C2FBCD87-2C68-4586-9A97-0CCE368B0E2F}"/>
                  </a:ext>
                </a:extLst>
              </p:cNvPr>
              <p:cNvSpPr/>
              <p:nvPr/>
            </p:nvSpPr>
            <p:spPr bwMode="auto">
              <a:xfrm>
                <a:off x="4917207" y="1831384"/>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2E819652-4B39-487A-AD03-9FEE7484827D}"/>
                </a:ext>
              </a:extLst>
            </p:cNvPr>
            <p:cNvSpPr/>
            <p:nvPr/>
          </p:nvSpPr>
          <p:spPr bwMode="auto">
            <a:xfrm>
              <a:off x="6254546" y="5649908"/>
              <a:ext cx="5040001"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C8AF2BE3-0FBF-42CA-B971-E9592A21220A}"/>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E6F8C3F2-4FCB-4F32-9584-C8C75A544A97}"/>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17930AE3-24EA-423D-97C4-4E23E5901A29}"/>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794AA27D-2BB2-4ADA-A536-F8054DE6D5FE}"/>
                </a:ext>
              </a:extLst>
            </p:cNvPr>
            <p:cNvGrpSpPr>
              <a:grpSpLocks/>
            </p:cNvGrpSpPr>
            <p:nvPr/>
          </p:nvGrpSpPr>
          <p:grpSpPr bwMode="auto">
            <a:xfrm>
              <a:off x="4755288" y="246057"/>
              <a:ext cx="6539259" cy="911225"/>
              <a:chOff x="4917207" y="1782220"/>
              <a:chExt cx="5711392" cy="911293"/>
            </a:xfrm>
          </p:grpSpPr>
          <p:sp>
            <p:nvSpPr>
              <p:cNvPr id="37" name="圆角矩形 36">
                <a:extLst>
                  <a:ext uri="{FF2B5EF4-FFF2-40B4-BE49-F238E27FC236}">
                    <a16:creationId xmlns:a16="http://schemas.microsoft.com/office/drawing/2014/main" id="{270C0954-446F-454B-8F27-AC831C4FB724}"/>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7735F5BE-BC72-4D54-8AA5-3DF097354D2B}"/>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857627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電話號碼</a:t>
            </a:r>
          </a:p>
        </p:txBody>
      </p:sp>
      <p:grpSp>
        <p:nvGrpSpPr>
          <p:cNvPr id="5" name="群組 31"/>
          <p:cNvGrpSpPr>
            <a:grpSpLocks/>
          </p:cNvGrpSpPr>
          <p:nvPr/>
        </p:nvGrpSpPr>
        <p:grpSpPr bwMode="auto">
          <a:xfrm>
            <a:off x="1774511" y="1280166"/>
            <a:ext cx="9625013" cy="4186237"/>
            <a:chOff x="1914258" y="1538735"/>
            <a:chExt cx="9626026" cy="4185265"/>
          </a:xfrm>
        </p:grpSpPr>
        <p:sp>
          <p:nvSpPr>
            <p:cNvPr id="6" name="矩形 1"/>
            <p:cNvSpPr>
              <a:spLocks noChangeArrowheads="1"/>
            </p:cNvSpPr>
            <p:nvPr/>
          </p:nvSpPr>
          <p:spPr bwMode="auto">
            <a:xfrm>
              <a:off x="2991212" y="1694495"/>
              <a:ext cx="7339013" cy="1291464"/>
            </a:xfrm>
            <a:prstGeom prst="rect">
              <a:avLst/>
            </a:prstGeom>
            <a:solidFill>
              <a:srgbClr val="339966"/>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7" name="제목 44"/>
            <p:cNvSpPr txBox="1">
              <a:spLocks/>
            </p:cNvSpPr>
            <p:nvPr/>
          </p:nvSpPr>
          <p:spPr bwMode="auto">
            <a:xfrm>
              <a:off x="2987521" y="1538735"/>
              <a:ext cx="8552763" cy="1580783"/>
            </a:xfrm>
            <a:prstGeom prst="rect">
              <a:avLst/>
            </a:prstGeom>
            <a:noFill/>
            <a:ln w="9525">
              <a:noFill/>
              <a:miter lim="800000"/>
              <a:headEnd/>
              <a:tailEnd/>
            </a:ln>
          </p:spPr>
          <p:txBody>
            <a:bodyPr anchor="ctr"/>
            <a:lstStyle/>
            <a:p>
              <a:pPr latinLnBrk="1">
                <a:defRPr/>
              </a:pPr>
              <a:r>
                <a:rPr lang="en-US" altLang="zh-TW" sz="9600" b="1" kern="0" dirty="0">
                  <a:solidFill>
                    <a:schemeClr val="bg1">
                      <a:lumMod val="95000"/>
                    </a:schemeClr>
                  </a:solidFill>
                  <a:latin typeface="微軟正黑體" pitchFamily="34" charset="-120"/>
                  <a:ea typeface="微軟正黑體" pitchFamily="34" charset="-120"/>
                  <a:cs typeface="+mj-cs"/>
                </a:rPr>
                <a:t>05-5342601</a:t>
              </a:r>
              <a:endParaRPr lang="en-US" altLang="ko-KR" sz="9600" b="1" kern="0" dirty="0">
                <a:solidFill>
                  <a:schemeClr val="bg1">
                    <a:lumMod val="95000"/>
                  </a:schemeClr>
                </a:solidFill>
                <a:latin typeface="微軟正黑體" pitchFamily="34" charset="-120"/>
                <a:ea typeface="微軟正黑體" pitchFamily="34" charset="-120"/>
                <a:cs typeface="+mj-cs"/>
              </a:endParaRPr>
            </a:p>
          </p:txBody>
        </p:sp>
        <p:sp>
          <p:nvSpPr>
            <p:cNvPr id="8" name="燕尾形 9"/>
            <p:cNvSpPr>
              <a:spLocks noChangeArrowheads="1"/>
            </p:cNvSpPr>
            <p:nvPr/>
          </p:nvSpPr>
          <p:spPr bwMode="auto">
            <a:xfrm>
              <a:off x="1914258"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9" name="燕尾形 9"/>
            <p:cNvSpPr>
              <a:spLocks noChangeArrowheads="1"/>
            </p:cNvSpPr>
            <p:nvPr/>
          </p:nvSpPr>
          <p:spPr bwMode="auto">
            <a:xfrm>
              <a:off x="2329437"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0" name="燕尾形 9"/>
            <p:cNvSpPr>
              <a:spLocks noChangeArrowheads="1"/>
            </p:cNvSpPr>
            <p:nvPr/>
          </p:nvSpPr>
          <p:spPr bwMode="auto">
            <a:xfrm rot="10800000">
              <a:off x="10491442" y="1694495"/>
              <a:ext cx="500558"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1" name="燕尾形 9"/>
            <p:cNvSpPr>
              <a:spLocks noChangeArrowheads="1"/>
            </p:cNvSpPr>
            <p:nvPr/>
          </p:nvSpPr>
          <p:spPr bwMode="auto">
            <a:xfrm rot="10800000">
              <a:off x="10871465" y="1694495"/>
              <a:ext cx="500559"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grpSp>
          <p:nvGrpSpPr>
            <p:cNvPr id="12" name="组合 110"/>
            <p:cNvGrpSpPr>
              <a:grpSpLocks/>
            </p:cNvGrpSpPr>
            <p:nvPr/>
          </p:nvGrpSpPr>
          <p:grpSpPr bwMode="auto">
            <a:xfrm>
              <a:off x="2986834" y="3360611"/>
              <a:ext cx="1075030" cy="1075274"/>
              <a:chOff x="3832873" y="2297208"/>
              <a:chExt cx="1516550" cy="1516550"/>
            </a:xfrm>
          </p:grpSpPr>
          <p:grpSp>
            <p:nvGrpSpPr>
              <p:cNvPr id="24"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6"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7"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5" name="椭圆 112"/>
              <p:cNvSpPr/>
              <p:nvPr/>
            </p:nvSpPr>
            <p:spPr>
              <a:xfrm>
                <a:off x="3983905" y="2467544"/>
                <a:ext cx="1184816" cy="1184147"/>
              </a:xfrm>
              <a:prstGeom prst="ellipse">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Rectangle 3"/>
            <p:cNvSpPr txBox="1">
              <a:spLocks noChangeArrowheads="1"/>
            </p:cNvSpPr>
            <p:nvPr/>
          </p:nvSpPr>
          <p:spPr bwMode="auto">
            <a:xfrm>
              <a:off x="3233610" y="3698820"/>
              <a:ext cx="619190" cy="484076"/>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表</a:t>
              </a:r>
              <a:endParaRPr lang="en-US" altLang="zh-TW" sz="2800" b="1" kern="0" dirty="0">
                <a:latin typeface="微軟正黑體" pitchFamily="34" charset="-120"/>
                <a:ea typeface="微軟正黑體" pitchFamily="34" charset="-120"/>
                <a:cs typeface="+mj-cs"/>
              </a:endParaRPr>
            </a:p>
            <a:p>
              <a:pPr latinLnBrk="1">
                <a:lnSpc>
                  <a:spcPts val="2800"/>
                </a:lnSpc>
                <a:defRPr/>
              </a:pPr>
              <a:r>
                <a:rPr lang="zh-TW" altLang="en-US" sz="2800" b="1" kern="0" dirty="0">
                  <a:latin typeface="微軟正黑體" pitchFamily="34" charset="-120"/>
                  <a:ea typeface="微軟正黑體" pitchFamily="34" charset="-120"/>
                  <a:cs typeface="+mj-cs"/>
                </a:rPr>
                <a:t>冊</a:t>
              </a:r>
              <a:endParaRPr lang="en-US" altLang="ko-KR" sz="2800" b="1" kern="0" dirty="0">
                <a:latin typeface="微軟正黑體" pitchFamily="34" charset="-120"/>
                <a:ea typeface="微軟正黑體" pitchFamily="34" charset="-120"/>
                <a:cs typeface="+mj-cs"/>
              </a:endParaRPr>
            </a:p>
          </p:txBody>
        </p:sp>
        <p:grpSp>
          <p:nvGrpSpPr>
            <p:cNvPr id="14" name="组合 110"/>
            <p:cNvGrpSpPr>
              <a:grpSpLocks/>
            </p:cNvGrpSpPr>
            <p:nvPr/>
          </p:nvGrpSpPr>
          <p:grpSpPr bwMode="auto">
            <a:xfrm>
              <a:off x="2963371" y="4648726"/>
              <a:ext cx="1075030" cy="1075274"/>
              <a:chOff x="3832873" y="2297208"/>
              <a:chExt cx="1516550" cy="1516550"/>
            </a:xfrm>
          </p:grpSpPr>
          <p:grpSp>
            <p:nvGrpSpPr>
              <p:cNvPr id="20"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2"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3"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1" name="椭圆 112"/>
              <p:cNvSpPr/>
              <p:nvPr/>
            </p:nvSpPr>
            <p:spPr>
              <a:xfrm>
                <a:off x="3983407" y="2468441"/>
                <a:ext cx="1184818" cy="1184147"/>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Rectangle 3"/>
            <p:cNvSpPr txBox="1">
              <a:spLocks noChangeArrowheads="1"/>
            </p:cNvSpPr>
            <p:nvPr/>
          </p:nvSpPr>
          <p:spPr bwMode="auto">
            <a:xfrm>
              <a:off x="3209794" y="4987571"/>
              <a:ext cx="619190" cy="482488"/>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系統</a:t>
              </a:r>
              <a:endParaRPr lang="en-US" altLang="ko-KR" sz="2800" b="1" kern="0" dirty="0">
                <a:latin typeface="微軟正黑體" pitchFamily="34" charset="-120"/>
                <a:ea typeface="微軟正黑體" pitchFamily="34" charset="-120"/>
                <a:cs typeface="+mj-cs"/>
              </a:endParaRPr>
            </a:p>
          </p:txBody>
        </p:sp>
        <p:sp>
          <p:nvSpPr>
            <p:cNvPr id="16" name="圆角矩形 41"/>
            <p:cNvSpPr/>
            <p:nvPr/>
          </p:nvSpPr>
          <p:spPr>
            <a:xfrm>
              <a:off x="4202329" y="3384079"/>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7" name="圆角矩形 41"/>
            <p:cNvSpPr/>
            <p:nvPr/>
          </p:nvSpPr>
          <p:spPr>
            <a:xfrm>
              <a:off x="4199611" y="4672194"/>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8" name="矩形 16"/>
            <p:cNvSpPr>
              <a:spLocks noChangeArrowheads="1"/>
            </p:cNvSpPr>
            <p:nvPr/>
          </p:nvSpPr>
          <p:spPr bwMode="auto">
            <a:xfrm>
              <a:off x="4286250" y="3413759"/>
              <a:ext cx="3943748"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5360</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5362</a:t>
              </a:r>
              <a:endParaRPr lang="zh-TW" altLang="en-US" sz="3500" b="1">
                <a:latin typeface="微軟正黑體" panose="020B0604030504040204" pitchFamily="34" charset="-120"/>
                <a:ea typeface="微軟正黑體" panose="020B0604030504040204" pitchFamily="34" charset="-120"/>
                <a:cs typeface="HY얕은샘물M"/>
              </a:endParaRPr>
            </a:p>
          </p:txBody>
        </p:sp>
        <p:sp>
          <p:nvSpPr>
            <p:cNvPr id="19" name="矩形 16"/>
            <p:cNvSpPr>
              <a:spLocks noChangeArrowheads="1"/>
            </p:cNvSpPr>
            <p:nvPr/>
          </p:nvSpPr>
          <p:spPr bwMode="auto">
            <a:xfrm>
              <a:off x="4286249" y="4682214"/>
              <a:ext cx="4077113"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5361</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5363</a:t>
              </a:r>
              <a:endParaRPr lang="zh-TW" altLang="en-US" sz="3500" b="1">
                <a:latin typeface="微軟正黑體" panose="020B0604030504040204" pitchFamily="34" charset="-120"/>
                <a:ea typeface="微軟正黑體" panose="020B0604030504040204" pitchFamily="34" charset="-120"/>
                <a:cs typeface="HY얕은샘물M"/>
              </a:endParaRPr>
            </a:p>
          </p:txBody>
        </p:sp>
      </p:grpSp>
      <p:sp>
        <p:nvSpPr>
          <p:cNvPr id="28" name="矩形 16"/>
          <p:cNvSpPr>
            <a:spLocks noChangeArrowheads="1"/>
          </p:cNvSpPr>
          <p:nvPr/>
        </p:nvSpPr>
        <p:spPr bwMode="auto">
          <a:xfrm>
            <a:off x="4038127" y="5171603"/>
            <a:ext cx="6236436"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rPr>
              <a:t>煩請確實依分機功能來電洽詢，可節省等待時間</a:t>
            </a:r>
            <a:r>
              <a:rPr kumimoji="0"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38</a:t>
            </a:fld>
            <a:endParaRPr lang="zh-TW" altLang="en-US"/>
          </a:p>
        </p:txBody>
      </p:sp>
      <p:sp>
        <p:nvSpPr>
          <p:cNvPr id="29" name="文字版面配置區 5">
            <a:extLst>
              <a:ext uri="{FF2B5EF4-FFF2-40B4-BE49-F238E27FC236}">
                <a16:creationId xmlns:a16="http://schemas.microsoft.com/office/drawing/2014/main" id="{5A851261-C123-4F8A-8DE2-A87369244DA3}"/>
              </a:ext>
            </a:extLst>
          </p:cNvPr>
          <p:cNvSpPr>
            <a:spLocks noGrp="1"/>
          </p:cNvSpPr>
          <p:nvPr>
            <p:ph type="body" sz="quarter" idx="15"/>
          </p:nvPr>
        </p:nvSpPr>
        <p:spPr>
          <a:xfrm>
            <a:off x="0" y="-1"/>
            <a:ext cx="1383454" cy="800691"/>
          </a:xfrm>
        </p:spPr>
        <p:txBody>
          <a:bodyPr/>
          <a:lstStyle/>
          <a:p>
            <a:r>
              <a:rPr lang="en-US" altLang="zh-TW" dirty="0"/>
              <a:t>01</a:t>
            </a:r>
            <a:endParaRPr lang="zh-TW" altLang="en-US" dirty="0"/>
          </a:p>
        </p:txBody>
      </p:sp>
    </p:spTree>
    <p:extLst>
      <p:ext uri="{BB962C8B-B14F-4D97-AF65-F5344CB8AC3E}">
        <p14:creationId xmlns:p14="http://schemas.microsoft.com/office/powerpoint/2010/main" val="17217334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信箱功能</a:t>
            </a:r>
          </a:p>
        </p:txBody>
      </p:sp>
      <p:sp>
        <p:nvSpPr>
          <p:cNvPr id="5" name="矩形 16"/>
          <p:cNvSpPr>
            <a:spLocks noChangeArrowheads="1"/>
          </p:cNvSpPr>
          <p:nvPr/>
        </p:nvSpPr>
        <p:spPr bwMode="auto">
          <a:xfrm>
            <a:off x="1952629" y="4470400"/>
            <a:ext cx="8728075"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煩請確實依信箱功能分類</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Mail</a:t>
            </a: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問題，可節省轉信時間</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grpSp>
        <p:nvGrpSpPr>
          <p:cNvPr id="6" name="群組 5"/>
          <p:cNvGrpSpPr/>
          <p:nvPr/>
        </p:nvGrpSpPr>
        <p:grpSpPr>
          <a:xfrm>
            <a:off x="1828805" y="1490665"/>
            <a:ext cx="7610475" cy="2894013"/>
            <a:chOff x="1828800" y="1490663"/>
            <a:chExt cx="7610475" cy="2894012"/>
          </a:xfrm>
        </p:grpSpPr>
        <p:grpSp>
          <p:nvGrpSpPr>
            <p:cNvPr id="7" name="组合 110"/>
            <p:cNvGrpSpPr>
              <a:grpSpLocks/>
            </p:cNvGrpSpPr>
            <p:nvPr/>
          </p:nvGrpSpPr>
          <p:grpSpPr bwMode="auto">
            <a:xfrm>
              <a:off x="1828800" y="3125788"/>
              <a:ext cx="1260475" cy="1258887"/>
              <a:chOff x="3906054" y="2330748"/>
              <a:chExt cx="1516550" cy="1516550"/>
            </a:xfrm>
          </p:grpSpPr>
          <p:grpSp>
            <p:nvGrpSpPr>
              <p:cNvPr id="19" name="组合 111"/>
              <p:cNvGrpSpPr/>
              <p:nvPr/>
            </p:nvGrpSpPr>
            <p:grpSpPr>
              <a:xfrm>
                <a:off x="3906054" y="2330748"/>
                <a:ext cx="1516550" cy="1516550"/>
                <a:chOff x="304800" y="673100"/>
                <a:chExt cx="4000500" cy="4000500"/>
              </a:xfrm>
              <a:effectLst>
                <a:outerShdw blurRad="444500" dist="254000" dir="8100000" algn="tr" rotWithShape="0">
                  <a:prstClr val="black">
                    <a:alpha val="50000"/>
                  </a:prstClr>
                </a:outerShdw>
              </a:effectLst>
            </p:grpSpPr>
            <p:sp>
              <p:nvSpPr>
                <p:cNvPr id="21"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2"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0" name="椭圆 112"/>
              <p:cNvSpPr/>
              <p:nvPr/>
            </p:nvSpPr>
            <p:spPr>
              <a:xfrm>
                <a:off x="4056946" y="2500953"/>
                <a:ext cx="1184208" cy="1183790"/>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Rectangle 3"/>
            <p:cNvSpPr txBox="1">
              <a:spLocks noChangeArrowheads="1"/>
            </p:cNvSpPr>
            <p:nvPr/>
          </p:nvSpPr>
          <p:spPr bwMode="auto">
            <a:xfrm>
              <a:off x="2160588" y="3587750"/>
              <a:ext cx="619125" cy="482600"/>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系統</a:t>
              </a:r>
              <a:endParaRPr lang="en-US" altLang="ko-KR" sz="3200" b="1" kern="0" dirty="0">
                <a:latin typeface="微軟正黑體" pitchFamily="34" charset="-120"/>
                <a:ea typeface="微軟正黑體" pitchFamily="34" charset="-120"/>
                <a:cs typeface="+mj-cs"/>
              </a:endParaRPr>
            </a:p>
          </p:txBody>
        </p:sp>
        <p:sp>
          <p:nvSpPr>
            <p:cNvPr id="9" name="圆角矩形 41"/>
            <p:cNvSpPr/>
            <p:nvPr/>
          </p:nvSpPr>
          <p:spPr>
            <a:xfrm>
              <a:off x="3295354" y="3266483"/>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grpSp>
          <p:nvGrpSpPr>
            <p:cNvPr id="10" name="组合 110"/>
            <p:cNvGrpSpPr>
              <a:grpSpLocks/>
            </p:cNvGrpSpPr>
            <p:nvPr/>
          </p:nvGrpSpPr>
          <p:grpSpPr bwMode="auto">
            <a:xfrm>
              <a:off x="1828800" y="1490663"/>
              <a:ext cx="1260475" cy="1260475"/>
              <a:chOff x="3832873" y="2297208"/>
              <a:chExt cx="1516550" cy="1516550"/>
            </a:xfrm>
          </p:grpSpPr>
          <p:grpSp>
            <p:nvGrpSpPr>
              <p:cNvPr id="15"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18"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16" name="椭圆 112"/>
              <p:cNvSpPr/>
              <p:nvPr/>
            </p:nvSpPr>
            <p:spPr>
              <a:xfrm>
                <a:off x="3983765" y="2467199"/>
                <a:ext cx="1184208" cy="1186118"/>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 name="Rectangle 3"/>
            <p:cNvSpPr txBox="1">
              <a:spLocks noChangeArrowheads="1"/>
            </p:cNvSpPr>
            <p:nvPr/>
          </p:nvSpPr>
          <p:spPr bwMode="auto">
            <a:xfrm>
              <a:off x="2178050" y="1695450"/>
              <a:ext cx="889000" cy="1019175"/>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表</a:t>
              </a:r>
              <a:endParaRPr lang="en-US" altLang="zh-TW" sz="3200" b="1" kern="0" dirty="0">
                <a:latin typeface="微軟正黑體" pitchFamily="34" charset="-120"/>
                <a:ea typeface="微軟正黑體" pitchFamily="34" charset="-120"/>
                <a:cs typeface="+mj-cs"/>
              </a:endParaRPr>
            </a:p>
            <a:p>
              <a:pPr latinLnBrk="1">
                <a:lnSpc>
                  <a:spcPts val="2800"/>
                </a:lnSpc>
                <a:defRPr/>
              </a:pPr>
              <a:r>
                <a:rPr lang="zh-TW" altLang="en-US" sz="3200" b="1" kern="0" dirty="0">
                  <a:latin typeface="微軟正黑體" pitchFamily="34" charset="-120"/>
                  <a:ea typeface="微軟正黑體" pitchFamily="34" charset="-120"/>
                  <a:cs typeface="+mj-cs"/>
                </a:rPr>
                <a:t>冊</a:t>
              </a:r>
              <a:endParaRPr lang="en-US" altLang="ko-KR" sz="3200" b="1" kern="0" dirty="0">
                <a:latin typeface="微軟正黑體" pitchFamily="34" charset="-120"/>
                <a:ea typeface="微軟正黑體" pitchFamily="34" charset="-120"/>
                <a:cs typeface="+mj-cs"/>
              </a:endParaRPr>
            </a:p>
          </p:txBody>
        </p:sp>
        <p:sp>
          <p:nvSpPr>
            <p:cNvPr id="12" name="圆角矩形 41"/>
            <p:cNvSpPr/>
            <p:nvPr/>
          </p:nvSpPr>
          <p:spPr>
            <a:xfrm>
              <a:off x="3311260" y="1628430"/>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3" name="矩形 16"/>
            <p:cNvSpPr>
              <a:spLocks noChangeArrowheads="1"/>
            </p:cNvSpPr>
            <p:nvPr/>
          </p:nvSpPr>
          <p:spPr bwMode="auto">
            <a:xfrm>
              <a:off x="3395663" y="1657350"/>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tvedb@yuntech.edu.tw</a:t>
              </a:r>
            </a:p>
          </p:txBody>
        </p:sp>
        <p:sp>
          <p:nvSpPr>
            <p:cNvPr id="14" name="矩形 16"/>
            <p:cNvSpPr>
              <a:spLocks noChangeArrowheads="1"/>
            </p:cNvSpPr>
            <p:nvPr/>
          </p:nvSpPr>
          <p:spPr bwMode="auto">
            <a:xfrm>
              <a:off x="3379788" y="3278188"/>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tvedb3@yuntech.edu.tw</a:t>
              </a:r>
            </a:p>
          </p:txBody>
        </p:sp>
      </p:grpSp>
      <p:sp>
        <p:nvSpPr>
          <p:cNvPr id="3" name="投影片編號版面配置區 2"/>
          <p:cNvSpPr>
            <a:spLocks noGrp="1"/>
          </p:cNvSpPr>
          <p:nvPr>
            <p:ph type="sldNum" sz="quarter" idx="12"/>
          </p:nvPr>
        </p:nvSpPr>
        <p:spPr/>
        <p:txBody>
          <a:bodyPr/>
          <a:lstStyle/>
          <a:p>
            <a:fld id="{D4B37BC5-01F3-4DA6-AE9F-6749599A3EE9}" type="slidenum">
              <a:rPr lang="zh-TW" altLang="en-US" smtClean="0"/>
              <a:t>39</a:t>
            </a:fld>
            <a:endParaRPr lang="zh-TW" altLang="en-US"/>
          </a:p>
        </p:txBody>
      </p:sp>
      <p:sp>
        <p:nvSpPr>
          <p:cNvPr id="23" name="文字版面配置區 5">
            <a:extLst>
              <a:ext uri="{FF2B5EF4-FFF2-40B4-BE49-F238E27FC236}">
                <a16:creationId xmlns:a16="http://schemas.microsoft.com/office/drawing/2014/main" id="{52CA700A-1BF2-4BE9-A3F2-F61AA424B67A}"/>
              </a:ext>
            </a:extLst>
          </p:cNvPr>
          <p:cNvSpPr>
            <a:spLocks noGrp="1"/>
          </p:cNvSpPr>
          <p:nvPr>
            <p:ph type="body" sz="quarter" idx="15"/>
          </p:nvPr>
        </p:nvSpPr>
        <p:spPr>
          <a:xfrm>
            <a:off x="0" y="-1"/>
            <a:ext cx="1383454" cy="800691"/>
          </a:xfrm>
        </p:spPr>
        <p:txBody>
          <a:bodyPr/>
          <a:lstStyle/>
          <a:p>
            <a:r>
              <a:rPr lang="en-US" altLang="zh-TW" dirty="0"/>
              <a:t>02</a:t>
            </a:r>
            <a:endParaRPr lang="zh-TW" altLang="en-US" dirty="0"/>
          </a:p>
        </p:txBody>
      </p:sp>
    </p:spTree>
    <p:extLst>
      <p:ext uri="{BB962C8B-B14F-4D97-AF65-F5344CB8AC3E}">
        <p14:creationId xmlns:p14="http://schemas.microsoft.com/office/powerpoint/2010/main" val="585873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4</a:t>
            </a:fld>
            <a:endParaRPr lang="zh-TW" altLang="en-US"/>
          </a:p>
        </p:txBody>
      </p:sp>
      <p:grpSp>
        <p:nvGrpSpPr>
          <p:cNvPr id="23" name="群組 22">
            <a:extLst>
              <a:ext uri="{FF2B5EF4-FFF2-40B4-BE49-F238E27FC236}">
                <a16:creationId xmlns:a16="http://schemas.microsoft.com/office/drawing/2014/main" id="{CC490562-547A-43F7-B1F2-46BB2CCD7C08}"/>
              </a:ext>
            </a:extLst>
          </p:cNvPr>
          <p:cNvGrpSpPr/>
          <p:nvPr/>
        </p:nvGrpSpPr>
        <p:grpSpPr>
          <a:xfrm>
            <a:off x="4755288" y="246057"/>
            <a:ext cx="6539260" cy="6315080"/>
            <a:chOff x="4755288" y="246057"/>
            <a:chExt cx="6539260" cy="6315080"/>
          </a:xfrm>
        </p:grpSpPr>
        <p:grpSp>
          <p:nvGrpSpPr>
            <p:cNvPr id="24" name="群組 11">
              <a:extLst>
                <a:ext uri="{FF2B5EF4-FFF2-40B4-BE49-F238E27FC236}">
                  <a16:creationId xmlns:a16="http://schemas.microsoft.com/office/drawing/2014/main" id="{033DF785-D2E8-4752-B6A8-52BC2D0298A5}"/>
                </a:ext>
              </a:extLst>
            </p:cNvPr>
            <p:cNvGrpSpPr>
              <a:grpSpLocks/>
            </p:cNvGrpSpPr>
            <p:nvPr/>
          </p:nvGrpSpPr>
          <p:grpSpPr bwMode="auto">
            <a:xfrm>
              <a:off x="4755288" y="1287464"/>
              <a:ext cx="6539259" cy="911225"/>
              <a:chOff x="4917207" y="1782220"/>
              <a:chExt cx="5711392" cy="911293"/>
            </a:xfrm>
          </p:grpSpPr>
          <p:sp>
            <p:nvSpPr>
              <p:cNvPr id="47" name="圆角矩形 36">
                <a:extLst>
                  <a:ext uri="{FF2B5EF4-FFF2-40B4-BE49-F238E27FC236}">
                    <a16:creationId xmlns:a16="http://schemas.microsoft.com/office/drawing/2014/main" id="{0B90772A-9A84-428B-9C8C-BA2049E3F379}"/>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7FF71384-2C86-44CD-AB99-64FBD9F3D3A5}"/>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8D0398B5-E892-4016-92BF-D12AC8D12FC6}"/>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AB8123A3-6118-4B60-9555-35C81C68343A}"/>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18DC05E8-9466-4922-9C4D-33B8866CB997}"/>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19264F4B-1DEA-40A0-A43A-A853D1CDF810}"/>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422A501C-19EE-4C60-9EB8-C26C6D37D0CF}"/>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EACEF68B-84E3-4677-BAC3-F6C70399BC30}"/>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59C708E2-5231-4414-8395-7B1621F7F9CC}"/>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D804251D-CC40-47C3-8C08-55FDB674639D}"/>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584A0359-38B8-4F24-9610-533C53D27D79}"/>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6035FD57-CF07-434B-8C52-55DC2165927A}"/>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3393B3A3-3558-47B1-BAA1-0943AEE343C0}"/>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86E53D7D-39D6-4C83-80EE-320DBB01CC02}"/>
                </a:ext>
              </a:extLst>
            </p:cNvPr>
            <p:cNvGrpSpPr>
              <a:grpSpLocks/>
            </p:cNvGrpSpPr>
            <p:nvPr/>
          </p:nvGrpSpPr>
          <p:grpSpPr bwMode="auto">
            <a:xfrm>
              <a:off x="4755288" y="246057"/>
              <a:ext cx="6539259" cy="911225"/>
              <a:chOff x="4917207" y="1782220"/>
              <a:chExt cx="5711392" cy="911293"/>
            </a:xfrm>
          </p:grpSpPr>
          <p:sp>
            <p:nvSpPr>
              <p:cNvPr id="37" name="圆角矩形 36">
                <a:extLst>
                  <a:ext uri="{FF2B5EF4-FFF2-40B4-BE49-F238E27FC236}">
                    <a16:creationId xmlns:a16="http://schemas.microsoft.com/office/drawing/2014/main" id="{550F18CB-3B1E-49C6-9433-C23E66627DF0}"/>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6289C4B1-0925-4AC2-BD26-1B4160DB5AF8}"/>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0079893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表冊資訊</a:t>
            </a:r>
          </a:p>
        </p:txBody>
      </p:sp>
      <p:grpSp>
        <p:nvGrpSpPr>
          <p:cNvPr id="4" name="群組 3"/>
          <p:cNvGrpSpPr/>
          <p:nvPr/>
        </p:nvGrpSpPr>
        <p:grpSpPr>
          <a:xfrm>
            <a:off x="1566868" y="1260970"/>
            <a:ext cx="9774237" cy="5460795"/>
            <a:chOff x="1566863" y="1260969"/>
            <a:chExt cx="9774237" cy="5460793"/>
          </a:xfrm>
        </p:grpSpPr>
        <p:sp>
          <p:nvSpPr>
            <p:cNvPr id="5" name="Rectangle 1"/>
            <p:cNvSpPr>
              <a:spLocks noChangeArrowheads="1"/>
            </p:cNvSpPr>
            <p:nvPr/>
          </p:nvSpPr>
          <p:spPr bwMode="auto">
            <a:xfrm>
              <a:off x="3557588" y="3674775"/>
              <a:ext cx="7766050" cy="304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可至本小組系統網站下載：                                                                                     </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說明會問答集</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填表表冊勘誤版</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說明會簡報勘誤版</a:t>
              </a:r>
            </a:p>
            <a:p>
              <a:pPr eaLnBrk="1" latin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因響應環保，表冊數量如不敷各校使用，煩請下載卓參</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6" name="그림 45" descr="개체_18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510173"/>
              <a:ext cx="1912937"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a:spLocks noChangeArrowheads="1"/>
            </p:cNvSpPr>
            <p:nvPr/>
          </p:nvSpPr>
          <p:spPr bwMode="auto">
            <a:xfrm>
              <a:off x="3538538" y="1260969"/>
              <a:ext cx="7802562" cy="206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為維護表冊正確性，煩請各校如發現表冊有誤植、錯別字等，懇請於</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日前</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來電或來信指正，俾使表冊品質提昇，不勝感激。</a:t>
              </a:r>
            </a:p>
          </p:txBody>
        </p:sp>
        <p:pic>
          <p:nvPicPr>
            <p:cNvPr id="8" name="그림 50" descr="개체_19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6863" y="4438650"/>
              <a:ext cx="182245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566863" y="3438986"/>
              <a:ext cx="9756775" cy="8096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0" name="投影片編號版面配置區 9"/>
          <p:cNvSpPr>
            <a:spLocks noGrp="1"/>
          </p:cNvSpPr>
          <p:nvPr>
            <p:ph type="sldNum" sz="quarter" idx="12"/>
          </p:nvPr>
        </p:nvSpPr>
        <p:spPr/>
        <p:txBody>
          <a:bodyPr/>
          <a:lstStyle/>
          <a:p>
            <a:fld id="{D4B37BC5-01F3-4DA6-AE9F-6749599A3EE9}" type="slidenum">
              <a:rPr lang="zh-TW" altLang="en-US" smtClean="0"/>
              <a:t>40</a:t>
            </a:fld>
            <a:endParaRPr lang="zh-TW" altLang="en-US"/>
          </a:p>
        </p:txBody>
      </p:sp>
      <p:sp>
        <p:nvSpPr>
          <p:cNvPr id="11" name="文字版面配置區 5">
            <a:extLst>
              <a:ext uri="{FF2B5EF4-FFF2-40B4-BE49-F238E27FC236}">
                <a16:creationId xmlns:a16="http://schemas.microsoft.com/office/drawing/2014/main" id="{6AFE4A6C-AABD-47D4-B3CD-4AC07283D743}"/>
              </a:ext>
            </a:extLst>
          </p:cNvPr>
          <p:cNvSpPr>
            <a:spLocks noGrp="1"/>
          </p:cNvSpPr>
          <p:nvPr>
            <p:ph type="body" sz="quarter" idx="15"/>
          </p:nvPr>
        </p:nvSpPr>
        <p:spPr>
          <a:xfrm>
            <a:off x="0" y="-1"/>
            <a:ext cx="1383454" cy="800691"/>
          </a:xfrm>
        </p:spPr>
        <p:txBody>
          <a:bodyPr/>
          <a:lstStyle/>
          <a:p>
            <a:r>
              <a:rPr lang="en-US" altLang="zh-TW" dirty="0"/>
              <a:t>03</a:t>
            </a:r>
            <a:endParaRPr lang="zh-TW" altLang="en-US" dirty="0"/>
          </a:p>
        </p:txBody>
      </p:sp>
    </p:spTree>
    <p:extLst>
      <p:ext uri="{BB962C8B-B14F-4D97-AF65-F5344CB8AC3E}">
        <p14:creationId xmlns:p14="http://schemas.microsoft.com/office/powerpoint/2010/main" val="33575493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chor="b">
            <a:noAutofit/>
          </a:bodyPr>
          <a:lstStyle/>
          <a:p>
            <a:pPr algn="l"/>
            <a:br>
              <a:rPr lang="en-US" altLang="zh-TW" sz="9600" dirty="0">
                <a:ln>
                  <a:noFill/>
                </a:ln>
              </a:rPr>
            </a:br>
            <a:r>
              <a:rPr lang="zh-TW" altLang="en-US" sz="9600" dirty="0">
                <a:ln>
                  <a:noFill/>
                </a:ln>
              </a:rPr>
              <a:t>敬祝填表順利</a:t>
            </a:r>
          </a:p>
        </p:txBody>
      </p:sp>
      <p:sp>
        <p:nvSpPr>
          <p:cNvPr id="3" name="副標題 2"/>
          <p:cNvSpPr>
            <a:spLocks noGrp="1"/>
          </p:cNvSpPr>
          <p:nvPr>
            <p:ph type="subTitle" idx="1"/>
          </p:nvPr>
        </p:nvSpPr>
        <p:spPr>
          <a:xfrm>
            <a:off x="6896103" y="6286503"/>
            <a:ext cx="5295900" cy="571500"/>
          </a:xfrm>
        </p:spPr>
        <p:txBody>
          <a:bodyPr/>
          <a:lstStyle/>
          <a:p>
            <a:pPr algn="r"/>
            <a:r>
              <a:rPr lang="zh-TW" altLang="en-US" sz="3600" b="1" spc="51" dirty="0">
                <a:ln w="11430">
                  <a:noFill/>
                </a:ln>
                <a:solidFill>
                  <a:srgbClr val="004529"/>
                </a:solidFill>
                <a:latin typeface="微軟正黑體" pitchFamily="34" charset="-120"/>
              </a:rPr>
              <a:t>校務資料庫維運小組</a:t>
            </a:r>
          </a:p>
          <a:p>
            <a:endParaRPr lang="zh-TW" altLang="en-US" sz="4400" dirty="0"/>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41</a:t>
            </a:fld>
            <a:endParaRPr lang="zh-TW" altLang="en-US"/>
          </a:p>
        </p:txBody>
      </p:sp>
    </p:spTree>
    <p:extLst>
      <p:ext uri="{BB962C8B-B14F-4D97-AF65-F5344CB8AC3E}">
        <p14:creationId xmlns:p14="http://schemas.microsoft.com/office/powerpoint/2010/main" val="731131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Autofit/>
          </a:bodyPr>
          <a:lstStyle/>
          <a:p>
            <a:r>
              <a:rPr lang="en-US" altLang="zh-TW" sz="23900" kern="0" dirty="0">
                <a:ln w="0"/>
                <a:effectLst>
                  <a:outerShdw blurRad="38100" dist="19050" dir="2700000" algn="tl" rotWithShape="0">
                    <a:schemeClr val="dk1">
                      <a:alpha val="40000"/>
                    </a:schemeClr>
                  </a:outerShdw>
                </a:effectLst>
                <a:latin typeface="Arial Black" pitchFamily="34" charset="0"/>
              </a:rPr>
              <a:t>Q</a:t>
            </a:r>
            <a:r>
              <a:rPr lang="en-US" altLang="zh-TW" sz="8000" kern="0" dirty="0">
                <a:ln w="0"/>
                <a:effectLst>
                  <a:outerShdw blurRad="38100" dist="19050" dir="2700000" algn="tl" rotWithShape="0">
                    <a:schemeClr val="dk1">
                      <a:alpha val="40000"/>
                    </a:schemeClr>
                  </a:outerShdw>
                </a:effectLst>
                <a:latin typeface="Arial Black" pitchFamily="34" charset="0"/>
                <a:ea typeface="GungsuhChe" pitchFamily="49" charset="-127"/>
              </a:rPr>
              <a:t> &amp; </a:t>
            </a:r>
            <a:r>
              <a:rPr lang="en-US" altLang="zh-TW" sz="23900" kern="0" dirty="0">
                <a:ln w="0"/>
                <a:effectLst>
                  <a:outerShdw blurRad="38100" dist="19050" dir="2700000" algn="tl" rotWithShape="0">
                    <a:schemeClr val="dk1">
                      <a:alpha val="40000"/>
                    </a:schemeClr>
                  </a:outerShdw>
                </a:effectLst>
                <a:latin typeface="Arial Black" pitchFamily="34" charset="0"/>
              </a:rPr>
              <a:t>A</a:t>
            </a:r>
            <a:endParaRPr lang="zh-TW" altLang="en-US" sz="8000" dirty="0"/>
          </a:p>
        </p:txBody>
      </p:sp>
      <p:sp>
        <p:nvSpPr>
          <p:cNvPr id="7" name="文字版面配置區 6"/>
          <p:cNvSpPr>
            <a:spLocks noGrp="1"/>
          </p:cNvSpPr>
          <p:nvPr>
            <p:ph type="body" idx="1"/>
          </p:nvPr>
        </p:nvSpPr>
        <p:spPr/>
        <p:txBody>
          <a:bodyPr>
            <a:normAutofit fontScale="85000" lnSpcReduction="20000"/>
          </a:bodyPr>
          <a:lstStyle/>
          <a:p>
            <a:r>
              <a:rPr lang="zh-TW" altLang="en-US" b="1" dirty="0">
                <a:solidFill>
                  <a:schemeClr val="accent2">
                    <a:lumMod val="75000"/>
                  </a:schemeClr>
                </a:solidFill>
                <a:latin typeface="微軟正黑體" panose="020B0604030504040204" pitchFamily="34" charset="-120"/>
              </a:rPr>
              <a:t>問題提問單</a:t>
            </a:r>
            <a:r>
              <a:rPr lang="zh-TW" altLang="en-US" b="1" dirty="0">
                <a:solidFill>
                  <a:schemeClr val="tx1">
                    <a:lumMod val="50000"/>
                    <a:lumOff val="50000"/>
                  </a:schemeClr>
                </a:solidFill>
                <a:latin typeface="微軟正黑體" panose="020B0604030504040204" pitchFamily="34" charset="-120"/>
              </a:rPr>
              <a:t>請自行撕取簡報最末頁</a:t>
            </a:r>
            <a:endParaRPr lang="en-US" altLang="zh-TW" b="1" dirty="0">
              <a:solidFill>
                <a:schemeClr val="tx1">
                  <a:lumMod val="50000"/>
                  <a:lumOff val="50000"/>
                </a:schemeClr>
              </a:solidFill>
              <a:latin typeface="微軟正黑體" panose="020B0604030504040204" pitchFamily="34" charset="-120"/>
            </a:endParaRPr>
          </a:p>
          <a:p>
            <a:r>
              <a:rPr lang="zh-TW" altLang="en-US" b="1" dirty="0">
                <a:solidFill>
                  <a:schemeClr val="tx1">
                    <a:lumMod val="50000"/>
                    <a:lumOff val="50000"/>
                  </a:schemeClr>
                </a:solidFill>
                <a:latin typeface="微軟正黑體" panose="020B0604030504040204" pitchFamily="34" charset="-120"/>
              </a:rPr>
              <a:t>煩請於休息時間繳交至問題提問至</a:t>
            </a:r>
            <a:r>
              <a:rPr lang="zh-TW" altLang="en-US" b="1" dirty="0">
                <a:solidFill>
                  <a:schemeClr val="accent2">
                    <a:lumMod val="75000"/>
                  </a:schemeClr>
                </a:solidFill>
                <a:latin typeface="微軟正黑體" panose="020B0604030504040204" pitchFamily="34" charset="-120"/>
              </a:rPr>
              <a:t>簽到處</a:t>
            </a:r>
            <a:r>
              <a:rPr lang="zh-TW" altLang="en-US" b="1" dirty="0">
                <a:solidFill>
                  <a:schemeClr val="tx1">
                    <a:lumMod val="50000"/>
                    <a:lumOff val="50000"/>
                  </a:schemeClr>
                </a:solidFill>
                <a:latin typeface="微軟正黑體" panose="020B0604030504040204" pitchFamily="34" charset="-120"/>
              </a:rPr>
              <a:t>。</a:t>
            </a:r>
          </a:p>
          <a:p>
            <a:r>
              <a:rPr lang="zh-TW" altLang="en-US" b="1" dirty="0">
                <a:solidFill>
                  <a:schemeClr val="bg1"/>
                </a:solidFill>
                <a:latin typeface="微軟正黑體" panose="020B0604030504040204" pitchFamily="34" charset="-120"/>
              </a:rPr>
              <a:t>可至簽到處領取免費停車券（磁扣）</a:t>
            </a:r>
          </a:p>
          <a:p>
            <a:r>
              <a:rPr lang="zh-TW" altLang="en-US" b="1" dirty="0">
                <a:solidFill>
                  <a:schemeClr val="bg1"/>
                </a:solidFill>
                <a:latin typeface="微軟正黑體" panose="020B0604030504040204" pitchFamily="34" charset="-120"/>
              </a:rPr>
              <a:t>（數量有限，領完為止）</a:t>
            </a:r>
          </a:p>
          <a:p>
            <a:endParaRPr lang="zh-TW" altLang="en-US" dirty="0"/>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42</a:t>
            </a:fld>
            <a:endParaRPr lang="zh-TW" altLang="en-US"/>
          </a:p>
        </p:txBody>
      </p:sp>
    </p:spTree>
    <p:extLst>
      <p:ext uri="{BB962C8B-B14F-4D97-AF65-F5344CB8AC3E}">
        <p14:creationId xmlns:p14="http://schemas.microsoft.com/office/powerpoint/2010/main" val="1010784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9E1BBC6F-6F61-4E01-A9C2-A3658D4486BD}"/>
              </a:ext>
            </a:extLst>
          </p:cNvPr>
          <p:cNvSpPr>
            <a:spLocks noGrp="1"/>
          </p:cNvSpPr>
          <p:nvPr>
            <p:ph type="sldNum" sz="quarter" idx="12"/>
          </p:nvPr>
        </p:nvSpPr>
        <p:spPr/>
        <p:txBody>
          <a:bodyPr/>
          <a:lstStyle/>
          <a:p>
            <a:fld id="{D4B37BC5-01F3-4DA6-AE9F-6749599A3EE9}" type="slidenum">
              <a:rPr lang="zh-TW" altLang="en-US" smtClean="0"/>
              <a:t>5</a:t>
            </a:fld>
            <a:endParaRPr lang="zh-TW" altLang="en-US"/>
          </a:p>
        </p:txBody>
      </p:sp>
      <p:sp>
        <p:nvSpPr>
          <p:cNvPr id="4" name="標題 3">
            <a:extLst>
              <a:ext uri="{FF2B5EF4-FFF2-40B4-BE49-F238E27FC236}">
                <a16:creationId xmlns:a16="http://schemas.microsoft.com/office/drawing/2014/main" id="{71DA42C0-E41A-44A7-8BCB-640000DC0CF5}"/>
              </a:ext>
            </a:extLst>
          </p:cNvPr>
          <p:cNvSpPr>
            <a:spLocks noGrp="1"/>
          </p:cNvSpPr>
          <p:nvPr>
            <p:ph type="title"/>
          </p:nvPr>
        </p:nvSpPr>
        <p:spPr/>
        <p:txBody>
          <a:bodyPr/>
          <a:lstStyle/>
          <a:p>
            <a:r>
              <a:rPr lang="zh-TW" altLang="en-US" dirty="0"/>
              <a:t>作業時程</a:t>
            </a:r>
          </a:p>
        </p:txBody>
      </p:sp>
      <p:sp>
        <p:nvSpPr>
          <p:cNvPr id="5" name="文字版面配置區 4">
            <a:extLst>
              <a:ext uri="{FF2B5EF4-FFF2-40B4-BE49-F238E27FC236}">
                <a16:creationId xmlns:a16="http://schemas.microsoft.com/office/drawing/2014/main" id="{8F7F167A-BB3A-4A2E-93B5-D0EE8B2029FF}"/>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9" name="內容版面配置區 4">
            <a:extLst>
              <a:ext uri="{FF2B5EF4-FFF2-40B4-BE49-F238E27FC236}">
                <a16:creationId xmlns:a16="http://schemas.microsoft.com/office/drawing/2014/main" id="{4E693E3A-7B6C-4947-A511-A763671A2110}"/>
              </a:ext>
            </a:extLst>
          </p:cNvPr>
          <p:cNvGraphicFramePr>
            <a:graphicFrameLocks/>
          </p:cNvGraphicFramePr>
          <p:nvPr>
            <p:extLst>
              <p:ext uri="{D42A27DB-BD31-4B8C-83A1-F6EECF244321}">
                <p14:modId xmlns:p14="http://schemas.microsoft.com/office/powerpoint/2010/main" val="2151683439"/>
              </p:ext>
            </p:extLst>
          </p:nvPr>
        </p:nvGraphicFramePr>
        <p:xfrm>
          <a:off x="592509" y="1068450"/>
          <a:ext cx="11006982" cy="5422690"/>
        </p:xfrm>
        <a:graphic>
          <a:graphicData uri="http://schemas.openxmlformats.org/drawingml/2006/table">
            <a:tbl>
              <a:tblPr firstRow="1" bandRow="1">
                <a:tableStyleId>{5C22544A-7EE6-4342-B048-85BDC9FD1C3A}</a:tableStyleId>
              </a:tblPr>
              <a:tblGrid>
                <a:gridCol w="4930487">
                  <a:extLst>
                    <a:ext uri="{9D8B030D-6E8A-4147-A177-3AD203B41FA5}">
                      <a16:colId xmlns:a16="http://schemas.microsoft.com/office/drawing/2014/main" val="314474761"/>
                    </a:ext>
                  </a:extLst>
                </a:gridCol>
                <a:gridCol w="6076495">
                  <a:extLst>
                    <a:ext uri="{9D8B030D-6E8A-4147-A177-3AD203B41FA5}">
                      <a16:colId xmlns:a16="http://schemas.microsoft.com/office/drawing/2014/main" val="3031485974"/>
                    </a:ext>
                  </a:extLst>
                </a:gridCol>
              </a:tblGrid>
              <a:tr h="77467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起訖時間</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作業事項</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1742613971"/>
                  </a:ext>
                </a:extLst>
              </a:tr>
              <a:tr h="774670">
                <a:tc>
                  <a:txBody>
                    <a:bodyPr/>
                    <a:lstStyle/>
                    <a:p>
                      <a:pPr marL="0" algn="l">
                        <a:lnSpc>
                          <a:spcPct val="150000"/>
                        </a:lnSpc>
                      </a:pPr>
                      <a:r>
                        <a:rPr lang="en-US" altLang="zh-TW" sz="2400" b="1" dirty="0">
                          <a:solidFill>
                            <a:srgbClr val="0000FF"/>
                          </a:solidFill>
                        </a:rPr>
                        <a:t>02/03~02/27</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algn="l">
                        <a:lnSpc>
                          <a:spcPct val="150000"/>
                        </a:lnSpc>
                      </a:pPr>
                      <a:r>
                        <a:rPr lang="zh-TW" altLang="en-US" sz="2400" b="1" kern="1200" dirty="0">
                          <a:solidFill>
                            <a:schemeClr val="tx1"/>
                          </a:solidFill>
                          <a:effectLst/>
                        </a:rPr>
                        <a:t>系所設定</a:t>
                      </a:r>
                      <a:endParaRPr lang="zh-TW" altLang="en-US" sz="2400" b="1" dirty="0">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892073983"/>
                  </a:ext>
                </a:extLst>
              </a:tr>
              <a:tr h="774670">
                <a:tc>
                  <a:txBody>
                    <a:bodyPr/>
                    <a:lstStyle/>
                    <a:p>
                      <a:pPr marL="0" algn="l">
                        <a:lnSpc>
                          <a:spcPct val="150000"/>
                        </a:lnSpc>
                      </a:pPr>
                      <a:r>
                        <a:rPr lang="en-US" altLang="zh-TW" sz="2400" b="1" dirty="0">
                          <a:solidFill>
                            <a:srgbClr val="0000FF"/>
                          </a:solidFill>
                        </a:rPr>
                        <a:t>03/03~04/30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填表期間</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160457273"/>
                  </a:ext>
                </a:extLst>
              </a:tr>
              <a:tr h="77467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05/05~05/06</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29708060"/>
                  </a:ext>
                </a:extLst>
              </a:tr>
              <a:tr h="774670">
                <a:tc>
                  <a:txBody>
                    <a:bodyPr/>
                    <a:lstStyle/>
                    <a:p>
                      <a:pPr marL="0" algn="l">
                        <a:lnSpc>
                          <a:spcPct val="150000"/>
                        </a:lnSpc>
                      </a:pPr>
                      <a:r>
                        <a:rPr lang="en-US" altLang="zh-TW" sz="2400" b="1" dirty="0">
                          <a:solidFill>
                            <a:srgbClr val="0000FF"/>
                          </a:solidFill>
                        </a:rPr>
                        <a:t>05/07~05/20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統一資料修正</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79289716"/>
                  </a:ext>
                </a:extLst>
              </a:tr>
              <a:tr h="77467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05/22</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411860446"/>
                  </a:ext>
                </a:extLst>
              </a:tr>
              <a:tr h="774670">
                <a:tc>
                  <a:txBody>
                    <a:bodyPr/>
                    <a:lstStyle/>
                    <a:p>
                      <a:pPr marL="0" algn="l">
                        <a:lnSpc>
                          <a:spcPct val="150000"/>
                        </a:lnSpc>
                      </a:pPr>
                      <a:r>
                        <a:rPr lang="en-US" altLang="zh-TW" sz="2400" b="1" dirty="0">
                          <a:solidFill>
                            <a:srgbClr val="0000FF"/>
                          </a:solidFill>
                        </a:rPr>
                        <a:t>05/30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資料寄送</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710974464"/>
                  </a:ext>
                </a:extLst>
              </a:tr>
            </a:tbl>
          </a:graphicData>
        </a:graphic>
      </p:graphicFrame>
    </p:spTree>
    <p:extLst>
      <p:ext uri="{BB962C8B-B14F-4D97-AF65-F5344CB8AC3E}">
        <p14:creationId xmlns:p14="http://schemas.microsoft.com/office/powerpoint/2010/main" val="2266003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102288F-2BD2-41A2-A0F3-9923F163340F}"/>
              </a:ext>
            </a:extLst>
          </p:cNvPr>
          <p:cNvSpPr>
            <a:spLocks noGrp="1"/>
          </p:cNvSpPr>
          <p:nvPr>
            <p:ph type="sldNum" sz="quarter" idx="12"/>
          </p:nvPr>
        </p:nvSpPr>
        <p:spPr/>
        <p:txBody>
          <a:bodyPr/>
          <a:lstStyle/>
          <a:p>
            <a:fld id="{D4B37BC5-01F3-4DA6-AE9F-6749599A3EE9}" type="slidenum">
              <a:rPr lang="zh-TW" altLang="en-US" smtClean="0"/>
              <a:t>6</a:t>
            </a:fld>
            <a:endParaRPr lang="zh-TW" altLang="en-US"/>
          </a:p>
        </p:txBody>
      </p:sp>
      <p:sp>
        <p:nvSpPr>
          <p:cNvPr id="4" name="標題 3">
            <a:extLst>
              <a:ext uri="{FF2B5EF4-FFF2-40B4-BE49-F238E27FC236}">
                <a16:creationId xmlns:a16="http://schemas.microsoft.com/office/drawing/2014/main" id="{E5673CD1-D277-4930-92DF-CF6BA1551E13}"/>
              </a:ext>
            </a:extLst>
          </p:cNvPr>
          <p:cNvSpPr>
            <a:spLocks noGrp="1"/>
          </p:cNvSpPr>
          <p:nvPr>
            <p:ph type="title"/>
          </p:nvPr>
        </p:nvSpPr>
        <p:spPr/>
        <p:txBody>
          <a:bodyPr/>
          <a:lstStyle/>
          <a:p>
            <a:r>
              <a:rPr lang="zh-TW" altLang="en-US" dirty="0"/>
              <a:t>系所設定</a:t>
            </a:r>
          </a:p>
        </p:txBody>
      </p:sp>
      <p:sp>
        <p:nvSpPr>
          <p:cNvPr id="5" name="文字版面配置區 4">
            <a:extLst>
              <a:ext uri="{FF2B5EF4-FFF2-40B4-BE49-F238E27FC236}">
                <a16:creationId xmlns:a16="http://schemas.microsoft.com/office/drawing/2014/main" id="{8FEB78F9-83CC-4601-B75C-EC2C3B9A35AD}"/>
              </a:ext>
            </a:extLst>
          </p:cNvPr>
          <p:cNvSpPr>
            <a:spLocks noGrp="1"/>
          </p:cNvSpPr>
          <p:nvPr>
            <p:ph type="body" sz="quarter" idx="15"/>
          </p:nvPr>
        </p:nvSpPr>
        <p:spPr/>
        <p:txBody>
          <a:bodyPr/>
          <a:lstStyle/>
          <a:p>
            <a:r>
              <a:rPr lang="en-US" altLang="zh-TW" dirty="0"/>
              <a:t>02</a:t>
            </a:r>
            <a:endParaRPr lang="zh-TW" altLang="en-US" dirty="0"/>
          </a:p>
        </p:txBody>
      </p:sp>
      <p:pic>
        <p:nvPicPr>
          <p:cNvPr id="8" name="Picture 8" descr="http://www.iconpng.com/png/phuzion/fav%20(star).png">
            <a:extLst>
              <a:ext uri="{FF2B5EF4-FFF2-40B4-BE49-F238E27FC236}">
                <a16:creationId xmlns:a16="http://schemas.microsoft.com/office/drawing/2014/main" id="{D1EAD2F9-8FE2-4559-962B-7B72720A6E7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0A0D3586-80D6-478D-9E25-50E9BC32AF2D}"/>
              </a:ext>
            </a:extLst>
          </p:cNvPr>
          <p:cNvSpPr/>
          <p:nvPr/>
        </p:nvSpPr>
        <p:spPr>
          <a:xfrm>
            <a:off x="1828800" y="995575"/>
            <a:ext cx="8782050" cy="1815882"/>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系所設定：</a:t>
            </a:r>
            <a:r>
              <a:rPr lang="en-US" altLang="zh-TW" sz="2800" b="1" dirty="0">
                <a:solidFill>
                  <a:srgbClr val="FF0000"/>
                </a:solidFill>
                <a:latin typeface="微軟正黑體" pitchFamily="34" charset="-120"/>
                <a:ea typeface="微軟正黑體" pitchFamily="34" charset="-120"/>
              </a:rPr>
              <a:t>02/03</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02/27</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4:00</a:t>
            </a:r>
          </a:p>
          <a:p>
            <a:pPr latinLnBrk="1">
              <a:defRPr/>
            </a:pPr>
            <a:r>
              <a:rPr lang="zh-TW" altLang="en-US" sz="2800" b="1" dirty="0">
                <a:latin typeface="微軟正黑體" pitchFamily="34" charset="-120"/>
                <a:ea typeface="微軟正黑體" pitchFamily="34" charset="-120"/>
              </a:rPr>
              <a:t>學校依</a:t>
            </a:r>
            <a:r>
              <a:rPr lang="zh-TW" altLang="en-US" sz="2800" b="1" dirty="0">
                <a:solidFill>
                  <a:srgbClr val="0000FF"/>
                </a:solidFill>
                <a:latin typeface="微軟正黑體" panose="020B0604030504040204" pitchFamily="34" charset="-120"/>
                <a:ea typeface="微軟正黑體" panose="020B0604030504040204" pitchFamily="34" charset="-120"/>
              </a:rPr>
              <a:t>組織規程</a:t>
            </a:r>
            <a:r>
              <a:rPr lang="zh-TW" altLang="en-US" sz="2800" b="1" dirty="0">
                <a:latin typeface="微軟正黑體" pitchFamily="34" charset="-120"/>
                <a:ea typeface="微軟正黑體" pitchFamily="34" charset="-120"/>
              </a:rPr>
              <a:t>、</a:t>
            </a:r>
            <a:r>
              <a:rPr lang="zh-TW" altLang="en-US" sz="2800" b="1" dirty="0">
                <a:solidFill>
                  <a:srgbClr val="0000FF"/>
                </a:solidFill>
                <a:latin typeface="微軟正黑體" panose="020B0604030504040204" pitchFamily="34" charset="-120"/>
                <a:ea typeface="微軟正黑體" panose="020B0604030504040204" pitchFamily="34" charset="-120"/>
              </a:rPr>
              <a:t>核定公文</a:t>
            </a:r>
            <a:r>
              <a:rPr lang="zh-TW" altLang="en-US" sz="2800" b="1" dirty="0">
                <a:latin typeface="微軟正黑體" pitchFamily="34" charset="-120"/>
                <a:ea typeface="微軟正黑體" pitchFamily="34" charset="-120"/>
              </a:rPr>
              <a:t>至系統申請</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維護</a:t>
            </a:r>
            <a:r>
              <a:rPr lang="zh-TW" altLang="en-US" sz="2800" b="1" dirty="0">
                <a:solidFill>
                  <a:srgbClr val="FF0000"/>
                </a:solidFill>
                <a:latin typeface="微軟正黑體" pitchFamily="34" charset="-120"/>
                <a:ea typeface="微軟正黑體" pitchFamily="34" charset="-120"/>
              </a:rPr>
              <a:t>一般系所、特殊專班</a:t>
            </a:r>
            <a:r>
              <a:rPr lang="zh-TW" altLang="en-US" sz="2800" b="1" dirty="0">
                <a:latin typeface="微軟正黑體" pitchFamily="34" charset="-120"/>
                <a:ea typeface="微軟正黑體" pitchFamily="34" charset="-120"/>
              </a:rPr>
              <a:t>資料。</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graphicFrame>
        <p:nvGraphicFramePr>
          <p:cNvPr id="10" name="內容版面配置區 5">
            <a:extLst>
              <a:ext uri="{FF2B5EF4-FFF2-40B4-BE49-F238E27FC236}">
                <a16:creationId xmlns:a16="http://schemas.microsoft.com/office/drawing/2014/main" id="{6B0DA7A9-5A1F-43E9-8983-CF3E9EA749F4}"/>
              </a:ext>
            </a:extLst>
          </p:cNvPr>
          <p:cNvGraphicFramePr>
            <a:graphicFrameLocks/>
          </p:cNvGraphicFramePr>
          <p:nvPr>
            <p:extLst>
              <p:ext uri="{D42A27DB-BD31-4B8C-83A1-F6EECF244321}">
                <p14:modId xmlns:p14="http://schemas.microsoft.com/office/powerpoint/2010/main" val="1254545810"/>
              </p:ext>
            </p:extLst>
          </p:nvPr>
        </p:nvGraphicFramePr>
        <p:xfrm>
          <a:off x="4066497" y="2516544"/>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52911251"/>
                    </a:ext>
                  </a:extLst>
                </a:gridCol>
                <a:gridCol w="514286">
                  <a:extLst>
                    <a:ext uri="{9D8B030D-6E8A-4147-A177-3AD203B41FA5}">
                      <a16:colId xmlns:a16="http://schemas.microsoft.com/office/drawing/2014/main" val="1630801831"/>
                    </a:ext>
                  </a:extLst>
                </a:gridCol>
                <a:gridCol w="514286">
                  <a:extLst>
                    <a:ext uri="{9D8B030D-6E8A-4147-A177-3AD203B41FA5}">
                      <a16:colId xmlns:a16="http://schemas.microsoft.com/office/drawing/2014/main" val="3470280301"/>
                    </a:ext>
                  </a:extLst>
                </a:gridCol>
                <a:gridCol w="514286">
                  <a:extLst>
                    <a:ext uri="{9D8B030D-6E8A-4147-A177-3AD203B41FA5}">
                      <a16:colId xmlns:a16="http://schemas.microsoft.com/office/drawing/2014/main" val="3468533390"/>
                    </a:ext>
                  </a:extLst>
                </a:gridCol>
                <a:gridCol w="514286">
                  <a:extLst>
                    <a:ext uri="{9D8B030D-6E8A-4147-A177-3AD203B41FA5}">
                      <a16:colId xmlns:a16="http://schemas.microsoft.com/office/drawing/2014/main" val="3513898760"/>
                    </a:ext>
                  </a:extLst>
                </a:gridCol>
                <a:gridCol w="514286">
                  <a:extLst>
                    <a:ext uri="{9D8B030D-6E8A-4147-A177-3AD203B41FA5}">
                      <a16:colId xmlns:a16="http://schemas.microsoft.com/office/drawing/2014/main" val="683286895"/>
                    </a:ext>
                  </a:extLst>
                </a:gridCol>
                <a:gridCol w="514286">
                  <a:extLst>
                    <a:ext uri="{9D8B030D-6E8A-4147-A177-3AD203B41FA5}">
                      <a16:colId xmlns:a16="http://schemas.microsoft.com/office/drawing/2014/main" val="2166674582"/>
                    </a:ext>
                  </a:extLst>
                </a:gridCol>
              </a:tblGrid>
              <a:tr h="435661">
                <a:tc gridSpan="7">
                  <a:txBody>
                    <a:bodyPr/>
                    <a:lstStyle/>
                    <a:p>
                      <a:pPr algn="ctr" rtl="0" fontAlgn="ctr"/>
                      <a:r>
                        <a:rPr lang="en-US" altLang="zh-TW" sz="2400" u="none" strike="noStrike" dirty="0">
                          <a:effectLst/>
                        </a:rPr>
                        <a:t>2</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8653798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1809523253"/>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3122060"/>
                  </a:ext>
                </a:extLst>
              </a:tr>
              <a:tr h="435661">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127091068"/>
                  </a:ext>
                </a:extLst>
              </a:tr>
              <a:tr h="435661">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349245865"/>
                  </a:ext>
                </a:extLst>
              </a:tr>
              <a:tr h="435661">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537874919"/>
                  </a:ext>
                </a:extLst>
              </a:tr>
              <a:tr h="435661">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6734823"/>
                  </a:ext>
                </a:extLst>
              </a:tr>
            </a:tbl>
          </a:graphicData>
        </a:graphic>
      </p:graphicFrame>
    </p:spTree>
    <p:extLst>
      <p:ext uri="{BB962C8B-B14F-4D97-AF65-F5344CB8AC3E}">
        <p14:creationId xmlns:p14="http://schemas.microsoft.com/office/powerpoint/2010/main" val="2409583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A70F9644-A876-4771-9AE7-1A9A051D130C}"/>
              </a:ext>
            </a:extLst>
          </p:cNvPr>
          <p:cNvSpPr>
            <a:spLocks noGrp="1"/>
          </p:cNvSpPr>
          <p:nvPr>
            <p:ph type="sldNum" sz="quarter" idx="12"/>
          </p:nvPr>
        </p:nvSpPr>
        <p:spPr/>
        <p:txBody>
          <a:bodyPr/>
          <a:lstStyle/>
          <a:p>
            <a:fld id="{D4B37BC5-01F3-4DA6-AE9F-6749599A3EE9}" type="slidenum">
              <a:rPr lang="zh-TW" altLang="en-US" smtClean="0"/>
              <a:t>7</a:t>
            </a:fld>
            <a:endParaRPr lang="zh-TW" altLang="en-US"/>
          </a:p>
        </p:txBody>
      </p:sp>
      <p:sp>
        <p:nvSpPr>
          <p:cNvPr id="4" name="標題 3">
            <a:extLst>
              <a:ext uri="{FF2B5EF4-FFF2-40B4-BE49-F238E27FC236}">
                <a16:creationId xmlns:a16="http://schemas.microsoft.com/office/drawing/2014/main" id="{5CC1367B-DC9F-4496-9766-930862E4EE19}"/>
              </a:ext>
            </a:extLst>
          </p:cNvPr>
          <p:cNvSpPr>
            <a:spLocks noGrp="1"/>
          </p:cNvSpPr>
          <p:nvPr>
            <p:ph type="title"/>
          </p:nvPr>
        </p:nvSpPr>
        <p:spPr/>
        <p:txBody>
          <a:bodyPr/>
          <a:lstStyle/>
          <a:p>
            <a:r>
              <a:rPr lang="zh-TW" altLang="en-US" dirty="0"/>
              <a:t>作業時程</a:t>
            </a:r>
            <a:r>
              <a:rPr lang="en-US" altLang="zh-TW" dirty="0"/>
              <a:t>-</a:t>
            </a:r>
            <a:r>
              <a:rPr lang="zh-TW" altLang="en-US" dirty="0"/>
              <a:t>本期表冊</a:t>
            </a:r>
          </a:p>
        </p:txBody>
      </p:sp>
      <p:sp>
        <p:nvSpPr>
          <p:cNvPr id="5" name="文字版面配置區 4">
            <a:extLst>
              <a:ext uri="{FF2B5EF4-FFF2-40B4-BE49-F238E27FC236}">
                <a16:creationId xmlns:a16="http://schemas.microsoft.com/office/drawing/2014/main" id="{65F083CA-6F52-40AD-B382-1F2911D32402}"/>
              </a:ext>
            </a:extLst>
          </p:cNvPr>
          <p:cNvSpPr>
            <a:spLocks noGrp="1"/>
          </p:cNvSpPr>
          <p:nvPr>
            <p:ph type="body" sz="quarter" idx="15"/>
          </p:nvPr>
        </p:nvSpPr>
        <p:spPr/>
        <p:txBody>
          <a:bodyPr/>
          <a:lstStyle/>
          <a:p>
            <a:r>
              <a:rPr lang="en-US" altLang="zh-TW" dirty="0"/>
              <a:t>03</a:t>
            </a:r>
            <a:endParaRPr lang="zh-TW" altLang="en-US" dirty="0"/>
          </a:p>
        </p:txBody>
      </p:sp>
      <p:pic>
        <p:nvPicPr>
          <p:cNvPr id="8" name="Picture 8" descr="http://www.iconpng.com/png/phuzion/fav%20(star).png">
            <a:extLst>
              <a:ext uri="{FF2B5EF4-FFF2-40B4-BE49-F238E27FC236}">
                <a16:creationId xmlns:a16="http://schemas.microsoft.com/office/drawing/2014/main" id="{64015CFF-80B6-4467-BCB2-52FDA5A0352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iconpng.com/png/phuzion/fav%20(star).png">
            <a:extLst>
              <a:ext uri="{FF2B5EF4-FFF2-40B4-BE49-F238E27FC236}">
                <a16:creationId xmlns:a16="http://schemas.microsoft.com/office/drawing/2014/main" id="{B4B4ACC0-D484-45DA-B29B-AC85BFF1979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16:creationId xmlns:a16="http://schemas.microsoft.com/office/drawing/2014/main" id="{59D0C718-6244-4E11-9135-D99E3ED86E08}"/>
              </a:ext>
            </a:extLst>
          </p:cNvPr>
          <p:cNvSpPr/>
          <p:nvPr/>
        </p:nvSpPr>
        <p:spPr>
          <a:xfrm>
            <a:off x="1828800" y="995575"/>
            <a:ext cx="8782050" cy="1384995"/>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填表期間：</a:t>
            </a:r>
            <a:r>
              <a:rPr lang="en-US" altLang="zh-TW" sz="2800" b="1" dirty="0">
                <a:solidFill>
                  <a:srgbClr val="FF0000"/>
                </a:solidFill>
                <a:latin typeface="微軟正黑體" pitchFamily="34" charset="-120"/>
                <a:ea typeface="微軟正黑體" pitchFamily="34" charset="-120"/>
              </a:rPr>
              <a:t>03/03</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04/30</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latinLnBrk="1">
              <a:defRPr/>
            </a:pPr>
            <a:r>
              <a:rPr lang="zh-TW" altLang="en-US" sz="2800" b="1" dirty="0">
                <a:latin typeface="微軟正黑體" pitchFamily="34" charset="-120"/>
                <a:ea typeface="微軟正黑體" pitchFamily="34" charset="-120"/>
              </a:rPr>
              <a:t>同步開放</a:t>
            </a:r>
            <a:r>
              <a:rPr lang="zh-TW" altLang="en-US" sz="2800" b="1" dirty="0">
                <a:solidFill>
                  <a:srgbClr val="FF0000"/>
                </a:solidFill>
                <a:latin typeface="微軟正黑體" pitchFamily="34" charset="-120"/>
                <a:ea typeface="微軟正黑體" pitchFamily="34" charset="-120"/>
              </a:rPr>
              <a:t>受評學校</a:t>
            </a:r>
            <a:r>
              <a:rPr lang="zh-TW" altLang="en-US" sz="2800" b="1" dirty="0">
                <a:latin typeface="微軟正黑體" pitchFamily="34" charset="-120"/>
                <a:ea typeface="微軟正黑體" pitchFamily="34" charset="-120"/>
              </a:rPr>
              <a:t>瀏覽及下載</a:t>
            </a:r>
            <a:r>
              <a:rPr lang="zh-TW" altLang="en-US" sz="2800" b="1" dirty="0">
                <a:solidFill>
                  <a:srgbClr val="FF0000"/>
                </a:solidFill>
                <a:latin typeface="微軟正黑體" pitchFamily="34" charset="-120"/>
                <a:ea typeface="微軟正黑體" pitchFamily="34" charset="-120"/>
              </a:rPr>
              <a:t>評鑑表冊</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sp>
        <p:nvSpPr>
          <p:cNvPr id="11" name="矩形 10">
            <a:extLst>
              <a:ext uri="{FF2B5EF4-FFF2-40B4-BE49-F238E27FC236}">
                <a16:creationId xmlns:a16="http://schemas.microsoft.com/office/drawing/2014/main" id="{B1405826-EBB2-48B5-8EE7-A6B837D0228D}"/>
              </a:ext>
            </a:extLst>
          </p:cNvPr>
          <p:cNvSpPr/>
          <p:nvPr/>
        </p:nvSpPr>
        <p:spPr>
          <a:xfrm>
            <a:off x="3287709" y="1872607"/>
            <a:ext cx="7532691" cy="1381789"/>
          </a:xfrm>
          <a:prstGeom prst="rect">
            <a:avLst/>
          </a:prstGeom>
        </p:spPr>
        <p:txBody>
          <a:bodyPr wrap="square">
            <a:spAutoFit/>
          </a:bodyPr>
          <a:lstStyle/>
          <a:p>
            <a:pPr latinLnBrk="1">
              <a:lnSpc>
                <a:spcPct val="120000"/>
              </a:lnSpc>
            </a:pPr>
            <a:r>
              <a:rPr lang="zh-TW" altLang="en-US" sz="2400" b="1" dirty="0">
                <a:solidFill>
                  <a:schemeClr val="bg1"/>
                </a:solidFill>
                <a:latin typeface="微軟正黑體" panose="020B0604030504040204" pitchFamily="34" charset="-120"/>
                <a:ea typeface="微軟正黑體" panose="020B0604030504040204" pitchFamily="34" charset="-120"/>
              </a:rPr>
              <a:t>評鑑類別：</a:t>
            </a:r>
            <a:r>
              <a:rPr lang="en-US" altLang="zh-TW" sz="2400" b="1" dirty="0">
                <a:solidFill>
                  <a:schemeClr val="bg1"/>
                </a:solidFill>
                <a:latin typeface="微軟正黑體" panose="020B0604030504040204" pitchFamily="34" charset="-120"/>
                <a:ea typeface="微軟正黑體" panose="020B0604030504040204" pitchFamily="34" charset="-120"/>
              </a:rPr>
              <a:t>114</a:t>
            </a:r>
            <a:r>
              <a:rPr lang="zh-TW" altLang="en-US" sz="2400" b="1" dirty="0">
                <a:solidFill>
                  <a:schemeClr val="bg1"/>
                </a:solidFill>
                <a:latin typeface="微軟正黑體" panose="020B0604030504040204" pitchFamily="34" charset="-120"/>
                <a:ea typeface="微軟正黑體" panose="020B0604030504040204" pitchFamily="34" charset="-120"/>
              </a:rPr>
              <a:t>學年度例行評鑑受評學校</a:t>
            </a:r>
          </a:p>
          <a:p>
            <a:pPr latinLnBrk="1">
              <a:lnSpc>
                <a:spcPct val="120000"/>
              </a:lnSpc>
            </a:pPr>
            <a:r>
              <a:rPr lang="en-US" altLang="zh-TW" sz="2400" b="1" dirty="0">
                <a:solidFill>
                  <a:schemeClr val="bg1"/>
                </a:solidFill>
                <a:latin typeface="微軟正黑體" panose="020B0604030504040204" pitchFamily="34" charset="-120"/>
                <a:ea typeface="微軟正黑體" panose="020B0604030504040204" pitchFamily="34" charset="-120"/>
              </a:rPr>
              <a:t>                    114</a:t>
            </a:r>
            <a:r>
              <a:rPr lang="zh-TW" altLang="en-US" sz="2400" b="1" dirty="0">
                <a:solidFill>
                  <a:schemeClr val="bg1"/>
                </a:solidFill>
                <a:latin typeface="微軟正黑體" panose="020B0604030504040204" pitchFamily="34" charset="-120"/>
                <a:ea typeface="微軟正黑體" panose="020B0604030504040204" pitchFamily="34" charset="-120"/>
              </a:rPr>
              <a:t>學年度追蹤評鑑受評學校</a:t>
            </a:r>
            <a:endParaRPr lang="en-US" altLang="zh-TW" sz="2400" b="1" dirty="0">
              <a:solidFill>
                <a:schemeClr val="bg1"/>
              </a:solidFill>
              <a:latin typeface="微軟正黑體" panose="020B0604030504040204" pitchFamily="34" charset="-120"/>
              <a:ea typeface="微軟正黑體" panose="020B0604030504040204" pitchFamily="34" charset="-120"/>
            </a:endParaRPr>
          </a:p>
          <a:p>
            <a:pPr latinLnBrk="1">
              <a:lnSpc>
                <a:spcPct val="120000"/>
              </a:lnSpc>
            </a:pPr>
            <a:r>
              <a:rPr lang="en-US" altLang="zh-TW" sz="2400" b="1" dirty="0">
                <a:solidFill>
                  <a:schemeClr val="bg1"/>
                </a:solidFill>
                <a:latin typeface="微軟正黑體" panose="020B0604030504040204" pitchFamily="34" charset="-120"/>
                <a:ea typeface="微軟正黑體" panose="020B0604030504040204" pitchFamily="34" charset="-120"/>
              </a:rPr>
              <a:t>                    114</a:t>
            </a:r>
            <a:r>
              <a:rPr lang="zh-TW" altLang="en-US" sz="2400" b="1" dirty="0">
                <a:solidFill>
                  <a:schemeClr val="bg1"/>
                </a:solidFill>
                <a:latin typeface="微軟正黑體" panose="020B0604030504040204" pitchFamily="34" charset="-120"/>
                <a:ea typeface="微軟正黑體" panose="020B0604030504040204" pitchFamily="34" charset="-120"/>
              </a:rPr>
              <a:t>學年度再評鑑受評學校</a:t>
            </a:r>
            <a:endParaRPr lang="en-US" altLang="zh-TW" sz="2400" b="1"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4" name="表格 13">
            <a:extLst>
              <a:ext uri="{FF2B5EF4-FFF2-40B4-BE49-F238E27FC236}">
                <a16:creationId xmlns:a16="http://schemas.microsoft.com/office/drawing/2014/main" id="{7E27E28A-3474-42AE-A31B-51E519F37D48}"/>
              </a:ext>
            </a:extLst>
          </p:cNvPr>
          <p:cNvGraphicFramePr>
            <a:graphicFrameLocks noGrp="1"/>
          </p:cNvGraphicFramePr>
          <p:nvPr>
            <p:extLst>
              <p:ext uri="{D42A27DB-BD31-4B8C-83A1-F6EECF244321}">
                <p14:modId xmlns:p14="http://schemas.microsoft.com/office/powerpoint/2010/main" val="3601509296"/>
              </p:ext>
            </p:extLst>
          </p:nvPr>
        </p:nvGraphicFramePr>
        <p:xfrm>
          <a:off x="2160718" y="3429000"/>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3122629684"/>
                    </a:ext>
                  </a:extLst>
                </a:gridCol>
                <a:gridCol w="514286">
                  <a:extLst>
                    <a:ext uri="{9D8B030D-6E8A-4147-A177-3AD203B41FA5}">
                      <a16:colId xmlns:a16="http://schemas.microsoft.com/office/drawing/2014/main" val="3647519611"/>
                    </a:ext>
                  </a:extLst>
                </a:gridCol>
                <a:gridCol w="514286">
                  <a:extLst>
                    <a:ext uri="{9D8B030D-6E8A-4147-A177-3AD203B41FA5}">
                      <a16:colId xmlns:a16="http://schemas.microsoft.com/office/drawing/2014/main" val="2338371054"/>
                    </a:ext>
                  </a:extLst>
                </a:gridCol>
                <a:gridCol w="514286">
                  <a:extLst>
                    <a:ext uri="{9D8B030D-6E8A-4147-A177-3AD203B41FA5}">
                      <a16:colId xmlns:a16="http://schemas.microsoft.com/office/drawing/2014/main" val="3369333628"/>
                    </a:ext>
                  </a:extLst>
                </a:gridCol>
                <a:gridCol w="514286">
                  <a:extLst>
                    <a:ext uri="{9D8B030D-6E8A-4147-A177-3AD203B41FA5}">
                      <a16:colId xmlns:a16="http://schemas.microsoft.com/office/drawing/2014/main" val="2687259522"/>
                    </a:ext>
                  </a:extLst>
                </a:gridCol>
                <a:gridCol w="514286">
                  <a:extLst>
                    <a:ext uri="{9D8B030D-6E8A-4147-A177-3AD203B41FA5}">
                      <a16:colId xmlns:a16="http://schemas.microsoft.com/office/drawing/2014/main" val="226278841"/>
                    </a:ext>
                  </a:extLst>
                </a:gridCol>
                <a:gridCol w="514286">
                  <a:extLst>
                    <a:ext uri="{9D8B030D-6E8A-4147-A177-3AD203B41FA5}">
                      <a16:colId xmlns:a16="http://schemas.microsoft.com/office/drawing/2014/main" val="598593093"/>
                    </a:ext>
                  </a:extLst>
                </a:gridCol>
              </a:tblGrid>
              <a:tr h="382500">
                <a:tc gridSpan="7">
                  <a:txBody>
                    <a:bodyPr/>
                    <a:lstStyle/>
                    <a:p>
                      <a:pPr algn="ctr" rtl="0" fontAlgn="ctr"/>
                      <a:r>
                        <a:rPr lang="en-US" altLang="zh-TW" sz="2400" u="none" strike="noStrike" dirty="0">
                          <a:effectLst/>
                        </a:rPr>
                        <a:t>3</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473038937"/>
                  </a:ext>
                </a:extLst>
              </a:tr>
              <a:tr h="382500">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2842131018"/>
                  </a:ext>
                </a:extLst>
              </a:tr>
              <a:tr h="382500">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9477829"/>
                  </a:ext>
                </a:extLst>
              </a:tr>
              <a:tr h="382500">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430137571"/>
                  </a:ext>
                </a:extLst>
              </a:tr>
              <a:tr h="382500">
                <a:tc>
                  <a:txBody>
                    <a:bodyPr/>
                    <a:lstStyle/>
                    <a:p>
                      <a:pPr algn="ctr" rtl="0" fontAlgn="ctr"/>
                      <a:r>
                        <a:rPr lang="en-US" altLang="zh-TW" sz="2400" u="none" strike="noStrike" dirty="0">
                          <a:effectLst/>
                        </a:rPr>
                        <a:t>10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011435505"/>
                  </a:ext>
                </a:extLst>
              </a:tr>
              <a:tr h="382500">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016603329"/>
                  </a:ext>
                </a:extLst>
              </a:tr>
              <a:tr h="382500">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593135285"/>
                  </a:ext>
                </a:extLst>
              </a:tr>
              <a:tr h="382500">
                <a:tc>
                  <a:txBody>
                    <a:bodyPr/>
                    <a:lstStyle/>
                    <a:p>
                      <a:pPr algn="ctr" rtl="0" fontAlgn="ctr"/>
                      <a:r>
                        <a:rPr lang="en-US" altLang="zh-TW" sz="2400" u="none" strike="noStrike" dirty="0">
                          <a:effectLst/>
                        </a:rPr>
                        <a:t>31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8411572"/>
                  </a:ext>
                </a:extLst>
              </a:tr>
            </a:tbl>
          </a:graphicData>
        </a:graphic>
      </p:graphicFrame>
      <p:graphicFrame>
        <p:nvGraphicFramePr>
          <p:cNvPr id="15" name="表格 14">
            <a:extLst>
              <a:ext uri="{FF2B5EF4-FFF2-40B4-BE49-F238E27FC236}">
                <a16:creationId xmlns:a16="http://schemas.microsoft.com/office/drawing/2014/main" id="{53D86EFD-B2B3-4D0B-AA57-ACDBB406083B}"/>
              </a:ext>
            </a:extLst>
          </p:cNvPr>
          <p:cNvGraphicFramePr>
            <a:graphicFrameLocks noGrp="1"/>
          </p:cNvGraphicFramePr>
          <p:nvPr>
            <p:extLst>
              <p:ext uri="{D42A27DB-BD31-4B8C-83A1-F6EECF244321}">
                <p14:modId xmlns:p14="http://schemas.microsoft.com/office/powerpoint/2010/main" val="2875221583"/>
              </p:ext>
            </p:extLst>
          </p:nvPr>
        </p:nvGraphicFramePr>
        <p:xfrm>
          <a:off x="6431280" y="3429000"/>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757396547"/>
                    </a:ext>
                  </a:extLst>
                </a:gridCol>
                <a:gridCol w="514286">
                  <a:extLst>
                    <a:ext uri="{9D8B030D-6E8A-4147-A177-3AD203B41FA5}">
                      <a16:colId xmlns:a16="http://schemas.microsoft.com/office/drawing/2014/main" val="1459501127"/>
                    </a:ext>
                  </a:extLst>
                </a:gridCol>
                <a:gridCol w="514286">
                  <a:extLst>
                    <a:ext uri="{9D8B030D-6E8A-4147-A177-3AD203B41FA5}">
                      <a16:colId xmlns:a16="http://schemas.microsoft.com/office/drawing/2014/main" val="2279975303"/>
                    </a:ext>
                  </a:extLst>
                </a:gridCol>
                <a:gridCol w="514286">
                  <a:extLst>
                    <a:ext uri="{9D8B030D-6E8A-4147-A177-3AD203B41FA5}">
                      <a16:colId xmlns:a16="http://schemas.microsoft.com/office/drawing/2014/main" val="1479907212"/>
                    </a:ext>
                  </a:extLst>
                </a:gridCol>
                <a:gridCol w="514286">
                  <a:extLst>
                    <a:ext uri="{9D8B030D-6E8A-4147-A177-3AD203B41FA5}">
                      <a16:colId xmlns:a16="http://schemas.microsoft.com/office/drawing/2014/main" val="1666321425"/>
                    </a:ext>
                  </a:extLst>
                </a:gridCol>
                <a:gridCol w="514286">
                  <a:extLst>
                    <a:ext uri="{9D8B030D-6E8A-4147-A177-3AD203B41FA5}">
                      <a16:colId xmlns:a16="http://schemas.microsoft.com/office/drawing/2014/main" val="2084764719"/>
                    </a:ext>
                  </a:extLst>
                </a:gridCol>
                <a:gridCol w="514286">
                  <a:extLst>
                    <a:ext uri="{9D8B030D-6E8A-4147-A177-3AD203B41FA5}">
                      <a16:colId xmlns:a16="http://schemas.microsoft.com/office/drawing/2014/main" val="4138981249"/>
                    </a:ext>
                  </a:extLst>
                </a:gridCol>
              </a:tblGrid>
              <a:tr h="435661">
                <a:tc gridSpan="7">
                  <a:txBody>
                    <a:bodyPr/>
                    <a:lstStyle/>
                    <a:p>
                      <a:pPr algn="ctr" rtl="0" fontAlgn="ctr"/>
                      <a:r>
                        <a:rPr lang="en-US" altLang="zh-TW" sz="2400" u="none" strike="noStrike" dirty="0">
                          <a:effectLst/>
                        </a:rPr>
                        <a:t>4</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31326920"/>
                  </a:ext>
                </a:extLst>
              </a:tr>
              <a:tr h="446034">
                <a:tc>
                  <a:txBody>
                    <a:bodyPr/>
                    <a:lstStyle/>
                    <a:p>
                      <a:pPr algn="ctr" rtl="0" fontAlgn="ctr"/>
                      <a:r>
                        <a:rPr lang="zh-TW" altLang="en-US" sz="2400" u="none" strike="noStrike">
                          <a:effectLst/>
                        </a:rPr>
                        <a:t>一</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二</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五</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六</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93362898"/>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826272855"/>
                  </a:ext>
                </a:extLst>
              </a:tr>
              <a:tr h="435661">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820863127"/>
                  </a:ext>
                </a:extLst>
              </a:tr>
              <a:tr h="435661">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640496231"/>
                  </a:ext>
                </a:extLst>
              </a:tr>
              <a:tr h="435661">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429588770"/>
                  </a:ext>
                </a:extLst>
              </a:tr>
              <a:tr h="435661">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33077752"/>
                  </a:ext>
                </a:extLst>
              </a:tr>
            </a:tbl>
          </a:graphicData>
        </a:graphic>
      </p:graphicFrame>
    </p:spTree>
    <p:extLst>
      <p:ext uri="{BB962C8B-B14F-4D97-AF65-F5344CB8AC3E}">
        <p14:creationId xmlns:p14="http://schemas.microsoft.com/office/powerpoint/2010/main" val="3551268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CBC8F8E-801C-4EBD-9236-889C7DAAEC6B}"/>
              </a:ext>
            </a:extLst>
          </p:cNvPr>
          <p:cNvSpPr>
            <a:spLocks noGrp="1"/>
          </p:cNvSpPr>
          <p:nvPr>
            <p:ph type="sldNum" sz="quarter" idx="12"/>
          </p:nvPr>
        </p:nvSpPr>
        <p:spPr/>
        <p:txBody>
          <a:bodyPr/>
          <a:lstStyle/>
          <a:p>
            <a:fld id="{D4B37BC5-01F3-4DA6-AE9F-6749599A3EE9}" type="slidenum">
              <a:rPr lang="zh-TW" altLang="en-US" smtClean="0"/>
              <a:t>8</a:t>
            </a:fld>
            <a:endParaRPr lang="zh-TW" altLang="en-US"/>
          </a:p>
        </p:txBody>
      </p:sp>
      <p:sp>
        <p:nvSpPr>
          <p:cNvPr id="4" name="標題 3">
            <a:extLst>
              <a:ext uri="{FF2B5EF4-FFF2-40B4-BE49-F238E27FC236}">
                <a16:creationId xmlns:a16="http://schemas.microsoft.com/office/drawing/2014/main" id="{19094D98-D5F6-42B7-87FD-3C1298154506}"/>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61D57161-FFEA-459C-B266-4869C07012BB}"/>
              </a:ext>
            </a:extLst>
          </p:cNvPr>
          <p:cNvSpPr>
            <a:spLocks noGrp="1"/>
          </p:cNvSpPr>
          <p:nvPr>
            <p:ph type="body" sz="quarter" idx="15"/>
          </p:nvPr>
        </p:nvSpPr>
        <p:spPr/>
        <p:txBody>
          <a:bodyPr/>
          <a:lstStyle/>
          <a:p>
            <a:r>
              <a:rPr lang="en-US" altLang="zh-TW" dirty="0"/>
              <a:t>04</a:t>
            </a:r>
            <a:endParaRPr lang="zh-TW" altLang="en-US" dirty="0"/>
          </a:p>
        </p:txBody>
      </p:sp>
      <p:sp>
        <p:nvSpPr>
          <p:cNvPr id="6" name="矩形 19">
            <a:extLst>
              <a:ext uri="{FF2B5EF4-FFF2-40B4-BE49-F238E27FC236}">
                <a16:creationId xmlns:a16="http://schemas.microsoft.com/office/drawing/2014/main" id="{9D419519-FB11-47D2-933A-C7B3459BCEF2}"/>
              </a:ext>
            </a:extLst>
          </p:cNvPr>
          <p:cNvSpPr>
            <a:spLocks noChangeArrowheads="1"/>
          </p:cNvSpPr>
          <p:nvPr/>
        </p:nvSpPr>
        <p:spPr bwMode="auto">
          <a:xfrm>
            <a:off x="1828800" y="91440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05/05~05/06</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pic>
        <p:nvPicPr>
          <p:cNvPr id="8" name="Picture 8" descr="http://www.iconpng.com/png/phuzion/fav%20(star).png">
            <a:extLst>
              <a:ext uri="{FF2B5EF4-FFF2-40B4-BE49-F238E27FC236}">
                <a16:creationId xmlns:a16="http://schemas.microsoft.com/office/drawing/2014/main" id="{8AE58E88-926A-41B7-B2F8-3B3D721FA9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9">
            <a:extLst>
              <a:ext uri="{FF2B5EF4-FFF2-40B4-BE49-F238E27FC236}">
                <a16:creationId xmlns:a16="http://schemas.microsoft.com/office/drawing/2014/main" id="{CB7A4C9B-EC0B-406C-9C07-F4426B690583}"/>
              </a:ext>
            </a:extLst>
          </p:cNvPr>
          <p:cNvSpPr>
            <a:spLocks noChangeArrowheads="1"/>
          </p:cNvSpPr>
          <p:nvPr/>
        </p:nvSpPr>
        <p:spPr bwMode="auto">
          <a:xfrm>
            <a:off x="6546084" y="2090172"/>
            <a:ext cx="465219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第一次資料匯出：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產學合作績效評量</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獎勵補助工作小組</a:t>
            </a:r>
            <a:endParaRPr lang="en-US" altLang="zh-TW" sz="2800" b="1" dirty="0">
              <a:latin typeface="微軟正黑體" panose="020B0604030504040204" pitchFamily="34" charset="-120"/>
              <a:ea typeface="微軟正黑體" panose="020B0604030504040204" pitchFamily="34" charset="-120"/>
            </a:endParaRPr>
          </a:p>
        </p:txBody>
      </p:sp>
      <p:graphicFrame>
        <p:nvGraphicFramePr>
          <p:cNvPr id="11" name="表格 10">
            <a:extLst>
              <a:ext uri="{FF2B5EF4-FFF2-40B4-BE49-F238E27FC236}">
                <a16:creationId xmlns:a16="http://schemas.microsoft.com/office/drawing/2014/main" id="{7BFC7CBF-3B17-4391-9408-FB4969040733}"/>
              </a:ext>
            </a:extLst>
          </p:cNvPr>
          <p:cNvGraphicFramePr>
            <a:graphicFrameLocks noGrp="1"/>
          </p:cNvGraphicFramePr>
          <p:nvPr>
            <p:extLst>
              <p:ext uri="{D42A27DB-BD31-4B8C-83A1-F6EECF244321}">
                <p14:modId xmlns:p14="http://schemas.microsoft.com/office/powerpoint/2010/main" val="521729446"/>
              </p:ext>
            </p:extLst>
          </p:nvPr>
        </p:nvGraphicFramePr>
        <p:xfrm>
          <a:off x="1828800" y="2090172"/>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dirty="0">
                          <a:effectLst/>
                        </a:rPr>
                        <a:t>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830756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sz="quarter" idx="12"/>
          </p:nvPr>
        </p:nvSpPr>
        <p:spPr/>
        <p:txBody>
          <a:bodyPr/>
          <a:lstStyle/>
          <a:p>
            <a:fld id="{D4B37BC5-01F3-4DA6-AE9F-6749599A3EE9}" type="slidenum">
              <a:rPr lang="zh-TW" altLang="en-US" smtClean="0"/>
              <a:t>9</a:t>
            </a:fld>
            <a:endParaRPr lang="zh-TW" altLang="en-US"/>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r>
              <a:rPr lang="zh-TW" altLang="en-US" dirty="0"/>
              <a:t>作業時程</a:t>
            </a:r>
            <a:r>
              <a:rPr lang="en-US" altLang="zh-TW" dirty="0"/>
              <a:t>-</a:t>
            </a:r>
            <a:r>
              <a:rPr lang="zh-TW" altLang="en-US" dirty="0"/>
              <a:t>統一資料修正</a:t>
            </a:r>
          </a:p>
        </p:txBody>
      </p:sp>
      <p:sp>
        <p:nvSpPr>
          <p:cNvPr id="5" name="文字版面配置區 4">
            <a:extLst>
              <a:ext uri="{FF2B5EF4-FFF2-40B4-BE49-F238E27FC236}">
                <a16:creationId xmlns:a16="http://schemas.microsoft.com/office/drawing/2014/main" id="{3D0B5406-DE51-4BBA-B652-2E4509403FF4}"/>
              </a:ext>
            </a:extLst>
          </p:cNvPr>
          <p:cNvSpPr>
            <a:spLocks noGrp="1"/>
          </p:cNvSpPr>
          <p:nvPr>
            <p:ph type="body" sz="quarter" idx="15"/>
          </p:nvPr>
        </p:nvSpPr>
        <p:spPr/>
        <p:txBody>
          <a:bodyPr/>
          <a:lstStyle/>
          <a:p>
            <a:r>
              <a:rPr lang="en-US" altLang="zh-TW" dirty="0"/>
              <a:t>05</a:t>
            </a:r>
            <a:endParaRPr lang="zh-TW" altLang="en-US" dirty="0"/>
          </a:p>
        </p:txBody>
      </p:sp>
      <p:sp>
        <p:nvSpPr>
          <p:cNvPr id="6" name="矩形 5">
            <a:extLst>
              <a:ext uri="{FF2B5EF4-FFF2-40B4-BE49-F238E27FC236}">
                <a16:creationId xmlns:a16="http://schemas.microsoft.com/office/drawing/2014/main" id="{1D284058-6678-44D4-8474-BDD31CDA4682}"/>
              </a:ext>
            </a:extLst>
          </p:cNvPr>
          <p:cNvSpPr/>
          <p:nvPr/>
        </p:nvSpPr>
        <p:spPr>
          <a:xfrm>
            <a:off x="1828800" y="991871"/>
            <a:ext cx="10180326" cy="2246769"/>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05/07</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05/20</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a:p>
            <a:pPr eaLnBrk="1" latinLnBrk="1" hangingPunct="1">
              <a:defRPr/>
            </a:pPr>
            <a:r>
              <a:rPr lang="zh-TW" altLang="en-US" sz="2800" b="1" dirty="0">
                <a:solidFill>
                  <a:srgbClr val="0D0D0D"/>
                </a:solidFill>
                <a:latin typeface="微軟正黑體" pitchFamily="34" charset="-120"/>
                <a:ea typeface="微軟正黑體" pitchFamily="34" charset="-120"/>
              </a:rPr>
              <a:t>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同步開放受評學校申請暨修正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solidFill>
                  <a:srgbClr val="0000FF"/>
                </a:solidFill>
                <a:latin typeface="微軟正黑體" pitchFamily="34" charset="-120"/>
              </a:rPr>
              <a:t>評鑑表冊於</a:t>
            </a:r>
            <a:r>
              <a:rPr lang="en-US" altLang="zh-TW" sz="2800" b="1" dirty="0">
                <a:solidFill>
                  <a:srgbClr val="0000FF"/>
                </a:solidFill>
                <a:latin typeface="微軟正黑體" pitchFamily="34" charset="-120"/>
              </a:rPr>
              <a:t>10</a:t>
            </a:r>
            <a:r>
              <a:rPr lang="zh-TW" altLang="en-US" sz="2800" b="1" dirty="0">
                <a:solidFill>
                  <a:srgbClr val="0000FF"/>
                </a:solidFill>
                <a:latin typeface="微軟正黑體" pitchFamily="34" charset="-120"/>
              </a:rPr>
              <a:t>月底即不再更新，本</a:t>
            </a:r>
            <a:r>
              <a:rPr lang="zh-TW" altLang="en-US" sz="2800" b="1" dirty="0">
                <a:solidFill>
                  <a:srgbClr val="0000FF"/>
                </a:solidFill>
                <a:latin typeface="微軟正黑體" pitchFamily="34" charset="-120"/>
                <a:ea typeface="微軟正黑體" pitchFamily="34" charset="-120"/>
              </a:rPr>
              <a:t>次修正為評鑑表冊的最後一次修正期。</a:t>
            </a:r>
            <a:endParaRPr lang="en-US" altLang="zh-TW" sz="2800" b="1" dirty="0">
              <a:solidFill>
                <a:srgbClr val="0000FF"/>
              </a:solidFill>
              <a:latin typeface="微軟正黑體" pitchFamily="34" charset="-120"/>
              <a:ea typeface="微軟正黑體" pitchFamily="34" charset="-120"/>
            </a:endParaRPr>
          </a:p>
        </p:txBody>
      </p:sp>
      <p:pic>
        <p:nvPicPr>
          <p:cNvPr id="9" name="Picture 8" descr="http://www.iconpng.com/png/phuzion/fav%20(star).png">
            <a:extLst>
              <a:ext uri="{FF2B5EF4-FFF2-40B4-BE49-F238E27FC236}">
                <a16:creationId xmlns:a16="http://schemas.microsoft.com/office/drawing/2014/main" id="{66943898-27BD-4F0E-8AE1-38DE4E50CF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http://www.iconpng.com/png/phuzion/fav%20(star).png">
            <a:extLst>
              <a:ext uri="{FF2B5EF4-FFF2-40B4-BE49-F238E27FC236}">
                <a16:creationId xmlns:a16="http://schemas.microsoft.com/office/drawing/2014/main" id="{E8681E1A-05DE-494C-8ED6-0D03F0A2CC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899812"/>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表格 12">
            <a:extLst>
              <a:ext uri="{FF2B5EF4-FFF2-40B4-BE49-F238E27FC236}">
                <a16:creationId xmlns:a16="http://schemas.microsoft.com/office/drawing/2014/main" id="{B5647337-2612-4DA7-93B3-C8F54B3E0749}"/>
              </a:ext>
            </a:extLst>
          </p:cNvPr>
          <p:cNvGraphicFramePr>
            <a:graphicFrameLocks noGrp="1"/>
          </p:cNvGraphicFramePr>
          <p:nvPr>
            <p:extLst>
              <p:ext uri="{D42A27DB-BD31-4B8C-83A1-F6EECF244321}">
                <p14:modId xmlns:p14="http://schemas.microsoft.com/office/powerpoint/2010/main" val="3533280658"/>
              </p:ext>
            </p:extLst>
          </p:nvPr>
        </p:nvGraphicFramePr>
        <p:xfrm>
          <a:off x="4295999" y="3120318"/>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dirty="0">
                          <a:effectLst/>
                        </a:rPr>
                        <a:t>12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3822537615"/>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140953</TotalTime>
  <Words>6275</Words>
  <Application>Microsoft Office PowerPoint</Application>
  <PresentationFormat>寬螢幕</PresentationFormat>
  <Paragraphs>1161</Paragraphs>
  <Slides>42</Slides>
  <Notes>3</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42</vt:i4>
      </vt:variant>
    </vt:vector>
  </HeadingPairs>
  <TitlesOfParts>
    <vt:vector size="53" baseType="lpstr">
      <vt:lpstr>微软雅黑</vt:lpstr>
      <vt:lpstr>Roboto Bold</vt:lpstr>
      <vt:lpstr>微軟正黑體</vt:lpstr>
      <vt:lpstr>PMingLiU</vt:lpstr>
      <vt:lpstr>標楷體</vt:lpstr>
      <vt:lpstr>Arial</vt:lpstr>
      <vt:lpstr>Arial Black</vt:lpstr>
      <vt:lpstr>Calibri</vt:lpstr>
      <vt:lpstr>Times New Roman</vt:lpstr>
      <vt:lpstr>Wingdings</vt:lpstr>
      <vt:lpstr>Office 佈景主題</vt:lpstr>
      <vt:lpstr>PowerPoint 簡報</vt:lpstr>
      <vt:lpstr>技專校院校務資料庫</vt:lpstr>
      <vt:lpstr>PowerPoint 簡報</vt:lpstr>
      <vt:lpstr>PowerPoint 簡報</vt:lpstr>
      <vt:lpstr>作業時程</vt:lpstr>
      <vt:lpstr>系所設定</vt:lpstr>
      <vt:lpstr>作業時程-本期表冊</vt:lpstr>
      <vt:lpstr>作業時程-資料匯出</vt:lpstr>
      <vt:lpstr>作業時程-統一資料修正</vt:lpstr>
      <vt:lpstr>作業時程-資料匯出</vt:lpstr>
      <vt:lpstr>作業時程-資料寄送</vt:lpstr>
      <vt:lpstr>PowerPoint 簡報</vt:lpstr>
      <vt:lpstr>本期需填報表冊</vt:lpstr>
      <vt:lpstr>本期需填報表冊</vt:lpstr>
      <vt:lpstr>本期報表（3月）</vt:lpstr>
      <vt:lpstr>表冊應用單位</vt:lpstr>
      <vt:lpstr>表冊應用單位</vt:lpstr>
      <vt:lpstr>PowerPoint 簡報</vt:lpstr>
      <vt:lpstr>表1-20私立大專校院編制內專任教師待遇標準</vt:lpstr>
      <vt:lpstr>表3-5-3專任教師實際授課時數低於規定職級之基本授課時數調查表</vt:lpstr>
      <vt:lpstr>表4-7-2學生實習資料表</vt:lpstr>
      <vt:lpstr>表4-7-4實習機構及實習條件表</vt:lpstr>
      <vt:lpstr>表4-7-4實習機構及實習條件表</vt:lpstr>
      <vt:lpstr>表4-7-4實習機構及實習條件表</vt:lpstr>
      <vt:lpstr>表4-7-4實習機構及實習條件表</vt:lpstr>
      <vt:lpstr>表4-7-4實習機構及實習條件表</vt:lpstr>
      <vt:lpstr>表4-19 退學人數暨原因資料表</vt:lpstr>
      <vt:lpstr>表8-6學校設置太陽光電發電設備容量表</vt:lpstr>
      <vt:lpstr>表10-3學校校長、董事會成員配偶或三親等任職本校情形</vt:lpstr>
      <vt:lpstr>表14-5各種智慧財產權衍生運用總金額表</vt:lpstr>
      <vt:lpstr>PowerPoint 簡報</vt:lpstr>
      <vt:lpstr>表2-7新生內含名額及國家重點領域研究學院新生保留學籍學生人數</vt:lpstr>
      <vt:lpstr>表4-10 畢業生出路調查表</vt:lpstr>
      <vt:lpstr>PowerPoint 簡報</vt:lpstr>
      <vt:lpstr>PowerPoint 簡報</vt:lpstr>
      <vt:lpstr>PowerPoint 簡報</vt:lpstr>
      <vt:lpstr>PowerPoint 簡報</vt:lpstr>
      <vt:lpstr>聯絡資訊-電話號碼</vt:lpstr>
      <vt:lpstr>聯絡資訊-信箱功能</vt:lpstr>
      <vt:lpstr>表冊資訊</vt:lpstr>
      <vt:lpstr> 敬祝填表順利</vt:lpstr>
      <vt:lpstr>Q &amp; A</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宛諭 李</dc:creator>
  <cp:lastModifiedBy>tvedb</cp:lastModifiedBy>
  <cp:revision>1055</cp:revision>
  <cp:lastPrinted>2025-01-16T01:31:50Z</cp:lastPrinted>
  <dcterms:created xsi:type="dcterms:W3CDTF">2021-01-12T02:33:10Z</dcterms:created>
  <dcterms:modified xsi:type="dcterms:W3CDTF">2025-02-03T01:44:52Z</dcterms:modified>
</cp:coreProperties>
</file>