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727" r:id="rId2"/>
    <p:sldId id="260" r:id="rId3"/>
    <p:sldId id="855" r:id="rId4"/>
    <p:sldId id="860" r:id="rId5"/>
    <p:sldId id="870" r:id="rId6"/>
    <p:sldId id="837" r:id="rId7"/>
    <p:sldId id="838" r:id="rId8"/>
    <p:sldId id="813" r:id="rId9"/>
    <p:sldId id="857" r:id="rId10"/>
    <p:sldId id="859" r:id="rId11"/>
    <p:sldId id="839" r:id="rId12"/>
    <p:sldId id="841" r:id="rId13"/>
    <p:sldId id="842" r:id="rId14"/>
    <p:sldId id="784" r:id="rId15"/>
    <p:sldId id="844" r:id="rId16"/>
    <p:sldId id="817" r:id="rId17"/>
    <p:sldId id="820" r:id="rId18"/>
    <p:sldId id="773" r:id="rId19"/>
    <p:sldId id="822" r:id="rId20"/>
    <p:sldId id="847" r:id="rId21"/>
    <p:sldId id="873" r:id="rId22"/>
    <p:sldId id="872" r:id="rId23"/>
    <p:sldId id="856" r:id="rId24"/>
    <p:sldId id="874" r:id="rId25"/>
    <p:sldId id="793" r:id="rId26"/>
    <p:sldId id="717" r:id="rId27"/>
    <p:sldId id="728" r:id="rId28"/>
    <p:sldId id="861" r:id="rId29"/>
    <p:sldId id="833" r:id="rId30"/>
    <p:sldId id="862" r:id="rId31"/>
    <p:sldId id="875" r:id="rId32"/>
    <p:sldId id="864" r:id="rId33"/>
    <p:sldId id="883" r:id="rId34"/>
    <p:sldId id="889" r:id="rId35"/>
    <p:sldId id="885" r:id="rId36"/>
    <p:sldId id="886" r:id="rId37"/>
    <p:sldId id="887" r:id="rId38"/>
    <p:sldId id="888" r:id="rId39"/>
    <p:sldId id="865" r:id="rId40"/>
    <p:sldId id="866" r:id="rId41"/>
    <p:sldId id="876" r:id="rId42"/>
    <p:sldId id="328" r:id="rId43"/>
    <p:sldId id="487" r:id="rId44"/>
  </p:sldIdLst>
  <p:sldSz cx="12192000" cy="6858000"/>
  <p:notesSz cx="10234613" cy="710406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開場" id="{91613D0E-2F60-45C3-9180-559C580422DE}">
          <p14:sldIdLst>
            <p14:sldId id="727"/>
            <p14:sldId id="260"/>
            <p14:sldId id="855"/>
          </p14:sldIdLst>
        </p14:section>
        <p14:section name="本期填報表冊" id="{84B70B2A-24EB-453F-8607-809436CB00C7}">
          <p14:sldIdLst>
            <p14:sldId id="860"/>
            <p14:sldId id="870"/>
            <p14:sldId id="837"/>
            <p14:sldId id="838"/>
            <p14:sldId id="813"/>
          </p14:sldIdLst>
        </p14:section>
        <p14:section name="表冊異動" id="{2A5194C1-3B1F-4D27-9CEC-A83F38451B80}">
          <p14:sldIdLst>
            <p14:sldId id="857"/>
            <p14:sldId id="859"/>
            <p14:sldId id="839"/>
            <p14:sldId id="841"/>
            <p14:sldId id="842"/>
            <p14:sldId id="784"/>
            <p14:sldId id="844"/>
            <p14:sldId id="817"/>
            <p14:sldId id="820"/>
            <p14:sldId id="773"/>
            <p14:sldId id="822"/>
            <p14:sldId id="847"/>
          </p14:sldIdLst>
        </p14:section>
        <p14:section name="下期表冊異動預告" id="{AF471FA9-3427-4C95-8871-985177DE0966}">
          <p14:sldIdLst>
            <p14:sldId id="873"/>
            <p14:sldId id="872"/>
          </p14:sldIdLst>
        </p14:section>
        <p14:section name="作業時程" id="{9F25C41B-BACA-4E15-BA33-D7A049D1BFCA}">
          <p14:sldIdLst>
            <p14:sldId id="856"/>
            <p14:sldId id="874"/>
            <p14:sldId id="793"/>
            <p14:sldId id="717"/>
            <p14:sldId id="728"/>
          </p14:sldIdLst>
        </p14:section>
        <p14:section name="5重要事項宣導" id="{6C72D986-65EC-4EB9-87BC-B383F83F81B6}">
          <p14:sldIdLst>
            <p14:sldId id="861"/>
            <p14:sldId id="833"/>
            <p14:sldId id="862"/>
            <p14:sldId id="875"/>
            <p14:sldId id="864"/>
            <p14:sldId id="883"/>
            <p14:sldId id="889"/>
            <p14:sldId id="885"/>
            <p14:sldId id="886"/>
            <p14:sldId id="887"/>
            <p14:sldId id="888"/>
          </p14:sldIdLst>
        </p14:section>
        <p14:section name="6聯絡資訊" id="{5B106FA2-640C-48B6-B986-73FB24A943E9}">
          <p14:sldIdLst>
            <p14:sldId id="865"/>
            <p14:sldId id="866"/>
            <p14:sldId id="876"/>
            <p14:sldId id="328"/>
            <p14:sldId id="4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FFF176"/>
    <a:srgbClr val="444444"/>
    <a:srgbClr val="A8D08D"/>
    <a:srgbClr val="41AB5D"/>
    <a:srgbClr val="ADDD8E"/>
    <a:srgbClr val="E7E6E6"/>
    <a:srgbClr val="F8D7CD"/>
    <a:srgbClr val="B7DB9E"/>
    <a:srgbClr val="F2FC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38B1855-1B75-4FBE-930C-398BA8C253C6}" styleName="佈景主題樣式 2 - 輔色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佈景主題樣式 2 - 輔色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5018" autoAdjust="0"/>
  </p:normalViewPr>
  <p:slideViewPr>
    <p:cSldViewPr snapToGrid="0">
      <p:cViewPr varScale="1">
        <p:scale>
          <a:sx n="92" d="100"/>
          <a:sy n="92" d="100"/>
        </p:scale>
        <p:origin x="10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419901-02E7-41F7-B836-7181979A38B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6CFD04F-00DC-4922-AC32-EC4924E6E3B7}">
      <dgm:prSet phldrT="[文字]" custT="1"/>
      <dgm:spPr>
        <a:solidFill>
          <a:srgbClr val="FFF176"/>
        </a:solidFill>
      </dgm:spPr>
      <dgm:t>
        <a:bodyPr/>
        <a:lstStyle/>
        <a:p>
          <a:r>
            <a:rPr lang="en-US" sz="2000" b="1" i="0" u="none" dirty="0">
              <a:solidFill>
                <a:srgbClr val="444444"/>
              </a:solidFill>
            </a:rPr>
            <a:t>08/01~08/29</a:t>
          </a:r>
          <a:endParaRPr lang="zh-TW" altLang="en-US" sz="2000" dirty="0">
            <a:solidFill>
              <a:srgbClr val="444444"/>
            </a:solidFill>
          </a:endParaRPr>
        </a:p>
      </dgm:t>
    </dgm:pt>
    <dgm:pt modelId="{9B26CD28-367B-447A-AE04-49830F0C3EC9}" type="parTrans" cxnId="{23E09604-846F-4D17-9FFC-F461433379BF}">
      <dgm:prSet/>
      <dgm:spPr/>
      <dgm:t>
        <a:bodyPr/>
        <a:lstStyle/>
        <a:p>
          <a:endParaRPr lang="zh-TW" altLang="en-US" sz="2000"/>
        </a:p>
      </dgm:t>
    </dgm:pt>
    <dgm:pt modelId="{E3909D02-07C0-4C11-83FC-C14AF3219D69}" type="sibTrans" cxnId="{23E09604-846F-4D17-9FFC-F461433379BF}">
      <dgm:prSet/>
      <dgm:spPr/>
      <dgm:t>
        <a:bodyPr/>
        <a:lstStyle/>
        <a:p>
          <a:endParaRPr lang="zh-TW" altLang="en-US" sz="2000"/>
        </a:p>
      </dgm:t>
    </dgm:pt>
    <dgm:pt modelId="{697986B4-7244-43AF-882A-7C71F981C0B9}">
      <dgm:prSet phldrT="[文字]" custT="1"/>
      <dgm:spPr>
        <a:solidFill>
          <a:srgbClr val="A8D08D"/>
        </a:solidFill>
      </dgm:spPr>
      <dgm:t>
        <a:bodyPr/>
        <a:lstStyle/>
        <a:p>
          <a:pPr>
            <a:buClrTx/>
            <a:buSzTx/>
            <a:buFontTx/>
            <a:buNone/>
          </a:pPr>
          <a:r>
            <a:rPr lang="en-US" sz="2000" b="1" i="0" u="none" dirty="0">
              <a:solidFill>
                <a:srgbClr val="444444"/>
              </a:solidFill>
            </a:rPr>
            <a:t>11/03~11/05</a:t>
          </a:r>
          <a:endParaRPr lang="zh-TW" altLang="en-US" sz="2000" dirty="0">
            <a:solidFill>
              <a:srgbClr val="444444"/>
            </a:solidFill>
          </a:endParaRPr>
        </a:p>
      </dgm:t>
    </dgm:pt>
    <dgm:pt modelId="{8199D306-071D-4767-94F3-4F5CFA2F8FD8}" type="parTrans" cxnId="{93B6AF59-6719-4701-989E-4A08C0CD31CC}">
      <dgm:prSet/>
      <dgm:spPr/>
      <dgm:t>
        <a:bodyPr/>
        <a:lstStyle/>
        <a:p>
          <a:endParaRPr lang="zh-TW" altLang="en-US" sz="2000"/>
        </a:p>
      </dgm:t>
    </dgm:pt>
    <dgm:pt modelId="{7A9F8B1D-AAA8-4FAD-BB4A-1C3590D3DE49}" type="sibTrans" cxnId="{93B6AF59-6719-4701-989E-4A08C0CD31CC}">
      <dgm:prSet/>
      <dgm:spPr/>
      <dgm:t>
        <a:bodyPr/>
        <a:lstStyle/>
        <a:p>
          <a:endParaRPr lang="zh-TW" altLang="en-US" sz="2000"/>
        </a:p>
      </dgm:t>
    </dgm:pt>
    <dgm:pt modelId="{31CDD4D5-4DAB-4A96-9DE6-9970200FB177}">
      <dgm:prSet phldrT="[文字]" custT="1"/>
      <dgm:spPr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11/06~11/19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3F2C3CE3-10B8-483B-8885-A23F59FD61FD}" type="parTrans" cxnId="{FC2CB502-675F-4FE8-A5F8-9E68884FE4A8}">
      <dgm:prSet/>
      <dgm:spPr/>
      <dgm:t>
        <a:bodyPr/>
        <a:lstStyle/>
        <a:p>
          <a:endParaRPr lang="zh-TW" altLang="en-US" sz="2000"/>
        </a:p>
      </dgm:t>
    </dgm:pt>
    <dgm:pt modelId="{DD1DADAB-0B17-448A-B68F-56DEDEB751EB}" type="sibTrans" cxnId="{FC2CB502-675F-4FE8-A5F8-9E68884FE4A8}">
      <dgm:prSet/>
      <dgm:spPr/>
      <dgm:t>
        <a:bodyPr/>
        <a:lstStyle/>
        <a:p>
          <a:endParaRPr lang="zh-TW" altLang="en-US" sz="2000"/>
        </a:p>
      </dgm:t>
    </dgm:pt>
    <dgm:pt modelId="{02ADE9DE-FF3F-431E-BD89-B7AFE7586223}">
      <dgm:prSet custT="1"/>
      <dgm:spPr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09/01~10/31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DD8A325D-158C-467F-971E-775CAC753BAA}" type="parTrans" cxnId="{CF9C62AB-5932-4355-9993-7AF391448A59}">
      <dgm:prSet/>
      <dgm:spPr/>
      <dgm:t>
        <a:bodyPr/>
        <a:lstStyle/>
        <a:p>
          <a:endParaRPr lang="zh-TW" altLang="en-US" sz="2000"/>
        </a:p>
      </dgm:t>
    </dgm:pt>
    <dgm:pt modelId="{E6849A70-1A72-4651-87DE-8972969685FC}" type="sibTrans" cxnId="{CF9C62AB-5932-4355-9993-7AF391448A59}">
      <dgm:prSet/>
      <dgm:spPr/>
      <dgm:t>
        <a:bodyPr/>
        <a:lstStyle/>
        <a:p>
          <a:endParaRPr lang="zh-TW" altLang="en-US" sz="2000"/>
        </a:p>
      </dgm:t>
    </dgm:pt>
    <dgm:pt modelId="{0FC9DF3D-9148-46A9-B0BD-F52BE6C475FA}">
      <dgm:prSet custT="1"/>
      <dgm:spPr/>
      <dgm:t>
        <a:bodyPr/>
        <a:lstStyle/>
        <a:p>
          <a:r>
            <a:rPr lang="zh-TW" altLang="en-US" sz="2000" b="1" i="0" u="none" dirty="0"/>
            <a:t>系所設定</a:t>
          </a:r>
          <a:endParaRPr lang="zh-TW" altLang="en-US" sz="2000" b="0" i="0" u="none" dirty="0"/>
        </a:p>
      </dgm:t>
    </dgm:pt>
    <dgm:pt modelId="{05DF1E8F-D117-4C13-B323-6F27FEEBE191}" type="parTrans" cxnId="{B82F7D07-9447-4062-A823-86982B5A1325}">
      <dgm:prSet/>
      <dgm:spPr/>
      <dgm:t>
        <a:bodyPr/>
        <a:lstStyle/>
        <a:p>
          <a:endParaRPr lang="zh-TW" altLang="en-US" sz="2000"/>
        </a:p>
      </dgm:t>
    </dgm:pt>
    <dgm:pt modelId="{F00AD744-0BE0-4CB4-8E97-A8A04925BEE8}" type="sibTrans" cxnId="{B82F7D07-9447-4062-A823-86982B5A1325}">
      <dgm:prSet/>
      <dgm:spPr/>
      <dgm:t>
        <a:bodyPr/>
        <a:lstStyle/>
        <a:p>
          <a:endParaRPr lang="zh-TW" altLang="en-US" sz="2000"/>
        </a:p>
      </dgm:t>
    </dgm:pt>
    <dgm:pt modelId="{BF47C107-46D1-495C-A90C-4E0F7A2659D5}">
      <dgm:prSet custT="1"/>
      <dgm:spPr/>
      <dgm:t>
        <a:bodyPr/>
        <a:lstStyle/>
        <a:p>
          <a:r>
            <a:rPr lang="zh-TW" altLang="en-US" sz="2000" b="1" i="0" u="none" dirty="0"/>
            <a:t>填表期間</a:t>
          </a:r>
          <a:endParaRPr lang="zh-TW" altLang="en-US" sz="2000" b="0" i="0" u="none" dirty="0"/>
        </a:p>
      </dgm:t>
    </dgm:pt>
    <dgm:pt modelId="{1BF3115B-B49B-4296-AEDA-078BB55FDF69}" type="parTrans" cxnId="{7BF98FEE-C93C-4858-A75E-9DBD9129A5D7}">
      <dgm:prSet/>
      <dgm:spPr/>
      <dgm:t>
        <a:bodyPr/>
        <a:lstStyle/>
        <a:p>
          <a:endParaRPr lang="zh-TW" altLang="en-US" sz="2000"/>
        </a:p>
      </dgm:t>
    </dgm:pt>
    <dgm:pt modelId="{9B2B273D-AE7D-4328-822F-84E374C3C8E4}" type="sibTrans" cxnId="{7BF98FEE-C93C-4858-A75E-9DBD9129A5D7}">
      <dgm:prSet/>
      <dgm:spPr/>
      <dgm:t>
        <a:bodyPr/>
        <a:lstStyle/>
        <a:p>
          <a:endParaRPr lang="zh-TW" altLang="en-US" sz="2000"/>
        </a:p>
      </dgm:t>
    </dgm:pt>
    <dgm:pt modelId="{C2A6880C-5FFE-4A0C-B778-5EF4F50620B5}">
      <dgm:prSet custT="1"/>
      <dgm:spPr/>
      <dgm:t>
        <a:bodyPr/>
        <a:lstStyle/>
        <a:p>
          <a:r>
            <a:rPr lang="zh-TW" altLang="en-US" sz="2000" b="1" i="0" u="none" dirty="0"/>
            <a:t>資料匯出</a:t>
          </a:r>
          <a:endParaRPr lang="zh-TW" altLang="en-US" sz="2000" b="0" i="0" u="none" dirty="0"/>
        </a:p>
      </dgm:t>
    </dgm:pt>
    <dgm:pt modelId="{D3C4E384-61FF-4B07-96B7-7B4266059DA1}" type="parTrans" cxnId="{B357C5DA-C8E3-423F-B341-6885AEAA00E5}">
      <dgm:prSet/>
      <dgm:spPr/>
      <dgm:t>
        <a:bodyPr/>
        <a:lstStyle/>
        <a:p>
          <a:endParaRPr lang="zh-TW" altLang="en-US" sz="2000"/>
        </a:p>
      </dgm:t>
    </dgm:pt>
    <dgm:pt modelId="{0A836280-AFF6-4E6D-ADC8-9FA829516644}" type="sibTrans" cxnId="{B357C5DA-C8E3-423F-B341-6885AEAA00E5}">
      <dgm:prSet/>
      <dgm:spPr/>
      <dgm:t>
        <a:bodyPr/>
        <a:lstStyle/>
        <a:p>
          <a:endParaRPr lang="zh-TW" altLang="en-US" sz="2000"/>
        </a:p>
      </dgm:t>
    </dgm:pt>
    <dgm:pt modelId="{E815211F-2B76-4A3A-9AF4-5F9B779EAE26}">
      <dgm:prSet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學校自主修正期</a:t>
          </a:r>
        </a:p>
      </dgm:t>
    </dgm:pt>
    <dgm:pt modelId="{E0FD224D-A198-4427-94B3-04C1D8F92919}" type="parTrans" cxnId="{425DDF09-EAD2-490A-9E54-0D2C5DD8D971}">
      <dgm:prSet/>
      <dgm:spPr/>
      <dgm:t>
        <a:bodyPr/>
        <a:lstStyle/>
        <a:p>
          <a:endParaRPr lang="zh-TW" altLang="en-US" sz="2000"/>
        </a:p>
      </dgm:t>
    </dgm:pt>
    <dgm:pt modelId="{AA640B01-0559-4683-B962-487E0DB17DDE}" type="sibTrans" cxnId="{425DDF09-EAD2-490A-9E54-0D2C5DD8D971}">
      <dgm:prSet/>
      <dgm:spPr/>
      <dgm:t>
        <a:bodyPr/>
        <a:lstStyle/>
        <a:p>
          <a:endParaRPr lang="zh-TW" altLang="en-US" sz="2000"/>
        </a:p>
      </dgm:t>
    </dgm:pt>
    <dgm:pt modelId="{8F7375ED-63ED-4932-8E88-456C9212DCFD}" type="pres">
      <dgm:prSet presAssocID="{59419901-02E7-41F7-B836-7181979A38BC}" presName="Name0" presStyleCnt="0">
        <dgm:presLayoutVars>
          <dgm:dir/>
          <dgm:animLvl val="lvl"/>
          <dgm:resizeHandles val="exact"/>
        </dgm:presLayoutVars>
      </dgm:prSet>
      <dgm:spPr/>
    </dgm:pt>
    <dgm:pt modelId="{F67D17E7-AD65-49C4-B6BD-40809B5B1EA7}" type="pres">
      <dgm:prSet presAssocID="{16CFD04F-00DC-4922-AC32-EC4924E6E3B7}" presName="composite" presStyleCnt="0"/>
      <dgm:spPr/>
    </dgm:pt>
    <dgm:pt modelId="{BA1493BC-E1CC-4D5D-AADB-2AF4BE2ABE81}" type="pres">
      <dgm:prSet presAssocID="{16CFD04F-00DC-4922-AC32-EC4924E6E3B7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E4F2EBF-A922-4AF1-879B-B8BA371A3261}" type="pres">
      <dgm:prSet presAssocID="{16CFD04F-00DC-4922-AC32-EC4924E6E3B7}" presName="desTx" presStyleLbl="revTx" presStyleIdx="0" presStyleCnt="4">
        <dgm:presLayoutVars>
          <dgm:bulletEnabled val="1"/>
        </dgm:presLayoutVars>
      </dgm:prSet>
      <dgm:spPr/>
    </dgm:pt>
    <dgm:pt modelId="{F6AE203E-A051-4569-8BD2-95062693D8FD}" type="pres">
      <dgm:prSet presAssocID="{E3909D02-07C0-4C11-83FC-C14AF3219D69}" presName="space" presStyleCnt="0"/>
      <dgm:spPr/>
    </dgm:pt>
    <dgm:pt modelId="{80399D2D-A2A2-4B81-8A62-BF47E723D86D}" type="pres">
      <dgm:prSet presAssocID="{02ADE9DE-FF3F-431E-BD89-B7AFE7586223}" presName="composite" presStyleCnt="0"/>
      <dgm:spPr/>
    </dgm:pt>
    <dgm:pt modelId="{3A278669-32D7-4E46-99BC-9C47C28AB3A7}" type="pres">
      <dgm:prSet presAssocID="{02ADE9DE-FF3F-431E-BD89-B7AFE7586223}" presName="parTx" presStyleLbl="node1" presStyleIdx="1" presStyleCnt="4">
        <dgm:presLayoutVars>
          <dgm:chMax val="0"/>
          <dgm:chPref val="0"/>
          <dgm:bulletEnabled val="1"/>
        </dgm:presLayoutVars>
      </dgm:prSet>
      <dgm:spPr>
        <a:xfrm>
          <a:off x="2523886" y="568189"/>
          <a:ext cx="2738004" cy="1095201"/>
        </a:xfrm>
        <a:prstGeom prst="chevron">
          <a:avLst/>
        </a:prstGeom>
      </dgm:spPr>
    </dgm:pt>
    <dgm:pt modelId="{E0B85953-BCEC-41E2-AF56-20C8C6B2FC00}" type="pres">
      <dgm:prSet presAssocID="{02ADE9DE-FF3F-431E-BD89-B7AFE7586223}" presName="desTx" presStyleLbl="revTx" presStyleIdx="1" presStyleCnt="4">
        <dgm:presLayoutVars>
          <dgm:bulletEnabled val="1"/>
        </dgm:presLayoutVars>
      </dgm:prSet>
      <dgm:spPr/>
    </dgm:pt>
    <dgm:pt modelId="{2E0E93F7-1A44-40E1-AF0A-69565A9E90FB}" type="pres">
      <dgm:prSet presAssocID="{E6849A70-1A72-4651-87DE-8972969685FC}" presName="space" presStyleCnt="0"/>
      <dgm:spPr/>
    </dgm:pt>
    <dgm:pt modelId="{FDE3C409-6098-4996-B0BE-9A387118C373}" type="pres">
      <dgm:prSet presAssocID="{697986B4-7244-43AF-882A-7C71F981C0B9}" presName="composite" presStyleCnt="0"/>
      <dgm:spPr/>
    </dgm:pt>
    <dgm:pt modelId="{3F646C44-EF10-4C02-BF37-8E2DB7BD36FA}" type="pres">
      <dgm:prSet presAssocID="{697986B4-7244-43AF-882A-7C71F981C0B9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9C245B2-57AF-4E3A-A099-FE22AC9E88B3}" type="pres">
      <dgm:prSet presAssocID="{697986B4-7244-43AF-882A-7C71F981C0B9}" presName="desTx" presStyleLbl="revTx" presStyleIdx="2" presStyleCnt="4">
        <dgm:presLayoutVars>
          <dgm:bulletEnabled val="1"/>
        </dgm:presLayoutVars>
      </dgm:prSet>
      <dgm:spPr/>
    </dgm:pt>
    <dgm:pt modelId="{FEC66E95-A678-47BC-AE19-0BCA0F4AFEFD}" type="pres">
      <dgm:prSet presAssocID="{7A9F8B1D-AAA8-4FAD-BB4A-1C3590D3DE49}" presName="space" presStyleCnt="0"/>
      <dgm:spPr/>
    </dgm:pt>
    <dgm:pt modelId="{74FAF642-9521-49EC-B35E-6A3453A722B6}" type="pres">
      <dgm:prSet presAssocID="{31CDD4D5-4DAB-4A96-9DE6-9970200FB177}" presName="composite" presStyleCnt="0"/>
      <dgm:spPr/>
    </dgm:pt>
    <dgm:pt modelId="{93F75664-377D-453D-AABA-FB202039E26C}" type="pres">
      <dgm:prSet presAssocID="{31CDD4D5-4DAB-4A96-9DE6-9970200FB177}" presName="parTx" presStyleLbl="node1" presStyleIdx="3" presStyleCnt="4">
        <dgm:presLayoutVars>
          <dgm:chMax val="0"/>
          <dgm:chPref val="0"/>
          <dgm:bulletEnabled val="1"/>
        </dgm:presLayoutVars>
      </dgm:prSet>
      <dgm:spPr>
        <a:xfrm>
          <a:off x="7567894" y="568189"/>
          <a:ext cx="2738004" cy="1095201"/>
        </a:xfrm>
        <a:prstGeom prst="chevron">
          <a:avLst/>
        </a:prstGeom>
      </dgm:spPr>
    </dgm:pt>
    <dgm:pt modelId="{644F928C-2F45-4F22-B813-E98E94B4DF7F}" type="pres">
      <dgm:prSet presAssocID="{31CDD4D5-4DAB-4A96-9DE6-9970200FB177}" presName="desTx" presStyleLbl="revTx" presStyleIdx="3" presStyleCnt="4">
        <dgm:presLayoutVars>
          <dgm:bulletEnabled val="1"/>
        </dgm:presLayoutVars>
      </dgm:prSet>
      <dgm:spPr/>
    </dgm:pt>
  </dgm:ptLst>
  <dgm:cxnLst>
    <dgm:cxn modelId="{3ECF1701-C336-4795-B2D1-A08338BC769A}" type="presOf" srcId="{697986B4-7244-43AF-882A-7C71F981C0B9}" destId="{3F646C44-EF10-4C02-BF37-8E2DB7BD36FA}" srcOrd="0" destOrd="0" presId="urn:microsoft.com/office/officeart/2005/8/layout/chevron1"/>
    <dgm:cxn modelId="{FC2CB502-675F-4FE8-A5F8-9E68884FE4A8}" srcId="{59419901-02E7-41F7-B836-7181979A38BC}" destId="{31CDD4D5-4DAB-4A96-9DE6-9970200FB177}" srcOrd="3" destOrd="0" parTransId="{3F2C3CE3-10B8-483B-8885-A23F59FD61FD}" sibTransId="{DD1DADAB-0B17-448A-B68F-56DEDEB751EB}"/>
    <dgm:cxn modelId="{23E09604-846F-4D17-9FFC-F461433379BF}" srcId="{59419901-02E7-41F7-B836-7181979A38BC}" destId="{16CFD04F-00DC-4922-AC32-EC4924E6E3B7}" srcOrd="0" destOrd="0" parTransId="{9B26CD28-367B-447A-AE04-49830F0C3EC9}" sibTransId="{E3909D02-07C0-4C11-83FC-C14AF3219D69}"/>
    <dgm:cxn modelId="{B82F7D07-9447-4062-A823-86982B5A1325}" srcId="{16CFD04F-00DC-4922-AC32-EC4924E6E3B7}" destId="{0FC9DF3D-9148-46A9-B0BD-F52BE6C475FA}" srcOrd="0" destOrd="0" parTransId="{05DF1E8F-D117-4C13-B323-6F27FEEBE191}" sibTransId="{F00AD744-0BE0-4CB4-8E97-A8A04925BEE8}"/>
    <dgm:cxn modelId="{425DDF09-EAD2-490A-9E54-0D2C5DD8D971}" srcId="{31CDD4D5-4DAB-4A96-9DE6-9970200FB177}" destId="{E815211F-2B76-4A3A-9AF4-5F9B779EAE26}" srcOrd="0" destOrd="0" parTransId="{E0FD224D-A198-4427-94B3-04C1D8F92919}" sibTransId="{AA640B01-0559-4683-B962-487E0DB17DDE}"/>
    <dgm:cxn modelId="{9C0B8A28-33BB-469D-A4A6-508A5B0E4966}" type="presOf" srcId="{02ADE9DE-FF3F-431E-BD89-B7AFE7586223}" destId="{3A278669-32D7-4E46-99BC-9C47C28AB3A7}" srcOrd="0" destOrd="0" presId="urn:microsoft.com/office/officeart/2005/8/layout/chevron1"/>
    <dgm:cxn modelId="{4E456836-CC07-4531-A8AF-5F778C3B9DEE}" type="presOf" srcId="{16CFD04F-00DC-4922-AC32-EC4924E6E3B7}" destId="{BA1493BC-E1CC-4D5D-AADB-2AF4BE2ABE81}" srcOrd="0" destOrd="0" presId="urn:microsoft.com/office/officeart/2005/8/layout/chevron1"/>
    <dgm:cxn modelId="{9A1E7169-CC4B-40CB-9CAD-4AF4AD9A4C51}" type="presOf" srcId="{BF47C107-46D1-495C-A90C-4E0F7A2659D5}" destId="{E0B85953-BCEC-41E2-AF56-20C8C6B2FC00}" srcOrd="0" destOrd="0" presId="urn:microsoft.com/office/officeart/2005/8/layout/chevron1"/>
    <dgm:cxn modelId="{93B6AF59-6719-4701-989E-4A08C0CD31CC}" srcId="{59419901-02E7-41F7-B836-7181979A38BC}" destId="{697986B4-7244-43AF-882A-7C71F981C0B9}" srcOrd="2" destOrd="0" parTransId="{8199D306-071D-4767-94F3-4F5CFA2F8FD8}" sibTransId="{7A9F8B1D-AAA8-4FAD-BB4A-1C3590D3DE49}"/>
    <dgm:cxn modelId="{9F711183-BD03-4FD9-9977-393AE5DABA5C}" type="presOf" srcId="{E815211F-2B76-4A3A-9AF4-5F9B779EAE26}" destId="{644F928C-2F45-4F22-B813-E98E94B4DF7F}" srcOrd="0" destOrd="0" presId="urn:microsoft.com/office/officeart/2005/8/layout/chevron1"/>
    <dgm:cxn modelId="{3EBC438D-B1E4-4DD5-9C8E-E3D240D2172F}" type="presOf" srcId="{59419901-02E7-41F7-B836-7181979A38BC}" destId="{8F7375ED-63ED-4932-8E88-456C9212DCFD}" srcOrd="0" destOrd="0" presId="urn:microsoft.com/office/officeart/2005/8/layout/chevron1"/>
    <dgm:cxn modelId="{CF9C62AB-5932-4355-9993-7AF391448A59}" srcId="{59419901-02E7-41F7-B836-7181979A38BC}" destId="{02ADE9DE-FF3F-431E-BD89-B7AFE7586223}" srcOrd="1" destOrd="0" parTransId="{DD8A325D-158C-467F-971E-775CAC753BAA}" sibTransId="{E6849A70-1A72-4651-87DE-8972969685FC}"/>
    <dgm:cxn modelId="{9DD223C4-794B-4110-989A-90373AB278C9}" type="presOf" srcId="{31CDD4D5-4DAB-4A96-9DE6-9970200FB177}" destId="{93F75664-377D-453D-AABA-FB202039E26C}" srcOrd="0" destOrd="0" presId="urn:microsoft.com/office/officeart/2005/8/layout/chevron1"/>
    <dgm:cxn modelId="{81810DCD-6D86-4741-90F7-DD4832F9481E}" type="presOf" srcId="{C2A6880C-5FFE-4A0C-B778-5EF4F50620B5}" destId="{A9C245B2-57AF-4E3A-A099-FE22AC9E88B3}" srcOrd="0" destOrd="0" presId="urn:microsoft.com/office/officeart/2005/8/layout/chevron1"/>
    <dgm:cxn modelId="{B357C5DA-C8E3-423F-B341-6885AEAA00E5}" srcId="{697986B4-7244-43AF-882A-7C71F981C0B9}" destId="{C2A6880C-5FFE-4A0C-B778-5EF4F50620B5}" srcOrd="0" destOrd="0" parTransId="{D3C4E384-61FF-4B07-96B7-7B4266059DA1}" sibTransId="{0A836280-AFF6-4E6D-ADC8-9FA829516644}"/>
    <dgm:cxn modelId="{7BF98FEE-C93C-4858-A75E-9DBD9129A5D7}" srcId="{02ADE9DE-FF3F-431E-BD89-B7AFE7586223}" destId="{BF47C107-46D1-495C-A90C-4E0F7A2659D5}" srcOrd="0" destOrd="0" parTransId="{1BF3115B-B49B-4296-AEDA-078BB55FDF69}" sibTransId="{9B2B273D-AE7D-4328-822F-84E374C3C8E4}"/>
    <dgm:cxn modelId="{7AB924FD-F002-43BF-B5FB-69A9C3E21566}" type="presOf" srcId="{0FC9DF3D-9148-46A9-B0BD-F52BE6C475FA}" destId="{1E4F2EBF-A922-4AF1-879B-B8BA371A3261}" srcOrd="0" destOrd="0" presId="urn:microsoft.com/office/officeart/2005/8/layout/chevron1"/>
    <dgm:cxn modelId="{07B4CA1C-37E5-46B8-A17A-9A9572855477}" type="presParOf" srcId="{8F7375ED-63ED-4932-8E88-456C9212DCFD}" destId="{F67D17E7-AD65-49C4-B6BD-40809B5B1EA7}" srcOrd="0" destOrd="0" presId="urn:microsoft.com/office/officeart/2005/8/layout/chevron1"/>
    <dgm:cxn modelId="{D083814B-48E7-4FF1-AF66-5EFD73E624F1}" type="presParOf" srcId="{F67D17E7-AD65-49C4-B6BD-40809B5B1EA7}" destId="{BA1493BC-E1CC-4D5D-AADB-2AF4BE2ABE81}" srcOrd="0" destOrd="0" presId="urn:microsoft.com/office/officeart/2005/8/layout/chevron1"/>
    <dgm:cxn modelId="{34D66CF6-06B6-417C-B370-F25A6DB01453}" type="presParOf" srcId="{F67D17E7-AD65-49C4-B6BD-40809B5B1EA7}" destId="{1E4F2EBF-A922-4AF1-879B-B8BA371A3261}" srcOrd="1" destOrd="0" presId="urn:microsoft.com/office/officeart/2005/8/layout/chevron1"/>
    <dgm:cxn modelId="{A16F1667-141C-4108-9B9C-3BD9504999E7}" type="presParOf" srcId="{8F7375ED-63ED-4932-8E88-456C9212DCFD}" destId="{F6AE203E-A051-4569-8BD2-95062693D8FD}" srcOrd="1" destOrd="0" presId="urn:microsoft.com/office/officeart/2005/8/layout/chevron1"/>
    <dgm:cxn modelId="{227121C1-CE27-40EF-B68B-A74F62C10325}" type="presParOf" srcId="{8F7375ED-63ED-4932-8E88-456C9212DCFD}" destId="{80399D2D-A2A2-4B81-8A62-BF47E723D86D}" srcOrd="2" destOrd="0" presId="urn:microsoft.com/office/officeart/2005/8/layout/chevron1"/>
    <dgm:cxn modelId="{79246A68-409B-4BAF-BD5E-3A6D9DB959A2}" type="presParOf" srcId="{80399D2D-A2A2-4B81-8A62-BF47E723D86D}" destId="{3A278669-32D7-4E46-99BC-9C47C28AB3A7}" srcOrd="0" destOrd="0" presId="urn:microsoft.com/office/officeart/2005/8/layout/chevron1"/>
    <dgm:cxn modelId="{BC326AED-C5E9-4F3E-8686-F2144D64141E}" type="presParOf" srcId="{80399D2D-A2A2-4B81-8A62-BF47E723D86D}" destId="{E0B85953-BCEC-41E2-AF56-20C8C6B2FC00}" srcOrd="1" destOrd="0" presId="urn:microsoft.com/office/officeart/2005/8/layout/chevron1"/>
    <dgm:cxn modelId="{4682B754-B27D-4B36-8D1E-A15F8E5306C2}" type="presParOf" srcId="{8F7375ED-63ED-4932-8E88-456C9212DCFD}" destId="{2E0E93F7-1A44-40E1-AF0A-69565A9E90FB}" srcOrd="3" destOrd="0" presId="urn:microsoft.com/office/officeart/2005/8/layout/chevron1"/>
    <dgm:cxn modelId="{9858E23F-6A94-45F1-B219-686D23BFF23C}" type="presParOf" srcId="{8F7375ED-63ED-4932-8E88-456C9212DCFD}" destId="{FDE3C409-6098-4996-B0BE-9A387118C373}" srcOrd="4" destOrd="0" presId="urn:microsoft.com/office/officeart/2005/8/layout/chevron1"/>
    <dgm:cxn modelId="{589CD4A2-E148-4CF2-B7BE-65DF57E3A88F}" type="presParOf" srcId="{FDE3C409-6098-4996-B0BE-9A387118C373}" destId="{3F646C44-EF10-4C02-BF37-8E2DB7BD36FA}" srcOrd="0" destOrd="0" presId="urn:microsoft.com/office/officeart/2005/8/layout/chevron1"/>
    <dgm:cxn modelId="{DDD6BC79-9D4F-420B-A22C-54239F3B22DF}" type="presParOf" srcId="{FDE3C409-6098-4996-B0BE-9A387118C373}" destId="{A9C245B2-57AF-4E3A-A099-FE22AC9E88B3}" srcOrd="1" destOrd="0" presId="urn:microsoft.com/office/officeart/2005/8/layout/chevron1"/>
    <dgm:cxn modelId="{3D7418B2-A395-4C44-8F85-C0BA3F7BB079}" type="presParOf" srcId="{8F7375ED-63ED-4932-8E88-456C9212DCFD}" destId="{FEC66E95-A678-47BC-AE19-0BCA0F4AFEFD}" srcOrd="5" destOrd="0" presId="urn:microsoft.com/office/officeart/2005/8/layout/chevron1"/>
    <dgm:cxn modelId="{347DA8CC-E455-4A27-9753-90125A830BF8}" type="presParOf" srcId="{8F7375ED-63ED-4932-8E88-456C9212DCFD}" destId="{74FAF642-9521-49EC-B35E-6A3453A722B6}" srcOrd="6" destOrd="0" presId="urn:microsoft.com/office/officeart/2005/8/layout/chevron1"/>
    <dgm:cxn modelId="{E544BB45-1CF0-43D4-87AD-2CCB01651E58}" type="presParOf" srcId="{74FAF642-9521-49EC-B35E-6A3453A722B6}" destId="{93F75664-377D-453D-AABA-FB202039E26C}" srcOrd="0" destOrd="0" presId="urn:microsoft.com/office/officeart/2005/8/layout/chevron1"/>
    <dgm:cxn modelId="{449B0969-583C-4A0E-8FFC-D1499EDF0322}" type="presParOf" srcId="{74FAF642-9521-49EC-B35E-6A3453A722B6}" destId="{644F928C-2F45-4F22-B813-E98E94B4DF7F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419901-02E7-41F7-B836-7181979A38B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E373863-8E72-4700-9011-A1DB73E06202}">
      <dgm:prSet phldrT="[文字]" custT="1"/>
      <dgm:spPr>
        <a:solidFill>
          <a:srgbClr val="A8D08D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11/20~11/21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E8BFC0C7-E37C-4052-86E8-C62E9FFBBB97}" type="parTrans" cxnId="{601C7B95-CB7B-4392-8B38-BD18DAA33396}">
      <dgm:prSet/>
      <dgm:spPr/>
      <dgm:t>
        <a:bodyPr/>
        <a:lstStyle/>
        <a:p>
          <a:endParaRPr lang="zh-TW" altLang="en-US" sz="2000"/>
        </a:p>
      </dgm:t>
    </dgm:pt>
    <dgm:pt modelId="{BAB1EA15-83B2-46AD-8E33-17B4AE2B3D1C}" type="sibTrans" cxnId="{601C7B95-CB7B-4392-8B38-BD18DAA33396}">
      <dgm:prSet/>
      <dgm:spPr/>
      <dgm:t>
        <a:bodyPr/>
        <a:lstStyle/>
        <a:p>
          <a:endParaRPr lang="zh-TW" altLang="en-US" sz="2000"/>
        </a:p>
      </dgm:t>
    </dgm:pt>
    <dgm:pt modelId="{215D83AF-0409-4D66-BB0C-DB3153D1CFE6}">
      <dgm:prSet phldrT="[文字]" custT="1"/>
      <dgm:spPr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11/27~11/28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3BD8CAA2-A282-487C-9E0F-B17EE56AC0CC}" type="parTrans" cxnId="{680DEBCB-3C07-460D-9979-0E004F02BFBE}">
      <dgm:prSet/>
      <dgm:spPr/>
      <dgm:t>
        <a:bodyPr/>
        <a:lstStyle/>
        <a:p>
          <a:endParaRPr lang="zh-TW" altLang="en-US" sz="2000"/>
        </a:p>
      </dgm:t>
    </dgm:pt>
    <dgm:pt modelId="{D234905C-28C2-4574-BA79-E2ADA56AECD0}" type="sibTrans" cxnId="{680DEBCB-3C07-460D-9979-0E004F02BFBE}">
      <dgm:prSet/>
      <dgm:spPr/>
      <dgm:t>
        <a:bodyPr/>
        <a:lstStyle/>
        <a:p>
          <a:endParaRPr lang="zh-TW" altLang="en-US" sz="2000"/>
        </a:p>
      </dgm:t>
    </dgm:pt>
    <dgm:pt modelId="{B6FDA090-60E9-4B80-80F5-0E1EBD02029D}">
      <dgm:prSet custT="1"/>
      <dgm:spPr/>
      <dgm:t>
        <a:bodyPr/>
        <a:lstStyle/>
        <a:p>
          <a:r>
            <a:rPr lang="zh-TW" altLang="en-US" sz="2000" b="1" i="0" u="none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應用單位檢核後通知修正期</a:t>
          </a:r>
          <a:endParaRPr lang="zh-TW" altLang="en-US" sz="2000" b="0" i="0" u="none" dirty="0"/>
        </a:p>
      </dgm:t>
    </dgm:pt>
    <dgm:pt modelId="{E30AE0C7-601E-43AA-B1DC-9D7B61693F70}" type="parTrans" cxnId="{5B22FB7D-019F-4324-9474-7C83E5149588}">
      <dgm:prSet/>
      <dgm:spPr/>
      <dgm:t>
        <a:bodyPr/>
        <a:lstStyle/>
        <a:p>
          <a:endParaRPr lang="zh-TW" altLang="en-US" sz="2000"/>
        </a:p>
      </dgm:t>
    </dgm:pt>
    <dgm:pt modelId="{37A087D0-3D4F-4E16-B61B-85A94C102E3E}" type="sibTrans" cxnId="{5B22FB7D-019F-4324-9474-7C83E5149588}">
      <dgm:prSet/>
      <dgm:spPr/>
      <dgm:t>
        <a:bodyPr/>
        <a:lstStyle/>
        <a:p>
          <a:endParaRPr lang="zh-TW" altLang="en-US" sz="2000"/>
        </a:p>
      </dgm:t>
    </dgm:pt>
    <dgm:pt modelId="{983DB2E2-CFF5-450B-A93C-995AA8D2DAB1}">
      <dgm:prSet custT="1"/>
      <dgm:spPr/>
      <dgm:t>
        <a:bodyPr/>
        <a:lstStyle/>
        <a:p>
          <a:r>
            <a:rPr lang="zh-TW" altLang="en-US" sz="2000" b="1" i="0" u="none" dirty="0"/>
            <a:t>資料匯出</a:t>
          </a:r>
          <a:endParaRPr lang="zh-TW" altLang="en-US" sz="2000" b="0" i="0" u="none" dirty="0"/>
        </a:p>
      </dgm:t>
    </dgm:pt>
    <dgm:pt modelId="{686CE4D2-D1E2-4F9D-A074-1FDF05FAC371}" type="parTrans" cxnId="{924EEE69-0E84-4309-8B59-054AB1CF3128}">
      <dgm:prSet/>
      <dgm:spPr/>
      <dgm:t>
        <a:bodyPr/>
        <a:lstStyle/>
        <a:p>
          <a:endParaRPr lang="zh-TW" altLang="en-US" sz="2000"/>
        </a:p>
      </dgm:t>
    </dgm:pt>
    <dgm:pt modelId="{580F97DD-B6DC-4E54-A3B6-AB4EA28BC986}" type="sibTrans" cxnId="{924EEE69-0E84-4309-8B59-054AB1CF3128}">
      <dgm:prSet/>
      <dgm:spPr/>
      <dgm:t>
        <a:bodyPr/>
        <a:lstStyle/>
        <a:p>
          <a:endParaRPr lang="zh-TW" altLang="en-US" sz="2000"/>
        </a:p>
      </dgm:t>
    </dgm:pt>
    <dgm:pt modelId="{BFCB883C-964A-4C11-8427-BE4CCF1765FC}">
      <dgm:prSet custT="1"/>
      <dgm:spPr>
        <a:solidFill>
          <a:srgbClr val="A8D08D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12/01~12/02</a:t>
          </a:r>
          <a:endParaRPr lang="zh-TW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B1A8D50A-4C23-41CA-9E64-CC7C2332947F}" type="parTrans" cxnId="{FF76EF16-31EF-4249-BA59-488B47E3A620}">
      <dgm:prSet/>
      <dgm:spPr/>
      <dgm:t>
        <a:bodyPr/>
        <a:lstStyle/>
        <a:p>
          <a:endParaRPr lang="zh-TW" altLang="en-US" sz="2000"/>
        </a:p>
      </dgm:t>
    </dgm:pt>
    <dgm:pt modelId="{4AF4280C-DA9B-498B-A740-E6FE99393B48}" type="sibTrans" cxnId="{FF76EF16-31EF-4249-BA59-488B47E3A620}">
      <dgm:prSet/>
      <dgm:spPr/>
      <dgm:t>
        <a:bodyPr/>
        <a:lstStyle/>
        <a:p>
          <a:endParaRPr lang="zh-TW" altLang="en-US" sz="2000"/>
        </a:p>
      </dgm:t>
    </dgm:pt>
    <dgm:pt modelId="{A1556CA5-4673-46EF-8DC5-C18ED6E78672}">
      <dgm:prSet custT="1"/>
      <dgm:spPr/>
      <dgm:t>
        <a:bodyPr/>
        <a:lstStyle/>
        <a:p>
          <a:r>
            <a:rPr lang="zh-TW" altLang="en-US" sz="2000" b="1" i="0" u="none" dirty="0"/>
            <a:t>資料匯出</a:t>
          </a:r>
          <a:endParaRPr lang="zh-TW" altLang="en-US" sz="2000" b="0" i="0" u="none" dirty="0"/>
        </a:p>
      </dgm:t>
    </dgm:pt>
    <dgm:pt modelId="{2A455435-D242-4A70-91AE-97827365CD83}" type="parTrans" cxnId="{2D9DC6B5-0361-4B5F-B1CB-43698788D38B}">
      <dgm:prSet/>
      <dgm:spPr/>
      <dgm:t>
        <a:bodyPr/>
        <a:lstStyle/>
        <a:p>
          <a:endParaRPr lang="zh-TW" altLang="en-US" sz="2000"/>
        </a:p>
      </dgm:t>
    </dgm:pt>
    <dgm:pt modelId="{0D13F727-7A94-467C-80BF-1B609AE754D7}" type="sibTrans" cxnId="{2D9DC6B5-0361-4B5F-B1CB-43698788D38B}">
      <dgm:prSet/>
      <dgm:spPr/>
      <dgm:t>
        <a:bodyPr/>
        <a:lstStyle/>
        <a:p>
          <a:endParaRPr lang="zh-TW" altLang="en-US" sz="2000"/>
        </a:p>
      </dgm:t>
    </dgm:pt>
    <dgm:pt modelId="{0A287F92-587E-424D-A16E-B72E9028499D}">
      <dgm:prSet custT="1"/>
      <dgm:spPr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84011" tIns="28004" rIns="28004" bIns="28004" numCol="1" spcCol="1270" anchor="ctr" anchorCtr="0"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12/19</a:t>
          </a:r>
          <a:r>
            <a:rPr lang="zh-TW" alt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前</a:t>
          </a:r>
          <a:endParaRPr lang="zh-TW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gm:t>
    </dgm:pt>
    <dgm:pt modelId="{28662ACE-70E0-44D1-9F7E-1CF12BAA42BC}" type="parTrans" cxnId="{EB104058-7CAC-43C0-9FC7-19D7561EA5AD}">
      <dgm:prSet/>
      <dgm:spPr/>
      <dgm:t>
        <a:bodyPr/>
        <a:lstStyle/>
        <a:p>
          <a:endParaRPr lang="zh-TW" altLang="en-US" sz="2000"/>
        </a:p>
      </dgm:t>
    </dgm:pt>
    <dgm:pt modelId="{2769DA02-327A-4B75-954F-FE61609B880C}" type="sibTrans" cxnId="{EB104058-7CAC-43C0-9FC7-19D7561EA5AD}">
      <dgm:prSet/>
      <dgm:spPr/>
      <dgm:t>
        <a:bodyPr/>
        <a:lstStyle/>
        <a:p>
          <a:endParaRPr lang="zh-TW" altLang="en-US" sz="2000"/>
        </a:p>
      </dgm:t>
    </dgm:pt>
    <dgm:pt modelId="{C00E59E1-3D19-4618-ABD1-81D61C3C6951}">
      <dgm:prSet custT="1"/>
      <dgm:spPr/>
      <dgm:t>
        <a:bodyPr/>
        <a:lstStyle/>
        <a:p>
          <a:r>
            <a:rPr lang="zh-TW" altLang="en-US" sz="2000" b="1" i="0" u="none" dirty="0"/>
            <a:t>資料寄送</a:t>
          </a:r>
          <a:endParaRPr lang="zh-TW" altLang="en-US" sz="2000" b="0" i="0" u="none" dirty="0"/>
        </a:p>
      </dgm:t>
    </dgm:pt>
    <dgm:pt modelId="{2D0D124B-C761-4DE8-BA49-EF034AB23C95}" type="parTrans" cxnId="{4489B754-A673-4688-B843-FF4C0EFC1658}">
      <dgm:prSet/>
      <dgm:spPr/>
      <dgm:t>
        <a:bodyPr/>
        <a:lstStyle/>
        <a:p>
          <a:endParaRPr lang="zh-TW" altLang="en-US" sz="2000"/>
        </a:p>
      </dgm:t>
    </dgm:pt>
    <dgm:pt modelId="{DAA2202F-A836-4FC8-88D7-1F1F7A3A38CF}" type="sibTrans" cxnId="{4489B754-A673-4688-B843-FF4C0EFC1658}">
      <dgm:prSet/>
      <dgm:spPr/>
      <dgm:t>
        <a:bodyPr/>
        <a:lstStyle/>
        <a:p>
          <a:endParaRPr lang="zh-TW" altLang="en-US" sz="2000"/>
        </a:p>
      </dgm:t>
    </dgm:pt>
    <dgm:pt modelId="{8F7375ED-63ED-4932-8E88-456C9212DCFD}" type="pres">
      <dgm:prSet presAssocID="{59419901-02E7-41F7-B836-7181979A38BC}" presName="Name0" presStyleCnt="0">
        <dgm:presLayoutVars>
          <dgm:dir/>
          <dgm:animLvl val="lvl"/>
          <dgm:resizeHandles val="exact"/>
        </dgm:presLayoutVars>
      </dgm:prSet>
      <dgm:spPr/>
    </dgm:pt>
    <dgm:pt modelId="{C6E455A4-4796-4C79-9B76-D44AE96D49AD}" type="pres">
      <dgm:prSet presAssocID="{3E373863-8E72-4700-9011-A1DB73E06202}" presName="composite" presStyleCnt="0"/>
      <dgm:spPr/>
    </dgm:pt>
    <dgm:pt modelId="{477A616B-08DF-4013-90F0-83B768B1846C}" type="pres">
      <dgm:prSet presAssocID="{3E373863-8E72-4700-9011-A1DB73E06202}" presName="parTx" presStyleLbl="node1" presStyleIdx="0" presStyleCnt="4">
        <dgm:presLayoutVars>
          <dgm:chMax val="0"/>
          <dgm:chPref val="0"/>
          <dgm:bulletEnabled val="1"/>
        </dgm:presLayoutVars>
      </dgm:prSet>
      <dgm:spPr>
        <a:xfrm>
          <a:off x="7163" y="396451"/>
          <a:ext cx="2693107" cy="1077242"/>
        </a:xfrm>
        <a:prstGeom prst="chevron">
          <a:avLst/>
        </a:prstGeom>
      </dgm:spPr>
    </dgm:pt>
    <dgm:pt modelId="{2D8776E9-D202-4C55-A24E-D90A0C2B1474}" type="pres">
      <dgm:prSet presAssocID="{3E373863-8E72-4700-9011-A1DB73E06202}" presName="desTx" presStyleLbl="revTx" presStyleIdx="0" presStyleCnt="4">
        <dgm:presLayoutVars>
          <dgm:bulletEnabled val="1"/>
        </dgm:presLayoutVars>
      </dgm:prSet>
      <dgm:spPr/>
    </dgm:pt>
    <dgm:pt modelId="{0EF4505E-B9A5-4238-89C9-578463F2C823}" type="pres">
      <dgm:prSet presAssocID="{BAB1EA15-83B2-46AD-8E33-17B4AE2B3D1C}" presName="space" presStyleCnt="0"/>
      <dgm:spPr/>
    </dgm:pt>
    <dgm:pt modelId="{7F0B12C2-C093-4978-A4F5-3BF5291B1AFB}" type="pres">
      <dgm:prSet presAssocID="{215D83AF-0409-4D66-BB0C-DB3153D1CFE6}" presName="composite" presStyleCnt="0"/>
      <dgm:spPr/>
    </dgm:pt>
    <dgm:pt modelId="{9E054821-9249-47B8-8AA8-D13AE4FB1E4A}" type="pres">
      <dgm:prSet presAssocID="{215D83AF-0409-4D66-BB0C-DB3153D1CFE6}" presName="parTx" presStyleLbl="node1" presStyleIdx="1" presStyleCnt="4">
        <dgm:presLayoutVars>
          <dgm:chMax val="0"/>
          <dgm:chPref val="0"/>
          <dgm:bulletEnabled val="1"/>
        </dgm:presLayoutVars>
      </dgm:prSet>
      <dgm:spPr>
        <a:xfrm>
          <a:off x="2357959" y="476112"/>
          <a:ext cx="2570037" cy="1028014"/>
        </a:xfrm>
        <a:prstGeom prst="chevron">
          <a:avLst/>
        </a:prstGeom>
      </dgm:spPr>
    </dgm:pt>
    <dgm:pt modelId="{A08714B3-B378-4F20-92FF-EA62A7E64AE0}" type="pres">
      <dgm:prSet presAssocID="{215D83AF-0409-4D66-BB0C-DB3153D1CFE6}" presName="desTx" presStyleLbl="revTx" presStyleIdx="1" presStyleCnt="4">
        <dgm:presLayoutVars>
          <dgm:bulletEnabled val="1"/>
        </dgm:presLayoutVars>
      </dgm:prSet>
      <dgm:spPr/>
    </dgm:pt>
    <dgm:pt modelId="{7FE5C8CE-89DE-4217-8F68-57C3D2BCBD57}" type="pres">
      <dgm:prSet presAssocID="{D234905C-28C2-4574-BA79-E2ADA56AECD0}" presName="space" presStyleCnt="0"/>
      <dgm:spPr/>
    </dgm:pt>
    <dgm:pt modelId="{5012F062-F0AA-49E6-994B-B2DCE09E45ED}" type="pres">
      <dgm:prSet presAssocID="{BFCB883C-964A-4C11-8427-BE4CCF1765FC}" presName="composite" presStyleCnt="0"/>
      <dgm:spPr/>
    </dgm:pt>
    <dgm:pt modelId="{99CF529E-BA41-4849-929B-F20D74B77BA1}" type="pres">
      <dgm:prSet presAssocID="{BFCB883C-964A-4C11-8427-BE4CCF1765FC}" presName="parTx" presStyleLbl="node1" presStyleIdx="2" presStyleCnt="4">
        <dgm:presLayoutVars>
          <dgm:chMax val="0"/>
          <dgm:chPref val="0"/>
          <dgm:bulletEnabled val="1"/>
        </dgm:presLayoutVars>
      </dgm:prSet>
      <dgm:spPr>
        <a:xfrm>
          <a:off x="4961378" y="396451"/>
          <a:ext cx="2693107" cy="1077242"/>
        </a:xfrm>
        <a:prstGeom prst="chevron">
          <a:avLst/>
        </a:prstGeom>
      </dgm:spPr>
    </dgm:pt>
    <dgm:pt modelId="{E2E05246-4A70-4254-BA19-B36485F1D37D}" type="pres">
      <dgm:prSet presAssocID="{BFCB883C-964A-4C11-8427-BE4CCF1765FC}" presName="desTx" presStyleLbl="revTx" presStyleIdx="2" presStyleCnt="4">
        <dgm:presLayoutVars>
          <dgm:bulletEnabled val="1"/>
        </dgm:presLayoutVars>
      </dgm:prSet>
      <dgm:spPr/>
    </dgm:pt>
    <dgm:pt modelId="{E6A1CD02-5DA7-4486-905F-E70CD0499BE6}" type="pres">
      <dgm:prSet presAssocID="{4AF4280C-DA9B-498B-A740-E6FE99393B48}" presName="space" presStyleCnt="0"/>
      <dgm:spPr/>
    </dgm:pt>
    <dgm:pt modelId="{A50096B6-1E39-42FD-A50E-A079ABA94804}" type="pres">
      <dgm:prSet presAssocID="{0A287F92-587E-424D-A16E-B72E9028499D}" presName="composite" presStyleCnt="0"/>
      <dgm:spPr/>
    </dgm:pt>
    <dgm:pt modelId="{AD9BEDBE-A92C-4D76-91EC-3F36DB908224}" type="pres">
      <dgm:prSet presAssocID="{0A287F92-587E-424D-A16E-B72E9028499D}" presName="parTx" presStyleLbl="node1" presStyleIdx="3" presStyleCnt="4">
        <dgm:presLayoutVars>
          <dgm:chMax val="0"/>
          <dgm:chPref val="0"/>
          <dgm:bulletEnabled val="1"/>
        </dgm:presLayoutVars>
      </dgm:prSet>
      <dgm:spPr>
        <a:xfrm>
          <a:off x="7438485" y="396451"/>
          <a:ext cx="2693107" cy="1077242"/>
        </a:xfrm>
        <a:prstGeom prst="chevron">
          <a:avLst/>
        </a:prstGeom>
      </dgm:spPr>
    </dgm:pt>
    <dgm:pt modelId="{3E9E1381-8D6D-485A-AEBF-DC10B4ADB11D}" type="pres">
      <dgm:prSet presAssocID="{0A287F92-587E-424D-A16E-B72E9028499D}" presName="desTx" presStyleLbl="revTx" presStyleIdx="3" presStyleCnt="4">
        <dgm:presLayoutVars>
          <dgm:bulletEnabled val="1"/>
        </dgm:presLayoutVars>
      </dgm:prSet>
      <dgm:spPr/>
    </dgm:pt>
  </dgm:ptLst>
  <dgm:cxnLst>
    <dgm:cxn modelId="{4D7D930C-2976-4286-A7C9-086CB951243D}" type="presOf" srcId="{BFCB883C-964A-4C11-8427-BE4CCF1765FC}" destId="{99CF529E-BA41-4849-929B-F20D74B77BA1}" srcOrd="0" destOrd="0" presId="urn:microsoft.com/office/officeart/2005/8/layout/chevron1"/>
    <dgm:cxn modelId="{FF76EF16-31EF-4249-BA59-488B47E3A620}" srcId="{59419901-02E7-41F7-B836-7181979A38BC}" destId="{BFCB883C-964A-4C11-8427-BE4CCF1765FC}" srcOrd="2" destOrd="0" parTransId="{B1A8D50A-4C23-41CA-9E64-CC7C2332947F}" sibTransId="{4AF4280C-DA9B-498B-A740-E6FE99393B48}"/>
    <dgm:cxn modelId="{1A7B892C-85AA-49FD-93CA-1AAFD16CBAB3}" type="presOf" srcId="{C00E59E1-3D19-4618-ABD1-81D61C3C6951}" destId="{3E9E1381-8D6D-485A-AEBF-DC10B4ADB11D}" srcOrd="0" destOrd="0" presId="urn:microsoft.com/office/officeart/2005/8/layout/chevron1"/>
    <dgm:cxn modelId="{39594166-A500-4397-A852-68BF0269F7D9}" type="presOf" srcId="{983DB2E2-CFF5-450B-A93C-995AA8D2DAB1}" destId="{2D8776E9-D202-4C55-A24E-D90A0C2B1474}" srcOrd="0" destOrd="0" presId="urn:microsoft.com/office/officeart/2005/8/layout/chevron1"/>
    <dgm:cxn modelId="{924EEE69-0E84-4309-8B59-054AB1CF3128}" srcId="{3E373863-8E72-4700-9011-A1DB73E06202}" destId="{983DB2E2-CFF5-450B-A93C-995AA8D2DAB1}" srcOrd="0" destOrd="0" parTransId="{686CE4D2-D1E2-4F9D-A074-1FDF05FAC371}" sibTransId="{580F97DD-B6DC-4E54-A3B6-AB4EA28BC986}"/>
    <dgm:cxn modelId="{4489B754-A673-4688-B843-FF4C0EFC1658}" srcId="{0A287F92-587E-424D-A16E-B72E9028499D}" destId="{C00E59E1-3D19-4618-ABD1-81D61C3C6951}" srcOrd="0" destOrd="0" parTransId="{2D0D124B-C761-4DE8-BA49-EF034AB23C95}" sibTransId="{DAA2202F-A836-4FC8-88D7-1F1F7A3A38CF}"/>
    <dgm:cxn modelId="{EB104058-7CAC-43C0-9FC7-19D7561EA5AD}" srcId="{59419901-02E7-41F7-B836-7181979A38BC}" destId="{0A287F92-587E-424D-A16E-B72E9028499D}" srcOrd="3" destOrd="0" parTransId="{28662ACE-70E0-44D1-9F7E-1CF12BAA42BC}" sibTransId="{2769DA02-327A-4B75-954F-FE61609B880C}"/>
    <dgm:cxn modelId="{5B22FB7D-019F-4324-9474-7C83E5149588}" srcId="{215D83AF-0409-4D66-BB0C-DB3153D1CFE6}" destId="{B6FDA090-60E9-4B80-80F5-0E1EBD02029D}" srcOrd="0" destOrd="0" parTransId="{E30AE0C7-601E-43AA-B1DC-9D7B61693F70}" sibTransId="{37A087D0-3D4F-4E16-B61B-85A94C102E3E}"/>
    <dgm:cxn modelId="{3EBC438D-B1E4-4DD5-9C8E-E3D240D2172F}" type="presOf" srcId="{59419901-02E7-41F7-B836-7181979A38BC}" destId="{8F7375ED-63ED-4932-8E88-456C9212DCFD}" srcOrd="0" destOrd="0" presId="urn:microsoft.com/office/officeart/2005/8/layout/chevron1"/>
    <dgm:cxn modelId="{601C7B95-CB7B-4392-8B38-BD18DAA33396}" srcId="{59419901-02E7-41F7-B836-7181979A38BC}" destId="{3E373863-8E72-4700-9011-A1DB73E06202}" srcOrd="0" destOrd="0" parTransId="{E8BFC0C7-E37C-4052-86E8-C62E9FFBBB97}" sibTransId="{BAB1EA15-83B2-46AD-8E33-17B4AE2B3D1C}"/>
    <dgm:cxn modelId="{0D1888A2-68CC-43C3-84E1-6047EEE7811F}" type="presOf" srcId="{0A287F92-587E-424D-A16E-B72E9028499D}" destId="{AD9BEDBE-A92C-4D76-91EC-3F36DB908224}" srcOrd="0" destOrd="0" presId="urn:microsoft.com/office/officeart/2005/8/layout/chevron1"/>
    <dgm:cxn modelId="{DCFFEDAD-F086-429F-B250-21152B7085A6}" type="presOf" srcId="{3E373863-8E72-4700-9011-A1DB73E06202}" destId="{477A616B-08DF-4013-90F0-83B768B1846C}" srcOrd="0" destOrd="0" presId="urn:microsoft.com/office/officeart/2005/8/layout/chevron1"/>
    <dgm:cxn modelId="{2D9DC6B5-0361-4B5F-B1CB-43698788D38B}" srcId="{BFCB883C-964A-4C11-8427-BE4CCF1765FC}" destId="{A1556CA5-4673-46EF-8DC5-C18ED6E78672}" srcOrd="0" destOrd="0" parTransId="{2A455435-D242-4A70-91AE-97827365CD83}" sibTransId="{0D13F727-7A94-467C-80BF-1B609AE754D7}"/>
    <dgm:cxn modelId="{7531A6BB-C913-4E27-9B44-B4A508A52146}" type="presOf" srcId="{B6FDA090-60E9-4B80-80F5-0E1EBD02029D}" destId="{A08714B3-B378-4F20-92FF-EA62A7E64AE0}" srcOrd="0" destOrd="0" presId="urn:microsoft.com/office/officeart/2005/8/layout/chevron1"/>
    <dgm:cxn modelId="{EEACC9C5-CCA2-498B-8784-1ECB83A41A77}" type="presOf" srcId="{A1556CA5-4673-46EF-8DC5-C18ED6E78672}" destId="{E2E05246-4A70-4254-BA19-B36485F1D37D}" srcOrd="0" destOrd="0" presId="urn:microsoft.com/office/officeart/2005/8/layout/chevron1"/>
    <dgm:cxn modelId="{680DEBCB-3C07-460D-9979-0E004F02BFBE}" srcId="{59419901-02E7-41F7-B836-7181979A38BC}" destId="{215D83AF-0409-4D66-BB0C-DB3153D1CFE6}" srcOrd="1" destOrd="0" parTransId="{3BD8CAA2-A282-487C-9E0F-B17EE56AC0CC}" sibTransId="{D234905C-28C2-4574-BA79-E2ADA56AECD0}"/>
    <dgm:cxn modelId="{94925DDD-5CF7-4F56-9CE9-E7FE079E3A0C}" type="presOf" srcId="{215D83AF-0409-4D66-BB0C-DB3153D1CFE6}" destId="{9E054821-9249-47B8-8AA8-D13AE4FB1E4A}" srcOrd="0" destOrd="0" presId="urn:microsoft.com/office/officeart/2005/8/layout/chevron1"/>
    <dgm:cxn modelId="{06406E2D-A389-4C0B-B683-3A7768AD040D}" type="presParOf" srcId="{8F7375ED-63ED-4932-8E88-456C9212DCFD}" destId="{C6E455A4-4796-4C79-9B76-D44AE96D49AD}" srcOrd="0" destOrd="0" presId="urn:microsoft.com/office/officeart/2005/8/layout/chevron1"/>
    <dgm:cxn modelId="{C628D396-2503-41FC-84AC-77BC3F244392}" type="presParOf" srcId="{C6E455A4-4796-4C79-9B76-D44AE96D49AD}" destId="{477A616B-08DF-4013-90F0-83B768B1846C}" srcOrd="0" destOrd="0" presId="urn:microsoft.com/office/officeart/2005/8/layout/chevron1"/>
    <dgm:cxn modelId="{016464CA-410D-42C7-9B26-47B072F00103}" type="presParOf" srcId="{C6E455A4-4796-4C79-9B76-D44AE96D49AD}" destId="{2D8776E9-D202-4C55-A24E-D90A0C2B1474}" srcOrd="1" destOrd="0" presId="urn:microsoft.com/office/officeart/2005/8/layout/chevron1"/>
    <dgm:cxn modelId="{7A7DE4E0-A533-4848-AEF1-E5A98B76227F}" type="presParOf" srcId="{8F7375ED-63ED-4932-8E88-456C9212DCFD}" destId="{0EF4505E-B9A5-4238-89C9-578463F2C823}" srcOrd="1" destOrd="0" presId="urn:microsoft.com/office/officeart/2005/8/layout/chevron1"/>
    <dgm:cxn modelId="{3ED49608-E9E9-4DDB-BCFF-4AA55D04736B}" type="presParOf" srcId="{8F7375ED-63ED-4932-8E88-456C9212DCFD}" destId="{7F0B12C2-C093-4978-A4F5-3BF5291B1AFB}" srcOrd="2" destOrd="0" presId="urn:microsoft.com/office/officeart/2005/8/layout/chevron1"/>
    <dgm:cxn modelId="{39482F30-8818-4C3A-90DB-BDFF3C2F34D0}" type="presParOf" srcId="{7F0B12C2-C093-4978-A4F5-3BF5291B1AFB}" destId="{9E054821-9249-47B8-8AA8-D13AE4FB1E4A}" srcOrd="0" destOrd="0" presId="urn:microsoft.com/office/officeart/2005/8/layout/chevron1"/>
    <dgm:cxn modelId="{49D676CE-2C98-48D8-A212-63FBAC9C0080}" type="presParOf" srcId="{7F0B12C2-C093-4978-A4F5-3BF5291B1AFB}" destId="{A08714B3-B378-4F20-92FF-EA62A7E64AE0}" srcOrd="1" destOrd="0" presId="urn:microsoft.com/office/officeart/2005/8/layout/chevron1"/>
    <dgm:cxn modelId="{B11E1FD3-4FD4-403D-B5E7-7E421AC0BDAB}" type="presParOf" srcId="{8F7375ED-63ED-4932-8E88-456C9212DCFD}" destId="{7FE5C8CE-89DE-4217-8F68-57C3D2BCBD57}" srcOrd="3" destOrd="0" presId="urn:microsoft.com/office/officeart/2005/8/layout/chevron1"/>
    <dgm:cxn modelId="{A9EB5EFC-C99F-4421-A82B-24648A5C3533}" type="presParOf" srcId="{8F7375ED-63ED-4932-8E88-456C9212DCFD}" destId="{5012F062-F0AA-49E6-994B-B2DCE09E45ED}" srcOrd="4" destOrd="0" presId="urn:microsoft.com/office/officeart/2005/8/layout/chevron1"/>
    <dgm:cxn modelId="{FBE27017-7A2D-46BE-B545-178C14319B70}" type="presParOf" srcId="{5012F062-F0AA-49E6-994B-B2DCE09E45ED}" destId="{99CF529E-BA41-4849-929B-F20D74B77BA1}" srcOrd="0" destOrd="0" presId="urn:microsoft.com/office/officeart/2005/8/layout/chevron1"/>
    <dgm:cxn modelId="{8F65B80A-C9F1-405C-8DDF-7ED4D1EF088E}" type="presParOf" srcId="{5012F062-F0AA-49E6-994B-B2DCE09E45ED}" destId="{E2E05246-4A70-4254-BA19-B36485F1D37D}" srcOrd="1" destOrd="0" presId="urn:microsoft.com/office/officeart/2005/8/layout/chevron1"/>
    <dgm:cxn modelId="{6D6744E0-D7A4-4F0D-9790-75F5A38FF199}" type="presParOf" srcId="{8F7375ED-63ED-4932-8E88-456C9212DCFD}" destId="{E6A1CD02-5DA7-4486-905F-E70CD0499BE6}" srcOrd="5" destOrd="0" presId="urn:microsoft.com/office/officeart/2005/8/layout/chevron1"/>
    <dgm:cxn modelId="{68C10698-E7E3-466C-952D-10CDA403166B}" type="presParOf" srcId="{8F7375ED-63ED-4932-8E88-456C9212DCFD}" destId="{A50096B6-1E39-42FD-A50E-A079ABA94804}" srcOrd="6" destOrd="0" presId="urn:microsoft.com/office/officeart/2005/8/layout/chevron1"/>
    <dgm:cxn modelId="{8510F07C-717E-4B56-BC8E-60D91C82E2E6}" type="presParOf" srcId="{A50096B6-1E39-42FD-A50E-A079ABA94804}" destId="{AD9BEDBE-A92C-4D76-91EC-3F36DB908224}" srcOrd="0" destOrd="0" presId="urn:microsoft.com/office/officeart/2005/8/layout/chevron1"/>
    <dgm:cxn modelId="{2D927B7B-A61C-4064-8B03-6AB0DA2F9068}" type="presParOf" srcId="{A50096B6-1E39-42FD-A50E-A079ABA94804}" destId="{3E9E1381-8D6D-485A-AEBF-DC10B4ADB11D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6BD1BF-CBAF-43B5-8289-FF7EDFE6D82F}" type="doc">
      <dgm:prSet loTypeId="urn:microsoft.com/office/officeart/2005/8/layout/h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163AF586-107B-42ED-BBFB-C6186DFEA72D}">
      <dgm:prSet phldrT="[文字]" custT="1"/>
      <dgm:spPr/>
      <dgm:t>
        <a:bodyPr/>
        <a:lstStyle/>
        <a:p>
          <a:r>
            <a:rPr lang="zh-TW" altLang="en-US" sz="2000" b="1" kern="12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第一次資料匯出：</a:t>
          </a:r>
        </a:p>
      </dgm:t>
    </dgm:pt>
    <dgm:pt modelId="{F2C9024F-F245-45CD-A4C4-56B963855372}" type="parTrans" cxnId="{452C3CBB-6D81-459D-BB2D-700EE5A1C7BD}">
      <dgm:prSet/>
      <dgm:spPr/>
      <dgm:t>
        <a:bodyPr/>
        <a:lstStyle/>
        <a:p>
          <a:endParaRPr lang="zh-TW" altLang="en-US"/>
        </a:p>
      </dgm:t>
    </dgm:pt>
    <dgm:pt modelId="{7A43CD82-19EC-418F-B00D-E846C931FA95}" type="sibTrans" cxnId="{452C3CBB-6D81-459D-BB2D-700EE5A1C7BD}">
      <dgm:prSet/>
      <dgm:spPr/>
      <dgm:t>
        <a:bodyPr/>
        <a:lstStyle/>
        <a:p>
          <a:endParaRPr lang="zh-TW" altLang="en-US"/>
        </a:p>
      </dgm:t>
    </dgm:pt>
    <dgm:pt modelId="{E3637946-4690-4032-BAEC-7CCD19174D8D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zh-TW" altLang="en-US" dirty="0"/>
        </a:p>
      </dgm:t>
    </dgm:pt>
    <dgm:pt modelId="{38EC9B43-77B2-4581-9A63-03F06BB634AA}" type="parTrans" cxnId="{68FB9C0C-485F-4D0B-9CA2-B3ECABF7E0D6}">
      <dgm:prSet/>
      <dgm:spPr/>
      <dgm:t>
        <a:bodyPr/>
        <a:lstStyle/>
        <a:p>
          <a:endParaRPr lang="zh-TW" altLang="en-US"/>
        </a:p>
      </dgm:t>
    </dgm:pt>
    <dgm:pt modelId="{8D687805-A141-43AE-A6B4-4390E3103C8C}" type="sibTrans" cxnId="{68FB9C0C-485F-4D0B-9CA2-B3ECABF7E0D6}">
      <dgm:prSet/>
      <dgm:spPr/>
      <dgm:t>
        <a:bodyPr/>
        <a:lstStyle/>
        <a:p>
          <a:endParaRPr lang="zh-TW" altLang="en-US"/>
        </a:p>
      </dgm:t>
    </dgm:pt>
    <dgm:pt modelId="{D7D501C3-8B8B-44D4-B7E0-3F10ECD53A02}">
      <dgm:prSet phldrT="[文字]"/>
      <dgm:spPr/>
      <dgm:t>
        <a:bodyPr/>
        <a:lstStyle/>
        <a:p>
          <a:r>
            <a:rPr lang="zh-TW" altLang="en-US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第二次資料匯出：</a:t>
          </a:r>
          <a:endParaRPr lang="zh-TW" altLang="en-US" dirty="0"/>
        </a:p>
      </dgm:t>
    </dgm:pt>
    <dgm:pt modelId="{7FEE0741-4A56-4C8B-A56E-A5AC7EB593F2}" type="parTrans" cxnId="{717B1438-E0BE-482E-A0C9-C3F8060B4506}">
      <dgm:prSet/>
      <dgm:spPr/>
      <dgm:t>
        <a:bodyPr/>
        <a:lstStyle/>
        <a:p>
          <a:endParaRPr lang="zh-TW" altLang="en-US"/>
        </a:p>
      </dgm:t>
    </dgm:pt>
    <dgm:pt modelId="{4D45346C-E99C-4A6A-81BB-EC0D8FD16061}" type="sibTrans" cxnId="{717B1438-E0BE-482E-A0C9-C3F8060B4506}">
      <dgm:prSet/>
      <dgm:spPr/>
      <dgm:t>
        <a:bodyPr/>
        <a:lstStyle/>
        <a:p>
          <a:endParaRPr lang="zh-TW" altLang="en-US"/>
        </a:p>
      </dgm:t>
    </dgm:pt>
    <dgm:pt modelId="{DB329F14-485C-4FCC-94AE-A11289189F10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總量管制小組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7F2837A-1B7F-467B-9F3F-36708A8E7E64}" type="parTrans" cxnId="{2CC5C159-34E2-47C4-8053-22C53EED0C3C}">
      <dgm:prSet/>
      <dgm:spPr/>
      <dgm:t>
        <a:bodyPr/>
        <a:lstStyle/>
        <a:p>
          <a:endParaRPr lang="zh-TW" altLang="en-US"/>
        </a:p>
      </dgm:t>
    </dgm:pt>
    <dgm:pt modelId="{E7F7B916-C9C0-44AA-8112-91759E6D1FC5}" type="sibTrans" cxnId="{2CC5C159-34E2-47C4-8053-22C53EED0C3C}">
      <dgm:prSet/>
      <dgm:spPr/>
      <dgm:t>
        <a:bodyPr/>
        <a:lstStyle/>
        <a:p>
          <a:endParaRPr lang="zh-TW" altLang="en-US"/>
        </a:p>
      </dgm:t>
    </dgm:pt>
    <dgm:pt modelId="{E85787E9-C6B4-43A0-B365-908FFFCB6389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94A3DE2-137B-4C76-B20C-02AA4385ED8E}" type="parTrans" cxnId="{E8233E17-618F-4598-85A1-29E9C5214F67}">
      <dgm:prSet/>
      <dgm:spPr/>
      <dgm:t>
        <a:bodyPr/>
        <a:lstStyle/>
        <a:p>
          <a:endParaRPr lang="zh-TW" altLang="en-US"/>
        </a:p>
      </dgm:t>
    </dgm:pt>
    <dgm:pt modelId="{83499B41-1A5A-4810-9582-1527368BC38C}" type="sibTrans" cxnId="{E8233E17-618F-4598-85A1-29E9C5214F67}">
      <dgm:prSet/>
      <dgm:spPr/>
      <dgm:t>
        <a:bodyPr/>
        <a:lstStyle/>
        <a:p>
          <a:endParaRPr lang="zh-TW" altLang="en-US"/>
        </a:p>
      </dgm:t>
    </dgm:pt>
    <dgm:pt modelId="{481165A7-1693-4506-ABD8-13BE9569EE0B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獎勵補助工作小組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667543C-D251-44CC-ABB1-156ADEE01A2B}" type="parTrans" cxnId="{7135A422-DC69-42FC-90E5-184C5134E9E9}">
      <dgm:prSet/>
      <dgm:spPr/>
      <dgm:t>
        <a:bodyPr/>
        <a:lstStyle/>
        <a:p>
          <a:endParaRPr lang="zh-TW" altLang="en-US"/>
        </a:p>
      </dgm:t>
    </dgm:pt>
    <dgm:pt modelId="{3736A223-DB97-4592-9213-2482E4D99242}" type="sibTrans" cxnId="{7135A422-DC69-42FC-90E5-184C5134E9E9}">
      <dgm:prSet/>
      <dgm:spPr/>
      <dgm:t>
        <a:bodyPr/>
        <a:lstStyle/>
        <a:p>
          <a:endParaRPr lang="zh-TW" altLang="en-US"/>
        </a:p>
      </dgm:t>
    </dgm:pt>
    <dgm:pt modelId="{FDA39A62-151D-491D-BAA0-CE3E9B8BD2B7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4AC7E25-191B-4CB8-864E-B59C5F102F91}" type="parTrans" cxnId="{0295CAD9-F8B7-4432-A0CA-6C65FAC781DC}">
      <dgm:prSet/>
      <dgm:spPr/>
      <dgm:t>
        <a:bodyPr/>
        <a:lstStyle/>
        <a:p>
          <a:endParaRPr lang="zh-TW" altLang="en-US"/>
        </a:p>
      </dgm:t>
    </dgm:pt>
    <dgm:pt modelId="{BA31BEC5-3DA7-415A-A68A-8942428A84D8}" type="sibTrans" cxnId="{0295CAD9-F8B7-4432-A0CA-6C65FAC781DC}">
      <dgm:prSet/>
      <dgm:spPr/>
      <dgm:t>
        <a:bodyPr/>
        <a:lstStyle/>
        <a:p>
          <a:endParaRPr lang="zh-TW" altLang="en-US"/>
        </a:p>
      </dgm:t>
    </dgm:pt>
    <dgm:pt modelId="{EB9417F7-3084-4FF3-B054-05C5E0EF36C6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  <a:endParaRPr lang="zh-TW" altLang="en-US"/>
        </a:p>
      </dgm:t>
    </dgm:pt>
    <dgm:pt modelId="{0B2DB2E6-0932-4816-A6C8-1754AA2A42C2}" type="parTrans" cxnId="{F912AC72-3C96-4C54-9900-922997FAFC9D}">
      <dgm:prSet/>
      <dgm:spPr/>
      <dgm:t>
        <a:bodyPr/>
        <a:lstStyle/>
        <a:p>
          <a:endParaRPr lang="zh-TW" altLang="en-US"/>
        </a:p>
      </dgm:t>
    </dgm:pt>
    <dgm:pt modelId="{3984FD16-F9B1-4E9E-8AAE-8643F8582EFF}" type="sibTrans" cxnId="{F912AC72-3C96-4C54-9900-922997FAFC9D}">
      <dgm:prSet/>
      <dgm:spPr/>
      <dgm:t>
        <a:bodyPr/>
        <a:lstStyle/>
        <a:p>
          <a:endParaRPr lang="zh-TW" altLang="en-US"/>
        </a:p>
      </dgm:t>
    </dgm:pt>
    <dgm:pt modelId="{491BE2BD-11B4-41B2-B1D3-F75D2CC689C9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83853DB-0162-47D1-B975-BD5760A78DF1}" type="parTrans" cxnId="{19C15A07-9BBF-4421-942E-5F4B59B0C69F}">
      <dgm:prSet/>
      <dgm:spPr/>
      <dgm:t>
        <a:bodyPr/>
        <a:lstStyle/>
        <a:p>
          <a:endParaRPr lang="zh-TW" altLang="en-US"/>
        </a:p>
      </dgm:t>
    </dgm:pt>
    <dgm:pt modelId="{CA629988-9992-4426-916C-18CA9E8AAC1B}" type="sibTrans" cxnId="{19C15A07-9BBF-4421-942E-5F4B59B0C69F}">
      <dgm:prSet/>
      <dgm:spPr/>
      <dgm:t>
        <a:bodyPr/>
        <a:lstStyle/>
        <a:p>
          <a:endParaRPr lang="zh-TW" altLang="en-US"/>
        </a:p>
      </dgm:t>
    </dgm:pt>
    <dgm:pt modelId="{2F96C4B6-1599-4E44-AEEF-B15BE1C5D8F9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總量管制小組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7952A77-F771-441E-9F60-A19B80623E10}" type="parTrans" cxnId="{2D4CBFF8-BAB9-43A0-9B60-CC58BA8BE5E9}">
      <dgm:prSet/>
      <dgm:spPr/>
      <dgm:t>
        <a:bodyPr/>
        <a:lstStyle/>
        <a:p>
          <a:endParaRPr lang="zh-TW" altLang="en-US"/>
        </a:p>
      </dgm:t>
    </dgm:pt>
    <dgm:pt modelId="{80541580-274C-4CD3-A026-93F47FAB025D}" type="sibTrans" cxnId="{2D4CBFF8-BAB9-43A0-9B60-CC58BA8BE5E9}">
      <dgm:prSet/>
      <dgm:spPr/>
      <dgm:t>
        <a:bodyPr/>
        <a:lstStyle/>
        <a:p>
          <a:endParaRPr lang="zh-TW" altLang="en-US"/>
        </a:p>
      </dgm:t>
    </dgm:pt>
    <dgm:pt modelId="{B5F98864-53CF-4589-9621-5CD19E6BF76F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7E27E63-B00F-49FD-988F-69E6617CE43D}" type="parTrans" cxnId="{8F15577B-BBDD-44C9-83FD-5A36DD1582F8}">
      <dgm:prSet/>
      <dgm:spPr/>
      <dgm:t>
        <a:bodyPr/>
        <a:lstStyle/>
        <a:p>
          <a:endParaRPr lang="zh-TW" altLang="en-US"/>
        </a:p>
      </dgm:t>
    </dgm:pt>
    <dgm:pt modelId="{6FD4C496-F20E-4706-8C8B-C83065043E64}" type="sibTrans" cxnId="{8F15577B-BBDD-44C9-83FD-5A36DD1582F8}">
      <dgm:prSet/>
      <dgm:spPr/>
      <dgm:t>
        <a:bodyPr/>
        <a:lstStyle/>
        <a:p>
          <a:endParaRPr lang="zh-TW" altLang="en-US"/>
        </a:p>
      </dgm:t>
    </dgm:pt>
    <dgm:pt modelId="{19D463F5-5317-42F4-B63F-72CCB6A60754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6083C688-8E5C-4DD2-9A23-F5314CC0C605}" type="parTrans" cxnId="{73CF5CD5-883A-43E9-B578-58F69AFD3900}">
      <dgm:prSet/>
      <dgm:spPr/>
      <dgm:t>
        <a:bodyPr/>
        <a:lstStyle/>
        <a:p>
          <a:endParaRPr lang="zh-TW" altLang="en-US"/>
        </a:p>
      </dgm:t>
    </dgm:pt>
    <dgm:pt modelId="{709146A5-6A2A-4B85-919A-64355854D35D}" type="sibTrans" cxnId="{73CF5CD5-883A-43E9-B578-58F69AFD3900}">
      <dgm:prSet/>
      <dgm:spPr/>
      <dgm:t>
        <a:bodyPr/>
        <a:lstStyle/>
        <a:p>
          <a:endParaRPr lang="zh-TW" altLang="en-US"/>
        </a:p>
      </dgm:t>
    </dgm:pt>
    <dgm:pt modelId="{40F4B93C-7D3D-4AA5-BA3E-ED4418A50B66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</a:p>
      </dgm:t>
    </dgm:pt>
    <dgm:pt modelId="{89526DB5-5366-48A0-8F4A-FA5CA672A21B}" type="parTrans" cxnId="{17122220-0FB8-4EBB-A517-1286D4408A55}">
      <dgm:prSet/>
      <dgm:spPr/>
      <dgm:t>
        <a:bodyPr/>
        <a:lstStyle/>
        <a:p>
          <a:endParaRPr lang="zh-TW" altLang="en-US"/>
        </a:p>
      </dgm:t>
    </dgm:pt>
    <dgm:pt modelId="{68758D05-F0A4-4C0E-A85D-104CB4790D99}" type="sibTrans" cxnId="{17122220-0FB8-4EBB-A517-1286D4408A55}">
      <dgm:prSet/>
      <dgm:spPr/>
      <dgm:t>
        <a:bodyPr/>
        <a:lstStyle/>
        <a:p>
          <a:endParaRPr lang="zh-TW" altLang="en-US"/>
        </a:p>
      </dgm:t>
    </dgm:pt>
    <dgm:pt modelId="{A74BFD24-372D-4197-8EC8-171884C6A9F5}">
      <dgm:prSet/>
      <dgm:spPr/>
      <dgm:t>
        <a:bodyPr/>
        <a:lstStyle/>
        <a:p>
          <a:r>
            <a:rPr lang="zh-TW" altLang="en-US" b="1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第三次資料匯出：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BE59E11-39F9-406D-BB15-3AC6BE1DB142}" type="parTrans" cxnId="{6F7608B7-5225-4E3F-A232-217008CBFB10}">
      <dgm:prSet/>
      <dgm:spPr/>
      <dgm:t>
        <a:bodyPr/>
        <a:lstStyle/>
        <a:p>
          <a:endParaRPr lang="zh-TW" altLang="en-US"/>
        </a:p>
      </dgm:t>
    </dgm:pt>
    <dgm:pt modelId="{946C7F1D-21B8-4698-BD99-3B647CA02095}" type="sibTrans" cxnId="{6F7608B7-5225-4E3F-A232-217008CBFB10}">
      <dgm:prSet/>
      <dgm:spPr/>
      <dgm:t>
        <a:bodyPr/>
        <a:lstStyle/>
        <a:p>
          <a:endParaRPr lang="zh-TW" altLang="en-US"/>
        </a:p>
      </dgm:t>
    </dgm:pt>
    <dgm:pt modelId="{2125861A-CB24-40A5-B70B-C5DAFE8EFF31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262824F-9E4C-4858-848D-2B378A6A51F7}" type="parTrans" cxnId="{9BAEAC75-A6B1-4098-9E26-69ED63A287F4}">
      <dgm:prSet/>
      <dgm:spPr/>
      <dgm:t>
        <a:bodyPr/>
        <a:lstStyle/>
        <a:p>
          <a:endParaRPr lang="zh-TW" altLang="en-US"/>
        </a:p>
      </dgm:t>
    </dgm:pt>
    <dgm:pt modelId="{C83F6940-3544-43FB-AE45-F30B4DF659CE}" type="sibTrans" cxnId="{9BAEAC75-A6B1-4098-9E26-69ED63A287F4}">
      <dgm:prSet/>
      <dgm:spPr/>
      <dgm:t>
        <a:bodyPr/>
        <a:lstStyle/>
        <a:p>
          <a:endParaRPr lang="zh-TW" altLang="en-US"/>
        </a:p>
      </dgm:t>
    </dgm:pt>
    <dgm:pt modelId="{479E5699-B5D7-4A5F-ACF7-F4345A6D6DBA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CA2B7E4-4092-4E5B-B87F-1B87A888A632}" type="parTrans" cxnId="{69E7432C-AA97-48FE-B5C2-0DDD093A599D}">
      <dgm:prSet/>
      <dgm:spPr/>
      <dgm:t>
        <a:bodyPr/>
        <a:lstStyle/>
        <a:p>
          <a:endParaRPr lang="zh-TW" altLang="en-US"/>
        </a:p>
      </dgm:t>
    </dgm:pt>
    <dgm:pt modelId="{35980B92-6547-4FF8-9F56-1076D6E7B014}" type="sibTrans" cxnId="{69E7432C-AA97-48FE-B5C2-0DDD093A599D}">
      <dgm:prSet/>
      <dgm:spPr/>
      <dgm:t>
        <a:bodyPr/>
        <a:lstStyle/>
        <a:p>
          <a:endParaRPr lang="zh-TW" altLang="en-US"/>
        </a:p>
      </dgm:t>
    </dgm:pt>
    <dgm:pt modelId="{320CDDBF-0A7B-4643-BAE7-76C9DB70A702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3B25953-C9EB-418C-B2F9-9DFF03CA9CFC}" type="parTrans" cxnId="{B97A7925-E88A-4C7D-B53E-A1C64F1F8E84}">
      <dgm:prSet/>
      <dgm:spPr/>
      <dgm:t>
        <a:bodyPr/>
        <a:lstStyle/>
        <a:p>
          <a:endParaRPr lang="zh-TW" altLang="en-US"/>
        </a:p>
      </dgm:t>
    </dgm:pt>
    <dgm:pt modelId="{A19B4FE9-C345-443E-879F-ECF547DB2FE1}" type="sibTrans" cxnId="{B97A7925-E88A-4C7D-B53E-A1C64F1F8E84}">
      <dgm:prSet/>
      <dgm:spPr/>
      <dgm:t>
        <a:bodyPr/>
        <a:lstStyle/>
        <a:p>
          <a:endParaRPr lang="zh-TW" altLang="en-US"/>
        </a:p>
      </dgm:t>
    </dgm:pt>
    <dgm:pt modelId="{EBFD50E4-F7FE-4C9D-88E0-4CB34BCD796E}">
      <dgm:prSet/>
      <dgm:spPr/>
      <dgm:t>
        <a:bodyPr/>
        <a:lstStyle/>
        <a:p>
          <a:r>
            <a:rPr lang="zh-TW" altLang="en-US" b="1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  <a:endParaRPr lang="zh-TW" altLang="en-US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53DB7C6-6179-404D-B540-649383ADA0C6}" type="parTrans" cxnId="{3246B220-A574-4BB9-B631-959558329F15}">
      <dgm:prSet/>
      <dgm:spPr/>
      <dgm:t>
        <a:bodyPr/>
        <a:lstStyle/>
        <a:p>
          <a:endParaRPr lang="zh-TW" altLang="en-US"/>
        </a:p>
      </dgm:t>
    </dgm:pt>
    <dgm:pt modelId="{B12CF43A-3E40-4671-AFA6-223429A06583}" type="sibTrans" cxnId="{3246B220-A574-4BB9-B631-959558329F15}">
      <dgm:prSet/>
      <dgm:spPr/>
      <dgm:t>
        <a:bodyPr/>
        <a:lstStyle/>
        <a:p>
          <a:endParaRPr lang="zh-TW" altLang="en-US"/>
        </a:p>
      </dgm:t>
    </dgm:pt>
    <dgm:pt modelId="{F18379C3-87CC-42E8-814B-E20BF2F67351}" type="pres">
      <dgm:prSet presAssocID="{A96BD1BF-CBAF-43B5-8289-FF7EDFE6D82F}" presName="Name0" presStyleCnt="0">
        <dgm:presLayoutVars>
          <dgm:dir/>
          <dgm:animLvl val="lvl"/>
          <dgm:resizeHandles val="exact"/>
        </dgm:presLayoutVars>
      </dgm:prSet>
      <dgm:spPr/>
    </dgm:pt>
    <dgm:pt modelId="{6E46F275-3453-4649-9C19-C067A34AA184}" type="pres">
      <dgm:prSet presAssocID="{163AF586-107B-42ED-BBFB-C6186DFEA72D}" presName="composite" presStyleCnt="0"/>
      <dgm:spPr/>
    </dgm:pt>
    <dgm:pt modelId="{67F02319-7730-4B52-AC7A-EAF6991D217F}" type="pres">
      <dgm:prSet presAssocID="{163AF586-107B-42ED-BBFB-C6186DFEA72D}" presName="parTx" presStyleLbl="alignNode1" presStyleIdx="0" presStyleCnt="3" custLinFactNeighborX="4701">
        <dgm:presLayoutVars>
          <dgm:chMax val="0"/>
          <dgm:chPref val="0"/>
          <dgm:bulletEnabled val="1"/>
        </dgm:presLayoutVars>
      </dgm:prSet>
      <dgm:spPr/>
    </dgm:pt>
    <dgm:pt modelId="{3CF3CF19-5334-4216-8564-FA28A563D426}" type="pres">
      <dgm:prSet presAssocID="{163AF586-107B-42ED-BBFB-C6186DFEA72D}" presName="desTx" presStyleLbl="alignAccFollowNode1" presStyleIdx="0" presStyleCnt="3" custLinFactNeighborX="4701">
        <dgm:presLayoutVars>
          <dgm:bulletEnabled val="1"/>
        </dgm:presLayoutVars>
      </dgm:prSet>
      <dgm:spPr/>
    </dgm:pt>
    <dgm:pt modelId="{41D0B425-E1B9-4008-A4C1-5F5313B70281}" type="pres">
      <dgm:prSet presAssocID="{7A43CD82-19EC-418F-B00D-E846C931FA95}" presName="space" presStyleCnt="0"/>
      <dgm:spPr/>
    </dgm:pt>
    <dgm:pt modelId="{1E45FB27-1362-476D-995E-2A880E345313}" type="pres">
      <dgm:prSet presAssocID="{D7D501C3-8B8B-44D4-B7E0-3F10ECD53A02}" presName="composite" presStyleCnt="0"/>
      <dgm:spPr/>
    </dgm:pt>
    <dgm:pt modelId="{5DC8FC81-543E-4B05-B08F-E535AAFF37C2}" type="pres">
      <dgm:prSet presAssocID="{D7D501C3-8B8B-44D4-B7E0-3F10ECD53A0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9DC060C7-2C93-424E-9CFF-3FD3140BB49A}" type="pres">
      <dgm:prSet presAssocID="{D7D501C3-8B8B-44D4-B7E0-3F10ECD53A02}" presName="desTx" presStyleLbl="alignAccFollowNode1" presStyleIdx="1" presStyleCnt="3">
        <dgm:presLayoutVars>
          <dgm:bulletEnabled val="1"/>
        </dgm:presLayoutVars>
      </dgm:prSet>
      <dgm:spPr/>
    </dgm:pt>
    <dgm:pt modelId="{350C5593-9C47-4028-BF72-A49ECF984A2F}" type="pres">
      <dgm:prSet presAssocID="{4D45346C-E99C-4A6A-81BB-EC0D8FD16061}" presName="space" presStyleCnt="0"/>
      <dgm:spPr/>
    </dgm:pt>
    <dgm:pt modelId="{7E89ED83-7F08-4B10-80C0-12B3FDE8FBA3}" type="pres">
      <dgm:prSet presAssocID="{A74BFD24-372D-4197-8EC8-171884C6A9F5}" presName="composite" presStyleCnt="0"/>
      <dgm:spPr/>
    </dgm:pt>
    <dgm:pt modelId="{EDDCFA37-27B2-4741-AABE-CF675A208A6E}" type="pres">
      <dgm:prSet presAssocID="{A74BFD24-372D-4197-8EC8-171884C6A9F5}" presName="parTx" presStyleLbl="alignNode1" presStyleIdx="2" presStyleCnt="3" custLinFactNeighborX="-4113">
        <dgm:presLayoutVars>
          <dgm:chMax val="0"/>
          <dgm:chPref val="0"/>
          <dgm:bulletEnabled val="1"/>
        </dgm:presLayoutVars>
      </dgm:prSet>
      <dgm:spPr/>
    </dgm:pt>
    <dgm:pt modelId="{A9A6EBA6-C772-468A-82B5-D51EB81EECE2}" type="pres">
      <dgm:prSet presAssocID="{A74BFD24-372D-4197-8EC8-171884C6A9F5}" presName="desTx" presStyleLbl="alignAccFollowNode1" presStyleIdx="2" presStyleCnt="3" custLinFactNeighborX="-4113">
        <dgm:presLayoutVars>
          <dgm:bulletEnabled val="1"/>
        </dgm:presLayoutVars>
      </dgm:prSet>
      <dgm:spPr/>
    </dgm:pt>
  </dgm:ptLst>
  <dgm:cxnLst>
    <dgm:cxn modelId="{ED6B4301-48C0-4A48-A9AF-D5541F87A71B}" type="presOf" srcId="{DB329F14-485C-4FCC-94AE-A11289189F10}" destId="{3CF3CF19-5334-4216-8564-FA28A563D426}" srcOrd="0" destOrd="1" presId="urn:microsoft.com/office/officeart/2005/8/layout/hList1"/>
    <dgm:cxn modelId="{35614A01-C198-4422-9575-390E779E1008}" type="presOf" srcId="{D7D501C3-8B8B-44D4-B7E0-3F10ECD53A02}" destId="{5DC8FC81-543E-4B05-B08F-E535AAFF37C2}" srcOrd="0" destOrd="0" presId="urn:microsoft.com/office/officeart/2005/8/layout/hList1"/>
    <dgm:cxn modelId="{31079E01-6B71-4C6A-9F4A-C427D6D72743}" type="presOf" srcId="{E3637946-4690-4032-BAEC-7CCD19174D8D}" destId="{3CF3CF19-5334-4216-8564-FA28A563D426}" srcOrd="0" destOrd="0" presId="urn:microsoft.com/office/officeart/2005/8/layout/hList1"/>
    <dgm:cxn modelId="{19C15A07-9BBF-4421-942E-5F4B59B0C69F}" srcId="{D7D501C3-8B8B-44D4-B7E0-3F10ECD53A02}" destId="{491BE2BD-11B4-41B2-B1D3-F75D2CC689C9}" srcOrd="0" destOrd="0" parTransId="{683853DB-0162-47D1-B975-BD5760A78DF1}" sibTransId="{CA629988-9992-4426-916C-18CA9E8AAC1B}"/>
    <dgm:cxn modelId="{68FB9C0C-485F-4D0B-9CA2-B3ECABF7E0D6}" srcId="{163AF586-107B-42ED-BBFB-C6186DFEA72D}" destId="{E3637946-4690-4032-BAEC-7CCD19174D8D}" srcOrd="0" destOrd="0" parTransId="{38EC9B43-77B2-4581-9A63-03F06BB634AA}" sibTransId="{8D687805-A141-43AE-A6B4-4390E3103C8C}"/>
    <dgm:cxn modelId="{4C762115-45B2-4D22-8229-C06D3044CA57}" type="presOf" srcId="{320CDDBF-0A7B-4643-BAE7-76C9DB70A702}" destId="{A9A6EBA6-C772-468A-82B5-D51EB81EECE2}" srcOrd="0" destOrd="2" presId="urn:microsoft.com/office/officeart/2005/8/layout/hList1"/>
    <dgm:cxn modelId="{E8233E17-618F-4598-85A1-29E9C5214F67}" srcId="{163AF586-107B-42ED-BBFB-C6186DFEA72D}" destId="{E85787E9-C6B4-43A0-B365-908FFFCB6389}" srcOrd="2" destOrd="0" parTransId="{E94A3DE2-137B-4C76-B20C-02AA4385ED8E}" sibTransId="{83499B41-1A5A-4810-9582-1527368BC38C}"/>
    <dgm:cxn modelId="{17122220-0FB8-4EBB-A517-1286D4408A55}" srcId="{D7D501C3-8B8B-44D4-B7E0-3F10ECD53A02}" destId="{40F4B93C-7D3D-4AA5-BA3E-ED4418A50B66}" srcOrd="4" destOrd="0" parTransId="{89526DB5-5366-48A0-8F4A-FA5CA672A21B}" sibTransId="{68758D05-F0A4-4C0E-A85D-104CB4790D99}"/>
    <dgm:cxn modelId="{3246B220-A574-4BB9-B631-959558329F15}" srcId="{A74BFD24-372D-4197-8EC8-171884C6A9F5}" destId="{EBFD50E4-F7FE-4C9D-88E0-4CB34BCD796E}" srcOrd="3" destOrd="0" parTransId="{253DB7C6-6179-404D-B540-649383ADA0C6}" sibTransId="{B12CF43A-3E40-4671-AFA6-223429A06583}"/>
    <dgm:cxn modelId="{7135A422-DC69-42FC-90E5-184C5134E9E9}" srcId="{163AF586-107B-42ED-BBFB-C6186DFEA72D}" destId="{481165A7-1693-4506-ABD8-13BE9569EE0B}" srcOrd="3" destOrd="0" parTransId="{E667543C-D251-44CC-ABB1-156ADEE01A2B}" sibTransId="{3736A223-DB97-4592-9213-2482E4D99242}"/>
    <dgm:cxn modelId="{B97A7925-E88A-4C7D-B53E-A1C64F1F8E84}" srcId="{A74BFD24-372D-4197-8EC8-171884C6A9F5}" destId="{320CDDBF-0A7B-4643-BAE7-76C9DB70A702}" srcOrd="2" destOrd="0" parTransId="{83B25953-C9EB-418C-B2F9-9DFF03CA9CFC}" sibTransId="{A19B4FE9-C345-443E-879F-ECF547DB2FE1}"/>
    <dgm:cxn modelId="{98EE9C2A-3C41-448B-B5AC-8FE0C7FB5F59}" type="presOf" srcId="{B5F98864-53CF-4589-9621-5CD19E6BF76F}" destId="{9DC060C7-2C93-424E-9CFF-3FD3140BB49A}" srcOrd="0" destOrd="2" presId="urn:microsoft.com/office/officeart/2005/8/layout/hList1"/>
    <dgm:cxn modelId="{69E7432C-AA97-48FE-B5C2-0DDD093A599D}" srcId="{A74BFD24-372D-4197-8EC8-171884C6A9F5}" destId="{479E5699-B5D7-4A5F-ACF7-F4345A6D6DBA}" srcOrd="1" destOrd="0" parTransId="{FCA2B7E4-4092-4E5B-B87F-1B87A888A632}" sibTransId="{35980B92-6547-4FF8-9F56-1076D6E7B014}"/>
    <dgm:cxn modelId="{717B1438-E0BE-482E-A0C9-C3F8060B4506}" srcId="{A96BD1BF-CBAF-43B5-8289-FF7EDFE6D82F}" destId="{D7D501C3-8B8B-44D4-B7E0-3F10ECD53A02}" srcOrd="1" destOrd="0" parTransId="{7FEE0741-4A56-4C8B-A56E-A5AC7EB593F2}" sibTransId="{4D45346C-E99C-4A6A-81BB-EC0D8FD16061}"/>
    <dgm:cxn modelId="{AFBF4B62-7AD8-46B1-9D84-6BA240547009}" type="presOf" srcId="{A96BD1BF-CBAF-43B5-8289-FF7EDFE6D82F}" destId="{F18379C3-87CC-42E8-814B-E20BF2F67351}" srcOrd="0" destOrd="0" presId="urn:microsoft.com/office/officeart/2005/8/layout/hList1"/>
    <dgm:cxn modelId="{B113B545-81B7-45C9-B8EF-8578E48A10B9}" type="presOf" srcId="{EBFD50E4-F7FE-4C9D-88E0-4CB34BCD796E}" destId="{A9A6EBA6-C772-468A-82B5-D51EB81EECE2}" srcOrd="0" destOrd="3" presId="urn:microsoft.com/office/officeart/2005/8/layout/hList1"/>
    <dgm:cxn modelId="{6A4A2D67-2020-4AF0-81F5-4528E9769C1F}" type="presOf" srcId="{A74BFD24-372D-4197-8EC8-171884C6A9F5}" destId="{EDDCFA37-27B2-4741-AABE-CF675A208A6E}" srcOrd="0" destOrd="0" presId="urn:microsoft.com/office/officeart/2005/8/layout/hList1"/>
    <dgm:cxn modelId="{19E45449-2714-4C69-ADA4-45E5DE95977F}" type="presOf" srcId="{491BE2BD-11B4-41B2-B1D3-F75D2CC689C9}" destId="{9DC060C7-2C93-424E-9CFF-3FD3140BB49A}" srcOrd="0" destOrd="0" presId="urn:microsoft.com/office/officeart/2005/8/layout/hList1"/>
    <dgm:cxn modelId="{BCAC196D-51CC-4F45-A1F6-2F8BB3150634}" type="presOf" srcId="{163AF586-107B-42ED-BBFB-C6186DFEA72D}" destId="{67F02319-7730-4B52-AC7A-EAF6991D217F}" srcOrd="0" destOrd="0" presId="urn:microsoft.com/office/officeart/2005/8/layout/hList1"/>
    <dgm:cxn modelId="{A9FB2E50-6934-490F-B465-564592813D14}" type="presOf" srcId="{FDA39A62-151D-491D-BAA0-CE3E9B8BD2B7}" destId="{3CF3CF19-5334-4216-8564-FA28A563D426}" srcOrd="0" destOrd="4" presId="urn:microsoft.com/office/officeart/2005/8/layout/hList1"/>
    <dgm:cxn modelId="{F912AC72-3C96-4C54-9900-922997FAFC9D}" srcId="{163AF586-107B-42ED-BBFB-C6186DFEA72D}" destId="{EB9417F7-3084-4FF3-B054-05C5E0EF36C6}" srcOrd="5" destOrd="0" parTransId="{0B2DB2E6-0932-4816-A6C8-1754AA2A42C2}" sibTransId="{3984FD16-F9B1-4E9E-8AAE-8643F8582EFF}"/>
    <dgm:cxn modelId="{9BAEAC75-A6B1-4098-9E26-69ED63A287F4}" srcId="{A74BFD24-372D-4197-8EC8-171884C6A9F5}" destId="{2125861A-CB24-40A5-B70B-C5DAFE8EFF31}" srcOrd="0" destOrd="0" parTransId="{4262824F-9E4C-4858-848D-2B378A6A51F7}" sibTransId="{C83F6940-3544-43FB-AE45-F30B4DF659CE}"/>
    <dgm:cxn modelId="{2CC5C159-34E2-47C4-8053-22C53EED0C3C}" srcId="{163AF586-107B-42ED-BBFB-C6186DFEA72D}" destId="{DB329F14-485C-4FCC-94AE-A11289189F10}" srcOrd="1" destOrd="0" parTransId="{57F2837A-1B7F-467B-9F3F-36708A8E7E64}" sibTransId="{E7F7B916-C9C0-44AA-8112-91759E6D1FC5}"/>
    <dgm:cxn modelId="{8F15577B-BBDD-44C9-83FD-5A36DD1582F8}" srcId="{D7D501C3-8B8B-44D4-B7E0-3F10ECD53A02}" destId="{B5F98864-53CF-4589-9621-5CD19E6BF76F}" srcOrd="2" destOrd="0" parTransId="{27E27E63-B00F-49FD-988F-69E6617CE43D}" sibTransId="{6FD4C496-F20E-4706-8C8B-C83065043E64}"/>
    <dgm:cxn modelId="{E346D883-9264-45FA-BF6E-C11523577AB9}" type="presOf" srcId="{40F4B93C-7D3D-4AA5-BA3E-ED4418A50B66}" destId="{9DC060C7-2C93-424E-9CFF-3FD3140BB49A}" srcOrd="0" destOrd="4" presId="urn:microsoft.com/office/officeart/2005/8/layout/hList1"/>
    <dgm:cxn modelId="{3CF2919B-8FBE-4263-9569-901888C21771}" type="presOf" srcId="{479E5699-B5D7-4A5F-ACF7-F4345A6D6DBA}" destId="{A9A6EBA6-C772-468A-82B5-D51EB81EECE2}" srcOrd="0" destOrd="1" presId="urn:microsoft.com/office/officeart/2005/8/layout/hList1"/>
    <dgm:cxn modelId="{DB70DBA2-BB5E-4ECA-805D-143689745543}" type="presOf" srcId="{2F96C4B6-1599-4E44-AEEF-B15BE1C5D8F9}" destId="{9DC060C7-2C93-424E-9CFF-3FD3140BB49A}" srcOrd="0" destOrd="1" presId="urn:microsoft.com/office/officeart/2005/8/layout/hList1"/>
    <dgm:cxn modelId="{3CD67FA6-86A8-4FD4-99AA-3FE226BD7696}" type="presOf" srcId="{E85787E9-C6B4-43A0-B365-908FFFCB6389}" destId="{3CF3CF19-5334-4216-8564-FA28A563D426}" srcOrd="0" destOrd="2" presId="urn:microsoft.com/office/officeart/2005/8/layout/hList1"/>
    <dgm:cxn modelId="{6F7608B7-5225-4E3F-A232-217008CBFB10}" srcId="{A96BD1BF-CBAF-43B5-8289-FF7EDFE6D82F}" destId="{A74BFD24-372D-4197-8EC8-171884C6A9F5}" srcOrd="2" destOrd="0" parTransId="{CBE59E11-39F9-406D-BB15-3AC6BE1DB142}" sibTransId="{946C7F1D-21B8-4698-BD99-3B647CA02095}"/>
    <dgm:cxn modelId="{452C3CBB-6D81-459D-BB2D-700EE5A1C7BD}" srcId="{A96BD1BF-CBAF-43B5-8289-FF7EDFE6D82F}" destId="{163AF586-107B-42ED-BBFB-C6186DFEA72D}" srcOrd="0" destOrd="0" parTransId="{F2C9024F-F245-45CD-A4C4-56B963855372}" sibTransId="{7A43CD82-19EC-418F-B00D-E846C931FA95}"/>
    <dgm:cxn modelId="{80C7BFC1-A159-428B-841B-05EEEC0E1F44}" type="presOf" srcId="{2125861A-CB24-40A5-B70B-C5DAFE8EFF31}" destId="{A9A6EBA6-C772-468A-82B5-D51EB81EECE2}" srcOrd="0" destOrd="0" presId="urn:microsoft.com/office/officeart/2005/8/layout/hList1"/>
    <dgm:cxn modelId="{3A5465C4-622F-4DF8-AF29-2E9FDFEB2FF6}" type="presOf" srcId="{EB9417F7-3084-4FF3-B054-05C5E0EF36C6}" destId="{3CF3CF19-5334-4216-8564-FA28A563D426}" srcOrd="0" destOrd="5" presId="urn:microsoft.com/office/officeart/2005/8/layout/hList1"/>
    <dgm:cxn modelId="{D2A797D1-1FDA-432E-A5AA-50D69EC30C93}" type="presOf" srcId="{481165A7-1693-4506-ABD8-13BE9569EE0B}" destId="{3CF3CF19-5334-4216-8564-FA28A563D426}" srcOrd="0" destOrd="3" presId="urn:microsoft.com/office/officeart/2005/8/layout/hList1"/>
    <dgm:cxn modelId="{73CF5CD5-883A-43E9-B578-58F69AFD3900}" srcId="{D7D501C3-8B8B-44D4-B7E0-3F10ECD53A02}" destId="{19D463F5-5317-42F4-B63F-72CCB6A60754}" srcOrd="3" destOrd="0" parTransId="{6083C688-8E5C-4DD2-9A23-F5314CC0C605}" sibTransId="{709146A5-6A2A-4B85-919A-64355854D35D}"/>
    <dgm:cxn modelId="{0295CAD9-F8B7-4432-A0CA-6C65FAC781DC}" srcId="{163AF586-107B-42ED-BBFB-C6186DFEA72D}" destId="{FDA39A62-151D-491D-BAA0-CE3E9B8BD2B7}" srcOrd="4" destOrd="0" parTransId="{74AC7E25-191B-4CB8-864E-B59C5F102F91}" sibTransId="{BA31BEC5-3DA7-415A-A68A-8942428A84D8}"/>
    <dgm:cxn modelId="{3F530FDF-F455-4660-AA93-C19BADB515E4}" type="presOf" srcId="{19D463F5-5317-42F4-B63F-72CCB6A60754}" destId="{9DC060C7-2C93-424E-9CFF-3FD3140BB49A}" srcOrd="0" destOrd="3" presId="urn:microsoft.com/office/officeart/2005/8/layout/hList1"/>
    <dgm:cxn modelId="{2D4CBFF8-BAB9-43A0-9B60-CC58BA8BE5E9}" srcId="{D7D501C3-8B8B-44D4-B7E0-3F10ECD53A02}" destId="{2F96C4B6-1599-4E44-AEEF-B15BE1C5D8F9}" srcOrd="1" destOrd="0" parTransId="{D7952A77-F771-441E-9F60-A19B80623E10}" sibTransId="{80541580-274C-4CD3-A026-93F47FAB025D}"/>
    <dgm:cxn modelId="{8EC05B3B-7458-4DEA-8603-595F734978E7}" type="presParOf" srcId="{F18379C3-87CC-42E8-814B-E20BF2F67351}" destId="{6E46F275-3453-4649-9C19-C067A34AA184}" srcOrd="0" destOrd="0" presId="urn:microsoft.com/office/officeart/2005/8/layout/hList1"/>
    <dgm:cxn modelId="{A9D61D80-3963-4327-B17B-1A7C72671F98}" type="presParOf" srcId="{6E46F275-3453-4649-9C19-C067A34AA184}" destId="{67F02319-7730-4B52-AC7A-EAF6991D217F}" srcOrd="0" destOrd="0" presId="urn:microsoft.com/office/officeart/2005/8/layout/hList1"/>
    <dgm:cxn modelId="{B54DB761-22A5-4311-82D3-130A4F966C56}" type="presParOf" srcId="{6E46F275-3453-4649-9C19-C067A34AA184}" destId="{3CF3CF19-5334-4216-8564-FA28A563D426}" srcOrd="1" destOrd="0" presId="urn:microsoft.com/office/officeart/2005/8/layout/hList1"/>
    <dgm:cxn modelId="{BF1A0021-D337-405B-BE23-E59650D31DB4}" type="presParOf" srcId="{F18379C3-87CC-42E8-814B-E20BF2F67351}" destId="{41D0B425-E1B9-4008-A4C1-5F5313B70281}" srcOrd="1" destOrd="0" presId="urn:microsoft.com/office/officeart/2005/8/layout/hList1"/>
    <dgm:cxn modelId="{72529AB4-B94B-4E82-BEDA-5F1B36D86BBB}" type="presParOf" srcId="{F18379C3-87CC-42E8-814B-E20BF2F67351}" destId="{1E45FB27-1362-476D-995E-2A880E345313}" srcOrd="2" destOrd="0" presId="urn:microsoft.com/office/officeart/2005/8/layout/hList1"/>
    <dgm:cxn modelId="{041709A9-B320-4424-86CB-597D2E83788A}" type="presParOf" srcId="{1E45FB27-1362-476D-995E-2A880E345313}" destId="{5DC8FC81-543E-4B05-B08F-E535AAFF37C2}" srcOrd="0" destOrd="0" presId="urn:microsoft.com/office/officeart/2005/8/layout/hList1"/>
    <dgm:cxn modelId="{05DB8DE2-0193-4695-A2A0-99A9126CFB7A}" type="presParOf" srcId="{1E45FB27-1362-476D-995E-2A880E345313}" destId="{9DC060C7-2C93-424E-9CFF-3FD3140BB49A}" srcOrd="1" destOrd="0" presId="urn:microsoft.com/office/officeart/2005/8/layout/hList1"/>
    <dgm:cxn modelId="{761187F0-5A00-4853-8CFF-C03345562E47}" type="presParOf" srcId="{F18379C3-87CC-42E8-814B-E20BF2F67351}" destId="{350C5593-9C47-4028-BF72-A49ECF984A2F}" srcOrd="3" destOrd="0" presId="urn:microsoft.com/office/officeart/2005/8/layout/hList1"/>
    <dgm:cxn modelId="{E7C2E005-8F88-42B3-A1D3-3FF48329BFAC}" type="presParOf" srcId="{F18379C3-87CC-42E8-814B-E20BF2F67351}" destId="{7E89ED83-7F08-4B10-80C0-12B3FDE8FBA3}" srcOrd="4" destOrd="0" presId="urn:microsoft.com/office/officeart/2005/8/layout/hList1"/>
    <dgm:cxn modelId="{1FF7884D-5C73-4675-99AA-E29F8C159960}" type="presParOf" srcId="{7E89ED83-7F08-4B10-80C0-12B3FDE8FBA3}" destId="{EDDCFA37-27B2-4741-AABE-CF675A208A6E}" srcOrd="0" destOrd="0" presId="urn:microsoft.com/office/officeart/2005/8/layout/hList1"/>
    <dgm:cxn modelId="{8C5FADD7-8EF8-4E11-9BB4-E49284F2D635}" type="presParOf" srcId="{7E89ED83-7F08-4B10-80C0-12B3FDE8FBA3}" destId="{A9A6EBA6-C772-468A-82B5-D51EB81EECE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1493BC-E1CC-4D5D-AADB-2AF4BE2ABE81}">
      <dsp:nvSpPr>
        <dsp:cNvPr id="0" name=""/>
        <dsp:cNvSpPr/>
      </dsp:nvSpPr>
      <dsp:spPr>
        <a:xfrm>
          <a:off x="5744" y="170917"/>
          <a:ext cx="2874910" cy="1149964"/>
        </a:xfrm>
        <a:prstGeom prst="chevron">
          <a:avLst/>
        </a:prstGeom>
        <a:solidFill>
          <a:srgbClr val="FFF1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u="none" kern="1200" dirty="0">
              <a:solidFill>
                <a:srgbClr val="444444"/>
              </a:solidFill>
            </a:rPr>
            <a:t>08/01~08/29</a:t>
          </a:r>
          <a:endParaRPr lang="zh-TW" altLang="en-US" sz="2000" kern="1200" dirty="0">
            <a:solidFill>
              <a:srgbClr val="444444"/>
            </a:solidFill>
          </a:endParaRPr>
        </a:p>
      </dsp:txBody>
      <dsp:txXfrm>
        <a:off x="580726" y="170917"/>
        <a:ext cx="1724946" cy="1149964"/>
      </dsp:txXfrm>
    </dsp:sp>
    <dsp:sp modelId="{1E4F2EBF-A922-4AF1-879B-B8BA371A3261}">
      <dsp:nvSpPr>
        <dsp:cNvPr id="0" name=""/>
        <dsp:cNvSpPr/>
      </dsp:nvSpPr>
      <dsp:spPr>
        <a:xfrm>
          <a:off x="5744" y="1464626"/>
          <a:ext cx="2299928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系所設定</a:t>
          </a:r>
          <a:endParaRPr lang="zh-TW" altLang="en-US" sz="2000" b="0" i="0" u="none" kern="1200" dirty="0"/>
        </a:p>
      </dsp:txBody>
      <dsp:txXfrm>
        <a:off x="5744" y="1464626"/>
        <a:ext cx="2299928" cy="1170000"/>
      </dsp:txXfrm>
    </dsp:sp>
    <dsp:sp modelId="{3A278669-32D7-4E46-99BC-9C47C28AB3A7}">
      <dsp:nvSpPr>
        <dsp:cNvPr id="0" name=""/>
        <dsp:cNvSpPr/>
      </dsp:nvSpPr>
      <dsp:spPr>
        <a:xfrm>
          <a:off x="2664655" y="170917"/>
          <a:ext cx="2874910" cy="1149964"/>
        </a:xfrm>
        <a:prstGeom prst="chevron">
          <a:avLst/>
        </a:prstGeom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09/01~10/31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3239637" y="170917"/>
        <a:ext cx="1724946" cy="1149964"/>
      </dsp:txXfrm>
    </dsp:sp>
    <dsp:sp modelId="{E0B85953-BCEC-41E2-AF56-20C8C6B2FC00}">
      <dsp:nvSpPr>
        <dsp:cNvPr id="0" name=""/>
        <dsp:cNvSpPr/>
      </dsp:nvSpPr>
      <dsp:spPr>
        <a:xfrm>
          <a:off x="2664655" y="1464626"/>
          <a:ext cx="2299928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填表期間</a:t>
          </a:r>
          <a:endParaRPr lang="zh-TW" altLang="en-US" sz="2000" b="0" i="0" u="none" kern="1200" dirty="0"/>
        </a:p>
      </dsp:txBody>
      <dsp:txXfrm>
        <a:off x="2664655" y="1464626"/>
        <a:ext cx="2299928" cy="1170000"/>
      </dsp:txXfrm>
    </dsp:sp>
    <dsp:sp modelId="{3F646C44-EF10-4C02-BF37-8E2DB7BD36FA}">
      <dsp:nvSpPr>
        <dsp:cNvPr id="0" name=""/>
        <dsp:cNvSpPr/>
      </dsp:nvSpPr>
      <dsp:spPr>
        <a:xfrm>
          <a:off x="5323566" y="170917"/>
          <a:ext cx="2874910" cy="1149964"/>
        </a:xfrm>
        <a:prstGeom prst="chevron">
          <a:avLst/>
        </a:prstGeom>
        <a:solidFill>
          <a:srgbClr val="A8D08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</a:rPr>
            <a:t>11/03~11/05</a:t>
          </a:r>
          <a:endParaRPr lang="zh-TW" altLang="en-US" sz="2000" kern="1200" dirty="0">
            <a:solidFill>
              <a:srgbClr val="444444"/>
            </a:solidFill>
          </a:endParaRPr>
        </a:p>
      </dsp:txBody>
      <dsp:txXfrm>
        <a:off x="5898548" y="170917"/>
        <a:ext cx="1724946" cy="1149964"/>
      </dsp:txXfrm>
    </dsp:sp>
    <dsp:sp modelId="{A9C245B2-57AF-4E3A-A099-FE22AC9E88B3}">
      <dsp:nvSpPr>
        <dsp:cNvPr id="0" name=""/>
        <dsp:cNvSpPr/>
      </dsp:nvSpPr>
      <dsp:spPr>
        <a:xfrm>
          <a:off x="5323566" y="1464626"/>
          <a:ext cx="2299928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資料匯出</a:t>
          </a:r>
          <a:endParaRPr lang="zh-TW" altLang="en-US" sz="2000" b="0" i="0" u="none" kern="1200" dirty="0"/>
        </a:p>
      </dsp:txBody>
      <dsp:txXfrm>
        <a:off x="5323566" y="1464626"/>
        <a:ext cx="2299928" cy="1170000"/>
      </dsp:txXfrm>
    </dsp:sp>
    <dsp:sp modelId="{93F75664-377D-453D-AABA-FB202039E26C}">
      <dsp:nvSpPr>
        <dsp:cNvPr id="0" name=""/>
        <dsp:cNvSpPr/>
      </dsp:nvSpPr>
      <dsp:spPr>
        <a:xfrm>
          <a:off x="7982476" y="170917"/>
          <a:ext cx="2874910" cy="1149964"/>
        </a:xfrm>
        <a:prstGeom prst="chevron">
          <a:avLst/>
        </a:prstGeom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11/06~11/19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8557458" y="170917"/>
        <a:ext cx="1724946" cy="1149964"/>
      </dsp:txXfrm>
    </dsp:sp>
    <dsp:sp modelId="{644F928C-2F45-4F22-B813-E98E94B4DF7F}">
      <dsp:nvSpPr>
        <dsp:cNvPr id="0" name=""/>
        <dsp:cNvSpPr/>
      </dsp:nvSpPr>
      <dsp:spPr>
        <a:xfrm>
          <a:off x="7982476" y="1464626"/>
          <a:ext cx="2299928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學校自主修正期</a:t>
          </a:r>
        </a:p>
      </dsp:txBody>
      <dsp:txXfrm>
        <a:off x="7982476" y="1464626"/>
        <a:ext cx="2299928" cy="117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A616B-08DF-4013-90F0-83B768B1846C}">
      <dsp:nvSpPr>
        <dsp:cNvPr id="0" name=""/>
        <dsp:cNvSpPr/>
      </dsp:nvSpPr>
      <dsp:spPr>
        <a:xfrm>
          <a:off x="5744" y="2164"/>
          <a:ext cx="2874910" cy="1149964"/>
        </a:xfrm>
        <a:prstGeom prst="chevron">
          <a:avLst/>
        </a:prstGeom>
        <a:solidFill>
          <a:srgbClr val="A8D08D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11/20~11/21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580726" y="2164"/>
        <a:ext cx="1724946" cy="1149964"/>
      </dsp:txXfrm>
    </dsp:sp>
    <dsp:sp modelId="{2D8776E9-D202-4C55-A24E-D90A0C2B1474}">
      <dsp:nvSpPr>
        <dsp:cNvPr id="0" name=""/>
        <dsp:cNvSpPr/>
      </dsp:nvSpPr>
      <dsp:spPr>
        <a:xfrm>
          <a:off x="5744" y="1295874"/>
          <a:ext cx="2299928" cy="102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資料匯出</a:t>
          </a:r>
          <a:endParaRPr lang="zh-TW" altLang="en-US" sz="2000" b="0" i="0" u="none" kern="1200" dirty="0"/>
        </a:p>
      </dsp:txBody>
      <dsp:txXfrm>
        <a:off x="5744" y="1295874"/>
        <a:ext cx="2299928" cy="1026000"/>
      </dsp:txXfrm>
    </dsp:sp>
    <dsp:sp modelId="{9E054821-9249-47B8-8AA8-D13AE4FB1E4A}">
      <dsp:nvSpPr>
        <dsp:cNvPr id="0" name=""/>
        <dsp:cNvSpPr/>
      </dsp:nvSpPr>
      <dsp:spPr>
        <a:xfrm>
          <a:off x="2664654" y="2164"/>
          <a:ext cx="2874910" cy="1149964"/>
        </a:xfrm>
        <a:prstGeom prst="chevron">
          <a:avLst/>
        </a:prstGeom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11/27~11/28</a:t>
          </a:r>
          <a:endParaRPr lang="zh-TW" altLang="en-US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3239636" y="2164"/>
        <a:ext cx="1724946" cy="1149964"/>
      </dsp:txXfrm>
    </dsp:sp>
    <dsp:sp modelId="{A08714B3-B378-4F20-92FF-EA62A7E64AE0}">
      <dsp:nvSpPr>
        <dsp:cNvPr id="0" name=""/>
        <dsp:cNvSpPr/>
      </dsp:nvSpPr>
      <dsp:spPr>
        <a:xfrm>
          <a:off x="2664654" y="1295874"/>
          <a:ext cx="2299928" cy="102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應用單位檢核後通知修正期</a:t>
          </a:r>
          <a:endParaRPr lang="zh-TW" altLang="en-US" sz="2000" b="0" i="0" u="none" kern="1200" dirty="0"/>
        </a:p>
      </dsp:txBody>
      <dsp:txXfrm>
        <a:off x="2664654" y="1295874"/>
        <a:ext cx="2299928" cy="1026000"/>
      </dsp:txXfrm>
    </dsp:sp>
    <dsp:sp modelId="{99CF529E-BA41-4849-929B-F20D74B77BA1}">
      <dsp:nvSpPr>
        <dsp:cNvPr id="0" name=""/>
        <dsp:cNvSpPr/>
      </dsp:nvSpPr>
      <dsp:spPr>
        <a:xfrm>
          <a:off x="5323565" y="2164"/>
          <a:ext cx="2874910" cy="1149964"/>
        </a:xfrm>
        <a:prstGeom prst="chevron">
          <a:avLst/>
        </a:prstGeom>
        <a:solidFill>
          <a:srgbClr val="A8D08D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12/01~12/02</a:t>
          </a:r>
          <a:endParaRPr lang="zh-TW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5898547" y="2164"/>
        <a:ext cx="1724946" cy="1149964"/>
      </dsp:txXfrm>
    </dsp:sp>
    <dsp:sp modelId="{E2E05246-4A70-4254-BA19-B36485F1D37D}">
      <dsp:nvSpPr>
        <dsp:cNvPr id="0" name=""/>
        <dsp:cNvSpPr/>
      </dsp:nvSpPr>
      <dsp:spPr>
        <a:xfrm>
          <a:off x="5323565" y="1295874"/>
          <a:ext cx="2299928" cy="102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資料匯出</a:t>
          </a:r>
          <a:endParaRPr lang="zh-TW" altLang="en-US" sz="2000" b="0" i="0" u="none" kern="1200" dirty="0"/>
        </a:p>
      </dsp:txBody>
      <dsp:txXfrm>
        <a:off x="5323565" y="1295874"/>
        <a:ext cx="2299928" cy="1026000"/>
      </dsp:txXfrm>
    </dsp:sp>
    <dsp:sp modelId="{AD9BEDBE-A92C-4D76-91EC-3F36DB908224}">
      <dsp:nvSpPr>
        <dsp:cNvPr id="0" name=""/>
        <dsp:cNvSpPr/>
      </dsp:nvSpPr>
      <dsp:spPr>
        <a:xfrm>
          <a:off x="7982476" y="2164"/>
          <a:ext cx="2874910" cy="1149964"/>
        </a:xfrm>
        <a:prstGeom prst="chevron">
          <a:avLst/>
        </a:prstGeom>
        <a:solidFill>
          <a:srgbClr val="FFF176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12/19</a:t>
          </a:r>
          <a:r>
            <a:rPr lang="zh-TW" altLang="en-US" sz="2000" b="1" i="0" u="none" kern="1200" dirty="0">
              <a:solidFill>
                <a:srgbClr val="444444"/>
              </a:solidFill>
              <a:latin typeface="Arial" panose="020B0604020202020204"/>
              <a:ea typeface="+mn-ea"/>
              <a:cs typeface="+mn-cs"/>
            </a:rPr>
            <a:t>前</a:t>
          </a:r>
          <a:endParaRPr lang="zh-TW" sz="2000" b="1" i="0" u="none" kern="1200" dirty="0">
            <a:solidFill>
              <a:srgbClr val="444444"/>
            </a:solidFill>
            <a:latin typeface="Arial" panose="020B0604020202020204"/>
            <a:ea typeface="+mn-ea"/>
            <a:cs typeface="+mn-cs"/>
          </a:endParaRPr>
        </a:p>
      </dsp:txBody>
      <dsp:txXfrm>
        <a:off x="8557458" y="2164"/>
        <a:ext cx="1724946" cy="1149964"/>
      </dsp:txXfrm>
    </dsp:sp>
    <dsp:sp modelId="{3E9E1381-8D6D-485A-AEBF-DC10B4ADB11D}">
      <dsp:nvSpPr>
        <dsp:cNvPr id="0" name=""/>
        <dsp:cNvSpPr/>
      </dsp:nvSpPr>
      <dsp:spPr>
        <a:xfrm>
          <a:off x="7982476" y="1295874"/>
          <a:ext cx="2299928" cy="102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i="0" u="none" kern="1200" dirty="0"/>
            <a:t>資料寄送</a:t>
          </a:r>
          <a:endParaRPr lang="zh-TW" altLang="en-US" sz="2000" b="0" i="0" u="none" kern="1200" dirty="0"/>
        </a:p>
      </dsp:txBody>
      <dsp:txXfrm>
        <a:off x="7982476" y="1295874"/>
        <a:ext cx="2299928" cy="1026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02319-7730-4B52-AC7A-EAF6991D217F}">
      <dsp:nvSpPr>
        <dsp:cNvPr id="0" name=""/>
        <dsp:cNvSpPr/>
      </dsp:nvSpPr>
      <dsp:spPr>
        <a:xfrm>
          <a:off x="169890" y="242923"/>
          <a:ext cx="3536751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第一次資料匯出：</a:t>
          </a:r>
        </a:p>
      </dsp:txBody>
      <dsp:txXfrm>
        <a:off x="169890" y="242923"/>
        <a:ext cx="3536751" cy="576000"/>
      </dsp:txXfrm>
    </dsp:sp>
    <dsp:sp modelId="{3CF3CF19-5334-4216-8564-FA28A563D426}">
      <dsp:nvSpPr>
        <dsp:cNvPr id="0" name=""/>
        <dsp:cNvSpPr/>
      </dsp:nvSpPr>
      <dsp:spPr>
        <a:xfrm>
          <a:off x="169890" y="818923"/>
          <a:ext cx="3536751" cy="301950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zh-TW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總量管制小組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獎勵補助工作小組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  <a:endParaRPr lang="zh-TW" altLang="en-US" sz="2000" kern="1200"/>
        </a:p>
      </dsp:txBody>
      <dsp:txXfrm>
        <a:off x="169890" y="818923"/>
        <a:ext cx="3536751" cy="3019500"/>
      </dsp:txXfrm>
    </dsp:sp>
    <dsp:sp modelId="{5DC8FC81-543E-4B05-B08F-E535AAFF37C2}">
      <dsp:nvSpPr>
        <dsp:cNvPr id="0" name=""/>
        <dsp:cNvSpPr/>
      </dsp:nvSpPr>
      <dsp:spPr>
        <a:xfrm>
          <a:off x="4035524" y="242923"/>
          <a:ext cx="3536751" cy="5760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第二次資料匯出：</a:t>
          </a:r>
          <a:endParaRPr lang="zh-TW" altLang="en-US" sz="2000" kern="1200" dirty="0"/>
        </a:p>
      </dsp:txBody>
      <dsp:txXfrm>
        <a:off x="4035524" y="242923"/>
        <a:ext cx="3536751" cy="576000"/>
      </dsp:txXfrm>
    </dsp:sp>
    <dsp:sp modelId="{9DC060C7-2C93-424E-9CFF-3FD3140BB49A}">
      <dsp:nvSpPr>
        <dsp:cNvPr id="0" name=""/>
        <dsp:cNvSpPr/>
      </dsp:nvSpPr>
      <dsp:spPr>
        <a:xfrm>
          <a:off x="4035524" y="818923"/>
          <a:ext cx="3536751" cy="301950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總量管制小組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</a:p>
      </dsp:txBody>
      <dsp:txXfrm>
        <a:off x="4035524" y="818923"/>
        <a:ext cx="3536751" cy="3019500"/>
      </dsp:txXfrm>
    </dsp:sp>
    <dsp:sp modelId="{EDDCFA37-27B2-4741-AABE-CF675A208A6E}">
      <dsp:nvSpPr>
        <dsp:cNvPr id="0" name=""/>
        <dsp:cNvSpPr/>
      </dsp:nvSpPr>
      <dsp:spPr>
        <a:xfrm>
          <a:off x="7921954" y="242923"/>
          <a:ext cx="3536751" cy="5760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1" kern="120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第三次資料匯出：</a:t>
          </a:r>
          <a:endParaRPr lang="zh-TW" altLang="en-US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7921954" y="242923"/>
        <a:ext cx="3536751" cy="576000"/>
      </dsp:txXfrm>
    </dsp:sp>
    <dsp:sp modelId="{A9A6EBA6-C772-468A-82B5-D51EB81EECE2}">
      <dsp:nvSpPr>
        <dsp:cNvPr id="0" name=""/>
        <dsp:cNvSpPr/>
      </dsp:nvSpPr>
      <dsp:spPr>
        <a:xfrm>
          <a:off x="7921954" y="818923"/>
          <a:ext cx="3536751" cy="301950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統計處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大專校院一覽表</a:t>
          </a:r>
          <a:endParaRPr lang="en-US" altLang="zh-TW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大專校院學生基本資料庫</a:t>
          </a:r>
          <a:endParaRPr lang="zh-TW" altLang="en-US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2000" b="1" kern="1200">
              <a:latin typeface="微軟正黑體" panose="020B0604030504040204" pitchFamily="34" charset="-120"/>
              <a:ea typeface="微軟正黑體" panose="020B0604030504040204" pitchFamily="34" charset="-120"/>
            </a:rPr>
            <a:t>大專校院校務資訊公開平臺</a:t>
          </a:r>
          <a:endParaRPr lang="zh-TW" altLang="en-US" sz="20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7921954" y="818923"/>
        <a:ext cx="3536751" cy="3019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998" cy="356437"/>
          </a:xfrm>
          <a:prstGeom prst="rect">
            <a:avLst/>
          </a:prstGeom>
        </p:spPr>
        <p:txBody>
          <a:bodyPr vert="horz" lIns="94772" tIns="47385" rIns="94772" bIns="47385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797248" y="0"/>
            <a:ext cx="4434998" cy="356437"/>
          </a:xfrm>
          <a:prstGeom prst="rect">
            <a:avLst/>
          </a:prstGeom>
        </p:spPr>
        <p:txBody>
          <a:bodyPr vert="horz" lIns="94772" tIns="47385" rIns="94772" bIns="47385" rtlCol="0"/>
          <a:lstStyle>
            <a:lvl1pPr algn="r">
              <a:defRPr sz="1200"/>
            </a:lvl1pPr>
          </a:lstStyle>
          <a:p>
            <a:fld id="{5EF67E66-3F5C-4904-B5C5-18C97F4E1829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2" y="6747631"/>
            <a:ext cx="4434998" cy="356436"/>
          </a:xfrm>
          <a:prstGeom prst="rect">
            <a:avLst/>
          </a:prstGeom>
        </p:spPr>
        <p:txBody>
          <a:bodyPr vert="horz" lIns="94772" tIns="47385" rIns="94772" bIns="47385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797248" y="6747631"/>
            <a:ext cx="4434998" cy="356436"/>
          </a:xfrm>
          <a:prstGeom prst="rect">
            <a:avLst/>
          </a:prstGeom>
        </p:spPr>
        <p:txBody>
          <a:bodyPr vert="horz" lIns="94772" tIns="47385" rIns="94772" bIns="47385" rtlCol="0" anchor="b"/>
          <a:lstStyle>
            <a:lvl1pPr algn="r">
              <a:defRPr sz="1200"/>
            </a:lvl1pPr>
          </a:lstStyle>
          <a:p>
            <a:fld id="{29110EBA-6524-432F-B1B7-97555015D0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5265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998" cy="356437"/>
          </a:xfrm>
          <a:prstGeom prst="rect">
            <a:avLst/>
          </a:prstGeom>
        </p:spPr>
        <p:txBody>
          <a:bodyPr vert="horz" lIns="94772" tIns="47385" rIns="94772" bIns="47385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797248" y="0"/>
            <a:ext cx="4434998" cy="356437"/>
          </a:xfrm>
          <a:prstGeom prst="rect">
            <a:avLst/>
          </a:prstGeom>
        </p:spPr>
        <p:txBody>
          <a:bodyPr vert="horz" lIns="94772" tIns="47385" rIns="94772" bIns="47385" rtlCol="0"/>
          <a:lstStyle>
            <a:lvl1pPr algn="r">
              <a:defRPr sz="1200"/>
            </a:lvl1pPr>
          </a:lstStyle>
          <a:p>
            <a:fld id="{816F1A50-C26C-4C2E-8537-C722BC8C7E78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987675" y="887413"/>
            <a:ext cx="4259263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72" tIns="47385" rIns="94772" bIns="47385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1023463" y="3418831"/>
            <a:ext cx="8187690" cy="2797224"/>
          </a:xfrm>
          <a:prstGeom prst="rect">
            <a:avLst/>
          </a:prstGeom>
        </p:spPr>
        <p:txBody>
          <a:bodyPr vert="horz" lIns="94772" tIns="47385" rIns="94772" bIns="47385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6747631"/>
            <a:ext cx="4434998" cy="356436"/>
          </a:xfrm>
          <a:prstGeom prst="rect">
            <a:avLst/>
          </a:prstGeom>
        </p:spPr>
        <p:txBody>
          <a:bodyPr vert="horz" lIns="94772" tIns="47385" rIns="94772" bIns="47385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797248" y="6747631"/>
            <a:ext cx="4434998" cy="356436"/>
          </a:xfrm>
          <a:prstGeom prst="rect">
            <a:avLst/>
          </a:prstGeom>
        </p:spPr>
        <p:txBody>
          <a:bodyPr vert="horz" lIns="94772" tIns="47385" rIns="94772" bIns="47385" rtlCol="0" anchor="b"/>
          <a:lstStyle>
            <a:lvl1pPr algn="r">
              <a:defRPr sz="1200"/>
            </a:lvl1pPr>
          </a:lstStyle>
          <a:p>
            <a:fld id="{4B562836-289B-4A25-A8F6-F44FECB18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789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517">
              <a:defRPr/>
            </a:pPr>
            <a:r>
              <a:rPr lang="zh-TW" altLang="en-US" dirty="0"/>
              <a:t>高雄場（蓮潭會館）：</a:t>
            </a:r>
            <a:r>
              <a:rPr lang="en-US" altLang="zh-TW" dirty="0" err="1"/>
              <a:t>wifi</a:t>
            </a:r>
            <a:r>
              <a:rPr lang="zh-TW" altLang="en-US" dirty="0"/>
              <a:t>無需密碼，點選飯店名稱即可連線使用</a:t>
            </a:r>
            <a:r>
              <a:rPr lang="en-US" altLang="zh-TW" dirty="0"/>
              <a:t>/WIFI</a:t>
            </a:r>
            <a:r>
              <a:rPr lang="zh-TW" altLang="en-US" dirty="0"/>
              <a:t>帳號：</a:t>
            </a:r>
            <a:r>
              <a:rPr lang="en-US" altLang="zh-TW" dirty="0"/>
              <a:t>Garden Villa    WIFI</a:t>
            </a:r>
            <a:r>
              <a:rPr lang="zh-TW" altLang="en-US" dirty="0"/>
              <a:t>密碼：無</a:t>
            </a:r>
            <a:br>
              <a:rPr lang="en-US" altLang="zh-TW" dirty="0"/>
            </a:br>
            <a:r>
              <a:rPr lang="zh-TW" altLang="en-US" dirty="0"/>
              <a:t>台中場 </a:t>
            </a:r>
            <a:r>
              <a:rPr lang="en-US" altLang="zh-TW" dirty="0"/>
              <a:t>(</a:t>
            </a:r>
            <a:r>
              <a:rPr lang="zh-TW" altLang="en-US" dirty="0"/>
              <a:t>集思</a:t>
            </a:r>
            <a:r>
              <a:rPr lang="en-US" altLang="zh-TW" dirty="0"/>
              <a:t>)</a:t>
            </a:r>
            <a:r>
              <a:rPr lang="zh-TW" altLang="en-US" dirty="0"/>
              <a:t>：無</a:t>
            </a:r>
            <a:r>
              <a:rPr lang="en-US" altLang="zh-TW" dirty="0" err="1"/>
              <a:t>wifi</a:t>
            </a:r>
            <a:br>
              <a:rPr lang="zh-TW" altLang="en-US" dirty="0"/>
            </a:br>
            <a:r>
              <a:rPr lang="zh-TW" altLang="en-US" dirty="0"/>
              <a:t>台北場（台大醫院國際會議中心）：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帳號：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THCC-</a:t>
            </a:r>
            <a:r>
              <a:rPr lang="en-US" altLang="zh-TW" b="1" kern="0" dirty="0" err="1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freewifi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/>
              <a:t>   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密碼：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77240109</a:t>
            </a:r>
            <a:r>
              <a:rPr lang="en-US" altLang="zh-TW" dirty="0"/>
              <a:t>  </a:t>
            </a:r>
            <a:r>
              <a:rPr lang="zh-TW" altLang="en-US" dirty="0"/>
              <a:t>（字體大小</a:t>
            </a:r>
            <a:r>
              <a:rPr lang="en-US" altLang="zh-TW" dirty="0"/>
              <a:t>20</a:t>
            </a:r>
            <a:r>
              <a:rPr lang="zh-TW" altLang="en-US" dirty="0"/>
              <a:t>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1065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9336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895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573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2296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8133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台北場無停車券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398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1"/>
          <p:cNvGrpSpPr>
            <a:grpSpLocks/>
          </p:cNvGrpSpPr>
          <p:nvPr userDrawn="1"/>
        </p:nvGrpSpPr>
        <p:grpSpPr bwMode="auto">
          <a:xfrm>
            <a:off x="3" y="0"/>
            <a:ext cx="11696700" cy="6858000"/>
            <a:chOff x="0" y="-4087"/>
            <a:chExt cx="11696700" cy="6283320"/>
          </a:xfrm>
        </p:grpSpPr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0" y="476440"/>
              <a:ext cx="11696700" cy="5343455"/>
            </a:xfrm>
            <a:custGeom>
              <a:avLst/>
              <a:gdLst>
                <a:gd name="T0" fmla="*/ 0 w 4756"/>
                <a:gd name="T1" fmla="*/ 0 h 2239"/>
                <a:gd name="T2" fmla="*/ 2147483646 w 4756"/>
                <a:gd name="T3" fmla="*/ 0 h 2239"/>
                <a:gd name="T4" fmla="*/ 2147483646 w 4756"/>
                <a:gd name="T5" fmla="*/ 2147483646 h 2239"/>
                <a:gd name="T6" fmla="*/ 2147483646 w 4756"/>
                <a:gd name="T7" fmla="*/ 2147483646 h 2239"/>
                <a:gd name="T8" fmla="*/ 0 w 4756"/>
                <a:gd name="T9" fmla="*/ 2147483646 h 2239"/>
                <a:gd name="T10" fmla="*/ 0 w 4756"/>
                <a:gd name="T11" fmla="*/ 0 h 2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56" h="2239">
                  <a:moveTo>
                    <a:pt x="0" y="0"/>
                  </a:moveTo>
                  <a:lnTo>
                    <a:pt x="3897" y="0"/>
                  </a:lnTo>
                  <a:lnTo>
                    <a:pt x="4756" y="1121"/>
                  </a:lnTo>
                  <a:lnTo>
                    <a:pt x="3897" y="2239"/>
                  </a:lnTo>
                  <a:lnTo>
                    <a:pt x="0" y="2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8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5942716" y="-4087"/>
              <a:ext cx="4620789" cy="6283320"/>
            </a:xfrm>
            <a:custGeom>
              <a:avLst/>
              <a:gdLst>
                <a:gd name="T0" fmla="*/ 0 w 1940"/>
                <a:gd name="T1" fmla="*/ 0 h 3040"/>
                <a:gd name="T2" fmla="*/ 2147483646 w 1940"/>
                <a:gd name="T3" fmla="*/ 0 h 3040"/>
                <a:gd name="T4" fmla="*/ 2147483646 w 1940"/>
                <a:gd name="T5" fmla="*/ 2147483646 h 3040"/>
                <a:gd name="T6" fmla="*/ 2147483646 w 1940"/>
                <a:gd name="T7" fmla="*/ 2147483646 h 3040"/>
                <a:gd name="T8" fmla="*/ 2147483646 w 1940"/>
                <a:gd name="T9" fmla="*/ 2147483646 h 3040"/>
                <a:gd name="T10" fmla="*/ 0 w 1940"/>
                <a:gd name="T11" fmla="*/ 2147483646 h 3040"/>
                <a:gd name="T12" fmla="*/ 2147483646 w 1940"/>
                <a:gd name="T13" fmla="*/ 2147483646 h 3040"/>
                <a:gd name="T14" fmla="*/ 0 w 1940"/>
                <a:gd name="T15" fmla="*/ 0 h 30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40" h="3040">
                  <a:moveTo>
                    <a:pt x="0" y="0"/>
                  </a:moveTo>
                  <a:lnTo>
                    <a:pt x="774" y="0"/>
                  </a:lnTo>
                  <a:lnTo>
                    <a:pt x="1938" y="1537"/>
                  </a:lnTo>
                  <a:lnTo>
                    <a:pt x="1940" y="1537"/>
                  </a:lnTo>
                  <a:lnTo>
                    <a:pt x="774" y="3040"/>
                  </a:lnTo>
                  <a:lnTo>
                    <a:pt x="0" y="3040"/>
                  </a:lnTo>
                  <a:lnTo>
                    <a:pt x="1167" y="1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7341" y="1695269"/>
            <a:ext cx="7612823" cy="2387600"/>
          </a:xfrm>
        </p:spPr>
        <p:txBody>
          <a:bodyPr anchor="t">
            <a:normAutofit/>
          </a:bodyPr>
          <a:lstStyle>
            <a:lvl1pPr algn="ctr">
              <a:defRPr sz="65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04800" y="2889069"/>
            <a:ext cx="9144000" cy="462280"/>
          </a:xfrm>
        </p:spPr>
        <p:txBody>
          <a:bodyPr>
            <a:noAutofit/>
          </a:bodyPr>
          <a:lstStyle>
            <a:lvl1pPr marL="0" indent="0" algn="ctr">
              <a:buNone/>
              <a:defRPr sz="54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015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878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587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444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052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9334500" y="6362708"/>
            <a:ext cx="2743200" cy="365125"/>
          </a:xfrm>
          <a:prstGeom prst="rect">
            <a:avLst/>
          </a:prstGeom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defTabSz="914332">
              <a:defRPr/>
            </a:pPr>
            <a:fld id="{96369EF2-77D1-43E4-85C1-AA3A565F65CF}" type="slidenum">
              <a:rPr lang="zh-TW" altLang="en-US" sz="1800" smtClean="0">
                <a:solidFill>
                  <a:prstClr val="black"/>
                </a:solidFill>
              </a:rPr>
              <a:pPr defTabSz="914332">
                <a:defRPr/>
              </a:pPr>
              <a:t>‹#›</a:t>
            </a:fld>
            <a:endParaRPr lang="zh-TW" altLang="en-US" sz="1800">
              <a:solidFill>
                <a:prstClr val="black"/>
              </a:solidFill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2771A0DE-4905-4317-8222-AD778319557C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FCB4032-7C84-45F2-974C-A712843D08C6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552AC7A-17BA-418A-B86C-2A029288C751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1" name="標題 1">
            <a:extLst>
              <a:ext uri="{FF2B5EF4-FFF2-40B4-BE49-F238E27FC236}">
                <a16:creationId xmlns:a16="http://schemas.microsoft.com/office/drawing/2014/main" id="{F228AC9D-D33B-4B44-8CA0-E4E6C0EBF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7" name="文字版面配置區 17">
            <a:extLst>
              <a:ext uri="{FF2B5EF4-FFF2-40B4-BE49-F238E27FC236}">
                <a16:creationId xmlns:a16="http://schemas.microsoft.com/office/drawing/2014/main" id="{BF4B774F-02E4-456B-A752-956B7103F8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8640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806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401802" y="955678"/>
            <a:ext cx="11607318" cy="4957449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AFBD933-0F49-4247-9278-3B3BF7A943A0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4F07868-AB0A-490A-912E-1FACA7E7794D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8A1521-DDB6-47DE-A5F3-15DA890C5CD5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7" name="標題 1">
            <a:extLst>
              <a:ext uri="{FF2B5EF4-FFF2-40B4-BE49-F238E27FC236}">
                <a16:creationId xmlns:a16="http://schemas.microsoft.com/office/drawing/2014/main" id="{B6EFD8E9-FEAC-46B5-92CB-DFE25A59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110FC308-A126-4934-B90B-237AB43979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13945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16C6CDC8-470E-4252-934C-4FC8705BE4CA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BBE1BDE-E60B-4F39-AA67-8EC100122412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63CF78-9D27-412D-8E0F-9F68B40E366B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5" name="標題 1">
            <a:extLst>
              <a:ext uri="{FF2B5EF4-FFF2-40B4-BE49-F238E27FC236}">
                <a16:creationId xmlns:a16="http://schemas.microsoft.com/office/drawing/2014/main" id="{EFFBF99A-931E-48BC-8F18-1B191931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6" name="文字版面配置區 17">
            <a:extLst>
              <a:ext uri="{FF2B5EF4-FFF2-40B4-BE49-F238E27FC236}">
                <a16:creationId xmlns:a16="http://schemas.microsoft.com/office/drawing/2014/main" id="{A57A7CB5-81B6-4212-81EC-04B4C2D1A8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04023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162566" y="877079"/>
            <a:ext cx="11846559" cy="2576326"/>
          </a:xfrm>
        </p:spPr>
        <p:txBody>
          <a:bodyPr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4"/>
          </p:nvPr>
        </p:nvSpPr>
        <p:spPr>
          <a:xfrm>
            <a:off x="162566" y="3528052"/>
            <a:ext cx="11846559" cy="3329956"/>
          </a:xfrm>
        </p:spPr>
        <p:txBody>
          <a:bodyPr/>
          <a:lstStyle>
            <a:lvl1pPr marL="228584" indent="-228584">
              <a:buFont typeface="Wingdings" panose="05000000000000000000" pitchFamily="2" charset="2"/>
              <a:buChar char="u"/>
              <a:defRPr sz="24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8" name="文字版面配置區 17"/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9253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13169" y="1709746"/>
            <a:ext cx="763428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713167" y="4589471"/>
            <a:ext cx="763428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693740" y="2713038"/>
            <a:ext cx="935037" cy="912812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6" y="3513138"/>
            <a:ext cx="1628775" cy="158591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6" y="4857750"/>
            <a:ext cx="1628775" cy="1587500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1660530" y="4860933"/>
            <a:ext cx="2052639" cy="1997075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421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1660530" y="2371725"/>
            <a:ext cx="1363663" cy="1328738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1660530" y="3513138"/>
            <a:ext cx="1631951" cy="1585912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5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494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172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57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407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448800" y="64928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91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71" r:id="rId15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004529"/>
          </a:solidFill>
          <a:latin typeface="Arial" panose="020B0604020202020204" pitchFamily="34" charset="0"/>
          <a:ea typeface="微軟正黑體" panose="020B0604030504040204" pitchFamily="34" charset="-120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1pPr>
      <a:lvl2pPr marL="68575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2pPr>
      <a:lvl3pPr marL="1142914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3pPr>
      <a:lvl4pPr marL="160008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4pPr>
      <a:lvl5pPr marL="2057247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10" Type="http://schemas.openxmlformats.org/officeDocument/2006/relationships/image" Target="../media/image6.png"/><Relationship Id="rId4" Type="http://schemas.openxmlformats.org/officeDocument/2006/relationships/image" Target="../media/image19.png"/><Relationship Id="rId9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+mn-ea"/>
              </a:rPr>
              <a:t>1</a:t>
            </a:fld>
            <a:endParaRPr lang="zh-TW" altLang="en-US">
              <a:latin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20944"/>
              </p:ext>
            </p:extLst>
          </p:nvPr>
        </p:nvGraphicFramePr>
        <p:xfrm>
          <a:off x="3883025" y="242894"/>
          <a:ext cx="8207376" cy="58340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{10A1B5D5-9B99-4C35-A422-299274C87663}</a:tableStyleId>
              </a:tblPr>
              <a:tblGrid>
                <a:gridCol w="1661016">
                  <a:extLst>
                    <a:ext uri="{9D8B030D-6E8A-4147-A177-3AD203B41FA5}">
                      <a16:colId xmlns:a16="http://schemas.microsoft.com/office/drawing/2014/main" val="1303929840"/>
                    </a:ext>
                  </a:extLst>
                </a:gridCol>
                <a:gridCol w="2109487">
                  <a:extLst>
                    <a:ext uri="{9D8B030D-6E8A-4147-A177-3AD203B41FA5}">
                      <a16:colId xmlns:a16="http://schemas.microsoft.com/office/drawing/2014/main" val="365712944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97036459"/>
                    </a:ext>
                  </a:extLst>
                </a:gridCol>
                <a:gridCol w="2909825">
                  <a:extLst>
                    <a:ext uri="{9D8B030D-6E8A-4147-A177-3AD203B41FA5}">
                      <a16:colId xmlns:a16="http://schemas.microsoft.com/office/drawing/2014/main" val="2692183593"/>
                    </a:ext>
                  </a:extLst>
                </a:gridCol>
              </a:tblGrid>
              <a:tr h="724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時間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議程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會議場地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主持人</a:t>
                      </a:r>
                      <a:r>
                        <a:rPr lang="en-US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主講人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932028"/>
                  </a:ext>
                </a:extLst>
              </a:tr>
              <a:tr h="492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09:30~10:00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報到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簽到處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435909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10:00~10:10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長官致詞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教育部長官致詞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422348"/>
                  </a:ext>
                </a:extLst>
              </a:tr>
              <a:tr h="1259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10:10~11:00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填表說明會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56967"/>
                  </a:ext>
                </a:extLst>
              </a:tr>
              <a:tr h="418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0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11:00-11:20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休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息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340634"/>
                  </a:ext>
                </a:extLst>
              </a:tr>
              <a:tr h="9663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11:20~11:40</a:t>
                      </a:r>
                      <a:endParaRPr lang="zh-TW" altLang="zh-TW" sz="19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系統</a:t>
                      </a:r>
                      <a:r>
                        <a:rPr lang="zh-TW" altLang="en-US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操作</a:t>
                      </a: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說明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9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altLang="zh-TW" sz="19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  <a:b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系統人員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897675"/>
                  </a:ext>
                </a:extLst>
              </a:tr>
              <a:tr h="983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11:40-12:20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意見交流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altLang="zh-TW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855723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歸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796323"/>
                  </a:ext>
                </a:extLst>
              </a:tr>
            </a:tbl>
          </a:graphicData>
        </a:graphic>
      </p:graphicFrame>
      <p:sp>
        <p:nvSpPr>
          <p:cNvPr id="9" name="TextBox 148"/>
          <p:cNvSpPr txBox="1"/>
          <p:nvPr/>
        </p:nvSpPr>
        <p:spPr>
          <a:xfrm>
            <a:off x="3883031" y="5981707"/>
            <a:ext cx="8207375" cy="7640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4000" u="sng" cap="all" dirty="0">
                <a:latin typeface="+mn-ea"/>
                <a:cs typeface="+mn-ea"/>
                <a:sym typeface="+mn-lt"/>
              </a:rPr>
              <a:t>請  自  由  入  座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endParaRPr lang="zh-TW" altLang="en-US" sz="2000" b="1" kern="0" dirty="0">
              <a:solidFill>
                <a:srgbClr val="FFFFE5"/>
              </a:solidFill>
              <a:latin typeface="+mn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954213" y="28577"/>
            <a:ext cx="2235200" cy="8313739"/>
          </a:xfrm>
          <a:prstGeom prst="rect">
            <a:avLst/>
          </a:prstGeom>
        </p:spPr>
        <p:txBody>
          <a:bodyPr vert="eaVert" anchor="ctr">
            <a:normAutofit/>
          </a:bodyPr>
          <a:lstStyle/>
          <a:p>
            <a:pPr>
              <a:defRPr/>
            </a:pPr>
            <a:endParaRPr lang="zh-TW" altLang="en-US" sz="4000" b="1" cap="all" dirty="0">
              <a:solidFill>
                <a:srgbClr val="FFFF00"/>
              </a:solidFill>
              <a:latin typeface="+mn-ea"/>
              <a:cs typeface="+mn-ea"/>
            </a:endParaRPr>
          </a:p>
        </p:txBody>
      </p:sp>
      <p:sp>
        <p:nvSpPr>
          <p:cNvPr id="12" name="TextBox 148"/>
          <p:cNvSpPr txBox="1"/>
          <p:nvPr/>
        </p:nvSpPr>
        <p:spPr>
          <a:xfrm>
            <a:off x="220521" y="415478"/>
            <a:ext cx="293397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歡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迎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蒞</a:t>
            </a:r>
            <a:endParaRPr lang="en-US" altLang="zh-TW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臨</a:t>
            </a:r>
            <a:endParaRPr lang="en-US" altLang="zh-CN" sz="8000" b="1" cap="all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9A266E5-3B97-4ADD-A62C-FF90EFD54FF7}"/>
              </a:ext>
            </a:extLst>
          </p:cNvPr>
          <p:cNvSpPr txBox="1"/>
          <p:nvPr/>
        </p:nvSpPr>
        <p:spPr>
          <a:xfrm>
            <a:off x="2863780" y="180977"/>
            <a:ext cx="901770" cy="8313739"/>
          </a:xfrm>
          <a:prstGeom prst="rect">
            <a:avLst/>
          </a:prstGeom>
        </p:spPr>
        <p:txBody>
          <a:bodyPr vert="eaVert" anchor="ctr">
            <a:normAutofit/>
          </a:bodyPr>
          <a:lstStyle/>
          <a:p>
            <a:pPr>
              <a:defRPr/>
            </a:pPr>
            <a:r>
              <a:rPr lang="zh-TW" altLang="en-US" sz="4000" b="1" cap="all" dirty="0">
                <a:solidFill>
                  <a:srgbClr val="FFF176"/>
                </a:solidFill>
                <a:latin typeface="+mn-ea"/>
                <a:cs typeface="+mn-ea"/>
              </a:rPr>
              <a:t>會場內全面禁止飲食</a:t>
            </a:r>
          </a:p>
        </p:txBody>
      </p:sp>
    </p:spTree>
    <p:extLst>
      <p:ext uri="{BB962C8B-B14F-4D97-AF65-F5344CB8AC3E}">
        <p14:creationId xmlns:p14="http://schemas.microsoft.com/office/powerpoint/2010/main" val="109849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3">
            <a:extLst>
              <a:ext uri="{FF2B5EF4-FFF2-40B4-BE49-F238E27FC236}">
                <a16:creationId xmlns:a16="http://schemas.microsoft.com/office/drawing/2014/main" id="{AF688635-F2B7-4680-945E-399100E220E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27969397"/>
              </p:ext>
            </p:extLst>
          </p:nvPr>
        </p:nvGraphicFramePr>
        <p:xfrm>
          <a:off x="161925" y="1122946"/>
          <a:ext cx="11847512" cy="5368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8702">
                  <a:extLst>
                    <a:ext uri="{9D8B030D-6E8A-4147-A177-3AD203B41FA5}">
                      <a16:colId xmlns:a16="http://schemas.microsoft.com/office/drawing/2014/main" val="1211767830"/>
                    </a:ext>
                  </a:extLst>
                </a:gridCol>
                <a:gridCol w="4887920">
                  <a:extLst>
                    <a:ext uri="{9D8B030D-6E8A-4147-A177-3AD203B41FA5}">
                      <a16:colId xmlns:a16="http://schemas.microsoft.com/office/drawing/2014/main" val="3427972571"/>
                    </a:ext>
                  </a:extLst>
                </a:gridCol>
                <a:gridCol w="4180890">
                  <a:extLst>
                    <a:ext uri="{9D8B030D-6E8A-4147-A177-3AD203B41FA5}">
                      <a16:colId xmlns:a16="http://schemas.microsoft.com/office/drawing/2014/main" val="3364513182"/>
                    </a:ext>
                  </a:extLst>
                </a:gridCol>
              </a:tblGrid>
              <a:tr h="1300183">
                <a:tc>
                  <a:txBody>
                    <a:bodyPr/>
                    <a:lstStyle/>
                    <a:p>
                      <a:pPr algn="ctr" rtl="0" fontAlgn="base"/>
                      <a:r>
                        <a:rPr lang="zh-TW" altLang="en-US" sz="2400" b="1" i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異動類型​</a:t>
                      </a:r>
                      <a:endParaRPr lang="zh-TW" altLang="en-US" sz="24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005A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表冊編號</a:t>
                      </a:r>
                    </a:p>
                  </a:txBody>
                  <a:tcPr anchor="ctr">
                    <a:solidFill>
                      <a:srgbClr val="005A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i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備註</a:t>
                      </a:r>
                      <a:endParaRPr lang="zh-TW" altLang="en-US" sz="2400" dirty="0"/>
                    </a:p>
                  </a:txBody>
                  <a:tcPr anchor="ctr">
                    <a:solidFill>
                      <a:srgbClr val="005A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418084"/>
                  </a:ext>
                </a:extLst>
              </a:tr>
              <a:tr h="130018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altLang="zh-TW" sz="2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</a:t>
                      </a:r>
                      <a:r>
                        <a:rPr lang="zh-TW" altLang="en-US" sz="2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刪除​表冊</a:t>
                      </a:r>
                      <a:endParaRPr lang="zh-TW" altLang="en-US" sz="2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dirty="0"/>
                        <a:t>表</a:t>
                      </a:r>
                      <a:r>
                        <a:rPr lang="en-US" altLang="zh-TW" sz="2400" dirty="0"/>
                        <a:t>1-2-2</a:t>
                      </a:r>
                      <a:r>
                        <a:rPr lang="zh-TW" altLang="en-US" sz="2400" dirty="0"/>
                        <a:t>、表</a:t>
                      </a:r>
                      <a:r>
                        <a:rPr lang="en-US" altLang="zh-TW" sz="2400" dirty="0"/>
                        <a:t>1-4</a:t>
                      </a:r>
                      <a:r>
                        <a:rPr lang="zh-TW" altLang="en-US" sz="2400" dirty="0"/>
                        <a:t>、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表3-2-2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表13-5</a:t>
                      </a:r>
                      <a:endParaRPr lang="zh-TW" altLang="en-US" sz="2400" dirty="0"/>
                    </a:p>
                  </a:txBody>
                  <a:tcPr anchor="ctr"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2400" dirty="0"/>
                    </a:p>
                  </a:txBody>
                  <a:tcPr anchor="ctr">
                    <a:solidFill>
                      <a:srgbClr val="B7DB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970351"/>
                  </a:ext>
                </a:extLst>
              </a:tr>
              <a:tr h="1300183">
                <a:tc>
                  <a:txBody>
                    <a:bodyPr/>
                    <a:lstStyle/>
                    <a:p>
                      <a:pPr algn="ctr" rtl="0" fontAlgn="base"/>
                      <a:r>
                        <a:rPr lang="zh-TW" altLang="en-US" sz="2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新增蒐集​</a:t>
                      </a:r>
                      <a:endParaRPr lang="zh-TW" altLang="en-US" sz="2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dirty="0"/>
                        <a:t>表</a:t>
                      </a:r>
                      <a:r>
                        <a:rPr lang="en-US" altLang="zh-TW" sz="2400" dirty="0"/>
                        <a:t>2-7​</a:t>
                      </a:r>
                      <a:endParaRPr lang="zh-TW" altLang="en-US" sz="2400" dirty="0"/>
                    </a:p>
                  </a:txBody>
                  <a:tcPr anchor="ctr"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dirty="0"/>
                        <a:t>表冊新增蒐集「研究學院」資料。</a:t>
                      </a:r>
                    </a:p>
                  </a:txBody>
                  <a:tcPr anchor="ctr">
                    <a:solidFill>
                      <a:srgbClr val="F2FC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156326"/>
                  </a:ext>
                </a:extLst>
              </a:tr>
              <a:tr h="1467645">
                <a:tc>
                  <a:txBody>
                    <a:bodyPr/>
                    <a:lstStyle/>
                    <a:p>
                      <a:pPr algn="ctr" rtl="0" fontAlgn="base"/>
                      <a:r>
                        <a:rPr lang="zh-TW" altLang="en-US" sz="2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欄位</a:t>
                      </a:r>
                      <a:r>
                        <a:rPr lang="en-US" altLang="zh-TW" sz="2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定義</a:t>
                      </a:r>
                      <a:r>
                        <a:rPr lang="en-US" altLang="zh-TW" sz="24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調整</a:t>
                      </a:r>
                      <a:endParaRPr lang="zh-TW" altLang="en-US" sz="2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1-14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1-20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1-21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4-10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4-18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5-2-1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10-2</a:t>
                      </a:r>
                      <a:r>
                        <a:rPr lang="zh-TW" alt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、表</a:t>
                      </a:r>
                      <a:r>
                        <a:rPr lang="en-US" altLang="zh-TW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13-9</a:t>
                      </a:r>
                      <a:endParaRPr lang="zh-TW" altLang="en-US" sz="2400" dirty="0"/>
                    </a:p>
                  </a:txBody>
                  <a:tcPr anchor="ctr"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600"/>
                      </a:pPr>
                      <a:endParaRPr dirty="0"/>
                    </a:p>
                  </a:txBody>
                  <a:tcPr>
                    <a:solidFill>
                      <a:srgbClr val="B7DB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328081"/>
                  </a:ext>
                </a:extLst>
              </a:tr>
            </a:tbl>
          </a:graphicData>
        </a:graphic>
      </p:graphicFrame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本期異動摘要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00</a:t>
            </a:r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6DC0D35-A687-42E5-BF34-AD92ADE96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27" y="2894599"/>
            <a:ext cx="360000" cy="360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460DD4F4-E7B7-457A-9E54-24C404F39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27" y="5555054"/>
            <a:ext cx="360000" cy="360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0EE3A140-0812-41FE-AE0E-49E022BE2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18060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43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CB679C7-ABB4-4823-B12D-A5FC8E632960}"/>
              </a:ext>
            </a:extLst>
          </p:cNvPr>
          <p:cNvSpPr/>
          <p:nvPr/>
        </p:nvSpPr>
        <p:spPr>
          <a:xfrm>
            <a:off x="-1" y="26570"/>
            <a:ext cx="1383454" cy="1999658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315C9A-0B48-4904-8F80-F08247CA7EC0}"/>
              </a:ext>
            </a:extLst>
          </p:cNvPr>
          <p:cNvSpPr/>
          <p:nvPr/>
        </p:nvSpPr>
        <p:spPr>
          <a:xfrm>
            <a:off x="1383454" y="47350"/>
            <a:ext cx="10808546" cy="1978878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0"/>
            <a:ext cx="10625666" cy="2026227"/>
          </a:xfrm>
        </p:spPr>
        <p:txBody>
          <a:bodyPr>
            <a:no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1-2-2 </a:t>
            </a:r>
            <a:r>
              <a:rPr lang="zh-TW" altLang="en-US" dirty="0"/>
              <a:t>教師相關證照資料表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1-4    </a:t>
            </a:r>
            <a:r>
              <a:rPr lang="zh-TW" altLang="en-US" dirty="0"/>
              <a:t>教師進修資料表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3-2-2 </a:t>
            </a:r>
            <a:r>
              <a:rPr lang="zh-TW" altLang="en-US" dirty="0"/>
              <a:t>課程發展相關組織資料表</a:t>
            </a:r>
            <a:br>
              <a:rPr lang="en-US" altLang="zh-TW" dirty="0"/>
            </a:br>
            <a:r>
              <a:rPr lang="zh-TW" altLang="zh-TW" dirty="0"/>
              <a:t>表</a:t>
            </a:r>
            <a:r>
              <a:rPr lang="en-US" altLang="zh-TW" dirty="0"/>
              <a:t>13-5  </a:t>
            </a:r>
            <a:r>
              <a:rPr lang="zh-TW" altLang="zh-TW" dirty="0"/>
              <a:t>學校學院</a:t>
            </a:r>
            <a:r>
              <a:rPr lang="en-US" altLang="zh-TW" dirty="0"/>
              <a:t>/</a:t>
            </a:r>
            <a:r>
              <a:rPr lang="zh-TW" altLang="zh-TW" dirty="0"/>
              <a:t>學群資料</a:t>
            </a:r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2026227"/>
          </a:xfrm>
        </p:spPr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2244437"/>
            <a:ext cx="11847513" cy="4613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kern="100" dirty="0">
                <a:solidFill>
                  <a:srgbClr val="000000"/>
                </a:solidFill>
                <a:latin typeface="Calibri" panose="020F0502020204030204" pitchFamily="34" charset="0"/>
              </a:rPr>
              <a:t>   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刪除表冊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endParaRPr lang="zh-TW" altLang="en-US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自</a:t>
            </a:r>
            <a:r>
              <a:rPr lang="en-US" altLang="zh-TW" kern="100" dirty="0">
                <a:latin typeface="微軟正黑體" panose="020B0604030504040204" pitchFamily="34" charset="-120"/>
              </a:rPr>
              <a:t>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10</a:t>
            </a:r>
            <a:r>
              <a:rPr lang="zh-TW" altLang="en-US" kern="100" dirty="0">
                <a:latin typeface="微軟正黑體" panose="020B0604030504040204" pitchFamily="34" charset="-120"/>
              </a:rPr>
              <a:t>月起，刪除以下</a:t>
            </a:r>
            <a:r>
              <a:rPr lang="en-US" altLang="zh-TW" kern="100" dirty="0">
                <a:latin typeface="微軟正黑體" panose="020B0604030504040204" pitchFamily="34" charset="-120"/>
              </a:rPr>
              <a:t>4</a:t>
            </a:r>
            <a:r>
              <a:rPr lang="zh-TW" altLang="en-US" kern="100" dirty="0">
                <a:latin typeface="微軟正黑體" panose="020B0604030504040204" pitchFamily="34" charset="-120"/>
              </a:rPr>
              <a:t>張表冊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「表</a:t>
            </a:r>
            <a:r>
              <a:rPr lang="en-US" altLang="zh-TW" kern="100" dirty="0">
                <a:latin typeface="微軟正黑體" panose="020B0604030504040204" pitchFamily="34" charset="-120"/>
              </a:rPr>
              <a:t>1-2-2 </a:t>
            </a:r>
            <a:r>
              <a:rPr lang="zh-TW" altLang="en-US" kern="100" dirty="0">
                <a:latin typeface="微軟正黑體" panose="020B0604030504040204" pitchFamily="34" charset="-120"/>
              </a:rPr>
              <a:t>教師相關證照資料表」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「表</a:t>
            </a:r>
            <a:r>
              <a:rPr lang="en-US" altLang="zh-TW" kern="100" dirty="0">
                <a:latin typeface="微軟正黑體" panose="020B0604030504040204" pitchFamily="34" charset="-120"/>
              </a:rPr>
              <a:t>1-4    </a:t>
            </a:r>
            <a:r>
              <a:rPr lang="zh-TW" altLang="en-US" kern="100" dirty="0">
                <a:latin typeface="微軟正黑體" panose="020B0604030504040204" pitchFamily="34" charset="-120"/>
              </a:rPr>
              <a:t>教師進修資料表」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「表</a:t>
            </a:r>
            <a:r>
              <a:rPr lang="en-US" altLang="zh-TW" kern="100" dirty="0">
                <a:latin typeface="微軟正黑體" panose="020B0604030504040204" pitchFamily="34" charset="-120"/>
              </a:rPr>
              <a:t>3-2-2 </a:t>
            </a:r>
            <a:r>
              <a:rPr lang="zh-TW" altLang="en-US" kern="100" dirty="0">
                <a:latin typeface="微軟正黑體" panose="020B0604030504040204" pitchFamily="34" charset="-120"/>
              </a:rPr>
              <a:t>課程發展相關組織資料表」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「表</a:t>
            </a:r>
            <a:r>
              <a:rPr lang="en-US" altLang="zh-TW" kern="100" dirty="0">
                <a:latin typeface="微軟正黑體" panose="020B0604030504040204" pitchFamily="34" charset="-120"/>
              </a:rPr>
              <a:t>13-5  </a:t>
            </a:r>
            <a:r>
              <a:rPr lang="zh-TW" altLang="en-US" kern="100" dirty="0">
                <a:latin typeface="微軟正黑體" panose="020B0604030504040204" pitchFamily="34" charset="-120"/>
              </a:rPr>
              <a:t>學校學院</a:t>
            </a:r>
            <a:r>
              <a:rPr lang="en-US" altLang="zh-TW" kern="100" dirty="0">
                <a:latin typeface="微軟正黑體" panose="020B0604030504040204" pitchFamily="34" charset="-120"/>
              </a:rPr>
              <a:t>/</a:t>
            </a:r>
            <a:r>
              <a:rPr lang="zh-TW" altLang="en-US" kern="100" dirty="0">
                <a:latin typeface="微軟正黑體" panose="020B0604030504040204" pitchFamily="34" charset="-120"/>
              </a:rPr>
              <a:t>學群資料」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刪除表冊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3125FCA0-C7A7-4FFC-B078-45AAD096B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18" y="229192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29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37CE526-E14B-45E5-872C-59921375B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1-14 </a:t>
            </a:r>
            <a:r>
              <a:rPr lang="zh-TW" altLang="en-US" dirty="0"/>
              <a:t>職技資料表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25A4871-496F-45D9-8BA8-9003D50B9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873B6E63-19BC-46EF-879F-67C0CBF4B2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20" name="內容版面配置區 3">
            <a:extLst>
              <a:ext uri="{FF2B5EF4-FFF2-40B4-BE49-F238E27FC236}">
                <a16:creationId xmlns:a16="http://schemas.microsoft.com/office/drawing/2014/main" id="{C06DC3E1-36AD-4644-9F79-86DBF3D9B9F1}"/>
              </a:ext>
            </a:extLst>
          </p:cNvPr>
          <p:cNvSpPr txBox="1">
            <a:spLocks/>
          </p:cNvSpPr>
          <p:nvPr/>
        </p:nvSpPr>
        <p:spPr>
          <a:xfrm>
            <a:off x="162565" y="3429000"/>
            <a:ext cx="11846559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    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刪除欄位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學歷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自</a:t>
            </a:r>
            <a:r>
              <a:rPr lang="en-US" altLang="zh-TW" kern="100" dirty="0">
                <a:latin typeface="微軟正黑體" panose="020B0604030504040204" pitchFamily="34" charset="-120"/>
              </a:rPr>
              <a:t>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10</a:t>
            </a:r>
            <a:r>
              <a:rPr lang="zh-TW" altLang="en-US" kern="100" dirty="0">
                <a:latin typeface="微軟正黑體" panose="020B0604030504040204" pitchFamily="34" charset="-120"/>
              </a:rPr>
              <a:t>月起，表</a:t>
            </a:r>
            <a:r>
              <a:rPr lang="en-US" altLang="zh-TW" kern="100" dirty="0">
                <a:latin typeface="微軟正黑體" panose="020B0604030504040204" pitchFamily="34" charset="-120"/>
              </a:rPr>
              <a:t>1-14</a:t>
            </a:r>
            <a:r>
              <a:rPr lang="zh-TW" altLang="en-US" kern="100" dirty="0">
                <a:latin typeface="微軟正黑體" panose="020B0604030504040204" pitchFamily="34" charset="-120"/>
              </a:rPr>
              <a:t>停止蒐集「學歷」欄位。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刪除欄位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4EE7042-E753-4CAB-B1A1-2940FA98E0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660134"/>
              </p:ext>
            </p:extLst>
          </p:nvPr>
        </p:nvGraphicFramePr>
        <p:xfrm>
          <a:off x="162565" y="943173"/>
          <a:ext cx="11846560" cy="23320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5771">
                  <a:extLst>
                    <a:ext uri="{9D8B030D-6E8A-4147-A177-3AD203B41FA5}">
                      <a16:colId xmlns:a16="http://schemas.microsoft.com/office/drawing/2014/main" val="4031354631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1253489160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1756277111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3717696477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748058830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4110283118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3602422622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196048368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690106215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2718596118"/>
                    </a:ext>
                  </a:extLst>
                </a:gridCol>
                <a:gridCol w="575771">
                  <a:extLst>
                    <a:ext uri="{9D8B030D-6E8A-4147-A177-3AD203B41FA5}">
                      <a16:colId xmlns:a16="http://schemas.microsoft.com/office/drawing/2014/main" val="3261001236"/>
                    </a:ext>
                  </a:extLst>
                </a:gridCol>
                <a:gridCol w="1401045">
                  <a:extLst>
                    <a:ext uri="{9D8B030D-6E8A-4147-A177-3AD203B41FA5}">
                      <a16:colId xmlns:a16="http://schemas.microsoft.com/office/drawing/2014/main" val="3465319867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2864496429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433578340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4204364621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2057548181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901824213"/>
                    </a:ext>
                  </a:extLst>
                </a:gridCol>
                <a:gridCol w="685339">
                  <a:extLst>
                    <a:ext uri="{9D8B030D-6E8A-4147-A177-3AD203B41FA5}">
                      <a16:colId xmlns:a16="http://schemas.microsoft.com/office/drawing/2014/main" val="119335906"/>
                    </a:ext>
                  </a:extLst>
                </a:gridCol>
              </a:tblGrid>
              <a:tr h="23320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學年度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學期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任職部門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國籍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姓名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性別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電子郵件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編制內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編制外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是否為派遣人力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職員分類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職稱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2400" b="1" strike="sngStrike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學歷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任現職日期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聘期達一年以上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任職狀態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是否為退休再任人員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最早到校任職日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印領清冊頁碼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836211"/>
                  </a:ext>
                </a:extLst>
              </a:tr>
            </a:tbl>
          </a:graphicData>
        </a:graphic>
      </p:graphicFrame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938A02C4-BB04-4B08-B383-4402D817ADD3}"/>
              </a:ext>
            </a:extLst>
          </p:cNvPr>
          <p:cNvCxnSpPr/>
          <p:nvPr/>
        </p:nvCxnSpPr>
        <p:spPr>
          <a:xfrm>
            <a:off x="6799811" y="2144684"/>
            <a:ext cx="8091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D93768B3-7026-464A-935C-D63B765CCB54}"/>
              </a:ext>
            </a:extLst>
          </p:cNvPr>
          <p:cNvCxnSpPr/>
          <p:nvPr/>
        </p:nvCxnSpPr>
        <p:spPr>
          <a:xfrm>
            <a:off x="6799811" y="2028306"/>
            <a:ext cx="8091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圖片 6">
            <a:extLst>
              <a:ext uri="{FF2B5EF4-FFF2-40B4-BE49-F238E27FC236}">
                <a16:creationId xmlns:a16="http://schemas.microsoft.com/office/drawing/2014/main" id="{24256156-0AC6-4920-8049-6E070B3C6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14" y="349988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10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022A5E6B-85AF-4278-B5EE-1FC80C11B1E7}"/>
              </a:ext>
            </a:extLst>
          </p:cNvPr>
          <p:cNvSpPr/>
          <p:nvPr/>
        </p:nvSpPr>
        <p:spPr>
          <a:xfrm>
            <a:off x="0" y="409273"/>
            <a:ext cx="1383454" cy="800691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FF152BA-72C4-487C-BEED-AB86A3725E5C}"/>
              </a:ext>
            </a:extLst>
          </p:cNvPr>
          <p:cNvSpPr/>
          <p:nvPr/>
        </p:nvSpPr>
        <p:spPr>
          <a:xfrm>
            <a:off x="1383454" y="414760"/>
            <a:ext cx="10808546" cy="800691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0"/>
            <a:ext cx="10625666" cy="1215451"/>
          </a:xfrm>
        </p:spPr>
        <p:txBody>
          <a:bodyPr>
            <a:normAutofit/>
          </a:bodyPr>
          <a:lstStyle/>
          <a:p>
            <a:r>
              <a:rPr lang="zh-TW" altLang="en-US" dirty="0"/>
              <a:t>表</a:t>
            </a:r>
            <a:r>
              <a:rPr lang="en-US" altLang="zh-TW" dirty="0"/>
              <a:t>1-20 </a:t>
            </a:r>
            <a:r>
              <a:rPr lang="zh-TW" altLang="en-US" dirty="0"/>
              <a:t>私立大專校院編制內專任教師待遇標準</a:t>
            </a:r>
            <a:br>
              <a:rPr lang="en-US" altLang="zh-TW" dirty="0"/>
            </a:br>
            <a:r>
              <a:rPr lang="zh-TW" altLang="en-US" dirty="0"/>
              <a:t>表</a:t>
            </a:r>
            <a:r>
              <a:rPr lang="en-US" altLang="zh-TW" dirty="0"/>
              <a:t>1-22 </a:t>
            </a:r>
            <a:r>
              <a:rPr lang="zh-TW" altLang="en-US" dirty="0"/>
              <a:t>公、私立大專校院編制外專任教師薪酬標準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1209965"/>
          </a:xfrm>
        </p:spPr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1309256"/>
            <a:ext cx="11847513" cy="55487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調整本薪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年功薪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月支數額、學術研究加給支給數額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zh-TW" kern="100" dirty="0">
                <a:latin typeface="微軟正黑體" panose="020B0604030504040204" pitchFamily="34" charset="-120"/>
              </a:rPr>
              <a:t>依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教育部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114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年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4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月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30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日臺教人（四）字第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1140043879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號函</a:t>
            </a:r>
            <a:r>
              <a:rPr lang="zh-TW" altLang="en-US" kern="100" dirty="0">
                <a:latin typeface="微軟正黑體" panose="020B0604030504040204" pitchFamily="34" charset="-120"/>
              </a:rPr>
              <a:t>調整「本薪</a:t>
            </a:r>
            <a:r>
              <a:rPr lang="en-US" altLang="zh-TW" kern="100" dirty="0">
                <a:latin typeface="微軟正黑體" panose="020B0604030504040204" pitchFamily="34" charset="-120"/>
              </a:rPr>
              <a:t>(</a:t>
            </a:r>
            <a:r>
              <a:rPr lang="zh-TW" altLang="en-US" kern="100" dirty="0">
                <a:latin typeface="微軟正黑體" panose="020B0604030504040204" pitchFamily="34" charset="-120"/>
              </a:rPr>
              <a:t>年功薪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微軟正黑體" panose="020B0604030504040204" pitchFamily="34" charset="-120"/>
              </a:rPr>
              <a:t>月支數額」與「學術研究加給數額」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zh-TW" b="1" kern="100" dirty="0">
                <a:latin typeface="微軟正黑體" panose="020B0604030504040204" pitchFamily="34" charset="-120"/>
              </a:rPr>
              <a:t>「公立大專校院」編制內專任教師本薪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(</a:t>
            </a:r>
            <a:r>
              <a:rPr lang="zh-TW" altLang="zh-TW" b="1" kern="100" dirty="0">
                <a:latin typeface="微軟正黑體" panose="020B0604030504040204" pitchFamily="34" charset="-120"/>
              </a:rPr>
              <a:t>年功薪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)</a:t>
            </a:r>
            <a:r>
              <a:rPr lang="zh-TW" altLang="zh-TW" b="1" kern="100" dirty="0">
                <a:latin typeface="微軟正黑體" panose="020B0604030504040204" pitchFamily="34" charset="-120"/>
              </a:rPr>
              <a:t>月支數額</a:t>
            </a:r>
            <a:r>
              <a:rPr lang="zh-TW" altLang="en-US" kern="100" dirty="0">
                <a:latin typeface="微軟正黑體" panose="020B0604030504040204" pitchFamily="34" charset="-120"/>
              </a:rPr>
              <a:t>，如下表</a:t>
            </a:r>
            <a:r>
              <a:rPr lang="zh-TW" altLang="zh-TW" kern="100" dirty="0">
                <a:latin typeface="微軟正黑體" panose="020B0604030504040204" pitchFamily="34" charset="-120"/>
              </a:rPr>
              <a:t>：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12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1200" b="1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學術研究加給數額（未實施分級制）</a:t>
            </a:r>
            <a:r>
              <a:rPr lang="zh-TW" altLang="en-US" kern="100" dirty="0">
                <a:latin typeface="微軟正黑體" panose="020B0604030504040204" pitchFamily="34" charset="-120"/>
              </a:rPr>
              <a:t>，如下表：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調整定義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3532B9A-BB67-458A-A295-BE24B7131F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416668"/>
              </p:ext>
            </p:extLst>
          </p:nvPr>
        </p:nvGraphicFramePr>
        <p:xfrm>
          <a:off x="769252" y="3076821"/>
          <a:ext cx="10954328" cy="136009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29776">
                  <a:extLst>
                    <a:ext uri="{9D8B030D-6E8A-4147-A177-3AD203B41FA5}">
                      <a16:colId xmlns:a16="http://schemas.microsoft.com/office/drawing/2014/main" val="2387735862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607951214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1425447201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939746596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841086939"/>
                    </a:ext>
                  </a:extLst>
                </a:gridCol>
              </a:tblGrid>
              <a:tr h="379273"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副教授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助理教授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講師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426548"/>
                  </a:ext>
                </a:extLst>
              </a:tr>
              <a:tr h="414662"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薪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俸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額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658495" algn="l"/>
                        </a:tabLst>
                      </a:pPr>
                      <a:r>
                        <a:rPr kumimoji="0" lang="en-US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475-770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altLang="zh-TW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390-710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altLang="zh-TW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310-650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altLang="zh-TW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245-625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5030565"/>
                  </a:ext>
                </a:extLst>
              </a:tr>
              <a:tr h="566162"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月支數額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元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44,970-63,570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38,460-59,520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33,860-55,690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29,270-54,160</a:t>
                      </a:r>
                      <a:endParaRPr kumimoji="0" lang="zh-TW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19384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83FA26A6-D783-45F7-9AF7-B5942A977C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83755"/>
              </p:ext>
            </p:extLst>
          </p:nvPr>
        </p:nvGraphicFramePr>
        <p:xfrm>
          <a:off x="769252" y="5089694"/>
          <a:ext cx="10954328" cy="117602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29776">
                  <a:extLst>
                    <a:ext uri="{9D8B030D-6E8A-4147-A177-3AD203B41FA5}">
                      <a16:colId xmlns:a16="http://schemas.microsoft.com/office/drawing/2014/main" val="2387735862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607951214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1425447201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939746596"/>
                    </a:ext>
                  </a:extLst>
                </a:gridCol>
                <a:gridCol w="2356138">
                  <a:extLst>
                    <a:ext uri="{9D8B030D-6E8A-4147-A177-3AD203B41FA5}">
                      <a16:colId xmlns:a16="http://schemas.microsoft.com/office/drawing/2014/main" val="3841086939"/>
                    </a:ext>
                  </a:extLst>
                </a:gridCol>
              </a:tblGrid>
              <a:tr h="327943">
                <a:tc rowSpan="3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未實施學術研究加給分級制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zh-TW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元</a:t>
                      </a:r>
                      <a:r>
                        <a:rPr kumimoji="0" lang="en-US" altLang="zh-TW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公立大專校院教師學術研究加給表</a:t>
                      </a:r>
                      <a:r>
                        <a:rPr kumimoji="0" lang="en-US" alt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(114</a:t>
                      </a:r>
                      <a:r>
                        <a:rPr kumimoji="0" lang="zh-TW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年</a:t>
                      </a:r>
                      <a:r>
                        <a:rPr kumimoji="0" lang="en-US" alt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r>
                        <a:rPr kumimoji="0" lang="zh-TW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月</a:t>
                      </a:r>
                      <a:r>
                        <a:rPr kumimoji="0" lang="en-US" alt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r>
                        <a:rPr kumimoji="0" lang="zh-TW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日生效</a:t>
                      </a:r>
                      <a:r>
                        <a:rPr kumimoji="0" lang="en-US" alt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426548"/>
                  </a:ext>
                </a:extLst>
              </a:tr>
              <a:tr h="358543">
                <a:tc vMerge="1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副教授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助理教授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講師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5030565"/>
                  </a:ext>
                </a:extLst>
              </a:tr>
              <a:tr h="489539">
                <a:tc vMerge="1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73,800</a:t>
                      </a:r>
                      <a:endParaRPr lang="zh-TW" sz="20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56,960</a:t>
                      </a:r>
                      <a:endParaRPr lang="zh-TW" sz="20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49,860</a:t>
                      </a:r>
                      <a:endParaRPr lang="zh-TW" sz="20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35,580</a:t>
                      </a:r>
                      <a:endParaRPr lang="zh-TW" sz="20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19384"/>
                  </a:ext>
                </a:extLst>
              </a:tr>
            </a:tbl>
          </a:graphicData>
        </a:graphic>
      </p:graphicFrame>
      <p:pic>
        <p:nvPicPr>
          <p:cNvPr id="10" name="圖片 9">
            <a:extLst>
              <a:ext uri="{FF2B5EF4-FFF2-40B4-BE49-F238E27FC236}">
                <a16:creationId xmlns:a16="http://schemas.microsoft.com/office/drawing/2014/main" id="{3B1CFD53-1043-4EB0-BBE0-470CBC220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63" y="135712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59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1-21 </a:t>
            </a:r>
            <a:r>
              <a:rPr lang="zh-TW" altLang="en-US" dirty="0"/>
              <a:t>私立大專校院兼任教師鐘點費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1057835"/>
            <a:ext cx="11847513" cy="5800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調整鐘點費支給基準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公立大專校院兼任教師鐘點費支給基準：係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依教育部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114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年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月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25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日臺教人（一）字第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1140043939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號函</a:t>
            </a:r>
            <a:r>
              <a:rPr lang="zh-TW" altLang="en-US" kern="100" dirty="0">
                <a:latin typeface="微軟正黑體" panose="020B0604030504040204" pitchFamily="34" charset="-120"/>
              </a:rPr>
              <a:t>調整基準表</a:t>
            </a:r>
            <a:r>
              <a:rPr lang="en-US" altLang="zh-TW" kern="100" dirty="0">
                <a:latin typeface="微軟正黑體" panose="020B0604030504040204" pitchFamily="34" charset="-120"/>
              </a:rPr>
              <a:t>(114</a:t>
            </a:r>
            <a:r>
              <a:rPr lang="zh-TW" altLang="en-US" kern="100" dirty="0">
                <a:latin typeface="微軟正黑體" panose="020B0604030504040204" pitchFamily="34" charset="-120"/>
              </a:rPr>
              <a:t>年</a:t>
            </a:r>
            <a:r>
              <a:rPr lang="en-US" altLang="zh-TW" kern="100" dirty="0">
                <a:latin typeface="微軟正黑體" panose="020B0604030504040204" pitchFamily="34" charset="-120"/>
              </a:rPr>
              <a:t>2</a:t>
            </a:r>
            <a:r>
              <a:rPr lang="zh-TW" altLang="en-US" kern="100" dirty="0">
                <a:latin typeface="微軟正黑體" panose="020B0604030504040204" pitchFamily="34" charset="-120"/>
              </a:rPr>
              <a:t>月</a:t>
            </a:r>
            <a:r>
              <a:rPr lang="en-US" altLang="zh-TW" kern="100" dirty="0">
                <a:latin typeface="微軟正黑體" panose="020B0604030504040204" pitchFamily="34" charset="-120"/>
              </a:rPr>
              <a:t>1</a:t>
            </a:r>
            <a:r>
              <a:rPr lang="zh-TW" altLang="en-US" kern="100" dirty="0">
                <a:latin typeface="微軟正黑體" panose="020B0604030504040204" pitchFamily="34" charset="-120"/>
              </a:rPr>
              <a:t>日生效適用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微軟正黑體" panose="020B0604030504040204" pitchFamily="34" charset="-120"/>
              </a:rPr>
              <a:t>，如下表：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113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修改定義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82D4BF5-97D4-425C-B67B-B61DB8CF2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304069"/>
              </p:ext>
            </p:extLst>
          </p:nvPr>
        </p:nvGraphicFramePr>
        <p:xfrm>
          <a:off x="103012" y="2641362"/>
          <a:ext cx="11965338" cy="226799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96017">
                  <a:extLst>
                    <a:ext uri="{9D8B030D-6E8A-4147-A177-3AD203B41FA5}">
                      <a16:colId xmlns:a16="http://schemas.microsoft.com/office/drawing/2014/main" val="2117733505"/>
                    </a:ext>
                  </a:extLst>
                </a:gridCol>
                <a:gridCol w="3383280">
                  <a:extLst>
                    <a:ext uri="{9D8B030D-6E8A-4147-A177-3AD203B41FA5}">
                      <a16:colId xmlns:a16="http://schemas.microsoft.com/office/drawing/2014/main" val="238773586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607951214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1425447201"/>
                    </a:ext>
                  </a:extLst>
                </a:gridCol>
                <a:gridCol w="1517904">
                  <a:extLst>
                    <a:ext uri="{9D8B030D-6E8A-4147-A177-3AD203B41FA5}">
                      <a16:colId xmlns:a16="http://schemas.microsoft.com/office/drawing/2014/main" val="3939746596"/>
                    </a:ext>
                  </a:extLst>
                </a:gridCol>
                <a:gridCol w="1622601">
                  <a:extLst>
                    <a:ext uri="{9D8B030D-6E8A-4147-A177-3AD203B41FA5}">
                      <a16:colId xmlns:a16="http://schemas.microsoft.com/office/drawing/2014/main" val="3841086939"/>
                    </a:ext>
                  </a:extLst>
                </a:gridCol>
              </a:tblGrid>
              <a:tr h="624522">
                <a:tc gridSpan="2"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類別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副教授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助理教授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講師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426548"/>
                  </a:ext>
                </a:extLst>
              </a:tr>
              <a:tr h="821736"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支給基準</a:t>
                      </a:r>
                    </a:p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</a:t>
                      </a: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新臺幣</a:t>
                      </a: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/</a:t>
                      </a: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元</a:t>
                      </a: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)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日間授課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658495" algn="l"/>
                        </a:tabLs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1,070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920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855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780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5030565"/>
                  </a:ext>
                </a:extLst>
              </a:tr>
              <a:tr h="82173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夜間授課</a:t>
                      </a:r>
                    </a:p>
                    <a:p>
                      <a:pPr marL="0" algn="ctr">
                        <a:lnSpc>
                          <a:spcPts val="2000"/>
                        </a:lnSpc>
                        <a:spcAft>
                          <a:spcPts val="0"/>
                        </a:spcAft>
                        <a:tabLst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</a:t>
                      </a: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授課時間下午</a:t>
                      </a: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r>
                        <a:rPr kumimoji="0" lang="zh-TW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時以後</a:t>
                      </a:r>
                      <a:r>
                        <a:rPr kumimoji="0" 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)</a:t>
                      </a:r>
                      <a:endParaRPr kumimoji="0" lang="zh-TW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1,115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955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TW" sz="2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900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2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830</a:t>
                      </a:r>
                      <a:endParaRPr kumimoji="0" lang="zh-TW" sz="2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19384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9A198DAA-CF5C-463D-8E0A-9941AF328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82" y="114930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57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3D6F96-6234-4110-BDBD-C47CB726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表</a:t>
            </a:r>
            <a:r>
              <a:rPr lang="en-US" altLang="zh-TW" sz="2800" dirty="0"/>
              <a:t>2-7</a:t>
            </a:r>
            <a:r>
              <a:rPr lang="zh-TW" altLang="en-US" sz="2800" dirty="0"/>
              <a:t>新生內含名額</a:t>
            </a:r>
            <a:r>
              <a:rPr lang="zh-TW" altLang="en-US" sz="2800" dirty="0">
                <a:solidFill>
                  <a:srgbClr val="FF0000"/>
                </a:solidFill>
              </a:rPr>
              <a:t>及國家重點領域研究學院</a:t>
            </a:r>
            <a:r>
              <a:rPr lang="zh-TW" altLang="en-US" sz="2800" dirty="0"/>
              <a:t>新生保留學籍學生人數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3A1DA3C-05FD-40CE-B9EB-E79D3B1D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7D0FB84-F656-4E8C-9864-C60733DF14C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566555"/>
            <a:ext cx="11846559" cy="429145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b="1" kern="100" dirty="0">
                <a:latin typeface="微軟正黑體" panose="020B0604030504040204" pitchFamily="34" charset="-120"/>
              </a:rPr>
              <a:t>    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新增蒐集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國家重點領域研究學院新生保留學籍學生人數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dirty="0">
                <a:solidFill>
                  <a:srgbClr val="FF0000"/>
                </a:solidFill>
              </a:rPr>
              <a:t>目前僅有國立臺灣科技大學及國立臺北科技大學 </a:t>
            </a:r>
            <a:r>
              <a:rPr lang="en-US" altLang="zh-TW" b="1" dirty="0">
                <a:solidFill>
                  <a:srgbClr val="FF0000"/>
                </a:solidFill>
              </a:rPr>
              <a:t>2 </a:t>
            </a:r>
            <a:r>
              <a:rPr lang="zh-TW" altLang="en-US" b="1" dirty="0">
                <a:solidFill>
                  <a:srgbClr val="FF0000"/>
                </a:solidFill>
              </a:rPr>
              <a:t>校有「國家重點領域研究學院」資料。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表</a:t>
            </a:r>
            <a:r>
              <a:rPr lang="en-US" altLang="zh-TW" kern="100" dirty="0">
                <a:latin typeface="微軟正黑體" panose="020B0604030504040204" pitchFamily="34" charset="-120"/>
              </a:rPr>
              <a:t>2-7</a:t>
            </a:r>
            <a:r>
              <a:rPr lang="zh-TW" altLang="en-US" kern="100" dirty="0">
                <a:latin typeface="微軟正黑體" panose="020B0604030504040204" pitchFamily="34" charset="-120"/>
              </a:rPr>
              <a:t>在原保留學籍統計基礎上，新增填報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「國家重點領域研究學院新生」</a:t>
            </a:r>
            <a:r>
              <a:rPr lang="zh-TW" altLang="en-US" kern="100" dirty="0">
                <a:latin typeface="微軟正黑體" panose="020B0604030504040204" pitchFamily="34" charset="-120"/>
              </a:rPr>
              <a:t>保留學籍人數。</a:t>
            </a:r>
          </a:p>
          <a:p>
            <a:pPr marL="342874" indent="-342874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 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本次未異動欄位定義，僅擴增統計對象，並調整表名。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【114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月因應「技職司」新增蒐集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0C92AB5-37C4-4EFB-AEFD-E1AF6664A2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05</a:t>
            </a:r>
            <a:endParaRPr lang="zh-TW" altLang="en-US" dirty="0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15C6A94B-EBE1-4E37-9303-B8470CD5FA5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44953620"/>
              </p:ext>
            </p:extLst>
          </p:nvPr>
        </p:nvGraphicFramePr>
        <p:xfrm>
          <a:off x="146634" y="904240"/>
          <a:ext cx="11846559" cy="1350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8560">
                  <a:extLst>
                    <a:ext uri="{9D8B030D-6E8A-4147-A177-3AD203B41FA5}">
                      <a16:colId xmlns:a16="http://schemas.microsoft.com/office/drawing/2014/main" val="3783884115"/>
                    </a:ext>
                  </a:extLst>
                </a:gridCol>
                <a:gridCol w="1984339">
                  <a:extLst>
                    <a:ext uri="{9D8B030D-6E8A-4147-A177-3AD203B41FA5}">
                      <a16:colId xmlns:a16="http://schemas.microsoft.com/office/drawing/2014/main" val="2655813679"/>
                    </a:ext>
                  </a:extLst>
                </a:gridCol>
                <a:gridCol w="3689836">
                  <a:extLst>
                    <a:ext uri="{9D8B030D-6E8A-4147-A177-3AD203B41FA5}">
                      <a16:colId xmlns:a16="http://schemas.microsoft.com/office/drawing/2014/main" val="3167094896"/>
                    </a:ext>
                  </a:extLst>
                </a:gridCol>
                <a:gridCol w="4283824">
                  <a:extLst>
                    <a:ext uri="{9D8B030D-6E8A-4147-A177-3AD203B41FA5}">
                      <a16:colId xmlns:a16="http://schemas.microsoft.com/office/drawing/2014/main" val="1862051684"/>
                    </a:ext>
                  </a:extLst>
                </a:gridCol>
              </a:tblGrid>
              <a:tr h="1350587"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保留學籍學生人數</a:t>
                      </a:r>
                    </a:p>
                    <a:p>
                      <a:pPr algn="ctr"/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不含高中生申請入學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高中生申請入學</a:t>
                      </a:r>
                      <a:b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保留學籍學生人數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154783"/>
                  </a:ext>
                </a:extLst>
              </a:tr>
            </a:tbl>
          </a:graphicData>
        </a:graphic>
      </p:graphicFrame>
      <p:pic>
        <p:nvPicPr>
          <p:cNvPr id="9" name="圖片 8">
            <a:extLst>
              <a:ext uri="{FF2B5EF4-FFF2-40B4-BE49-F238E27FC236}">
                <a16:creationId xmlns:a16="http://schemas.microsoft.com/office/drawing/2014/main" id="{13C241C0-3D46-46AD-950F-543151EA1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10" y="260119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49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4-10 </a:t>
            </a:r>
            <a:r>
              <a:rPr lang="zh-TW" altLang="en-US" dirty="0"/>
              <a:t>畢業生出路調查表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06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2535079"/>
            <a:ext cx="11847513" cy="4322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待業、其他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待業：</a:t>
            </a:r>
            <a:r>
              <a:rPr lang="zh-TW" altLang="en-US" kern="100" dirty="0">
                <a:latin typeface="微軟正黑體" panose="020B0604030504040204" pitchFamily="34" charset="-120"/>
              </a:rPr>
              <a:t>係指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學生於畢業後至調查時間期間</a:t>
            </a:r>
            <a:r>
              <a:rPr lang="zh-TW" altLang="en-US" kern="100" dirty="0">
                <a:latin typeface="微軟正黑體" panose="020B0604030504040204" pitchFamily="34" charset="-120"/>
              </a:rPr>
              <a:t>，因準備出國留學、國內升學或就業考試</a:t>
            </a:r>
            <a:r>
              <a:rPr lang="en-US" altLang="zh-TW" kern="100" dirty="0">
                <a:latin typeface="微軟正黑體" panose="020B0604030504040204" pitchFamily="34" charset="-120"/>
              </a:rPr>
              <a:t>(</a:t>
            </a:r>
            <a:r>
              <a:rPr lang="zh-TW" altLang="en-US" kern="100" dirty="0">
                <a:latin typeface="微軟正黑體" panose="020B0604030504040204" pitchFamily="34" charset="-120"/>
              </a:rPr>
              <a:t>研究所、高普考、證照考等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微軟正黑體" panose="020B0604030504040204" pitchFamily="34" charset="-120"/>
              </a:rPr>
              <a:t>、暫無符合個人專長的工作機會、不滿意工作條件</a:t>
            </a:r>
            <a:r>
              <a:rPr lang="en-US" altLang="zh-TW" kern="100" dirty="0">
                <a:latin typeface="微軟正黑體" panose="020B0604030504040204" pitchFamily="34" charset="-120"/>
              </a:rPr>
              <a:t>(</a:t>
            </a:r>
            <a:r>
              <a:rPr lang="zh-TW" altLang="en-US" kern="100" dirty="0">
                <a:latin typeface="微軟正黑體" panose="020B0604030504040204" pitchFamily="34" charset="-120"/>
              </a:rPr>
              <a:t>如薪資、地點、人事、時間等</a:t>
            </a:r>
            <a:r>
              <a:rPr lang="en-US" altLang="zh-TW" kern="100" dirty="0">
                <a:latin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微軟正黑體" panose="020B0604030504040204" pitchFamily="34" charset="-120"/>
              </a:rPr>
              <a:t>、目前無工作打算、工作單位關廠、裁員而被資遣者、被解雇等因素而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未就業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其他：</a:t>
            </a:r>
            <a:r>
              <a:rPr lang="zh-TW" altLang="en-US" kern="100" dirty="0">
                <a:latin typeface="微軟正黑體" panose="020B0604030504040204" pitchFamily="34" charset="-120"/>
              </a:rPr>
              <a:t>非屬以上所列之原因者，應列入此項。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03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台灣評鑑協會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調整定義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3290C88C-FDD4-4618-8345-0BABE01B98A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52419546"/>
              </p:ext>
            </p:extLst>
          </p:nvPr>
        </p:nvGraphicFramePr>
        <p:xfrm>
          <a:off x="161925" y="951470"/>
          <a:ext cx="11847197" cy="13449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7927">
                  <a:extLst>
                    <a:ext uri="{9D8B030D-6E8A-4147-A177-3AD203B41FA5}">
                      <a16:colId xmlns:a16="http://schemas.microsoft.com/office/drawing/2014/main" val="3992727499"/>
                    </a:ext>
                  </a:extLst>
                </a:gridCol>
                <a:gridCol w="629827">
                  <a:extLst>
                    <a:ext uri="{9D8B030D-6E8A-4147-A177-3AD203B41FA5}">
                      <a16:colId xmlns:a16="http://schemas.microsoft.com/office/drawing/2014/main" val="3233731887"/>
                    </a:ext>
                  </a:extLst>
                </a:gridCol>
                <a:gridCol w="627338">
                  <a:extLst>
                    <a:ext uri="{9D8B030D-6E8A-4147-A177-3AD203B41FA5}">
                      <a16:colId xmlns:a16="http://schemas.microsoft.com/office/drawing/2014/main" val="398557329"/>
                    </a:ext>
                  </a:extLst>
                </a:gridCol>
                <a:gridCol w="525272">
                  <a:extLst>
                    <a:ext uri="{9D8B030D-6E8A-4147-A177-3AD203B41FA5}">
                      <a16:colId xmlns:a16="http://schemas.microsoft.com/office/drawing/2014/main" val="3920927006"/>
                    </a:ext>
                  </a:extLst>
                </a:gridCol>
                <a:gridCol w="1030727">
                  <a:extLst>
                    <a:ext uri="{9D8B030D-6E8A-4147-A177-3AD203B41FA5}">
                      <a16:colId xmlns:a16="http://schemas.microsoft.com/office/drawing/2014/main" val="2031242087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334717640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1444562693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888402825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2020726596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3743308029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925666132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296748053"/>
                    </a:ext>
                  </a:extLst>
                </a:gridCol>
                <a:gridCol w="583857">
                  <a:extLst>
                    <a:ext uri="{9D8B030D-6E8A-4147-A177-3AD203B41FA5}">
                      <a16:colId xmlns:a16="http://schemas.microsoft.com/office/drawing/2014/main" val="2901469844"/>
                    </a:ext>
                  </a:extLst>
                </a:gridCol>
                <a:gridCol w="661087">
                  <a:extLst>
                    <a:ext uri="{9D8B030D-6E8A-4147-A177-3AD203B41FA5}">
                      <a16:colId xmlns:a16="http://schemas.microsoft.com/office/drawing/2014/main" val="620299350"/>
                    </a:ext>
                  </a:extLst>
                </a:gridCol>
                <a:gridCol w="661087">
                  <a:extLst>
                    <a:ext uri="{9D8B030D-6E8A-4147-A177-3AD203B41FA5}">
                      <a16:colId xmlns:a16="http://schemas.microsoft.com/office/drawing/2014/main" val="1398273796"/>
                    </a:ext>
                  </a:extLst>
                </a:gridCol>
                <a:gridCol w="981538">
                  <a:extLst>
                    <a:ext uri="{9D8B030D-6E8A-4147-A177-3AD203B41FA5}">
                      <a16:colId xmlns:a16="http://schemas.microsoft.com/office/drawing/2014/main" val="2818043294"/>
                    </a:ext>
                  </a:extLst>
                </a:gridCol>
                <a:gridCol w="981538">
                  <a:extLst>
                    <a:ext uri="{9D8B030D-6E8A-4147-A177-3AD203B41FA5}">
                      <a16:colId xmlns:a16="http://schemas.microsoft.com/office/drawing/2014/main" val="2291008156"/>
                    </a:ext>
                  </a:extLst>
                </a:gridCol>
              </a:tblGrid>
              <a:tr h="740606"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畢業學年度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學院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系所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學制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班級類別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升學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就業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服兵役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留學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待業</a:t>
                      </a:r>
                      <a:endParaRPr lang="zh-TW" sz="20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0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其他</a:t>
                      </a:r>
                      <a:r>
                        <a:rPr lang="en-US" sz="2000" b="1" strike="sngStrike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2000" b="1" strike="sngStrike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含待業</a:t>
                      </a:r>
                      <a:r>
                        <a:rPr lang="en-US" sz="2000" b="1" strike="sngStrike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TW" sz="2000" b="1" strike="sngStrike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875828"/>
                  </a:ext>
                </a:extLst>
              </a:tr>
              <a:tr h="60431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9415911"/>
                  </a:ext>
                </a:extLst>
              </a:tr>
            </a:tbl>
          </a:graphicData>
        </a:graphic>
      </p:graphicFrame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8E715F08-E5AB-41C5-84F2-FFFA15828179}"/>
              </a:ext>
            </a:extLst>
          </p:cNvPr>
          <p:cNvCxnSpPr>
            <a:cxnSpLocks/>
          </p:cNvCxnSpPr>
          <p:nvPr/>
        </p:nvCxnSpPr>
        <p:spPr>
          <a:xfrm>
            <a:off x="10837718" y="1412007"/>
            <a:ext cx="1020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2774793C-8A86-4B6B-9473-351932DC92B6}"/>
              </a:ext>
            </a:extLst>
          </p:cNvPr>
          <p:cNvCxnSpPr>
            <a:cxnSpLocks/>
          </p:cNvCxnSpPr>
          <p:nvPr/>
        </p:nvCxnSpPr>
        <p:spPr>
          <a:xfrm>
            <a:off x="10806545" y="1313153"/>
            <a:ext cx="10638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圖片 8">
            <a:extLst>
              <a:ext uri="{FF2B5EF4-FFF2-40B4-BE49-F238E27FC236}">
                <a16:creationId xmlns:a16="http://schemas.microsoft.com/office/drawing/2014/main" id="{257D1086-C79C-42B5-A0B6-791B90747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27" y="256335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09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4-18 </a:t>
            </a:r>
            <a:r>
              <a:rPr lang="zh-TW" altLang="en-US" dirty="0"/>
              <a:t>休學人數暨原因資料表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07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2948152"/>
            <a:ext cx="11847513" cy="3909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休學及休學減少原因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考試訓練：準備研究所、公職、就業、證照考試或參加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培訓</a:t>
            </a:r>
            <a:r>
              <a:rPr lang="zh-TW" altLang="en-US" kern="100" dirty="0">
                <a:latin typeface="微軟正黑體" panose="020B0604030504040204" pitchFamily="34" charset="-120"/>
              </a:rPr>
              <a:t>、職業訓練等。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統計處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調整定義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AA02CBEC-47C1-4039-866D-21E9ECA41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28658"/>
              </p:ext>
            </p:extLst>
          </p:nvPr>
        </p:nvGraphicFramePr>
        <p:xfrm>
          <a:off x="161924" y="842959"/>
          <a:ext cx="11725274" cy="1931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3552">
                  <a:extLst>
                    <a:ext uri="{9D8B030D-6E8A-4147-A177-3AD203B41FA5}">
                      <a16:colId xmlns:a16="http://schemas.microsoft.com/office/drawing/2014/main" val="2694310557"/>
                    </a:ext>
                  </a:extLst>
                </a:gridCol>
                <a:gridCol w="614855">
                  <a:extLst>
                    <a:ext uri="{9D8B030D-6E8A-4147-A177-3AD203B41FA5}">
                      <a16:colId xmlns:a16="http://schemas.microsoft.com/office/drawing/2014/main" val="3750519793"/>
                    </a:ext>
                  </a:extLst>
                </a:gridCol>
                <a:gridCol w="614855">
                  <a:extLst>
                    <a:ext uri="{9D8B030D-6E8A-4147-A177-3AD203B41FA5}">
                      <a16:colId xmlns:a16="http://schemas.microsoft.com/office/drawing/2014/main" val="2047183452"/>
                    </a:ext>
                  </a:extLst>
                </a:gridCol>
                <a:gridCol w="614855">
                  <a:extLst>
                    <a:ext uri="{9D8B030D-6E8A-4147-A177-3AD203B41FA5}">
                      <a16:colId xmlns:a16="http://schemas.microsoft.com/office/drawing/2014/main" val="1269388275"/>
                    </a:ext>
                  </a:extLst>
                </a:gridCol>
                <a:gridCol w="1072058">
                  <a:extLst>
                    <a:ext uri="{9D8B030D-6E8A-4147-A177-3AD203B41FA5}">
                      <a16:colId xmlns:a16="http://schemas.microsoft.com/office/drawing/2014/main" val="3398806449"/>
                    </a:ext>
                  </a:extLst>
                </a:gridCol>
                <a:gridCol w="2191406">
                  <a:extLst>
                    <a:ext uri="{9D8B030D-6E8A-4147-A177-3AD203B41FA5}">
                      <a16:colId xmlns:a16="http://schemas.microsoft.com/office/drawing/2014/main" val="2100106104"/>
                    </a:ext>
                  </a:extLst>
                </a:gridCol>
                <a:gridCol w="1915511">
                  <a:extLst>
                    <a:ext uri="{9D8B030D-6E8A-4147-A177-3AD203B41FA5}">
                      <a16:colId xmlns:a16="http://schemas.microsoft.com/office/drawing/2014/main" val="767280054"/>
                    </a:ext>
                  </a:extLst>
                </a:gridCol>
                <a:gridCol w="1915511">
                  <a:extLst>
                    <a:ext uri="{9D8B030D-6E8A-4147-A177-3AD203B41FA5}">
                      <a16:colId xmlns:a16="http://schemas.microsoft.com/office/drawing/2014/main" val="3343989279"/>
                    </a:ext>
                  </a:extLst>
                </a:gridCol>
                <a:gridCol w="1702671">
                  <a:extLst>
                    <a:ext uri="{9D8B030D-6E8A-4147-A177-3AD203B41FA5}">
                      <a16:colId xmlns:a16="http://schemas.microsoft.com/office/drawing/2014/main" val="1049274784"/>
                    </a:ext>
                  </a:extLst>
                </a:gridCol>
              </a:tblGrid>
              <a:tr h="1931772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學院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身分類別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休學及休學</a:t>
                      </a:r>
                      <a:b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減少原因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學期間休學人數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學期間休學減少人數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於學期底處於</a:t>
                      </a:r>
                      <a:br>
                        <a:rPr lang="en-US" alt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休學狀態之人數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817655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81C82342-6466-4523-8C3C-D95B143E8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63" y="301016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50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63BF1-721D-40E2-AE55-C7F9DC83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5-2-1</a:t>
            </a:r>
            <a:r>
              <a:rPr lang="zh-TW" altLang="en-US" dirty="0"/>
              <a:t>圖書館人力資源表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F958DB-A29B-4A6C-BC75-8FB652F7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4C784E-1BFC-40CF-9555-7772F7F0278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984098"/>
            <a:ext cx="11846559" cy="387391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技術職務人員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技術職員：凡具圖書館電腦、資訊、視聽</a:t>
            </a:r>
            <a:r>
              <a:rPr lang="zh-TW" altLang="en-US" sz="2400" b="1" strike="sngStrike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、裝裱、工程、空調及機具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及操作維修等專長，</a:t>
            </a:r>
            <a:r>
              <a:rPr lang="zh-TW" altLang="en-US" sz="2400" b="1" strike="sngStrike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依技術人員任用條例任用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並擔任圖書館技術工作者屬之。。</a:t>
            </a: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【114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月因應「台灣評鑑協會」調整定義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A31177B-9D40-48AC-AD7F-A5A5628FA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08</a:t>
            </a:r>
            <a:endParaRPr lang="zh-TW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213F511-E423-44F1-8778-828B2D6B9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659431"/>
              </p:ext>
            </p:extLst>
          </p:nvPr>
        </p:nvGraphicFramePr>
        <p:xfrm>
          <a:off x="162565" y="948739"/>
          <a:ext cx="11846557" cy="18890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4426">
                  <a:extLst>
                    <a:ext uri="{9D8B030D-6E8A-4147-A177-3AD203B41FA5}">
                      <a16:colId xmlns:a16="http://schemas.microsoft.com/office/drawing/2014/main" val="3105527453"/>
                    </a:ext>
                  </a:extLst>
                </a:gridCol>
                <a:gridCol w="1974426">
                  <a:extLst>
                    <a:ext uri="{9D8B030D-6E8A-4147-A177-3AD203B41FA5}">
                      <a16:colId xmlns:a16="http://schemas.microsoft.com/office/drawing/2014/main" val="2659608174"/>
                    </a:ext>
                  </a:extLst>
                </a:gridCol>
                <a:gridCol w="2352445">
                  <a:extLst>
                    <a:ext uri="{9D8B030D-6E8A-4147-A177-3AD203B41FA5}">
                      <a16:colId xmlns:a16="http://schemas.microsoft.com/office/drawing/2014/main" val="2736788220"/>
                    </a:ext>
                  </a:extLst>
                </a:gridCol>
                <a:gridCol w="1848420">
                  <a:extLst>
                    <a:ext uri="{9D8B030D-6E8A-4147-A177-3AD203B41FA5}">
                      <a16:colId xmlns:a16="http://schemas.microsoft.com/office/drawing/2014/main" val="934709471"/>
                    </a:ext>
                  </a:extLst>
                </a:gridCol>
                <a:gridCol w="1848420">
                  <a:extLst>
                    <a:ext uri="{9D8B030D-6E8A-4147-A177-3AD203B41FA5}">
                      <a16:colId xmlns:a16="http://schemas.microsoft.com/office/drawing/2014/main" val="638875188"/>
                    </a:ext>
                  </a:extLst>
                </a:gridCol>
                <a:gridCol w="1848420">
                  <a:extLst>
                    <a:ext uri="{9D8B030D-6E8A-4147-A177-3AD203B41FA5}">
                      <a16:colId xmlns:a16="http://schemas.microsoft.com/office/drawing/2014/main" val="3811002739"/>
                    </a:ext>
                  </a:extLst>
                </a:gridCol>
              </a:tblGrid>
              <a:tr h="542365">
                <a:tc gridSpan="6"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人力分配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人數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675021"/>
                  </a:ext>
                </a:extLst>
              </a:tr>
              <a:tr h="1346688"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專業館員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教師兼行政工作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技術職務人員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技工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工友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528356"/>
                  </a:ext>
                </a:extLst>
              </a:tr>
            </a:tbl>
          </a:graphicData>
        </a:graphic>
      </p:graphicFrame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4E317E59-F7E9-452C-849D-6A18D2DAD23C}"/>
              </a:ext>
            </a:extLst>
          </p:cNvPr>
          <p:cNvCxnSpPr/>
          <p:nvPr/>
        </p:nvCxnSpPr>
        <p:spPr>
          <a:xfrm>
            <a:off x="6096000" y="3751118"/>
            <a:ext cx="36298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284AA950-102D-495A-83BF-42692F697331}"/>
              </a:ext>
            </a:extLst>
          </p:cNvPr>
          <p:cNvCxnSpPr>
            <a:cxnSpLocks/>
          </p:cNvCxnSpPr>
          <p:nvPr/>
        </p:nvCxnSpPr>
        <p:spPr>
          <a:xfrm>
            <a:off x="1177636" y="4204854"/>
            <a:ext cx="33735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19E2E719-9426-432F-AAAA-716F713D8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0" y="304133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73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10-2 </a:t>
            </a:r>
            <a:r>
              <a:rPr lang="zh-TW" altLang="en-US" dirty="0"/>
              <a:t>學校董事會暨財團法人現況明細表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09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2645302"/>
            <a:ext cx="11847513" cy="421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學期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本表改為按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「學期」</a:t>
            </a:r>
            <a:r>
              <a:rPr lang="zh-TW" altLang="en-US" kern="100" dirty="0">
                <a:latin typeface="微軟正黑體" panose="020B0604030504040204" pitchFamily="34" charset="-120"/>
              </a:rPr>
              <a:t>收集資料（原為按「學年度」收集）。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本期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私校</a:t>
            </a:r>
            <a:r>
              <a:rPr lang="zh-TW" altLang="en-US" kern="100" dirty="0">
                <a:latin typeface="微軟正黑體" panose="020B0604030504040204" pitchFamily="34" charset="-120"/>
              </a:rPr>
              <a:t>填報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114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學年度上學期</a:t>
            </a:r>
            <a:r>
              <a:rPr lang="zh-TW" altLang="en-US" kern="100" dirty="0">
                <a:latin typeface="微軟正黑體" panose="020B0604030504040204" pitchFamily="34" charset="-120"/>
              </a:rPr>
              <a:t>，以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10/15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為資料調查基準日</a:t>
            </a:r>
            <a:r>
              <a:rPr lang="zh-TW" altLang="en-US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調整定義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7E2036B-EA19-4DAC-B210-6061B35468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268646"/>
              </p:ext>
            </p:extLst>
          </p:nvPr>
        </p:nvGraphicFramePr>
        <p:xfrm>
          <a:off x="161925" y="914400"/>
          <a:ext cx="11847195" cy="1618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3358">
                  <a:extLst>
                    <a:ext uri="{9D8B030D-6E8A-4147-A177-3AD203B41FA5}">
                      <a16:colId xmlns:a16="http://schemas.microsoft.com/office/drawing/2014/main" val="4265443672"/>
                    </a:ext>
                  </a:extLst>
                </a:gridCol>
                <a:gridCol w="740979">
                  <a:extLst>
                    <a:ext uri="{9D8B030D-6E8A-4147-A177-3AD203B41FA5}">
                      <a16:colId xmlns:a16="http://schemas.microsoft.com/office/drawing/2014/main" val="4144603701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3964898243"/>
                    </a:ext>
                  </a:extLst>
                </a:gridCol>
                <a:gridCol w="719959">
                  <a:extLst>
                    <a:ext uri="{9D8B030D-6E8A-4147-A177-3AD203B41FA5}">
                      <a16:colId xmlns:a16="http://schemas.microsoft.com/office/drawing/2014/main" val="3502902663"/>
                    </a:ext>
                  </a:extLst>
                </a:gridCol>
                <a:gridCol w="719959">
                  <a:extLst>
                    <a:ext uri="{9D8B030D-6E8A-4147-A177-3AD203B41FA5}">
                      <a16:colId xmlns:a16="http://schemas.microsoft.com/office/drawing/2014/main" val="279211805"/>
                    </a:ext>
                  </a:extLst>
                </a:gridCol>
                <a:gridCol w="719959">
                  <a:extLst>
                    <a:ext uri="{9D8B030D-6E8A-4147-A177-3AD203B41FA5}">
                      <a16:colId xmlns:a16="http://schemas.microsoft.com/office/drawing/2014/main" val="2240786484"/>
                    </a:ext>
                  </a:extLst>
                </a:gridCol>
                <a:gridCol w="1040523">
                  <a:extLst>
                    <a:ext uri="{9D8B030D-6E8A-4147-A177-3AD203B41FA5}">
                      <a16:colId xmlns:a16="http://schemas.microsoft.com/office/drawing/2014/main" val="3773695583"/>
                    </a:ext>
                  </a:extLst>
                </a:gridCol>
                <a:gridCol w="646387">
                  <a:extLst>
                    <a:ext uri="{9D8B030D-6E8A-4147-A177-3AD203B41FA5}">
                      <a16:colId xmlns:a16="http://schemas.microsoft.com/office/drawing/2014/main" val="3343327287"/>
                    </a:ext>
                  </a:extLst>
                </a:gridCol>
                <a:gridCol w="1072055">
                  <a:extLst>
                    <a:ext uri="{9D8B030D-6E8A-4147-A177-3AD203B41FA5}">
                      <a16:colId xmlns:a16="http://schemas.microsoft.com/office/drawing/2014/main" val="590570612"/>
                    </a:ext>
                  </a:extLst>
                </a:gridCol>
                <a:gridCol w="1355835">
                  <a:extLst>
                    <a:ext uri="{9D8B030D-6E8A-4147-A177-3AD203B41FA5}">
                      <a16:colId xmlns:a16="http://schemas.microsoft.com/office/drawing/2014/main" val="1515643522"/>
                    </a:ext>
                  </a:extLst>
                </a:gridCol>
                <a:gridCol w="709449">
                  <a:extLst>
                    <a:ext uri="{9D8B030D-6E8A-4147-A177-3AD203B41FA5}">
                      <a16:colId xmlns:a16="http://schemas.microsoft.com/office/drawing/2014/main" val="831198541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3279887329"/>
                    </a:ext>
                  </a:extLst>
                </a:gridCol>
              </a:tblGrid>
              <a:tr h="1618935"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學年度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學期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屆次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學校財團法人名稱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類別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姓名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性別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出生年月日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經歷與現職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任職起迄年月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備註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聯絡地址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2829064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B9ED5815-8818-4CD3-8E98-196E80039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81" y="273999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72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7341" y="2421833"/>
            <a:ext cx="7612823" cy="2387600"/>
          </a:xfrm>
        </p:spPr>
        <p:txBody>
          <a:bodyPr/>
          <a:lstStyle/>
          <a:p>
            <a:r>
              <a:rPr lang="zh-TW" altLang="en-US" dirty="0">
                <a:ln>
                  <a:noFill/>
                </a:ln>
                <a:latin typeface="+mn-ea"/>
                <a:ea typeface="+mn-ea"/>
              </a:rPr>
              <a:t>技專校院校務資料庫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1073" y="3449675"/>
            <a:ext cx="7541628" cy="934720"/>
          </a:xfrm>
        </p:spPr>
        <p:txBody>
          <a:bodyPr/>
          <a:lstStyle/>
          <a:p>
            <a:r>
              <a:rPr lang="en-US" altLang="zh-TW" sz="4800" b="1" dirty="0">
                <a:ln>
                  <a:noFill/>
                </a:ln>
                <a:latin typeface="+mn-ea"/>
                <a:ea typeface="+mn-ea"/>
              </a:rPr>
              <a:t>114</a:t>
            </a:r>
            <a:r>
              <a:rPr lang="zh-TW" altLang="en-US" sz="4800" b="1" dirty="0">
                <a:ln>
                  <a:noFill/>
                </a:ln>
                <a:latin typeface="+mn-ea"/>
                <a:ea typeface="+mn-ea"/>
              </a:rPr>
              <a:t>年</a:t>
            </a:r>
            <a:r>
              <a:rPr lang="en-US" altLang="zh-TW" sz="4800" b="1" dirty="0">
                <a:ln>
                  <a:noFill/>
                </a:ln>
                <a:latin typeface="+mn-ea"/>
                <a:ea typeface="+mn-ea"/>
              </a:rPr>
              <a:t>10</a:t>
            </a:r>
            <a:r>
              <a:rPr lang="zh-TW" altLang="en-US" sz="4800" b="1" dirty="0">
                <a:ln>
                  <a:noFill/>
                </a:ln>
                <a:latin typeface="+mn-ea"/>
                <a:ea typeface="+mn-ea"/>
              </a:rPr>
              <a:t>月份填表說明會</a:t>
            </a:r>
            <a:br>
              <a:rPr lang="zh-TW" altLang="en-US" sz="4800" b="1" dirty="0">
                <a:ln>
                  <a:noFill/>
                </a:ln>
                <a:latin typeface="+mn-ea"/>
                <a:ea typeface="+mn-ea"/>
              </a:rPr>
            </a:br>
            <a:endParaRPr lang="zh-TW" altLang="en-US" sz="4800" b="1" dirty="0">
              <a:ln>
                <a:noFill/>
              </a:ln>
              <a:latin typeface="+mn-ea"/>
              <a:ea typeface="+mn-ea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+mn-ea"/>
              </a:rPr>
              <a:t>2</a:t>
            </a:fld>
            <a:endParaRPr lang="zh-TW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974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2AAFF7-7AAA-452B-963F-545859948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2800" dirty="0"/>
              <a:t>表</a:t>
            </a:r>
            <a:r>
              <a:rPr lang="en-US" altLang="zh-TW" sz="2800" dirty="0"/>
              <a:t>13-9</a:t>
            </a:r>
            <a:r>
              <a:rPr lang="zh-TW" altLang="en-US" sz="2800" dirty="0"/>
              <a:t>校長、一級行政主管、學術主管及各類中心主管明細資料表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6210382-766E-49C2-BE0C-D0AF273F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0EE6EEB-16B1-469E-83D2-B86C00FA64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10</a:t>
            </a:r>
            <a:endParaRPr lang="zh-TW" altLang="en-US" dirty="0"/>
          </a:p>
        </p:txBody>
      </p:sp>
      <p:sp>
        <p:nvSpPr>
          <p:cNvPr id="8" name="內容版面配置區 3">
            <a:extLst>
              <a:ext uri="{FF2B5EF4-FFF2-40B4-BE49-F238E27FC236}">
                <a16:creationId xmlns:a16="http://schemas.microsoft.com/office/drawing/2014/main" id="{52B9A14D-260A-4BB8-AE87-3C3311103454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3719257"/>
            <a:ext cx="11847513" cy="31387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sz="2600" b="1" kern="100" dirty="0">
                <a:latin typeface="微軟正黑體" panose="020B0604030504040204" pitchFamily="34" charset="-120"/>
              </a:rPr>
              <a:t>    【</a:t>
            </a:r>
            <a:r>
              <a:rPr lang="zh-TW" altLang="en-US" sz="2600" b="1" kern="100" dirty="0">
                <a:latin typeface="微軟正黑體" panose="020B0604030504040204" pitchFamily="34" charset="-120"/>
              </a:rPr>
              <a:t>調整定義</a:t>
            </a:r>
            <a:r>
              <a:rPr lang="en-US" altLang="zh-TW" sz="2600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600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sz="26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姓名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600" kern="100" dirty="0">
                <a:latin typeface="微軟正黑體" panose="020B0604030504040204" pitchFamily="34" charset="-120"/>
              </a:rPr>
              <a:t>若學校組織編制中</a:t>
            </a:r>
            <a:r>
              <a:rPr lang="zh-TW" altLang="en-US" sz="26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未設置該行政主管職務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（如：副校長），請於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姓名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欄填寫</a:t>
            </a:r>
            <a:r>
              <a:rPr lang="zh-TW" altLang="en-US" sz="26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「無該職缺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」。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600" kern="100" dirty="0">
                <a:latin typeface="微軟正黑體" panose="020B0604030504040204" pitchFamily="34" charset="-120"/>
              </a:rPr>
              <a:t>若該行政或學術主管已依校內程序辦理聘任作業者，惟截至資料填報基準日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(10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月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15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日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6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尚未完成聘任者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，請於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姓名</a:t>
            </a:r>
            <a:r>
              <a:rPr lang="en-US" altLang="zh-TW" sz="26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欄填寫</a:t>
            </a:r>
            <a:r>
              <a:rPr lang="zh-TW" altLang="en-US" sz="26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「待聘」</a:t>
            </a:r>
            <a:r>
              <a:rPr lang="zh-TW" altLang="en-US" sz="2600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600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114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統計處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調整定義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32B3319-EDDC-4B31-8DCE-35F835D3F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496657"/>
              </p:ext>
            </p:extLst>
          </p:nvPr>
        </p:nvGraphicFramePr>
        <p:xfrm>
          <a:off x="111434" y="892076"/>
          <a:ext cx="11973193" cy="26822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97721">
                  <a:extLst>
                    <a:ext uri="{9D8B030D-6E8A-4147-A177-3AD203B41FA5}">
                      <a16:colId xmlns:a16="http://schemas.microsoft.com/office/drawing/2014/main" val="888083313"/>
                    </a:ext>
                  </a:extLst>
                </a:gridCol>
                <a:gridCol w="2140527">
                  <a:extLst>
                    <a:ext uri="{9D8B030D-6E8A-4147-A177-3AD203B41FA5}">
                      <a16:colId xmlns:a16="http://schemas.microsoft.com/office/drawing/2014/main" val="137816067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139530710"/>
                    </a:ext>
                  </a:extLst>
                </a:gridCol>
                <a:gridCol w="850985">
                  <a:extLst>
                    <a:ext uri="{9D8B030D-6E8A-4147-A177-3AD203B41FA5}">
                      <a16:colId xmlns:a16="http://schemas.microsoft.com/office/drawing/2014/main" val="677164689"/>
                    </a:ext>
                  </a:extLst>
                </a:gridCol>
                <a:gridCol w="675288">
                  <a:extLst>
                    <a:ext uri="{9D8B030D-6E8A-4147-A177-3AD203B41FA5}">
                      <a16:colId xmlns:a16="http://schemas.microsoft.com/office/drawing/2014/main" val="4016142908"/>
                    </a:ext>
                  </a:extLst>
                </a:gridCol>
                <a:gridCol w="675288">
                  <a:extLst>
                    <a:ext uri="{9D8B030D-6E8A-4147-A177-3AD203B41FA5}">
                      <a16:colId xmlns:a16="http://schemas.microsoft.com/office/drawing/2014/main" val="1926887510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859041407"/>
                    </a:ext>
                  </a:extLst>
                </a:gridCol>
                <a:gridCol w="828545">
                  <a:extLst>
                    <a:ext uri="{9D8B030D-6E8A-4147-A177-3AD203B41FA5}">
                      <a16:colId xmlns:a16="http://schemas.microsoft.com/office/drawing/2014/main" val="4098728706"/>
                    </a:ext>
                  </a:extLst>
                </a:gridCol>
                <a:gridCol w="828545">
                  <a:extLst>
                    <a:ext uri="{9D8B030D-6E8A-4147-A177-3AD203B41FA5}">
                      <a16:colId xmlns:a16="http://schemas.microsoft.com/office/drawing/2014/main" val="319347080"/>
                    </a:ext>
                  </a:extLst>
                </a:gridCol>
                <a:gridCol w="1029695">
                  <a:extLst>
                    <a:ext uri="{9D8B030D-6E8A-4147-A177-3AD203B41FA5}">
                      <a16:colId xmlns:a16="http://schemas.microsoft.com/office/drawing/2014/main" val="3753717816"/>
                    </a:ext>
                  </a:extLst>
                </a:gridCol>
                <a:gridCol w="1403277">
                  <a:extLst>
                    <a:ext uri="{9D8B030D-6E8A-4147-A177-3AD203B41FA5}">
                      <a16:colId xmlns:a16="http://schemas.microsoft.com/office/drawing/2014/main" val="1881658614"/>
                    </a:ext>
                  </a:extLst>
                </a:gridCol>
                <a:gridCol w="1278718">
                  <a:extLst>
                    <a:ext uri="{9D8B030D-6E8A-4147-A177-3AD203B41FA5}">
                      <a16:colId xmlns:a16="http://schemas.microsoft.com/office/drawing/2014/main" val="3363090459"/>
                    </a:ext>
                  </a:extLst>
                </a:gridCol>
                <a:gridCol w="466954">
                  <a:extLst>
                    <a:ext uri="{9D8B030D-6E8A-4147-A177-3AD203B41FA5}">
                      <a16:colId xmlns:a16="http://schemas.microsoft.com/office/drawing/2014/main" val="24299154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學年度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身分類別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單位名稱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姓名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性別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職稱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公務聯絡電話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分機號碼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公務傳真電話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公務電子郵件信箱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是否為原住民籍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現職是否為代理人擔任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備註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649422"/>
                  </a:ext>
                </a:extLst>
              </a:tr>
              <a:tr h="1471295">
                <a:tc>
                  <a:txBody>
                    <a:bodyPr/>
                    <a:lstStyle/>
                    <a:p>
                      <a:r>
                        <a:rPr lang="en-US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校長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副校長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一級行政單位主管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一級學術單位主管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學術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學院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主管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學術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系所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主管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學術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學位學程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主管</a:t>
                      </a:r>
                    </a:p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□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其他單位主管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7226687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AC0ABB19-635E-406E-8F8D-B58843763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72" y="376869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56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21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下期表冊異動預告</a:t>
            </a:r>
            <a:endParaRPr lang="en-US" altLang="zh-TW" sz="4400" b="1" dirty="0">
              <a:solidFill>
                <a:srgbClr val="444444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2723706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63BF1-721D-40E2-AE55-C7F9DC83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12-2 </a:t>
            </a:r>
            <a:r>
              <a:rPr lang="zh-TW" altLang="en-US" dirty="0"/>
              <a:t>國立技專校院校務基金「接受捐贈」決算情形表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F958DB-A29B-4A6C-BC75-8FB652F7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4C784E-1BFC-40CF-9555-7772F7F0278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753591"/>
            <a:ext cx="11846559" cy="410441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dirty="0"/>
              <a:t>    </a:t>
            </a:r>
            <a:r>
              <a:rPr lang="en-US" altLang="zh-TW" dirty="0"/>
              <a:t>【</a:t>
            </a:r>
            <a:r>
              <a:rPr lang="zh-TW" altLang="en-US" dirty="0"/>
              <a:t>刪除表冊</a:t>
            </a:r>
            <a:r>
              <a:rPr lang="en-US" altLang="zh-TW" dirty="0"/>
              <a:t>】</a:t>
            </a:r>
            <a:r>
              <a:rPr lang="zh-TW" altLang="en-US" dirty="0"/>
              <a:t>：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zh-TW" altLang="en-US" dirty="0"/>
              <a:t>自</a:t>
            </a:r>
            <a:r>
              <a:rPr lang="en-US" altLang="zh-TW" dirty="0"/>
              <a:t>115</a:t>
            </a:r>
            <a:r>
              <a:rPr lang="zh-TW" altLang="en-US" dirty="0"/>
              <a:t>年</a:t>
            </a:r>
            <a:r>
              <a:rPr lang="en-US" altLang="zh-TW" dirty="0"/>
              <a:t>03</a:t>
            </a:r>
            <a:r>
              <a:rPr lang="zh-TW" altLang="en-US" dirty="0"/>
              <a:t>月起，刪除本表。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en-US" altLang="zh-TW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zh-TW" altLang="en-US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endParaRPr lang="zh-TW" altLang="en-US" dirty="0"/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sz="1900" dirty="0"/>
              <a:t>【115</a:t>
            </a:r>
            <a:r>
              <a:rPr lang="zh-TW" altLang="en-US" sz="1900" dirty="0"/>
              <a:t>年</a:t>
            </a:r>
            <a:r>
              <a:rPr lang="en-US" altLang="zh-TW" sz="1900" dirty="0"/>
              <a:t>03</a:t>
            </a:r>
            <a:r>
              <a:rPr lang="zh-TW" altLang="en-US" sz="1900" dirty="0"/>
              <a:t>月「會計處」刪除表冊</a:t>
            </a:r>
            <a:r>
              <a:rPr lang="en-US" altLang="zh-TW" sz="1900" dirty="0"/>
              <a:t>】</a:t>
            </a:r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A31177B-9D40-48AC-AD7F-A5A5628FA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54339E8B-B514-406C-A985-18040DDDA9FE}"/>
              </a:ext>
            </a:extLst>
          </p:cNvPr>
          <p:cNvGrpSpPr/>
          <p:nvPr/>
        </p:nvGrpSpPr>
        <p:grpSpPr>
          <a:xfrm>
            <a:off x="141554" y="1043906"/>
            <a:ext cx="11867567" cy="1201499"/>
            <a:chOff x="129364" y="861666"/>
            <a:chExt cx="11867567" cy="1671765"/>
          </a:xfrm>
        </p:grpSpPr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8947B4F0-02E9-455A-869C-26006CEAAC6B}"/>
                </a:ext>
              </a:extLst>
            </p:cNvPr>
            <p:cNvCxnSpPr/>
            <p:nvPr/>
          </p:nvCxnSpPr>
          <p:spPr>
            <a:xfrm>
              <a:off x="129364" y="861666"/>
              <a:ext cx="11867567" cy="16717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6675BA5F-363B-43D2-B278-E5893076BDA0}"/>
                </a:ext>
              </a:extLst>
            </p:cNvPr>
            <p:cNvCxnSpPr/>
            <p:nvPr/>
          </p:nvCxnSpPr>
          <p:spPr>
            <a:xfrm flipV="1">
              <a:off x="129364" y="861666"/>
              <a:ext cx="11867567" cy="16717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48404E-70BF-4415-990F-5265D7561D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133589"/>
              </p:ext>
            </p:extLst>
          </p:nvPr>
        </p:nvGraphicFramePr>
        <p:xfrm>
          <a:off x="141553" y="1026205"/>
          <a:ext cx="1187975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541">
                  <a:extLst>
                    <a:ext uri="{9D8B030D-6E8A-4147-A177-3AD203B41FA5}">
                      <a16:colId xmlns:a16="http://schemas.microsoft.com/office/drawing/2014/main" val="1119808411"/>
                    </a:ext>
                  </a:extLst>
                </a:gridCol>
                <a:gridCol w="366541">
                  <a:extLst>
                    <a:ext uri="{9D8B030D-6E8A-4147-A177-3AD203B41FA5}">
                      <a16:colId xmlns:a16="http://schemas.microsoft.com/office/drawing/2014/main" val="2968656619"/>
                    </a:ext>
                  </a:extLst>
                </a:gridCol>
                <a:gridCol w="904010">
                  <a:extLst>
                    <a:ext uri="{9D8B030D-6E8A-4147-A177-3AD203B41FA5}">
                      <a16:colId xmlns:a16="http://schemas.microsoft.com/office/drawing/2014/main" val="785397348"/>
                    </a:ext>
                  </a:extLst>
                </a:gridCol>
                <a:gridCol w="831272">
                  <a:extLst>
                    <a:ext uri="{9D8B030D-6E8A-4147-A177-3AD203B41FA5}">
                      <a16:colId xmlns:a16="http://schemas.microsoft.com/office/drawing/2014/main" val="346136111"/>
                    </a:ext>
                  </a:extLst>
                </a:gridCol>
                <a:gridCol w="935182">
                  <a:extLst>
                    <a:ext uri="{9D8B030D-6E8A-4147-A177-3AD203B41FA5}">
                      <a16:colId xmlns:a16="http://schemas.microsoft.com/office/drawing/2014/main" val="917480879"/>
                    </a:ext>
                  </a:extLst>
                </a:gridCol>
                <a:gridCol w="924791">
                  <a:extLst>
                    <a:ext uri="{9D8B030D-6E8A-4147-A177-3AD203B41FA5}">
                      <a16:colId xmlns:a16="http://schemas.microsoft.com/office/drawing/2014/main" val="2515756323"/>
                    </a:ext>
                  </a:extLst>
                </a:gridCol>
                <a:gridCol w="529936">
                  <a:extLst>
                    <a:ext uri="{9D8B030D-6E8A-4147-A177-3AD203B41FA5}">
                      <a16:colId xmlns:a16="http://schemas.microsoft.com/office/drawing/2014/main" val="3545038822"/>
                    </a:ext>
                  </a:extLst>
                </a:gridCol>
                <a:gridCol w="785436">
                  <a:extLst>
                    <a:ext uri="{9D8B030D-6E8A-4147-A177-3AD203B41FA5}">
                      <a16:colId xmlns:a16="http://schemas.microsoft.com/office/drawing/2014/main" val="2816957894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648958925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769307751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723502567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2861707072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3082065790"/>
                    </a:ext>
                  </a:extLst>
                </a:gridCol>
                <a:gridCol w="667756">
                  <a:extLst>
                    <a:ext uri="{9D8B030D-6E8A-4147-A177-3AD203B41FA5}">
                      <a16:colId xmlns:a16="http://schemas.microsoft.com/office/drawing/2014/main" val="2796839542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1588976923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4026346870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2527791425"/>
                    </a:ext>
                  </a:extLst>
                </a:gridCol>
                <a:gridCol w="557378">
                  <a:extLst>
                    <a:ext uri="{9D8B030D-6E8A-4147-A177-3AD203B41FA5}">
                      <a16:colId xmlns:a16="http://schemas.microsoft.com/office/drawing/2014/main" val="1693154614"/>
                    </a:ext>
                  </a:extLst>
                </a:gridCol>
              </a:tblGrid>
              <a:tr h="183515"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年度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單位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接受捐贈總金額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非指定用途捐贈金額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指定用途捐贈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實體捐贈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739965"/>
                  </a:ext>
                </a:extLst>
              </a:tr>
              <a:tr h="457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指定用於非資本支出用途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指定用於資本支出用途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土地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土地改良物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房屋及建築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機械及設備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交通運輸及設備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什項設備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有價證券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744734"/>
                  </a:ext>
                </a:extLst>
              </a:tr>
              <a:tr h="457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獎助學金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9344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留本獎助學金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其他獎助學金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299257"/>
                  </a:ext>
                </a:extLst>
              </a:tr>
              <a:tr h="920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說明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說明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845920"/>
                  </a:ext>
                </a:extLst>
              </a:tr>
            </a:tbl>
          </a:graphicData>
        </a:graphic>
      </p:graphicFrame>
      <p:pic>
        <p:nvPicPr>
          <p:cNvPr id="12" name="圖片 11">
            <a:extLst>
              <a:ext uri="{FF2B5EF4-FFF2-40B4-BE49-F238E27FC236}">
                <a16:creationId xmlns:a16="http://schemas.microsoft.com/office/drawing/2014/main" id="{F26738EA-37C9-4B1C-BB26-593785EB8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18" y="279068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76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339678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E1BBC6F-6F61-4E01-A9C2-A3658D44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1DA42C0-E41A-44A7-8BCB-640000DC0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F7F167A-BB3A-4A2E-93B5-D0EE8B2029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id="{1C860790-CD6F-40C4-ADE8-385F69CE52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989261"/>
              </p:ext>
            </p:extLst>
          </p:nvPr>
        </p:nvGraphicFramePr>
        <p:xfrm>
          <a:off x="264943" y="880480"/>
          <a:ext cx="10863132" cy="2805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資料庫圖表 6">
            <a:extLst>
              <a:ext uri="{FF2B5EF4-FFF2-40B4-BE49-F238E27FC236}">
                <a16:creationId xmlns:a16="http://schemas.microsoft.com/office/drawing/2014/main" id="{A6F412AD-D640-4B1C-87EA-B7A68FAF42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9007684"/>
              </p:ext>
            </p:extLst>
          </p:nvPr>
        </p:nvGraphicFramePr>
        <p:xfrm>
          <a:off x="1108815" y="2989833"/>
          <a:ext cx="10863131" cy="2324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0" name="群組 9">
            <a:extLst>
              <a:ext uri="{FF2B5EF4-FFF2-40B4-BE49-F238E27FC236}">
                <a16:creationId xmlns:a16="http://schemas.microsoft.com/office/drawing/2014/main" id="{B641FF05-4F3A-4E55-B5C1-B35716FAF3E1}"/>
              </a:ext>
            </a:extLst>
          </p:cNvPr>
          <p:cNvGrpSpPr/>
          <p:nvPr/>
        </p:nvGrpSpPr>
        <p:grpSpPr>
          <a:xfrm>
            <a:off x="1640684" y="5873423"/>
            <a:ext cx="1507762" cy="619459"/>
            <a:chOff x="7163" y="29982"/>
            <a:chExt cx="2693107" cy="1077242"/>
          </a:xfrm>
        </p:grpSpPr>
        <p:sp>
          <p:nvSpPr>
            <p:cNvPr id="11" name="箭號: ＞形 10">
              <a:extLst>
                <a:ext uri="{FF2B5EF4-FFF2-40B4-BE49-F238E27FC236}">
                  <a16:creationId xmlns:a16="http://schemas.microsoft.com/office/drawing/2014/main" id="{B25AD6F3-30E8-43E1-99A1-50898DB04184}"/>
                </a:ext>
              </a:extLst>
            </p:cNvPr>
            <p:cNvSpPr/>
            <p:nvPr/>
          </p:nvSpPr>
          <p:spPr>
            <a:xfrm>
              <a:off x="7163" y="29982"/>
              <a:ext cx="2693107" cy="1077242"/>
            </a:xfrm>
            <a:prstGeom prst="chevron">
              <a:avLst/>
            </a:prstGeom>
            <a:solidFill>
              <a:srgbClr val="A8D08D"/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箭號: ＞形 4">
              <a:extLst>
                <a:ext uri="{FF2B5EF4-FFF2-40B4-BE49-F238E27FC236}">
                  <a16:creationId xmlns:a16="http://schemas.microsoft.com/office/drawing/2014/main" id="{77D81844-1F0F-4773-A6F9-280B2DB31E6B}"/>
                </a:ext>
              </a:extLst>
            </p:cNvPr>
            <p:cNvSpPr txBox="1"/>
            <p:nvPr/>
          </p:nvSpPr>
          <p:spPr>
            <a:xfrm>
              <a:off x="545784" y="29982"/>
              <a:ext cx="1615865" cy="1077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4011" tIns="28004" rIns="28004" bIns="28004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TW" altLang="en-US" sz="2000" b="1" i="0" u="none" kern="1200" dirty="0">
                  <a:solidFill>
                    <a:srgbClr val="444444"/>
                  </a:solidFill>
                  <a:latin typeface="Arial" panose="020B0604020202020204"/>
                  <a:ea typeface="+mn-ea"/>
                  <a:cs typeface="+mn-cs"/>
                </a:rPr>
                <a:t>校庫端作業</a:t>
              </a:r>
            </a:p>
          </p:txBody>
        </p: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7AF9D2A1-80CA-445B-98C6-ACCE398F47FD}"/>
              </a:ext>
            </a:extLst>
          </p:cNvPr>
          <p:cNvGrpSpPr/>
          <p:nvPr/>
        </p:nvGrpSpPr>
        <p:grpSpPr>
          <a:xfrm>
            <a:off x="217041" y="5873423"/>
            <a:ext cx="1507762" cy="619459"/>
            <a:chOff x="2484270" y="29982"/>
            <a:chExt cx="2693107" cy="1077242"/>
          </a:xfrm>
        </p:grpSpPr>
        <p:sp>
          <p:nvSpPr>
            <p:cNvPr id="14" name="箭號: ＞形 13">
              <a:extLst>
                <a:ext uri="{FF2B5EF4-FFF2-40B4-BE49-F238E27FC236}">
                  <a16:creationId xmlns:a16="http://schemas.microsoft.com/office/drawing/2014/main" id="{3AC8079E-7CE5-4982-A330-5ED4135FCDFE}"/>
                </a:ext>
              </a:extLst>
            </p:cNvPr>
            <p:cNvSpPr/>
            <p:nvPr/>
          </p:nvSpPr>
          <p:spPr>
            <a:xfrm>
              <a:off x="2484270" y="29982"/>
              <a:ext cx="2693107" cy="1077242"/>
            </a:xfrm>
            <a:prstGeom prst="chevron">
              <a:avLst/>
            </a:prstGeom>
            <a:solidFill>
              <a:srgbClr val="FFF176"/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5" name="箭號: ＞形 4">
              <a:extLst>
                <a:ext uri="{FF2B5EF4-FFF2-40B4-BE49-F238E27FC236}">
                  <a16:creationId xmlns:a16="http://schemas.microsoft.com/office/drawing/2014/main" id="{541B431E-99A4-4B8C-B69C-F8EA6E04F9D5}"/>
                </a:ext>
              </a:extLst>
            </p:cNvPr>
            <p:cNvSpPr txBox="1"/>
            <p:nvPr/>
          </p:nvSpPr>
          <p:spPr>
            <a:xfrm>
              <a:off x="3022891" y="29982"/>
              <a:ext cx="1615865" cy="1077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4011" tIns="28004" rIns="28004" bIns="28004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TW" altLang="en-US" sz="2000" b="1" i="0" u="none" kern="1200" dirty="0">
                  <a:solidFill>
                    <a:srgbClr val="444444"/>
                  </a:solidFill>
                  <a:latin typeface="Arial" panose="020B0604020202020204"/>
                  <a:ea typeface="+mn-ea"/>
                  <a:cs typeface="+mn-cs"/>
                </a:rPr>
                <a:t>學校端作業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1841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E1BBC6F-6F61-4E01-A9C2-A3658D44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1DA42C0-E41A-44A7-8BCB-640000DC0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重要時程概覽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F7F167A-BB3A-4A2E-93B5-D0EE8B2029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graphicFrame>
        <p:nvGraphicFramePr>
          <p:cNvPr id="9" name="內容版面配置區 4">
            <a:extLst>
              <a:ext uri="{FF2B5EF4-FFF2-40B4-BE49-F238E27FC236}">
                <a16:creationId xmlns:a16="http://schemas.microsoft.com/office/drawing/2014/main" id="{4E693E3A-7B6C-4947-A511-A763671A21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1623167"/>
              </p:ext>
            </p:extLst>
          </p:nvPr>
        </p:nvGraphicFramePr>
        <p:xfrm>
          <a:off x="179294" y="917046"/>
          <a:ext cx="11829826" cy="5320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057">
                  <a:extLst>
                    <a:ext uri="{9D8B030D-6E8A-4147-A177-3AD203B41FA5}">
                      <a16:colId xmlns:a16="http://schemas.microsoft.com/office/drawing/2014/main" val="314474761"/>
                    </a:ext>
                  </a:extLst>
                </a:gridCol>
                <a:gridCol w="2449902">
                  <a:extLst>
                    <a:ext uri="{9D8B030D-6E8A-4147-A177-3AD203B41FA5}">
                      <a16:colId xmlns:a16="http://schemas.microsoft.com/office/drawing/2014/main" val="3031485974"/>
                    </a:ext>
                  </a:extLst>
                </a:gridCol>
                <a:gridCol w="7419867">
                  <a:extLst>
                    <a:ext uri="{9D8B030D-6E8A-4147-A177-3AD203B41FA5}">
                      <a16:colId xmlns:a16="http://schemas.microsoft.com/office/drawing/2014/main" val="3709629495"/>
                    </a:ext>
                  </a:extLst>
                </a:gridCol>
              </a:tblGrid>
              <a:tr h="5913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</a:rPr>
                        <a:t>起訖時間</a:t>
                      </a:r>
                      <a:endParaRPr lang="zh-TW" altLang="en-US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</a:rPr>
                        <a:t>作業事項</a:t>
                      </a:r>
                      <a:endParaRPr lang="zh-TW" altLang="en-US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說明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2613971"/>
                  </a:ext>
                </a:extLst>
              </a:tr>
              <a:tr h="809927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00FF"/>
                          </a:solidFill>
                        </a:rPr>
                        <a:t>08/01~08/29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zh-TW" altLang="en-US" sz="2400" b="1" kern="1200" dirty="0">
                          <a:solidFill>
                            <a:schemeClr val="tx1"/>
                          </a:solidFill>
                          <a:effectLst/>
                        </a:rPr>
                        <a:t>系所設定</a:t>
                      </a:r>
                      <a:endParaRPr lang="zh-TW" altLang="en-US" sz="2400" b="1" dirty="0"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0" indent="-34290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學校依</a:t>
                      </a: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組織規程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核定公文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至系統申請</a:t>
                      </a:r>
                      <a:r>
                        <a:rPr lang="en-US" altLang="zh-TW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維護</a:t>
                      </a: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一般系所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、</a:t>
                      </a: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特殊專班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資料。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2073983"/>
                  </a:ext>
                </a:extLst>
              </a:tr>
              <a:tr h="81541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00FF"/>
                          </a:solidFill>
                        </a:rPr>
                        <a:t>09/01~10/31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</a:rPr>
                        <a:t>填表期間</a:t>
                      </a:r>
                      <a:endParaRPr lang="zh-TW" altLang="en-US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各校填表作業期間。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2000" b="0" dirty="0">
                          <a:latin typeface="微軟正黑體" pitchFamily="34" charset="-120"/>
                          <a:ea typeface="+mn-ea"/>
                        </a:rPr>
                        <a:t>同步開放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</a:rPr>
                        <a:t>受評學校</a:t>
                      </a:r>
                      <a:r>
                        <a:rPr lang="zh-TW" altLang="en-US" sz="2000" b="0" dirty="0">
                          <a:latin typeface="微軟正黑體" pitchFamily="34" charset="-120"/>
                          <a:ea typeface="+mn-ea"/>
                        </a:rPr>
                        <a:t>瀏覽及下載</a:t>
                      </a: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評鑑表冊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。</a:t>
                      </a:r>
                      <a:endParaRPr lang="zh-TW" altLang="en-US" sz="2000" b="1" kern="1200" dirty="0">
                        <a:solidFill>
                          <a:srgbClr val="FF0000"/>
                        </a:solidFill>
                        <a:latin typeface="微軟正黑體" pitchFamily="34" charset="-12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0457273"/>
                  </a:ext>
                </a:extLst>
              </a:tr>
              <a:tr h="1084395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00FF"/>
                          </a:solidFill>
                        </a:rPr>
                        <a:t>11/06~11/19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</a:rPr>
                        <a:t>學校自主修正期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修正條件：</a:t>
                      </a:r>
                      <a:r>
                        <a:rPr lang="zh-TW" altLang="en-US" sz="2000" b="1" dirty="0"/>
                        <a:t>學校自行發現問題或接獲應用單位通知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開放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</a:rPr>
                        <a:t>修正當期及歷史資料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請務必於 </a:t>
                      </a:r>
                      <a:r>
                        <a:rPr lang="en-US" altLang="zh-TW" sz="2000" b="1" dirty="0">
                          <a:solidFill>
                            <a:srgbClr val="FF0000"/>
                          </a:solidFill>
                        </a:rPr>
                        <a:t>11/19 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</a:rPr>
                        <a:t>下午 </a:t>
                      </a:r>
                      <a:r>
                        <a:rPr lang="en-US" altLang="zh-TW" sz="2000" b="1" dirty="0">
                          <a:solidFill>
                            <a:srgbClr val="FF0000"/>
                          </a:solidFill>
                        </a:rPr>
                        <a:t>5 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</a:rPr>
                        <a:t>時前完成修正作業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289716"/>
                  </a:ext>
                </a:extLst>
              </a:tr>
              <a:tr h="113034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00FF"/>
                          </a:solidFill>
                        </a:rPr>
                        <a:t>11/27~11/28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應用單位檢核後通知修正期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適用對象：經應用單位檢核發現疑義之學校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修正條件：</a:t>
                      </a:r>
                      <a:r>
                        <a:rPr lang="zh-TW" altLang="en-US" sz="2000" b="1" dirty="0"/>
                        <a:t>依應用單位通知開放系統修正權限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dirty="0"/>
                        <a:t>請務必於 </a:t>
                      </a:r>
                      <a:r>
                        <a:rPr lang="en-US" altLang="zh-TW" sz="2000" b="1" dirty="0">
                          <a:solidFill>
                            <a:srgbClr val="FF0000"/>
                          </a:solidFill>
                        </a:rPr>
                        <a:t>11/28 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</a:rPr>
                        <a:t>下午 </a:t>
                      </a:r>
                      <a:r>
                        <a:rPr lang="en-US" altLang="zh-TW" sz="2000" b="1" dirty="0">
                          <a:solidFill>
                            <a:srgbClr val="FF0000"/>
                          </a:solidFill>
                        </a:rPr>
                        <a:t>5 </a:t>
                      </a:r>
                      <a:r>
                        <a:rPr lang="zh-TW" altLang="en-US" sz="2000" b="1" dirty="0">
                          <a:solidFill>
                            <a:srgbClr val="FF0000"/>
                          </a:solidFill>
                        </a:rPr>
                        <a:t>時前完成修正作業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686940"/>
                  </a:ext>
                </a:extLst>
              </a:tr>
              <a:tr h="8887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altLang="zh-TW" sz="2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12/19</a:t>
                      </a:r>
                      <a:r>
                        <a:rPr lang="zh-TW" altLang="en-US" sz="2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資料寄送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12/19</a:t>
                      </a: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前</a:t>
                      </a:r>
                      <a:r>
                        <a:rPr lang="zh-TW" altLang="en-US" sz="2000" b="0" kern="1200" dirty="0">
                          <a:solidFill>
                            <a:schemeClr val="dk1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備妥公文及附件寄出，</a:t>
                      </a: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郵戳為憑</a:t>
                      </a:r>
                      <a:br>
                        <a:rPr lang="en-US" altLang="zh-TW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</a:br>
                      <a:r>
                        <a:rPr lang="zh-TW" altLang="en-US" sz="2000" b="1" kern="12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+mn-ea"/>
                          <a:cs typeface="+mn-cs"/>
                        </a:rPr>
                        <a:t>（含當期輸入表冊及修正資料）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565106"/>
                  </a:ext>
                </a:extLst>
              </a:tr>
            </a:tbl>
          </a:graphicData>
        </a:graphic>
      </p:graphicFrame>
      <p:sp>
        <p:nvSpPr>
          <p:cNvPr id="7" name="文字方塊 6">
            <a:extLst>
              <a:ext uri="{FF2B5EF4-FFF2-40B4-BE49-F238E27FC236}">
                <a16:creationId xmlns:a16="http://schemas.microsoft.com/office/drawing/2014/main" id="{A18260B1-5230-4760-B2DB-762B511FB146}"/>
              </a:ext>
            </a:extLst>
          </p:cNvPr>
          <p:cNvSpPr txBox="1"/>
          <p:nvPr/>
        </p:nvSpPr>
        <p:spPr>
          <a:xfrm>
            <a:off x="810491" y="6238935"/>
            <a:ext cx="54700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dirty="0"/>
              <a:t> 除特別註明者外，以上時程皆適用於</a:t>
            </a:r>
            <a:r>
              <a:rPr lang="zh-TW" altLang="en-US" sz="2000" b="1" dirty="0"/>
              <a:t>全體學校</a:t>
            </a:r>
            <a:endParaRPr lang="zh-TW" altLang="en-US" sz="20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0B61DA1-C272-4F60-8621-24F4D174C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91" y="6294990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03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CBC8F8E-801C-4EBD-9236-889C7DAAE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26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9094D98-D5F6-42B7-87FD-3C1298154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資料匯出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1D57161-FFEA-459C-B266-4869C07012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id="{9D419519-FB11-47D2-933A-C7B3459B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454" y="1024888"/>
            <a:ext cx="100314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spcBef>
                <a:spcPts val="600"/>
              </a:spcBef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第一次資料匯出：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11/03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11/05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spcBef>
                <a:spcPts val="600"/>
              </a:spcBef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第二次資料匯出：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11/20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11/21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spcBef>
                <a:spcPts val="600"/>
              </a:spcBef>
            </a:pPr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第三次資料匯出：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12/01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12/02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Picture 8" descr="http://www.iconpng.com/png/phuzion/fav%20(star).png">
            <a:extLst>
              <a:ext uri="{FF2B5EF4-FFF2-40B4-BE49-F238E27FC236}">
                <a16:creationId xmlns:a16="http://schemas.microsoft.com/office/drawing/2014/main" id="{8AE58E88-926A-41B7-B2F8-3B3D721FA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5" y="1107397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iconpng.com/png/phuzion/fav%20(star).png">
            <a:extLst>
              <a:ext uri="{FF2B5EF4-FFF2-40B4-BE49-F238E27FC236}">
                <a16:creationId xmlns:a16="http://schemas.microsoft.com/office/drawing/2014/main" id="{5BF1C9EC-4E3F-48E6-B179-0B59DC3A3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5" y="1625366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http://www.iconpng.com/png/phuzion/fav%20(star).png">
            <a:extLst>
              <a:ext uri="{FF2B5EF4-FFF2-40B4-BE49-F238E27FC236}">
                <a16:creationId xmlns:a16="http://schemas.microsoft.com/office/drawing/2014/main" id="{C1C0B1BB-221E-4526-97BD-82A4684DA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55" y="2109732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內容版面配置區 5">
            <a:extLst>
              <a:ext uri="{FF2B5EF4-FFF2-40B4-BE49-F238E27FC236}">
                <a16:creationId xmlns:a16="http://schemas.microsoft.com/office/drawing/2014/main" id="{66ED1BD4-31F1-4170-AC0F-B5E2EBEF75C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05451867"/>
              </p:ext>
            </p:extLst>
          </p:nvPr>
        </p:nvGraphicFramePr>
        <p:xfrm>
          <a:off x="193820" y="2594098"/>
          <a:ext cx="11607800" cy="4081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30756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91AECAE-2726-4EE6-B7FD-D8499BD7A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7CB80ED-D3B6-4420-BCB7-4D8972861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各應用單位聯絡資訊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D0B5406-DE51-4BBA-B652-2E4509403F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2C65B4-3828-4245-A6F5-7E60A97D8FBE}"/>
              </a:ext>
            </a:extLst>
          </p:cNvPr>
          <p:cNvSpPr/>
          <p:nvPr/>
        </p:nvSpPr>
        <p:spPr>
          <a:xfrm>
            <a:off x="793820" y="968259"/>
            <a:ext cx="103410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各應用單位</a:t>
            </a:r>
            <a:r>
              <a:rPr lang="en-US" altLang="zh-TW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聯絡資訊如下</a:t>
            </a:r>
            <a:r>
              <a:rPr lang="en-US" altLang="zh-TW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將依據前二次匯出資料，</a:t>
            </a:r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分別進行檢核並通知有疑義的學校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。屆時，</a:t>
            </a:r>
            <a:r>
              <a:rPr lang="zh-TW" altLang="en-US" sz="2800" b="1" u="heavy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煩請各校總承辦人留意</a:t>
            </a:r>
            <a:r>
              <a:rPr lang="en-US" altLang="zh-TW" sz="2800" b="1" u="heavy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mail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相關訊息；若無接獲通知者，則表示貴校所填報資料符合檢核條件之合理性。</a:t>
            </a:r>
            <a:endParaRPr lang="zh-TW" altLang="en-US" sz="2800" dirty="0"/>
          </a:p>
        </p:txBody>
      </p:sp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190B3A21-D3DF-490D-B2F1-D081AB31CC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073780"/>
              </p:ext>
            </p:extLst>
          </p:nvPr>
        </p:nvGraphicFramePr>
        <p:xfrm>
          <a:off x="1832456" y="2949966"/>
          <a:ext cx="8527088" cy="36235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3544">
                  <a:extLst>
                    <a:ext uri="{9D8B030D-6E8A-4147-A177-3AD203B41FA5}">
                      <a16:colId xmlns:a16="http://schemas.microsoft.com/office/drawing/2014/main" val="2228698510"/>
                    </a:ext>
                  </a:extLst>
                </a:gridCol>
                <a:gridCol w="4263544">
                  <a:extLst>
                    <a:ext uri="{9D8B030D-6E8A-4147-A177-3AD203B41FA5}">
                      <a16:colId xmlns:a16="http://schemas.microsoft.com/office/drawing/2014/main" val="3755579993"/>
                    </a:ext>
                  </a:extLst>
                </a:gridCol>
              </a:tblGrid>
              <a:tr h="5176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單位名稱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聯絡資訊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4682647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r>
                        <a:rPr lang="zh-TW" altLang="en-US" sz="2400" dirty="0"/>
                        <a:t>統計處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dirty="0"/>
                        <a:t>主要以電話方式聯絡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4726668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總量管制小組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tlc@ntut.edu.tw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961765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大專校院一覽表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heipuser@yuntech.edu.tw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2417596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獎勵補助工作小組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tvc-fund@yuntech.edu.tw 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1543148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大專校院學生基本資料庫</a:t>
                      </a:r>
                      <a:endParaRPr lang="en-US" altLang="zh-TW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studb@yuntech.edu.tw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6516767"/>
                  </a:ext>
                </a:extLst>
              </a:tr>
              <a:tr h="517651"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大專校院校務資訊公開平臺</a:t>
                      </a:r>
                      <a:endParaRPr lang="en-US" altLang="zh-TW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opendata@yuntech.edu.tw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67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7910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28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600582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en-US" altLang="zh-TW" sz="2800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 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「第三人生大學試辦計畫」 </a:t>
            </a:r>
            <a:r>
              <a:rPr lang="en-US" altLang="zh-TW" sz="2800" b="1" dirty="0" err="1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不列入本期填報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依據教育部終身教育司說明，「第三人生大學試辦計畫」因屬試辦性質，且未來計畫名稱可能進行調整，故目前暫不納入校務資料庫填報作業。</a:t>
            </a: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如學校對相關事宜尚有疑義，請逕洽教育部終身教育司潘逸真專員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(02)7736-5683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洽詢。</a:t>
            </a: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AAC07BF-1791-440E-B44F-0CAFA8DE9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682" y="158288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1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TextBox 148"/>
          <p:cNvSpPr txBox="1"/>
          <p:nvPr/>
        </p:nvSpPr>
        <p:spPr>
          <a:xfrm>
            <a:off x="679449" y="512763"/>
            <a:ext cx="2406651" cy="2913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報告大綱</a:t>
            </a:r>
            <a:endParaRPr lang="en-US" altLang="zh-CN" sz="8000" b="1" cap="all" dirty="0">
              <a:solidFill>
                <a:srgbClr val="FFFFE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+mn-lt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fld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7685940" cy="606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表冊異動</a:t>
            </a:r>
            <a:endParaRPr lang="en-US" altLang="zh-TW" sz="44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下期表冊異動預告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3412450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kern="0" dirty="0">
                <a:solidFill>
                  <a:srgbClr val="444444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新細明體" panose="02020500000000000000" pitchFamily="18" charset="-120"/>
              </a:rPr>
              <a:t>　</a:t>
            </a:r>
            <a:r>
              <a:rPr lang="en-US" altLang="zh-TW" sz="1800" kern="0" dirty="0">
                <a:effectLst/>
                <a:latin typeface="新細明體" panose="02020500000000000000" pitchFamily="18" charset="-120"/>
                <a:ea typeface="新細明體" panose="02020500000000000000" pitchFamily="18" charset="-120"/>
                <a:cs typeface="新細明體" panose="02020500000000000000" pitchFamily="18" charset="-120"/>
              </a:rPr>
              <a:t> </a:t>
            </a:r>
            <a:r>
              <a:rPr lang="zh-TW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重要澄清：證照編碼的正確認知</a:t>
            </a: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【編碼性質】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校務資料庫的證照編碼 ＝ 系統內部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流水號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僅供填報功能使用，非官方證照代碼</a:t>
            </a:r>
            <a:endParaRPr lang="zh-TW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【現行作業】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105</a:t>
            </a: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學年度起：改為六大類別證照張數填報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不再使用編碼列表</a:t>
            </a:r>
          </a:p>
          <a:p>
            <a:pPr marL="285730" lvl="1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【重要提醒】</a:t>
            </a:r>
            <a:endParaRPr lang="en-US" altLang="zh-TW" sz="2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請勿聽信坊間宣傳！</a:t>
            </a:r>
            <a:endParaRPr lang="en-US" altLang="zh-TW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zh-TW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該編碼列表無法代表「專業合格單位核發之證照代碼」</a:t>
            </a: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30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3E29F0B-E67D-4DD3-8587-2A9774972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728" y="161405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616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重要提醒 </a:t>
            </a:r>
            <a:r>
              <a:rPr lang="en-US" altLang="zh-TW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歷史資料修正範圍限制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修正範圍：僅限近三年內資料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實施時間：自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年上半年起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目的：維護資料穩定性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en-US" altLang="zh-TW" sz="2400" dirty="0">
                <a:solidFill>
                  <a:srgbClr val="000000"/>
                </a:solidFill>
                <a:latin typeface="Calibri" panose="020F0502020204030204" pitchFamily="34" charset="0"/>
                <a:ea typeface="微軟正黑體" panose="020B0604030504040204" pitchFamily="34" charset="-120"/>
              </a:rPr>
              <a:t>      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不可修正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超過三年的歷史資料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044194BA-637F-496E-A805-FC7C961AD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263" y="4214245"/>
            <a:ext cx="360000" cy="360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703B7AE-5B32-414C-BF1F-03EE74F27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945" y="157249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610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2" y="253209"/>
            <a:ext cx="6539260" cy="911227"/>
            <a:chOff x="6190321" y="228600"/>
            <a:chExt cx="5040000" cy="911227"/>
          </a:xfrm>
        </p:grpSpPr>
        <p:sp>
          <p:nvSpPr>
            <p:cNvPr id="40" name="圆角矩形 36"/>
            <p:cNvSpPr/>
            <p:nvPr/>
          </p:nvSpPr>
          <p:spPr bwMode="auto">
            <a:xfrm>
              <a:off x="6190321" y="228602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作業期程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4" name="圆角矩形 36"/>
            <p:cNvSpPr/>
            <p:nvPr/>
          </p:nvSpPr>
          <p:spPr bwMode="auto">
            <a:xfrm>
              <a:off x="6190322" y="228600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>
              <a:defRPr/>
            </a:pPr>
            <a:r>
              <a:rPr lang="zh-TW" altLang="en-US" sz="28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現場提問流程</a:t>
            </a:r>
            <a:endParaRPr lang="en-US" altLang="zh-TW" sz="2800" b="1" dirty="0">
              <a:solidFill>
                <a:srgbClr val="44444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提問方式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請先填寫「問題提問單」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簡報最末頁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繳交時間與地點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】</a:t>
            </a: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會議休息時間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問題提問回收處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簽到處</a:t>
            </a:r>
            <a:r>
              <a:rPr lang="en-US" altLang="zh-TW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或直接交給場邊工作人員</a:t>
            </a: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30" lvl="1" indent="-285730">
              <a:spcBef>
                <a:spcPts val="1200"/>
              </a:spcBef>
              <a:buSzPts val="1000"/>
              <a:buFont typeface="Wingdings" panose="05000000000000000000" pitchFamily="2" charset="2"/>
              <a:buChar char="u"/>
              <a:tabLst>
                <a:tab pos="457200" algn="l"/>
              </a:tabLst>
              <a:defRPr/>
            </a:pPr>
            <a:endParaRPr lang="en-US" altLang="zh-TW" sz="20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1200"/>
              </a:spcBef>
              <a:defRPr/>
            </a:pP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      建議：詳細填寫問題內容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有助於獲得更精準的回覆</a:t>
            </a:r>
            <a:endParaRPr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7" name="圖片 2">
            <a:extLst>
              <a:ext uri="{FF2B5EF4-FFF2-40B4-BE49-F238E27FC236}">
                <a16:creationId xmlns:a16="http://schemas.microsoft.com/office/drawing/2014/main" id="{BA677041-1D6F-4920-B606-3FC0BBD4C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2" y="953926"/>
            <a:ext cx="4524619" cy="5721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44FC337-FCF5-47FA-90E8-918A9A5E1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118" y="5282045"/>
            <a:ext cx="360000" cy="360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56A7006-EC1C-47FD-8E21-38338C133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164" y="161405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151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0F52FC8-6984-429F-A2DA-28E7990F9E81}"/>
              </a:ext>
            </a:extLst>
          </p:cNvPr>
          <p:cNvSpPr txBox="1"/>
          <p:nvPr/>
        </p:nvSpPr>
        <p:spPr>
          <a:xfrm>
            <a:off x="1141915" y="2636820"/>
            <a:ext cx="6098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 計算公式：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今年 </a:t>
            </a: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- 1 -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出生年 </a:t>
            </a: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=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年齡</a:t>
            </a:r>
            <a:endParaRPr lang="zh-TW" altLang="en-US" sz="24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977797"/>
            <a:ext cx="11388396" cy="1307825"/>
          </a:xfrm>
        </p:spPr>
        <p:txBody>
          <a:bodyPr anchor="ctr">
            <a:normAutofit/>
          </a:bodyPr>
          <a:lstStyle/>
          <a:p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：年滿</a:t>
            </a:r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65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歲以上教師無法填報「是否已辦理延長且為編制內」欄位？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C9968FA-67B7-48AB-9035-032CCC737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6" y="2541879"/>
            <a:ext cx="556605" cy="556605"/>
          </a:xfrm>
          <a:prstGeom prst="rect">
            <a:avLst/>
          </a:prstGeom>
        </p:spPr>
      </p:pic>
      <p:graphicFrame>
        <p:nvGraphicFramePr>
          <p:cNvPr id="10" name="表格 11">
            <a:extLst>
              <a:ext uri="{FF2B5EF4-FFF2-40B4-BE49-F238E27FC236}">
                <a16:creationId xmlns:a16="http://schemas.microsoft.com/office/drawing/2014/main" id="{8A4DE023-6CFC-472C-AFC9-D1B34A235B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215684"/>
              </p:ext>
            </p:extLst>
          </p:nvPr>
        </p:nvGraphicFramePr>
        <p:xfrm>
          <a:off x="691726" y="3410274"/>
          <a:ext cx="10815911" cy="2969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3832">
                  <a:extLst>
                    <a:ext uri="{9D8B030D-6E8A-4147-A177-3AD203B41FA5}">
                      <a16:colId xmlns:a16="http://schemas.microsoft.com/office/drawing/2014/main" val="2228698510"/>
                    </a:ext>
                  </a:extLst>
                </a:gridCol>
                <a:gridCol w="2253832">
                  <a:extLst>
                    <a:ext uri="{9D8B030D-6E8A-4147-A177-3AD203B41FA5}">
                      <a16:colId xmlns:a16="http://schemas.microsoft.com/office/drawing/2014/main" val="902312251"/>
                    </a:ext>
                  </a:extLst>
                </a:gridCol>
                <a:gridCol w="1839765">
                  <a:extLst>
                    <a:ext uri="{9D8B030D-6E8A-4147-A177-3AD203B41FA5}">
                      <a16:colId xmlns:a16="http://schemas.microsoft.com/office/drawing/2014/main" val="3755579993"/>
                    </a:ext>
                  </a:extLst>
                </a:gridCol>
                <a:gridCol w="4468482">
                  <a:extLst>
                    <a:ext uri="{9D8B030D-6E8A-4147-A177-3AD203B41FA5}">
                      <a16:colId xmlns:a16="http://schemas.microsoft.com/office/drawing/2014/main" val="1182367404"/>
                    </a:ext>
                  </a:extLst>
                </a:gridCol>
              </a:tblGrid>
              <a:tr h="89057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出生年份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計算公式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計算結果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是否可填報</a:t>
                      </a:r>
                      <a:endParaRPr lang="en-US" altLang="zh-TW" sz="2400" dirty="0"/>
                    </a:p>
                    <a:p>
                      <a:pPr algn="ctr"/>
                      <a:r>
                        <a:rPr lang="zh-TW" altLang="en-US" sz="24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+mn-ea"/>
                          <a:cs typeface="+mn-ea"/>
                          <a:sym typeface="+mn-lt"/>
                        </a:rPr>
                        <a:t>「是否已辦理延長且為編制內」欄位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4682647"/>
                  </a:ext>
                </a:extLst>
              </a:tr>
              <a:tr h="89057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1959</a:t>
                      </a:r>
                      <a:r>
                        <a:rPr lang="zh-TW" altLang="en-US" sz="2400" dirty="0"/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2025 - 1 - 1959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65</a:t>
                      </a:r>
                      <a:r>
                        <a:rPr lang="zh-TW" altLang="en-US" sz="2400" dirty="0"/>
                        <a:t>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可填報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4726668"/>
                  </a:ext>
                </a:extLst>
              </a:tr>
              <a:tr h="890572"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1960</a:t>
                      </a:r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2025 - 1 - 1960</a:t>
                      </a:r>
                      <a:endParaRPr lang="zh-TW" alt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en-US" altLang="zh-TW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不可填報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961765"/>
                  </a:ext>
                </a:extLst>
              </a:tr>
            </a:tbl>
          </a:graphicData>
        </a:graphic>
      </p:graphicFrame>
      <p:pic>
        <p:nvPicPr>
          <p:cNvPr id="11" name="圖片 10">
            <a:extLst>
              <a:ext uri="{FF2B5EF4-FFF2-40B4-BE49-F238E27FC236}">
                <a16:creationId xmlns:a16="http://schemas.microsoft.com/office/drawing/2014/main" id="{48F77603-9B94-47D0-AFAA-1D681E4E3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201" y="4895206"/>
            <a:ext cx="324000" cy="324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E58D7A36-96B3-4CD8-98E4-BE4DED9A3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8201" y="5728771"/>
            <a:ext cx="360000" cy="360000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C7B612E-5D26-425E-8A3B-78D6F1A45C1E}"/>
              </a:ext>
            </a:extLst>
          </p:cNvPr>
          <p:cNvSpPr txBox="1"/>
          <p:nvPr/>
        </p:nvSpPr>
        <p:spPr>
          <a:xfrm>
            <a:off x="9219527" y="142788"/>
            <a:ext cx="2570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1-1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填報問題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33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34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0F52FC8-6984-429F-A2DA-28E7990F9E81}"/>
              </a:ext>
            </a:extLst>
          </p:cNvPr>
          <p:cNvSpPr txBox="1"/>
          <p:nvPr/>
        </p:nvSpPr>
        <p:spPr>
          <a:xfrm>
            <a:off x="1141915" y="2477112"/>
            <a:ext cx="106482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重要說明：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凡</a:t>
            </a:r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曾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專任教授專業科目或技術科目事實者，本欄皆應填寫「是」，不得僅因當下無授課而任意調整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系統依前期填報此欄位為基準，曾填「是」者，鎖定此欄位，不得修改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。</a:t>
            </a:r>
            <a:endParaRPr lang="zh-TW" altLang="en-US" sz="24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950972"/>
            <a:ext cx="11388396" cy="1355238"/>
          </a:xfrm>
        </p:spPr>
        <p:txBody>
          <a:bodyPr anchor="ctr">
            <a:noAutofit/>
          </a:bodyPr>
          <a:lstStyle/>
          <a:p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：老師前期「是否為技術及職業教育法第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26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條適用對象」填「是」，但本期未教授專業科目，是否可改成「否」？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C9968FA-67B7-48AB-9035-032CCC737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10" y="2558410"/>
            <a:ext cx="556605" cy="556605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D63B6EB5-9B3F-424C-A57A-97FBA1DF6217}"/>
              </a:ext>
            </a:extLst>
          </p:cNvPr>
          <p:cNvSpPr txBox="1"/>
          <p:nvPr/>
        </p:nvSpPr>
        <p:spPr>
          <a:xfrm>
            <a:off x="9219527" y="142788"/>
            <a:ext cx="2570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1-1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填報問題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  <p:sp>
        <p:nvSpPr>
          <p:cNvPr id="18" name="流程圖: 替代程序 17">
            <a:extLst>
              <a:ext uri="{FF2B5EF4-FFF2-40B4-BE49-F238E27FC236}">
                <a16:creationId xmlns:a16="http://schemas.microsoft.com/office/drawing/2014/main" id="{AACFD365-1719-4998-9D6B-2ECAA0938CD0}"/>
              </a:ext>
            </a:extLst>
          </p:cNvPr>
          <p:cNvSpPr/>
          <p:nvPr/>
        </p:nvSpPr>
        <p:spPr>
          <a:xfrm>
            <a:off x="270838" y="3687056"/>
            <a:ext cx="711765" cy="2304522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前期填報「是」</a:t>
            </a:r>
          </a:p>
        </p:txBody>
      </p:sp>
      <p:sp>
        <p:nvSpPr>
          <p:cNvPr id="19" name="流程圖: 替代程序 18">
            <a:extLst>
              <a:ext uri="{FF2B5EF4-FFF2-40B4-BE49-F238E27FC236}">
                <a16:creationId xmlns:a16="http://schemas.microsoft.com/office/drawing/2014/main" id="{AE36D120-05FC-4CF2-A04B-DA7122DADBB6}"/>
              </a:ext>
            </a:extLst>
          </p:cNvPr>
          <p:cNvSpPr/>
          <p:nvPr/>
        </p:nvSpPr>
        <p:spPr>
          <a:xfrm>
            <a:off x="1476892" y="4173615"/>
            <a:ext cx="1739697" cy="1331404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確認是否為前期填報錯誤</a:t>
            </a:r>
          </a:p>
        </p:txBody>
      </p:sp>
      <p:sp>
        <p:nvSpPr>
          <p:cNvPr id="20" name="流程圖: 替代程序 19">
            <a:extLst>
              <a:ext uri="{FF2B5EF4-FFF2-40B4-BE49-F238E27FC236}">
                <a16:creationId xmlns:a16="http://schemas.microsoft.com/office/drawing/2014/main" id="{062EB5AF-521C-44A0-8A40-5276B812D2CF}"/>
              </a:ext>
            </a:extLst>
          </p:cNvPr>
          <p:cNvSpPr/>
          <p:nvPr/>
        </p:nvSpPr>
        <p:spPr>
          <a:xfrm>
            <a:off x="4438408" y="4953458"/>
            <a:ext cx="1607376" cy="74267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無需修改</a:t>
            </a:r>
          </a:p>
        </p:txBody>
      </p: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211ADCC3-DFDE-42D9-832A-BE018B259773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982603" y="4839317"/>
            <a:ext cx="494289" cy="0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3B075711-AA2D-418F-ADBA-9D9CAD4B15E1}"/>
              </a:ext>
            </a:extLst>
          </p:cNvPr>
          <p:cNvCxnSpPr>
            <a:cxnSpLocks/>
            <a:stCxn id="19" idx="3"/>
            <a:endCxn id="24" idx="1"/>
          </p:cNvCxnSpPr>
          <p:nvPr/>
        </p:nvCxnSpPr>
        <p:spPr>
          <a:xfrm flipV="1">
            <a:off x="3216589" y="4192864"/>
            <a:ext cx="1208958" cy="646453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流程圖: 替代程序 23">
            <a:extLst>
              <a:ext uri="{FF2B5EF4-FFF2-40B4-BE49-F238E27FC236}">
                <a16:creationId xmlns:a16="http://schemas.microsoft.com/office/drawing/2014/main" id="{5F32B34B-2171-4763-80EF-35DEC9E7F09C}"/>
              </a:ext>
            </a:extLst>
          </p:cNvPr>
          <p:cNvSpPr/>
          <p:nvPr/>
        </p:nvSpPr>
        <p:spPr>
          <a:xfrm>
            <a:off x="4425547" y="3821524"/>
            <a:ext cx="1607376" cy="742680"/>
          </a:xfrm>
          <a:prstGeom prst="flowChartAlternateProcess">
            <a:avLst/>
          </a:prstGeom>
          <a:solidFill>
            <a:srgbClr val="F4B183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申請修改</a:t>
            </a: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376D3FC1-46E6-4760-A788-0DC3247F3C38}"/>
              </a:ext>
            </a:extLst>
          </p:cNvPr>
          <p:cNvSpPr txBox="1"/>
          <p:nvPr/>
        </p:nvSpPr>
        <p:spPr>
          <a:xfrm>
            <a:off x="6613661" y="3632341"/>
            <a:ext cx="54466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/>
              <a:t>修正流程：</a:t>
            </a:r>
          </a:p>
          <a:p>
            <a:r>
              <a:rPr lang="en-US" altLang="zh-TW" sz="2400" dirty="0"/>
              <a:t>1. </a:t>
            </a:r>
            <a:r>
              <a:rPr lang="zh-TW" altLang="en-US" sz="2400" dirty="0"/>
              <a:t>確認前期填報確實有誤</a:t>
            </a:r>
          </a:p>
          <a:p>
            <a:r>
              <a:rPr lang="en-US" altLang="zh-TW" sz="2400" dirty="0"/>
              <a:t>2. </a:t>
            </a:r>
            <a:r>
              <a:rPr lang="zh-TW" altLang="en-US" sz="2400" dirty="0"/>
              <a:t>以信件詳細說明錯誤原因</a:t>
            </a:r>
          </a:p>
          <a:p>
            <a:r>
              <a:rPr lang="en-US" altLang="zh-TW" sz="2400" dirty="0"/>
              <a:t>3. </a:t>
            </a:r>
            <a:r>
              <a:rPr lang="zh-TW" altLang="en-US" sz="2400" dirty="0"/>
              <a:t>向應用單位申請協助判斷是否可更正。</a:t>
            </a:r>
            <a:endParaRPr lang="en-US" altLang="zh-TW" sz="2400" dirty="0"/>
          </a:p>
          <a:p>
            <a:r>
              <a:rPr lang="en-US" altLang="zh-TW" sz="2400" dirty="0"/>
              <a:t>4. </a:t>
            </a:r>
            <a:r>
              <a:rPr lang="zh-TW" altLang="en-US" sz="2400" dirty="0"/>
              <a:t>應用單位確認為誤填，系統協助更正。</a:t>
            </a:r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44868A81-1DC5-4F28-831B-FE2068997A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803" y="3647042"/>
            <a:ext cx="416801" cy="450188"/>
          </a:xfrm>
          <a:prstGeom prst="rect">
            <a:avLst/>
          </a:prstGeom>
        </p:spPr>
      </p:pic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727C3A86-413C-43EE-930D-7684E23687F3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>
            <a:off x="3216589" y="4839317"/>
            <a:ext cx="1221819" cy="485481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流程圖: 替代程序 29">
            <a:extLst>
              <a:ext uri="{FF2B5EF4-FFF2-40B4-BE49-F238E27FC236}">
                <a16:creationId xmlns:a16="http://schemas.microsoft.com/office/drawing/2014/main" id="{AD7F5A31-762D-43FF-97E7-A2CD2AA25802}"/>
              </a:ext>
            </a:extLst>
          </p:cNvPr>
          <p:cNvSpPr/>
          <p:nvPr/>
        </p:nvSpPr>
        <p:spPr>
          <a:xfrm>
            <a:off x="3594763" y="5144245"/>
            <a:ext cx="432844" cy="450190"/>
          </a:xfrm>
          <a:prstGeom prst="flowChartAlternateProcess">
            <a:avLst/>
          </a:prstGeom>
          <a:solidFill>
            <a:srgbClr val="FFF176">
              <a:alpha val="50196"/>
            </a:srgbClr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否</a:t>
            </a:r>
          </a:p>
        </p:txBody>
      </p:sp>
      <p:sp>
        <p:nvSpPr>
          <p:cNvPr id="31" name="流程圖: 替代程序 30">
            <a:extLst>
              <a:ext uri="{FF2B5EF4-FFF2-40B4-BE49-F238E27FC236}">
                <a16:creationId xmlns:a16="http://schemas.microsoft.com/office/drawing/2014/main" id="{5F4BE6AA-C4D0-4716-8A57-D2C6235D5826}"/>
              </a:ext>
            </a:extLst>
          </p:cNvPr>
          <p:cNvSpPr/>
          <p:nvPr/>
        </p:nvSpPr>
        <p:spPr>
          <a:xfrm>
            <a:off x="3581710" y="4084200"/>
            <a:ext cx="432844" cy="450189"/>
          </a:xfrm>
          <a:prstGeom prst="flowChartAlternateProcess">
            <a:avLst/>
          </a:prstGeom>
          <a:solidFill>
            <a:srgbClr val="FFF176">
              <a:alpha val="50196"/>
            </a:srgbClr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是</a:t>
            </a: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C578430A-1D9B-47F9-9FF7-2BBC2FAD2F08}"/>
              </a:ext>
            </a:extLst>
          </p:cNvPr>
          <p:cNvSpPr txBox="1"/>
          <p:nvPr/>
        </p:nvSpPr>
        <p:spPr>
          <a:xfrm>
            <a:off x="6609201" y="5640480"/>
            <a:ext cx="48534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000" b="1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聯絡方式</a:t>
            </a:r>
          </a:p>
          <a:p>
            <a:r>
              <a:rPr lang="zh-TW" altLang="en-US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電話：</a:t>
            </a:r>
            <a:r>
              <a:rPr lang="en-US" altLang="zh-TW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05-5342601 #5360</a:t>
            </a:r>
            <a:r>
              <a:rPr lang="zh-TW" altLang="en-US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en-US" altLang="zh-TW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5362</a:t>
            </a:r>
            <a:br>
              <a:rPr lang="zh-TW" altLang="en-US" sz="2000" dirty="0">
                <a:solidFill>
                  <a:srgbClr val="444444"/>
                </a:solidFill>
              </a:rPr>
            </a:br>
            <a:r>
              <a:rPr lang="en-US" altLang="zh-TW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Email</a:t>
            </a:r>
            <a:r>
              <a:rPr lang="zh-TW" altLang="en-US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en-US" altLang="zh-TW" sz="2000" b="0" i="0" dirty="0">
                <a:solidFill>
                  <a:srgbClr val="444444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tvedb@yuntech.edu.tw</a:t>
            </a:r>
            <a:endParaRPr lang="zh-TW" altLang="en-US" sz="2000" dirty="0">
              <a:solidFill>
                <a:srgbClr val="444444"/>
              </a:solidFill>
            </a:endParaRPr>
          </a:p>
        </p:txBody>
      </p:sp>
      <p:pic>
        <p:nvPicPr>
          <p:cNvPr id="50" name="圖片 49">
            <a:extLst>
              <a:ext uri="{FF2B5EF4-FFF2-40B4-BE49-F238E27FC236}">
                <a16:creationId xmlns:a16="http://schemas.microsoft.com/office/drawing/2014/main" id="{FDAD337D-B371-443F-AD86-020C7D98C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194" y="5696137"/>
            <a:ext cx="450187" cy="45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380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35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0F52FC8-6984-429F-A2DA-28E7990F9E81}"/>
              </a:ext>
            </a:extLst>
          </p:cNvPr>
          <p:cNvSpPr txBox="1"/>
          <p:nvPr/>
        </p:nvSpPr>
        <p:spPr>
          <a:xfrm>
            <a:off x="1141914" y="2452850"/>
            <a:ext cx="74154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 判斷原則：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比較實際授課時數與職級規定時數</a:t>
            </a:r>
            <a:endParaRPr lang="zh-TW" altLang="en-US" sz="24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1360120"/>
            <a:ext cx="11388396" cy="520497"/>
          </a:xfrm>
        </p:spPr>
        <p:txBody>
          <a:bodyPr>
            <a:normAutofit/>
          </a:bodyPr>
          <a:lstStyle/>
          <a:p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：老師同時有申請減授又超授鐘點，該填哪一張表？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表格 11">
            <a:extLst>
              <a:ext uri="{FF2B5EF4-FFF2-40B4-BE49-F238E27FC236}">
                <a16:creationId xmlns:a16="http://schemas.microsoft.com/office/drawing/2014/main" id="{8A4DE023-6CFC-472C-AFC9-D1B34A235B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279253"/>
              </p:ext>
            </p:extLst>
          </p:nvPr>
        </p:nvGraphicFramePr>
        <p:xfrm>
          <a:off x="401802" y="3082839"/>
          <a:ext cx="10967813" cy="2614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6251">
                  <a:extLst>
                    <a:ext uri="{9D8B030D-6E8A-4147-A177-3AD203B41FA5}">
                      <a16:colId xmlns:a16="http://schemas.microsoft.com/office/drawing/2014/main" val="2228698510"/>
                    </a:ext>
                  </a:extLst>
                </a:gridCol>
                <a:gridCol w="4951562">
                  <a:extLst>
                    <a:ext uri="{9D8B030D-6E8A-4147-A177-3AD203B41FA5}">
                      <a16:colId xmlns:a16="http://schemas.microsoft.com/office/drawing/2014/main" val="3755579993"/>
                    </a:ext>
                  </a:extLst>
                </a:gridCol>
              </a:tblGrid>
              <a:tr h="65358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情況說明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填報表冊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4682647"/>
                  </a:ext>
                </a:extLst>
              </a:tr>
              <a:tr h="65358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實際授課時數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</a:rPr>
                        <a:t>大於</a:t>
                      </a:r>
                      <a:r>
                        <a:rPr lang="zh-TW" altLang="en-US" sz="2400" dirty="0"/>
                        <a:t>職級規定時數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表</a:t>
                      </a:r>
                      <a:r>
                        <a:rPr lang="en-US" altLang="zh-TW" sz="2400" dirty="0"/>
                        <a:t>3-5-2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4726668"/>
                  </a:ext>
                </a:extLst>
              </a:tr>
              <a:tr h="65358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實際授課時數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</a:rPr>
                        <a:t>小於</a:t>
                      </a:r>
                      <a:r>
                        <a:rPr lang="zh-TW" altLang="en-US" sz="2400" dirty="0"/>
                        <a:t>職級規定時數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表</a:t>
                      </a:r>
                      <a:r>
                        <a:rPr lang="en-US" altLang="zh-TW" sz="2400" dirty="0"/>
                        <a:t>3-5-3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961765"/>
                  </a:ext>
                </a:extLst>
              </a:tr>
              <a:tr h="65358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實際授課時數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</a:rPr>
                        <a:t>等於</a:t>
                      </a:r>
                      <a:r>
                        <a:rPr lang="zh-TW" altLang="en-US" sz="2400" dirty="0"/>
                        <a:t>職級規定時數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zh-TW" altLang="en-US" sz="2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兩表都不填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553188"/>
                  </a:ext>
                </a:extLst>
              </a:tr>
            </a:tbl>
          </a:graphicData>
        </a:graphic>
      </p:graphicFrame>
      <p:sp>
        <p:nvSpPr>
          <p:cNvPr id="13" name="文字方塊 12">
            <a:extLst>
              <a:ext uri="{FF2B5EF4-FFF2-40B4-BE49-F238E27FC236}">
                <a16:creationId xmlns:a16="http://schemas.microsoft.com/office/drawing/2014/main" id="{8D7C5270-AE73-4B88-8EB6-4BB16C1258D2}"/>
              </a:ext>
            </a:extLst>
          </p:cNvPr>
          <p:cNvSpPr txBox="1"/>
          <p:nvPr/>
        </p:nvSpPr>
        <p:spPr>
          <a:xfrm>
            <a:off x="1141914" y="5908771"/>
            <a:ext cx="74154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 注意：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不可同時填報表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3-5-2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和表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3-5-3</a:t>
            </a:r>
            <a:endParaRPr lang="zh-TW" altLang="en-US" sz="2400" dirty="0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DDD92C5F-7336-4A02-AE27-FB223FDA3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6" y="5813830"/>
            <a:ext cx="556605" cy="556605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6F1B2DA8-1E35-4090-80C7-6CF721695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26" y="2432011"/>
            <a:ext cx="461665" cy="461665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4D34D5EA-99F7-4AE7-BF76-4C50B1E6AE81}"/>
              </a:ext>
            </a:extLst>
          </p:cNvPr>
          <p:cNvSpPr txBox="1"/>
          <p:nvPr/>
        </p:nvSpPr>
        <p:spPr>
          <a:xfrm>
            <a:off x="7228937" y="142788"/>
            <a:ext cx="45612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3-5-2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3-5-3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填報問題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329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0F52FC8-6984-429F-A2DA-28E7990F9E81}"/>
              </a:ext>
            </a:extLst>
          </p:cNvPr>
          <p:cNvSpPr txBox="1"/>
          <p:nvPr/>
        </p:nvSpPr>
        <p:spPr>
          <a:xfrm>
            <a:off x="1141914" y="2452850"/>
            <a:ext cx="106482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核心原則：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實習必須配合正式的實習課程，不論有無學分。</a:t>
            </a:r>
            <a:endParaRPr lang="zh-TW" altLang="en-US" sz="24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989854"/>
            <a:ext cx="11388396" cy="1230558"/>
          </a:xfrm>
        </p:spPr>
        <p:txBody>
          <a:bodyPr anchor="ctr">
            <a:normAutofit/>
          </a:bodyPr>
          <a:lstStyle/>
          <a:p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：學生參與就業學程在校外實習但沒有學分，是否可填表</a:t>
            </a:r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4-7-2~4-7-5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D7C5270-AE73-4B88-8EB6-4BB16C1258D2}"/>
              </a:ext>
            </a:extLst>
          </p:cNvPr>
          <p:cNvSpPr txBox="1"/>
          <p:nvPr/>
        </p:nvSpPr>
        <p:spPr>
          <a:xfrm>
            <a:off x="1141914" y="5385501"/>
            <a:ext cx="106482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判斷流程：</a:t>
            </a:r>
            <a:br>
              <a:rPr lang="zh-TW" altLang="en-US" sz="2400" dirty="0"/>
            </a:b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是否有正式實習課程 → 是否取得學分</a:t>
            </a: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/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完成實習課程</a:t>
            </a:r>
            <a:endParaRPr lang="zh-TW" altLang="en-US" sz="2400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4D34D5EA-99F7-4AE7-BF76-4C50B1E6AE81}"/>
              </a:ext>
            </a:extLst>
          </p:cNvPr>
          <p:cNvSpPr txBox="1"/>
          <p:nvPr/>
        </p:nvSpPr>
        <p:spPr>
          <a:xfrm>
            <a:off x="6096000" y="142788"/>
            <a:ext cx="569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4-7-2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4-7-4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4-7-5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填報問題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FCFA3F5C-CE13-476E-9E32-E41E0E5BF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5" y="2386450"/>
            <a:ext cx="556605" cy="556605"/>
          </a:xfrm>
          <a:prstGeom prst="rect">
            <a:avLst/>
          </a:prstGeom>
        </p:spPr>
      </p:pic>
      <p:sp>
        <p:nvSpPr>
          <p:cNvPr id="18" name="文字方塊 17">
            <a:extLst>
              <a:ext uri="{FF2B5EF4-FFF2-40B4-BE49-F238E27FC236}">
                <a16:creationId xmlns:a16="http://schemas.microsoft.com/office/drawing/2014/main" id="{38EEB22B-C021-4214-B900-444B7E3B31C2}"/>
              </a:ext>
            </a:extLst>
          </p:cNvPr>
          <p:cNvSpPr txBox="1"/>
          <p:nvPr/>
        </p:nvSpPr>
        <p:spPr>
          <a:xfrm>
            <a:off x="1141914" y="3379448"/>
            <a:ext cx="65528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不可填報的情況：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非正式課程的實習活動</a:t>
            </a:r>
            <a:endParaRPr lang="en-US" altLang="zh-TW" sz="2400" b="0" i="0" dirty="0">
              <a:solidFill>
                <a:srgbClr val="000000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因表現不佳無法取得學分</a:t>
            </a: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/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未完成實習課程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學生中途退選實習課程</a:t>
            </a:r>
            <a:endParaRPr lang="en-US" altLang="zh-TW" sz="2400" b="0" i="0" dirty="0">
              <a:solidFill>
                <a:srgbClr val="000000"/>
              </a:solidFill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1B035CCA-0856-4E5C-8D7A-5F7FDB903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27" y="3379447"/>
            <a:ext cx="360000" cy="360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7C56C446-4B9F-4CFD-A6A6-942C311DA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27" y="544099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99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05</a:t>
            </a:r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989854"/>
            <a:ext cx="11388396" cy="1230558"/>
          </a:xfrm>
        </p:spPr>
        <p:txBody>
          <a:bodyPr anchor="ctr">
            <a:normAutofit/>
          </a:bodyPr>
          <a:lstStyle/>
          <a:p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：已停招科系所是否仍需填報表</a:t>
            </a:r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13-6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4D34D5EA-99F7-4AE7-BF76-4C50B1E6AE81}"/>
              </a:ext>
            </a:extLst>
          </p:cNvPr>
          <p:cNvSpPr txBox="1"/>
          <p:nvPr/>
        </p:nvSpPr>
        <p:spPr>
          <a:xfrm>
            <a:off x="6096000" y="142788"/>
            <a:ext cx="569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表</a:t>
            </a:r>
            <a:r>
              <a:rPr lang="en-US" altLang="zh-TW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13-6</a:t>
            </a:r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填報問題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38EEB22B-C021-4214-B900-444B7E3B31C2}"/>
              </a:ext>
            </a:extLst>
          </p:cNvPr>
          <p:cNvSpPr txBox="1"/>
          <p:nvPr/>
        </p:nvSpPr>
        <p:spPr>
          <a:xfrm>
            <a:off x="6914525" y="4217184"/>
            <a:ext cx="60988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無需填報情況：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所有學生皆已畢業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所有學生皆已轉學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科系所完全無學生</a:t>
            </a:r>
            <a:endParaRPr lang="zh-TW" altLang="en-US" sz="2400" dirty="0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1B035CCA-0856-4E5C-8D7A-5F7FDB903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918" y="4217183"/>
            <a:ext cx="432720" cy="432720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3EC57039-C91D-4A9A-836A-0EA67404331A}"/>
              </a:ext>
            </a:extLst>
          </p:cNvPr>
          <p:cNvSpPr txBox="1"/>
          <p:nvPr/>
        </p:nvSpPr>
        <p:spPr>
          <a:xfrm>
            <a:off x="1608552" y="4228291"/>
            <a:ext cx="40856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需要填報情況：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仍有在學學生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仍有休學學生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學生尚未全部離校</a:t>
            </a:r>
            <a:endParaRPr lang="zh-TW" altLang="en-US" sz="2400" dirty="0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2A4C7077-FE54-43C4-A7B1-DCD71AF1D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365" y="4180823"/>
            <a:ext cx="432720" cy="432720"/>
          </a:xfrm>
          <a:prstGeom prst="rect">
            <a:avLst/>
          </a:prstGeom>
        </p:spPr>
      </p:pic>
      <p:sp>
        <p:nvSpPr>
          <p:cNvPr id="10" name="流程圖: 替代程序 9">
            <a:extLst>
              <a:ext uri="{FF2B5EF4-FFF2-40B4-BE49-F238E27FC236}">
                <a16:creationId xmlns:a16="http://schemas.microsoft.com/office/drawing/2014/main" id="{21C5A6CD-A423-4996-8EF2-2778A6EE0E70}"/>
              </a:ext>
            </a:extLst>
          </p:cNvPr>
          <p:cNvSpPr/>
          <p:nvPr/>
        </p:nvSpPr>
        <p:spPr>
          <a:xfrm>
            <a:off x="1105207" y="2691442"/>
            <a:ext cx="1912639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停招科系所</a:t>
            </a:r>
          </a:p>
        </p:txBody>
      </p:sp>
      <p:sp>
        <p:nvSpPr>
          <p:cNvPr id="20" name="流程圖: 替代程序 19">
            <a:extLst>
              <a:ext uri="{FF2B5EF4-FFF2-40B4-BE49-F238E27FC236}">
                <a16:creationId xmlns:a16="http://schemas.microsoft.com/office/drawing/2014/main" id="{523D4356-385E-4538-8C93-9C81EA7AE627}"/>
              </a:ext>
            </a:extLst>
          </p:cNvPr>
          <p:cNvSpPr/>
          <p:nvPr/>
        </p:nvSpPr>
        <p:spPr>
          <a:xfrm>
            <a:off x="4340090" y="2701214"/>
            <a:ext cx="2708311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檢查是否有學生</a:t>
            </a:r>
          </a:p>
        </p:txBody>
      </p:sp>
      <p:sp>
        <p:nvSpPr>
          <p:cNvPr id="21" name="流程圖: 替代程序 20">
            <a:extLst>
              <a:ext uri="{FF2B5EF4-FFF2-40B4-BE49-F238E27FC236}">
                <a16:creationId xmlns:a16="http://schemas.microsoft.com/office/drawing/2014/main" id="{DB2AADBF-8CCF-4980-B54B-8A50405914E9}"/>
              </a:ext>
            </a:extLst>
          </p:cNvPr>
          <p:cNvSpPr/>
          <p:nvPr/>
        </p:nvSpPr>
        <p:spPr>
          <a:xfrm>
            <a:off x="8044357" y="2701214"/>
            <a:ext cx="2318440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決定是否填報</a:t>
            </a: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AA2E6CA1-9DDF-42BB-8A93-1776945545C6}"/>
              </a:ext>
            </a:extLst>
          </p:cNvPr>
          <p:cNvCxnSpPr/>
          <p:nvPr/>
        </p:nvCxnSpPr>
        <p:spPr>
          <a:xfrm>
            <a:off x="3367439" y="3174521"/>
            <a:ext cx="724619" cy="0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AA7BB68A-9CB1-4338-9EED-3F68F76340B5}"/>
              </a:ext>
            </a:extLst>
          </p:cNvPr>
          <p:cNvCxnSpPr/>
          <p:nvPr/>
        </p:nvCxnSpPr>
        <p:spPr>
          <a:xfrm>
            <a:off x="7212075" y="3226476"/>
            <a:ext cx="724619" cy="0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9898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9FD808-EEB6-4009-8CE4-80507996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38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B347FE5-AC36-451D-B94B-977A69F3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常見問題 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9FB9B13-08B4-47DE-89CF-CAFA8FCA27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06</a:t>
            </a:r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408317D7-DFDB-4F10-AC60-7DA62255BAD4}"/>
              </a:ext>
            </a:extLst>
          </p:cNvPr>
          <p:cNvSpPr/>
          <p:nvPr/>
        </p:nvSpPr>
        <p:spPr>
          <a:xfrm>
            <a:off x="401802" y="949229"/>
            <a:ext cx="11388396" cy="1342280"/>
          </a:xfrm>
          <a:prstGeom prst="roundRect">
            <a:avLst/>
          </a:prstGeom>
          <a:solidFill>
            <a:srgbClr val="4444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F891F-3AB4-41FB-A12A-0874AD5859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989854"/>
            <a:ext cx="11388396" cy="1230558"/>
          </a:xfrm>
        </p:spPr>
        <p:txBody>
          <a:bodyPr anchor="ctr">
            <a:normAutofit/>
          </a:bodyPr>
          <a:lstStyle/>
          <a:p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Q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：受評學校</a:t>
            </a:r>
            <a:r>
              <a:rPr lang="en-US" altLang="zh-TW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11</a:t>
            </a:r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月是否還可以申請歷史資料修正？相關數據是否會影響評鑑表冊？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4D34D5EA-99F7-4AE7-BF76-4C50B1E6AE81}"/>
              </a:ext>
            </a:extLst>
          </p:cNvPr>
          <p:cNvSpPr txBox="1"/>
          <p:nvPr/>
        </p:nvSpPr>
        <p:spPr>
          <a:xfrm>
            <a:off x="6096000" y="142788"/>
            <a:ext cx="5694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sz="2800" b="1" i="0" dirty="0">
                <a:solidFill>
                  <a:srgbClr val="FFF176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評鑑表冊問題</a:t>
            </a:r>
            <a:endParaRPr lang="zh-TW" altLang="en-US" sz="2800" b="1" dirty="0">
              <a:solidFill>
                <a:srgbClr val="FFF176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EC57039-C91D-4A9A-836A-0EA67404331A}"/>
              </a:ext>
            </a:extLst>
          </p:cNvPr>
          <p:cNvSpPr txBox="1"/>
          <p:nvPr/>
        </p:nvSpPr>
        <p:spPr>
          <a:xfrm>
            <a:off x="1695311" y="4553891"/>
            <a:ext cx="560352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學校可以做的：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申請歷史資料修正（為未來資料正確性）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準備正確資料佐證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評鑑時向委員說明</a:t>
            </a:r>
            <a:br>
              <a:rPr lang="zh-TW" altLang="en-US" sz="2400" dirty="0"/>
            </a:br>
            <a:r>
              <a:rPr lang="en-US" altLang="zh-TW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• </a:t>
            </a:r>
            <a:r>
              <a:rPr lang="zh-TW" altLang="en-US" sz="2400" b="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提供修正後的資料供參考</a:t>
            </a:r>
            <a:endParaRPr lang="zh-TW" altLang="en-US" sz="2400" dirty="0"/>
          </a:p>
        </p:txBody>
      </p:sp>
      <p:sp>
        <p:nvSpPr>
          <p:cNvPr id="10" name="流程圖: 替代程序 9">
            <a:extLst>
              <a:ext uri="{FF2B5EF4-FFF2-40B4-BE49-F238E27FC236}">
                <a16:creationId xmlns:a16="http://schemas.microsoft.com/office/drawing/2014/main" id="{21C5A6CD-A423-4996-8EF2-2778A6EE0E70}"/>
              </a:ext>
            </a:extLst>
          </p:cNvPr>
          <p:cNvSpPr/>
          <p:nvPr/>
        </p:nvSpPr>
        <p:spPr>
          <a:xfrm>
            <a:off x="691727" y="3326384"/>
            <a:ext cx="2318440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rgbClr val="444444"/>
                </a:solidFill>
              </a:rPr>
              <a:t>10</a:t>
            </a:r>
            <a:r>
              <a:rPr lang="zh-TW" altLang="en-US" sz="2400" dirty="0">
                <a:solidFill>
                  <a:srgbClr val="444444"/>
                </a:solidFill>
              </a:rPr>
              <a:t>月底</a:t>
            </a:r>
          </a:p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評鑑表冊截止</a:t>
            </a:r>
          </a:p>
        </p:txBody>
      </p:sp>
      <p:sp>
        <p:nvSpPr>
          <p:cNvPr id="20" name="流程圖: 替代程序 19">
            <a:extLst>
              <a:ext uri="{FF2B5EF4-FFF2-40B4-BE49-F238E27FC236}">
                <a16:creationId xmlns:a16="http://schemas.microsoft.com/office/drawing/2014/main" id="{523D4356-385E-4538-8C93-9C81EA7AE627}"/>
              </a:ext>
            </a:extLst>
          </p:cNvPr>
          <p:cNvSpPr/>
          <p:nvPr/>
        </p:nvSpPr>
        <p:spPr>
          <a:xfrm>
            <a:off x="4332410" y="3336156"/>
            <a:ext cx="2708311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rgbClr val="444444"/>
                </a:solidFill>
              </a:rPr>
              <a:t>11</a:t>
            </a:r>
            <a:r>
              <a:rPr lang="zh-TW" altLang="en-US" sz="2400" dirty="0">
                <a:solidFill>
                  <a:srgbClr val="444444"/>
                </a:solidFill>
              </a:rPr>
              <a:t>月</a:t>
            </a:r>
          </a:p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自主修正期</a:t>
            </a:r>
          </a:p>
        </p:txBody>
      </p:sp>
      <p:sp>
        <p:nvSpPr>
          <p:cNvPr id="21" name="流程圖: 替代程序 20">
            <a:extLst>
              <a:ext uri="{FF2B5EF4-FFF2-40B4-BE49-F238E27FC236}">
                <a16:creationId xmlns:a16="http://schemas.microsoft.com/office/drawing/2014/main" id="{DB2AADBF-8CCF-4980-B54B-8A50405914E9}"/>
              </a:ext>
            </a:extLst>
          </p:cNvPr>
          <p:cNvSpPr/>
          <p:nvPr/>
        </p:nvSpPr>
        <p:spPr>
          <a:xfrm>
            <a:off x="8036677" y="3336156"/>
            <a:ext cx="2318440" cy="1035169"/>
          </a:xfrm>
          <a:prstGeom prst="flowChartAlternateProcess">
            <a:avLst/>
          </a:prstGeom>
          <a:solidFill>
            <a:srgbClr val="FFF176"/>
          </a:solidFill>
          <a:ln>
            <a:solidFill>
              <a:srgbClr val="FFF1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不影響</a:t>
            </a:r>
          </a:p>
          <a:p>
            <a:pPr algn="ctr"/>
            <a:r>
              <a:rPr lang="zh-TW" altLang="en-US" sz="2400" dirty="0">
                <a:solidFill>
                  <a:srgbClr val="444444"/>
                </a:solidFill>
              </a:rPr>
              <a:t>評鑑表冊</a:t>
            </a: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AA2E6CA1-9DDF-42BB-8A93-1776945545C6}"/>
              </a:ext>
            </a:extLst>
          </p:cNvPr>
          <p:cNvCxnSpPr/>
          <p:nvPr/>
        </p:nvCxnSpPr>
        <p:spPr>
          <a:xfrm>
            <a:off x="3359759" y="3809463"/>
            <a:ext cx="724619" cy="0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AA7BB68A-9CB1-4338-9EED-3F68F76340B5}"/>
              </a:ext>
            </a:extLst>
          </p:cNvPr>
          <p:cNvCxnSpPr/>
          <p:nvPr/>
        </p:nvCxnSpPr>
        <p:spPr>
          <a:xfrm>
            <a:off x="7204395" y="3861418"/>
            <a:ext cx="724619" cy="0"/>
          </a:xfrm>
          <a:prstGeom prst="straightConnector1">
            <a:avLst/>
          </a:prstGeom>
          <a:ln w="38100">
            <a:solidFill>
              <a:srgbClr val="444444"/>
            </a:solidFill>
            <a:headEnd w="lg" len="lg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50A9D3C9-9CB2-47B0-811C-803A2B7F9635}"/>
              </a:ext>
            </a:extLst>
          </p:cNvPr>
          <p:cNvSpPr txBox="1"/>
          <p:nvPr/>
        </p:nvSpPr>
        <p:spPr>
          <a:xfrm>
            <a:off x="1141914" y="2452850"/>
            <a:ext cx="106482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重要時間節點：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評鑑表冊於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月底截止，不會因</a:t>
            </a:r>
            <a:r>
              <a:rPr lang="en-US" altLang="zh-TW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11</a:t>
            </a:r>
            <a:r>
              <a:rPr lang="zh-TW" altLang="en-US" sz="2400" i="0" dirty="0">
                <a:solidFill>
                  <a:srgbClr val="000000"/>
                </a:soli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月修正而更新。</a:t>
            </a:r>
            <a:endParaRPr lang="zh-TW" altLang="en-US" sz="2400" dirty="0"/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73EFFBD6-5DD2-47FA-B981-75D99E6AB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5" y="2386450"/>
            <a:ext cx="556605" cy="556605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71ACF3E8-1EAA-4FBD-A813-01B2D0F6D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901" y="4593422"/>
            <a:ext cx="548410" cy="54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770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39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3095176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表冊異動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  <a:endParaRPr lang="en-US" altLang="zh-TW" sz="4400" b="1" dirty="0">
              <a:solidFill>
                <a:srgbClr val="E7E6E6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14535562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59C6821-C97E-4879-9F93-627876957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40</a:t>
            </a:fld>
            <a:endParaRPr lang="zh-TW" altLang="en-US"/>
          </a:p>
        </p:txBody>
      </p:sp>
      <p:graphicFrame>
        <p:nvGraphicFramePr>
          <p:cNvPr id="30" name="內容版面配置區 29">
            <a:extLst>
              <a:ext uri="{FF2B5EF4-FFF2-40B4-BE49-F238E27FC236}">
                <a16:creationId xmlns:a16="http://schemas.microsoft.com/office/drawing/2014/main" id="{C8677EBB-2D1D-4308-AC06-F02AADE3E4FF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9995280"/>
              </p:ext>
            </p:extLst>
          </p:nvPr>
        </p:nvGraphicFramePr>
        <p:xfrm>
          <a:off x="680484" y="1561682"/>
          <a:ext cx="10909004" cy="3318663"/>
        </p:xfrm>
        <a:graphic>
          <a:graphicData uri="http://schemas.openxmlformats.org/drawingml/2006/table">
            <a:tbl>
              <a:tblPr/>
              <a:tblGrid>
                <a:gridCol w="2477386">
                  <a:extLst>
                    <a:ext uri="{9D8B030D-6E8A-4147-A177-3AD203B41FA5}">
                      <a16:colId xmlns:a16="http://schemas.microsoft.com/office/drawing/2014/main" val="2956296492"/>
                    </a:ext>
                  </a:extLst>
                </a:gridCol>
                <a:gridCol w="4338083">
                  <a:extLst>
                    <a:ext uri="{9D8B030D-6E8A-4147-A177-3AD203B41FA5}">
                      <a16:colId xmlns:a16="http://schemas.microsoft.com/office/drawing/2014/main" val="2208840638"/>
                    </a:ext>
                  </a:extLst>
                </a:gridCol>
                <a:gridCol w="4093535">
                  <a:extLst>
                    <a:ext uri="{9D8B030D-6E8A-4147-A177-3AD203B41FA5}">
                      <a16:colId xmlns:a16="http://schemas.microsoft.com/office/drawing/2014/main" val="2931781622"/>
                    </a:ext>
                  </a:extLst>
                </a:gridCol>
              </a:tblGrid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</a:rPr>
                        <a:t>問題類別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電話</a:t>
                      </a:r>
                      <a:endParaRPr lang="zh-TW" altLang="en-US" sz="28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聯絡信箱​</a:t>
                      </a:r>
                      <a:endParaRPr lang="zh-TW" altLang="en-US" sz="28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599042"/>
                  </a:ext>
                </a:extLst>
              </a:tr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444444"/>
                          </a:solidFill>
                          <a:effectLst/>
                        </a:rPr>
                        <a:t>表冊定義</a:t>
                      </a:r>
                      <a:endParaRPr lang="en-US" sz="2800" b="1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05-5342601 #5360、5362​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tvedb@yuntech.edu.tw​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C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411146"/>
                  </a:ext>
                </a:extLst>
              </a:tr>
              <a:tr h="1106221">
                <a:tc>
                  <a:txBody>
                    <a:bodyPr/>
                    <a:lstStyle/>
                    <a:p>
                      <a:pPr algn="ctr" fontAlgn="base"/>
                      <a:r>
                        <a:rPr lang="zh-TW" altLang="en-US" sz="2800" b="1" i="0" dirty="0">
                          <a:solidFill>
                            <a:srgbClr val="444444"/>
                          </a:solidFill>
                          <a:effectLst/>
                        </a:rPr>
                        <a:t>系統操作</a:t>
                      </a:r>
                      <a:endParaRPr lang="en-US" sz="2800" b="1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05-5342601 #5361、5363​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800" b="0" i="0" dirty="0">
                          <a:solidFill>
                            <a:srgbClr val="444444"/>
                          </a:solidFill>
                          <a:effectLst/>
                          <a:latin typeface="Calibri" panose="020F0502020204030204" pitchFamily="34" charset="0"/>
                        </a:rPr>
                        <a:t>tvedb3@yuntech.edu.tw​</a:t>
                      </a:r>
                      <a:endParaRPr lang="en-US" sz="2800" b="0" i="0" dirty="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B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62691"/>
                  </a:ext>
                </a:extLst>
              </a:tr>
            </a:tbl>
          </a:graphicData>
        </a:graphic>
      </p:graphicFrame>
      <p:sp>
        <p:nvSpPr>
          <p:cNvPr id="4" name="標題 3">
            <a:extLst>
              <a:ext uri="{FF2B5EF4-FFF2-40B4-BE49-F238E27FC236}">
                <a16:creationId xmlns:a16="http://schemas.microsoft.com/office/drawing/2014/main" id="{A3610E6B-A63F-48D4-A7E1-E958BEB62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聯絡資訊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36E779D-C042-48D7-9872-142FB49631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29" name="矩形 16">
            <a:extLst>
              <a:ext uri="{FF2B5EF4-FFF2-40B4-BE49-F238E27FC236}">
                <a16:creationId xmlns:a16="http://schemas.microsoft.com/office/drawing/2014/main" id="{068F2AD2-E3EA-449A-93A8-EBC50AEDE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454" y="5148377"/>
            <a:ext cx="8902352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9pPr>
          </a:lstStyle>
          <a:p>
            <a:pPr>
              <a:lnSpc>
                <a:spcPts val="6500"/>
              </a:lnSpc>
              <a:spcBef>
                <a:spcPct val="0"/>
              </a:spcBef>
              <a:buNone/>
              <a:defRPr/>
            </a:pPr>
            <a:r>
              <a:rPr lang="zh-TW" altLang="en-US" sz="2400" dirty="0">
                <a:solidFill>
                  <a:srgbClr val="444444"/>
                </a:solidFill>
                <a:latin typeface="+mn-ea"/>
                <a:ea typeface="+mn-ea"/>
              </a:rPr>
              <a:t>提醒：來電</a:t>
            </a:r>
            <a:r>
              <a:rPr lang="en-US" altLang="zh-TW" sz="2400" dirty="0">
                <a:solidFill>
                  <a:srgbClr val="444444"/>
                </a:solidFill>
                <a:latin typeface="+mn-ea"/>
                <a:ea typeface="+mn-ea"/>
              </a:rPr>
              <a:t>/</a:t>
            </a:r>
            <a:r>
              <a:rPr lang="zh-TW" altLang="en-US" sz="2400" dirty="0">
                <a:solidFill>
                  <a:srgbClr val="444444"/>
                </a:solidFill>
                <a:latin typeface="+mn-ea"/>
                <a:ea typeface="+mn-ea"/>
              </a:rPr>
              <a:t>來信請依問題分類，可節省轉接時間</a:t>
            </a:r>
            <a:endParaRPr kumimoji="0" lang="zh-TW" altLang="en-US" sz="2400" b="1" u="sng" dirty="0">
              <a:solidFill>
                <a:srgbClr val="444444"/>
              </a:solidFill>
              <a:latin typeface="+mn-ea"/>
              <a:ea typeface="+mn-ea"/>
            </a:endParaRPr>
          </a:p>
        </p:txBody>
      </p:sp>
      <p:sp>
        <p:nvSpPr>
          <p:cNvPr id="31" name="Rectangle 1">
            <a:extLst>
              <a:ext uri="{FF2B5EF4-FFF2-40B4-BE49-F238E27FC236}">
                <a16:creationId xmlns:a16="http://schemas.microsoft.com/office/drawing/2014/main" id="{A4C61529-D225-4948-9E51-962C864A9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2796" y="252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A31816D-F219-4BD3-BF30-7BF2DD0E4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454" y="5542614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0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6462666-BCFE-4443-A764-D8DB6B15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41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65DCF20-B81B-43B7-8722-9E8E6AA0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後續資源與服務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8E6BAD3-7AFA-4032-B3D3-6DC130DB59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0A133E98-98D5-4AED-83FA-5CBE9386E2E5}"/>
              </a:ext>
            </a:extLst>
          </p:cNvPr>
          <p:cNvSpPr txBox="1"/>
          <p:nvPr/>
        </p:nvSpPr>
        <p:spPr>
          <a:xfrm>
            <a:off x="1924594" y="1076051"/>
            <a:ext cx="7559064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 sz="1800" b="1"/>
            </a:pPr>
            <a:r>
              <a:rPr sz="2800" dirty="0"/>
              <a:t>線上資源下載（8月28日起）</a:t>
            </a:r>
            <a:endParaRPr lang="en-US" sz="2800" dirty="0"/>
          </a:p>
          <a:p>
            <a:pPr>
              <a:spcBef>
                <a:spcPts val="600"/>
              </a:spcBef>
              <a:defRPr sz="1800" b="1"/>
            </a:pPr>
            <a:r>
              <a:rPr lang="zh-TW" altLang="en-US" sz="2400" dirty="0"/>
              <a:t>本小組系統網站提供：</a:t>
            </a:r>
            <a:endParaRPr sz="240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46E737A-9954-43EF-9431-5F7194F2A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46115"/>
              </p:ext>
            </p:extLst>
          </p:nvPr>
        </p:nvGraphicFramePr>
        <p:xfrm>
          <a:off x="2133600" y="2188493"/>
          <a:ext cx="73152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資源類型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內容說明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問答集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說明會常見Q&amp;A整理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填表表冊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最新勘誤修正版本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sz="2400" baseline="0" dirty="0" err="1">
                          <a:latin typeface="Arial" panose="020B0604020202020204" pitchFamily="34" charset="0"/>
                          <a:ea typeface="微軟正黑體" panose="020B0604030504040204" pitchFamily="34" charset="-120"/>
                        </a:rPr>
                        <a:t>會議簡報</a:t>
                      </a:r>
                      <a:endParaRPr sz="2400" baseline="0" dirty="0">
                        <a:latin typeface="Arial" panose="020B0604020202020204" pitchFamily="34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/>
                      </a:pPr>
                      <a:r>
                        <a:rPr lang="zh-TW" altLang="en-US" sz="2400" baseline="0" dirty="0">
                          <a:latin typeface="Arial" panose="020B0604020202020204" pitchFamily="34" charset="0"/>
                          <a:ea typeface="+mn-ea"/>
                        </a:rPr>
                        <a:t>最新勘誤修正版本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5">
            <a:extLst>
              <a:ext uri="{FF2B5EF4-FFF2-40B4-BE49-F238E27FC236}">
                <a16:creationId xmlns:a16="http://schemas.microsoft.com/office/drawing/2014/main" id="{348C9A6C-5D3E-47F4-81C5-473279FBA8A6}"/>
              </a:ext>
            </a:extLst>
          </p:cNvPr>
          <p:cNvSpPr txBox="1"/>
          <p:nvPr/>
        </p:nvSpPr>
        <p:spPr>
          <a:xfrm>
            <a:off x="990105" y="4399230"/>
            <a:ext cx="498715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/>
            </a:pPr>
            <a:r>
              <a:rPr sz="2400" dirty="0" err="1"/>
              <a:t>內容更新機制</a:t>
            </a:r>
            <a:endParaRPr sz="2400" dirty="0"/>
          </a:p>
          <a:p>
            <a:r>
              <a:rPr sz="2400" dirty="0" err="1"/>
              <a:t>發現錯誤？歡迎回饋</a:t>
            </a:r>
            <a:r>
              <a:rPr sz="2400" dirty="0"/>
              <a:t>！</a:t>
            </a:r>
          </a:p>
          <a:p>
            <a:pPr>
              <a:defRPr sz="1300"/>
            </a:pPr>
            <a:r>
              <a:rPr sz="2400" dirty="0"/>
              <a:t>回報期限：8月28日前</a:t>
            </a:r>
          </a:p>
          <a:p>
            <a:pPr>
              <a:defRPr sz="1300"/>
            </a:pPr>
            <a:r>
              <a:rPr sz="2400" dirty="0" err="1"/>
              <a:t>回報目的：確保勘誤版內容準確</a:t>
            </a:r>
            <a:endParaRPr sz="2400" dirty="0"/>
          </a:p>
          <a:p>
            <a:pPr>
              <a:defRPr sz="1300"/>
            </a:pPr>
            <a:r>
              <a:rPr sz="2400" dirty="0" err="1"/>
              <a:t>聯絡方式：請參考聯絡資訊頁面</a:t>
            </a:r>
            <a:endParaRPr sz="2400" dirty="0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18C9B1B1-C7F7-480E-8ECB-8179F1D328E9}"/>
              </a:ext>
            </a:extLst>
          </p:cNvPr>
          <p:cNvSpPr txBox="1"/>
          <p:nvPr/>
        </p:nvSpPr>
        <p:spPr>
          <a:xfrm>
            <a:off x="6370607" y="4399230"/>
            <a:ext cx="58213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/>
            </a:pPr>
            <a:r>
              <a:rPr sz="2400" dirty="0" err="1"/>
              <a:t>環保友善提醒</a:t>
            </a:r>
            <a:endParaRPr sz="2400" dirty="0"/>
          </a:p>
          <a:p>
            <a:r>
              <a:rPr sz="2400" dirty="0" err="1"/>
              <a:t>紙本表冊數量有限</a:t>
            </a:r>
            <a:endParaRPr lang="en-US" sz="2400" dirty="0"/>
          </a:p>
          <a:p>
            <a:r>
              <a:rPr sz="2400" dirty="0" err="1"/>
              <a:t>建議做法：優先使用線上下載版本</a:t>
            </a:r>
            <a:endParaRPr sz="2400" dirty="0"/>
          </a:p>
          <a:p>
            <a:pPr>
              <a:defRPr sz="1300"/>
            </a:pPr>
            <a:r>
              <a:rPr sz="2400" dirty="0" err="1"/>
              <a:t>共同目標：響應環保，減少紙張消耗</a:t>
            </a:r>
            <a:endParaRPr sz="2400" dirty="0"/>
          </a:p>
          <a:p>
            <a:pPr>
              <a:defRPr sz="1300"/>
            </a:pPr>
            <a:r>
              <a:rPr sz="2400" dirty="0" err="1"/>
              <a:t>使用便利：數位版本便於搜尋和保存</a:t>
            </a:r>
            <a:endParaRPr sz="2000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7C6A8509-0E84-421A-A17E-095253AD8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05" y="5224726"/>
            <a:ext cx="288000" cy="28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C7AC2FC4-E2DE-4651-8BE0-F54219D86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794" y="4469754"/>
            <a:ext cx="288000" cy="288000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7C9BF854-4F7C-4AEB-912B-8F64BFB94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634" y="5936170"/>
            <a:ext cx="288000" cy="288000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39E09ADF-7EBA-4A89-84E0-B92DDA3D9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79" y="5572621"/>
            <a:ext cx="288000" cy="288000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B91961A8-ECC9-4C4C-8589-FABEF5D455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064" y="5936170"/>
            <a:ext cx="288000" cy="288000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53E44B57-4C3D-41BD-AFAF-E72423C688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2151" y="5583971"/>
            <a:ext cx="288000" cy="288000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298F87C4-BD40-47DB-A4E7-882836CBE2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6515" y="1135818"/>
            <a:ext cx="360000" cy="360000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3A3E3FFA-1389-4AEB-9774-4D9F8C0753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569" y="4498384"/>
            <a:ext cx="288000" cy="288000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4A10ECAA-FBB5-49B3-BD75-EC8AC660FC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2423" y="5224726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224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b">
            <a:noAutofit/>
          </a:bodyPr>
          <a:lstStyle/>
          <a:p>
            <a:pPr algn="l"/>
            <a:br>
              <a:rPr lang="en-US" altLang="zh-TW" sz="9600" dirty="0">
                <a:ln>
                  <a:noFill/>
                </a:ln>
              </a:rPr>
            </a:br>
            <a:r>
              <a:rPr lang="zh-TW" altLang="en-US" sz="9600" dirty="0">
                <a:ln>
                  <a:noFill/>
                </a:ln>
              </a:rPr>
              <a:t>敬祝填表順利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667503" y="6291703"/>
            <a:ext cx="5295900" cy="571500"/>
          </a:xfrm>
        </p:spPr>
        <p:txBody>
          <a:bodyPr/>
          <a:lstStyle/>
          <a:p>
            <a:pPr algn="r"/>
            <a:r>
              <a:rPr lang="zh-TW" altLang="en-US" sz="3600" b="1" spc="51" dirty="0">
                <a:ln w="11430">
                  <a:noFill/>
                </a:ln>
                <a:solidFill>
                  <a:srgbClr val="444444"/>
                </a:solidFill>
                <a:latin typeface="微軟正黑體" pitchFamily="34" charset="-120"/>
              </a:rPr>
              <a:t>校務資料庫維運小組</a:t>
            </a:r>
          </a:p>
          <a:p>
            <a:endParaRPr lang="zh-TW" altLang="en-US" sz="4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01FAC15-95DE-43B5-BF21-B86D1F8521D4}"/>
              </a:ext>
            </a:extLst>
          </p:cNvPr>
          <p:cNvSpPr txBox="1"/>
          <p:nvPr/>
        </p:nvSpPr>
        <p:spPr>
          <a:xfrm>
            <a:off x="0" y="6577453"/>
            <a:ext cx="721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dirty="0"/>
              <a:t>本簡報中所使用圖示皆來自 </a:t>
            </a:r>
            <a:r>
              <a:rPr lang="en-US" altLang="zh-TW" sz="1200" dirty="0" err="1"/>
              <a:t>Flaticon</a:t>
            </a:r>
            <a:r>
              <a:rPr lang="zh-TW" altLang="en-US" sz="1200" dirty="0"/>
              <a:t>，版權歸原作者所有，依據免費授權條款標註出處。</a:t>
            </a:r>
          </a:p>
        </p:txBody>
      </p:sp>
    </p:spTree>
    <p:extLst>
      <p:ext uri="{BB962C8B-B14F-4D97-AF65-F5344CB8AC3E}">
        <p14:creationId xmlns:p14="http://schemas.microsoft.com/office/powerpoint/2010/main" val="7311311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Q</a:t>
            </a:r>
            <a:r>
              <a:rPr lang="en-US" altLang="zh-TW" sz="8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  <a:ea typeface="GungsuhChe" pitchFamily="49" charset="-127"/>
              </a:rPr>
              <a:t> &amp; </a:t>
            </a:r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A</a:t>
            </a:r>
            <a:endParaRPr lang="zh-TW" altLang="en-US" sz="8000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問題提問單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請自行撕取簡報最末頁</a:t>
            </a:r>
            <a:endParaRPr lang="en-US" altLang="zh-TW" b="1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煩請於休息時間繳交至</a:t>
            </a:r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簽到處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。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可至簽到處領取免費停車券（磁扣）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（數量有限，領完為止）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784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C4DEE2D-4F27-4F30-A32E-203681EC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7CFA343-F601-4FDC-A9AD-A56DE8B5B7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1802" y="820746"/>
            <a:ext cx="11607318" cy="5092382"/>
          </a:xfrm>
        </p:spPr>
        <p:txBody>
          <a:bodyPr/>
          <a:lstStyle/>
          <a:p>
            <a:r>
              <a:rPr lang="zh-TW" altLang="en-US" sz="2000" dirty="0"/>
              <a:t>填報表冊總數：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國立</a:t>
            </a:r>
            <a:r>
              <a:rPr lang="en-US" altLang="zh-TW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125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張表冊，私立</a:t>
            </a:r>
            <a:r>
              <a:rPr lang="en-US" altLang="zh-TW" sz="2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133</a:t>
            </a:r>
            <a:r>
              <a:rPr lang="zh-TW" alt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張表冊</a:t>
            </a:r>
            <a:br>
              <a:rPr lang="en-US" altLang="zh-TW" sz="2000" kern="1200" dirty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</a:br>
            <a:r>
              <a:rPr lang="zh-TW" altLang="en-US" sz="2000" dirty="0"/>
              <a:t>異動表冊總數：共</a:t>
            </a:r>
            <a:r>
              <a:rPr lang="en-US" altLang="zh-TW" sz="2000" dirty="0"/>
              <a:t>14</a:t>
            </a:r>
            <a:r>
              <a:rPr lang="zh-TW" altLang="en-US" sz="2000" dirty="0"/>
              <a:t>張</a:t>
            </a:r>
            <a:endParaRPr lang="en-US" altLang="zh-TW" sz="2000" dirty="0"/>
          </a:p>
          <a:p>
            <a:endParaRPr lang="zh-TW" altLang="en-US" sz="2800" kern="1200" dirty="0">
              <a:solidFill>
                <a:schemeClr val="tx1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8499F4B-733F-46A3-A1D0-8E37B55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填報表冊總覽</a:t>
            </a:r>
            <a:r>
              <a:rPr lang="en-US" altLang="zh-TW" dirty="0"/>
              <a:t>(10</a:t>
            </a:r>
            <a:r>
              <a:rPr lang="zh-TW" altLang="en-US" dirty="0"/>
              <a:t>月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85EFF96-4916-43A2-A5EE-029C281640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00</a:t>
            </a:r>
            <a:endParaRPr lang="zh-TW" altLang="en-US" dirty="0"/>
          </a:p>
        </p:txBody>
      </p:sp>
      <p:graphicFrame>
        <p:nvGraphicFramePr>
          <p:cNvPr id="8" name="內容版面配置區 5">
            <a:extLst>
              <a:ext uri="{FF2B5EF4-FFF2-40B4-BE49-F238E27FC236}">
                <a16:creationId xmlns:a16="http://schemas.microsoft.com/office/drawing/2014/main" id="{E91E2395-DEEE-4CEB-B1FE-C8B722F081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3650912"/>
              </p:ext>
            </p:extLst>
          </p:nvPr>
        </p:nvGraphicFramePr>
        <p:xfrm>
          <a:off x="192134" y="1625198"/>
          <a:ext cx="11695066" cy="5092383"/>
        </p:xfrm>
        <a:graphic>
          <a:graphicData uri="http://schemas.openxmlformats.org/drawingml/2006/table">
            <a:tbl>
              <a:tblPr firstRow="1" bandRow="1"/>
              <a:tblGrid>
                <a:gridCol w="2000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1574">
                  <a:extLst>
                    <a:ext uri="{9D8B030D-6E8A-4147-A177-3AD203B41FA5}">
                      <a16:colId xmlns:a16="http://schemas.microsoft.com/office/drawing/2014/main" val="2271738314"/>
                    </a:ext>
                  </a:extLst>
                </a:gridCol>
                <a:gridCol w="1853709">
                  <a:extLst>
                    <a:ext uri="{9D8B030D-6E8A-4147-A177-3AD203B41FA5}">
                      <a16:colId xmlns:a16="http://schemas.microsoft.com/office/drawing/2014/main" val="1745575117"/>
                    </a:ext>
                  </a:extLst>
                </a:gridCol>
                <a:gridCol w="6199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7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分類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填報表冊數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免填表冊數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異動表冊數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5471159"/>
                  </a:ext>
                </a:extLst>
              </a:tr>
              <a:tr h="313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（刪除表冊：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張、欄位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招生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（新增蒐集：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課程教學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8</a:t>
                      </a:r>
                      <a:endParaRPr lang="zh-TW" altLang="en-US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zh-TW" altLang="en-US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（刪除表冊：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圖書館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7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6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推廣服務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195666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7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學生事務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912487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8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校地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540758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9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財務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2</a:t>
                      </a:r>
                      <a:endParaRPr lang="zh-TW" altLang="en-US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zh-TW" altLang="en-US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295130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董事會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（欄位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619370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學校資料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（刪除表冊：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張、欄位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定義調整：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張）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8931742"/>
                  </a:ext>
                </a:extLst>
              </a:tr>
              <a:tr h="320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國際化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496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2907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4B37BC5-01F3-4DA6-AE9F-6749599A3EE9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本期需填報表冊</a:t>
            </a:r>
            <a:r>
              <a:rPr lang="en-US" altLang="zh-TW" dirty="0"/>
              <a:t>(10</a:t>
            </a:r>
            <a:r>
              <a:rPr lang="zh-TW" altLang="en-US" dirty="0"/>
              <a:t>月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30357387"/>
              </p:ext>
            </p:extLst>
          </p:nvPr>
        </p:nvGraphicFramePr>
        <p:xfrm>
          <a:off x="192133" y="960048"/>
          <a:ext cx="11846561" cy="5076000"/>
        </p:xfrm>
        <a:graphic>
          <a:graphicData uri="http://schemas.openxmlformats.org/drawingml/2006/table">
            <a:tbl>
              <a:tblPr firstRow="1" bandRow="1"/>
              <a:tblGrid>
                <a:gridCol w="1818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7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1-17-1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1-19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1-20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1-21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1-23(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招生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2-9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課程教學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3-2-3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3-5-3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3-8</a:t>
                      </a:r>
                      <a:endParaRPr lang="zh-TW" altLang="en-US" sz="2000" b="0" kern="12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4-2-7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4-2-9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4-4-2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4-4-3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4-7-2(10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4-7-4(10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4-7-5(10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4-8-4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4-9-1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4-9-2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4-10-1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4-16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4-16-1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4-17-2(10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4-18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4-19</a:t>
                      </a:r>
                      <a:endParaRPr lang="en-US" altLang="zh-TW" sz="2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圖書館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5-2(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5-2-1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5-3(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0CEE8875-697C-4241-AE9F-EF3DA8618BF6}"/>
              </a:ext>
            </a:extLst>
          </p:cNvPr>
          <p:cNvSpPr/>
          <p:nvPr/>
        </p:nvSpPr>
        <p:spPr>
          <a:xfrm>
            <a:off x="192133" y="6188326"/>
            <a:ext cx="7023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藍字為該表冊欄位</a:t>
            </a:r>
            <a:r>
              <a:rPr lang="en-US" altLang="zh-TW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定義調整</a:t>
            </a:r>
            <a:r>
              <a:rPr lang="en-US" altLang="zh-TW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｜ </a:t>
            </a:r>
            <a:r>
              <a:rPr lang="zh-TW" altLang="en-US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　　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僅</a:t>
            </a:r>
            <a:r>
              <a:rPr lang="zh-TW" altLang="en-US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公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en-US" altLang="zh-TW" sz="2400" b="1" dirty="0" err="1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私校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填報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EBF8A6E-C2B7-4943-A0A1-04E1979F2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445" y="1330037"/>
            <a:ext cx="324000" cy="324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382C00A-3F5B-4A74-AEFC-EF9330A6B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845" y="1330037"/>
            <a:ext cx="324000" cy="324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B8EB0A39-69C4-4D37-92A3-CB5C0E99F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985" y="5559307"/>
            <a:ext cx="324000" cy="324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78E11BB5-AA71-470A-860A-3FD7A64A5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621" y="5555223"/>
            <a:ext cx="324000" cy="324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2987285D-5A41-4269-9698-6DF3FFE71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996" y="1654037"/>
            <a:ext cx="324000" cy="324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EF54C1E3-C681-4149-B4A3-C412BE492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702" y="6257158"/>
            <a:ext cx="324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61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本期需填報表冊</a:t>
            </a:r>
            <a:r>
              <a:rPr lang="en-US" altLang="zh-TW" dirty="0"/>
              <a:t>(10</a:t>
            </a:r>
            <a:r>
              <a:rPr lang="zh-TW" altLang="en-US" dirty="0"/>
              <a:t>月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63459060"/>
              </p:ext>
            </p:extLst>
          </p:nvPr>
        </p:nvGraphicFramePr>
        <p:xfrm>
          <a:off x="193040" y="955674"/>
          <a:ext cx="11846560" cy="5180079"/>
        </p:xfrm>
        <a:graphic>
          <a:graphicData uri="http://schemas.openxmlformats.org/drawingml/2006/table">
            <a:tbl>
              <a:tblPr firstRow="1" bandRow="1"/>
              <a:tblGrid>
                <a:gridCol w="1869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7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45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推廣服務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6-1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6-2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6-3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6-4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6-5</a:t>
                      </a:r>
                      <a:r>
                        <a:rPr lang="zh-TW" altLang="en-US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6-6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974060"/>
                  </a:ext>
                </a:extLst>
              </a:tr>
              <a:tr h="7687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學生事務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7-4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7-5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7-6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7-7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7-8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7-9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7-10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7-11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7-12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7-13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853627"/>
                  </a:ext>
                </a:extLst>
              </a:tr>
              <a:tr h="631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校地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8-2-1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8-3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8-5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8-6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574433"/>
                  </a:ext>
                </a:extLst>
              </a:tr>
              <a:tr h="631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財務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　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9-2-7(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僅私立學校填報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　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9-3(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僅公立學校填報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78084"/>
                  </a:ext>
                </a:extLst>
              </a:tr>
              <a:tr h="7687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董事會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　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10-1(10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　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10-2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　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10-3(</a:t>
                      </a:r>
                      <a:r>
                        <a:rPr lang="zh-TW" altLang="en-US" sz="2000" b="0" i="0" u="none" strike="noStrike" kern="1200" cap="none" spc="0" baseline="0" dirty="0">
                          <a:solidFill>
                            <a:srgbClr val="008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僅私立大學填報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512956"/>
                  </a:ext>
                </a:extLst>
              </a:tr>
              <a:tr h="631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學校資料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13-3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13-4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13-6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13-7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13-8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r>
                        <a:rPr lang="zh-TW" altLang="en-US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13-9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13-10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936649"/>
                  </a:ext>
                </a:extLst>
              </a:tr>
              <a:tr h="11030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國際化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15-1(10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15-2(10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月維護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15-4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15-5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15-6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15-7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15-8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15-9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15-10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15-11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15-12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15-13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15-14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15-15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15-16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</a:t>
                      </a:r>
                      <a:b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15-17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15-18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15-19</a:t>
                      </a:r>
                      <a:r>
                        <a:rPr lang="zh-TW" altLang="en-US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15-20</a:t>
                      </a:r>
                      <a:endParaRPr lang="en-US" altLang="zh-TW" sz="2000" b="0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54794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9F5C1A1-69C4-4F7E-9C34-30ABA53972DD}"/>
              </a:ext>
            </a:extLst>
          </p:cNvPr>
          <p:cNvSpPr/>
          <p:nvPr/>
        </p:nvSpPr>
        <p:spPr>
          <a:xfrm>
            <a:off x="192133" y="6188326"/>
            <a:ext cx="7023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藍字為該表冊欄位</a:t>
            </a:r>
            <a:r>
              <a:rPr lang="en-US" altLang="zh-TW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rgbClr val="0000FF"/>
                </a:solidFill>
                <a:ea typeface="微軟正黑體" panose="020B0604030504040204" pitchFamily="34" charset="-120"/>
                <a:cs typeface="Arial" panose="020B0604020202020204" pitchFamily="34" charset="0"/>
              </a:rPr>
              <a:t>定義調整</a:t>
            </a:r>
            <a:r>
              <a:rPr lang="en-US" altLang="zh-TW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｜ </a:t>
            </a:r>
            <a:r>
              <a:rPr lang="zh-TW" altLang="en-US" sz="2400" b="0" i="0" u="none" strike="noStrike" dirty="0">
                <a:solidFill>
                  <a:srgbClr val="000000"/>
                </a:solidFill>
                <a:effectLst/>
                <a:latin typeface="+mn-ea"/>
              </a:rPr>
              <a:t>　　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僅</a:t>
            </a:r>
            <a:r>
              <a:rPr lang="zh-TW" altLang="en-US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公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en-US" altLang="zh-TW" sz="2400" b="1" dirty="0" err="1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私校</a:t>
            </a:r>
            <a:r>
              <a:rPr lang="zh-TW" altLang="en-US" sz="2400" b="1" i="0" u="none" strike="noStrike" kern="1200" cap="none" spc="0" baseline="0" dirty="0">
                <a:solidFill>
                  <a:srgbClr val="008000"/>
                </a:solidFill>
                <a:uFillTx/>
                <a:latin typeface="+mn-ea"/>
                <a:cs typeface="Arial" panose="020B0604020202020204" pitchFamily="34" charset="0"/>
              </a:rPr>
              <a:t>填報</a:t>
            </a:r>
            <a:r>
              <a:rPr lang="en-US" altLang="zh-TW" sz="2400" b="1" dirty="0">
                <a:solidFill>
                  <a:srgbClr val="008000"/>
                </a:solidFill>
                <a:latin typeface="+mn-ea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59FDE36B-FB2D-4B70-A1D6-4FBA210B6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354" y="3170508"/>
            <a:ext cx="324000" cy="324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848D7938-5C1B-4561-9C85-759355B5C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354" y="3687356"/>
            <a:ext cx="324000" cy="324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D206732F-D0D0-4255-A04E-2CDB3DEED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963" y="4044486"/>
            <a:ext cx="324000" cy="324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2D68FE72-47FB-4A0E-8724-D3D6F7209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459" y="3692984"/>
            <a:ext cx="324000" cy="324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90B13CDA-8025-485E-9639-7E75265FC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068" y="3170508"/>
            <a:ext cx="324000" cy="324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8D0FB914-BCB8-4D61-B2BF-5A0CCE439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359" y="6257158"/>
            <a:ext cx="324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65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CE1E2-301C-437B-94BE-03863768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C11096-304E-4B02-B578-F68DF6C3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本期免填表冊（</a:t>
            </a:r>
            <a:r>
              <a:rPr lang="en-US" altLang="zh-TW" dirty="0"/>
              <a:t>10</a:t>
            </a:r>
            <a:r>
              <a:rPr lang="zh-TW" altLang="en-US" dirty="0"/>
              <a:t>月）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E984EF-DF58-4D80-95B6-2D1432296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B844C464-6CC4-4C90-8450-B5D9ABC00B7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7898401"/>
              </p:ext>
            </p:extLst>
          </p:nvPr>
        </p:nvGraphicFramePr>
        <p:xfrm>
          <a:off x="1383454" y="2134235"/>
          <a:ext cx="8940800" cy="1742505"/>
        </p:xfrm>
        <a:graphic>
          <a:graphicData uri="http://schemas.openxmlformats.org/drawingml/2006/table">
            <a:tbl>
              <a:tblPr firstRow="1" bandRow="1"/>
              <a:tblGrid>
                <a:gridCol w="1373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7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師資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1-1-1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1-1-2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招生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2-1-3-1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2-1-3-2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2-1-3-3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2-1-3-4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zh-TW" altLang="en-US" sz="2000" b="1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學生</a:t>
                      </a:r>
                      <a:endParaRPr lang="en-US" altLang="zh-TW" sz="2000" b="1" kern="12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latinLnBrk="1">
                        <a:lnSpc>
                          <a:spcPts val="2500"/>
                        </a:lnSpc>
                        <a:defRPr/>
                      </a:pP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4-1-5</a:t>
                      </a:r>
                      <a:r>
                        <a:rPr lang="zh-TW" altLang="en-US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、表</a:t>
                      </a:r>
                      <a:r>
                        <a:rPr lang="en-US" altLang="zh-TW" sz="2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4-2-12</a:t>
                      </a:r>
                      <a:endParaRPr lang="en-US" altLang="zh-TW" sz="2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7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TW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合計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共</a:t>
                      </a:r>
                      <a:r>
                        <a:rPr lang="en-US" altLang="zh-TW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8</a:t>
                      </a:r>
                      <a:r>
                        <a:rPr lang="zh-TW" altLang="en-US" sz="3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張表冊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字方塊 6">
            <a:extLst>
              <a:ext uri="{FF2B5EF4-FFF2-40B4-BE49-F238E27FC236}">
                <a16:creationId xmlns:a16="http://schemas.microsoft.com/office/drawing/2014/main" id="{E6C94AD8-B0D7-4A7D-8FBB-449AA0AF1B42}"/>
              </a:ext>
            </a:extLst>
          </p:cNvPr>
          <p:cNvSpPr txBox="1"/>
          <p:nvPr/>
        </p:nvSpPr>
        <p:spPr>
          <a:xfrm>
            <a:off x="1383454" y="1584795"/>
            <a:ext cx="6101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zh-TW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以下表冊</a:t>
            </a:r>
            <a:r>
              <a:rPr lang="zh-TW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學校免填</a:t>
            </a:r>
            <a:r>
              <a:rPr lang="zh-TW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，請確認資料正確性。</a:t>
            </a:r>
          </a:p>
        </p:txBody>
      </p:sp>
    </p:spTree>
    <p:extLst>
      <p:ext uri="{BB962C8B-B14F-4D97-AF65-F5344CB8AC3E}">
        <p14:creationId xmlns:p14="http://schemas.microsoft.com/office/powerpoint/2010/main" val="770174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6B73B35-39A2-41C4-94CD-211CACE498D5}"/>
              </a:ext>
            </a:extLst>
          </p:cNvPr>
          <p:cNvSpPr txBox="1"/>
          <p:nvPr/>
        </p:nvSpPr>
        <p:spPr>
          <a:xfrm>
            <a:off x="4237181" y="290946"/>
            <a:ext cx="6319982" cy="6061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本期填報表冊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444444"/>
                </a:solidFill>
              </a:rPr>
              <a:t>表冊異動</a:t>
            </a:r>
            <a:endParaRPr lang="en-US" altLang="zh-TW" sz="4400" b="1" dirty="0">
              <a:solidFill>
                <a:srgbClr val="444444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下期表冊異動預告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作業期程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重要事項宣導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4400" b="1" dirty="0">
                <a:solidFill>
                  <a:srgbClr val="E7E6E6"/>
                </a:solidFill>
              </a:rPr>
              <a:t>會後支援資訊</a:t>
            </a:r>
          </a:p>
        </p:txBody>
      </p:sp>
    </p:spTree>
    <p:extLst>
      <p:ext uri="{BB962C8B-B14F-4D97-AF65-F5344CB8AC3E}">
        <p14:creationId xmlns:p14="http://schemas.microsoft.com/office/powerpoint/2010/main" val="3618140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113371</TotalTime>
  <Words>4270</Words>
  <Application>Microsoft Office PowerPoint</Application>
  <PresentationFormat>寬螢幕</PresentationFormat>
  <Paragraphs>763</Paragraphs>
  <Slides>43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43</vt:i4>
      </vt:variant>
    </vt:vector>
  </HeadingPairs>
  <TitlesOfParts>
    <vt:vector size="54" baseType="lpstr">
      <vt:lpstr>Roboto Bold</vt:lpstr>
      <vt:lpstr>黑体</vt:lpstr>
      <vt:lpstr>Microsoft JhengHei</vt:lpstr>
      <vt:lpstr>Microsoft JhengHei</vt:lpstr>
      <vt:lpstr>新細明體</vt:lpstr>
      <vt:lpstr>Arial</vt:lpstr>
      <vt:lpstr>Arial Black</vt:lpstr>
      <vt:lpstr>Calibri</vt:lpstr>
      <vt:lpstr>Times New Roman</vt:lpstr>
      <vt:lpstr>Wingdings</vt:lpstr>
      <vt:lpstr>Office 佈景主題</vt:lpstr>
      <vt:lpstr>PowerPoint 簡報</vt:lpstr>
      <vt:lpstr>技專校院校務資料庫</vt:lpstr>
      <vt:lpstr>PowerPoint 簡報</vt:lpstr>
      <vt:lpstr>PowerPoint 簡報</vt:lpstr>
      <vt:lpstr>填報表冊總覽(10月)</vt:lpstr>
      <vt:lpstr>本期需填報表冊(10月)</vt:lpstr>
      <vt:lpstr>本期需填報表冊(10月)</vt:lpstr>
      <vt:lpstr>本期免填表冊（10月）</vt:lpstr>
      <vt:lpstr>PowerPoint 簡報</vt:lpstr>
      <vt:lpstr>本期異動摘要</vt:lpstr>
      <vt:lpstr>表1-2-2 教師相關證照資料表 表1-4    教師進修資料表 表3-2-2 課程發展相關組織資料表 表13-5  學校學院/學群資料</vt:lpstr>
      <vt:lpstr>表1-14 職技資料表</vt:lpstr>
      <vt:lpstr>表1-20 私立大專校院編制內專任教師待遇標準 表1-22 公、私立大專校院編制外專任教師薪酬標準</vt:lpstr>
      <vt:lpstr>表1-21 私立大專校院兼任教師鐘點費</vt:lpstr>
      <vt:lpstr>表2-7新生內含名額及國家重點領域研究學院新生保留學籍學生人數</vt:lpstr>
      <vt:lpstr>表4-10 畢業生出路調查表</vt:lpstr>
      <vt:lpstr>表4-18 休學人數暨原因資料表</vt:lpstr>
      <vt:lpstr>表5-2-1圖書館人力資源表</vt:lpstr>
      <vt:lpstr>表10-2 學校董事會暨財團法人現況明細表</vt:lpstr>
      <vt:lpstr>表13-9校長、一級行政主管、學術主管及各類中心主管明細資料表</vt:lpstr>
      <vt:lpstr>PowerPoint 簡報</vt:lpstr>
      <vt:lpstr>表12-2 國立技專校院校務基金「接受捐贈」決算情形表</vt:lpstr>
      <vt:lpstr>PowerPoint 簡報</vt:lpstr>
      <vt:lpstr>作業時程</vt:lpstr>
      <vt:lpstr>重要時程概覽</vt:lpstr>
      <vt:lpstr>作業時程-資料匯出</vt:lpstr>
      <vt:lpstr>各應用單位聯絡資訊</vt:lpstr>
      <vt:lpstr>PowerPoint 簡報</vt:lpstr>
      <vt:lpstr>PowerPoint 簡報</vt:lpstr>
      <vt:lpstr>PowerPoint 簡報</vt:lpstr>
      <vt:lpstr>PowerPoint 簡報</vt:lpstr>
      <vt:lpstr>PowerPoint 簡報</vt:lpstr>
      <vt:lpstr>常見問題 Q&amp;A</vt:lpstr>
      <vt:lpstr>常見問題 Q&amp;A</vt:lpstr>
      <vt:lpstr>常見問題 Q&amp;A</vt:lpstr>
      <vt:lpstr>常見問題 Q&amp;A</vt:lpstr>
      <vt:lpstr>常見問題 Q&amp;A</vt:lpstr>
      <vt:lpstr>常見問題 Q&amp;A</vt:lpstr>
      <vt:lpstr>PowerPoint 簡報</vt:lpstr>
      <vt:lpstr>聯絡資訊</vt:lpstr>
      <vt:lpstr>後續資源與服務</vt:lpstr>
      <vt:lpstr> 敬祝填表順利</vt:lpstr>
      <vt:lpstr>Q &amp; 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宛諭 李</dc:creator>
  <cp:lastModifiedBy>李宛諭 li</cp:lastModifiedBy>
  <cp:revision>1099</cp:revision>
  <cp:lastPrinted>2025-08-19T00:43:04Z</cp:lastPrinted>
  <dcterms:created xsi:type="dcterms:W3CDTF">2021-01-12T02:33:10Z</dcterms:created>
  <dcterms:modified xsi:type="dcterms:W3CDTF">2025-08-19T08:47:11Z</dcterms:modified>
</cp:coreProperties>
</file>