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727" r:id="rId2"/>
    <p:sldId id="260" r:id="rId3"/>
    <p:sldId id="855" r:id="rId4"/>
    <p:sldId id="931" r:id="rId5"/>
    <p:sldId id="921" r:id="rId6"/>
    <p:sldId id="870" r:id="rId7"/>
    <p:sldId id="804" r:id="rId8"/>
    <p:sldId id="810" r:id="rId9"/>
    <p:sldId id="805" r:id="rId10"/>
    <p:sldId id="895" r:id="rId11"/>
    <p:sldId id="896" r:id="rId12"/>
    <p:sldId id="917" r:id="rId13"/>
    <p:sldId id="918" r:id="rId14"/>
    <p:sldId id="920" r:id="rId15"/>
    <p:sldId id="967" r:id="rId16"/>
    <p:sldId id="942" r:id="rId17"/>
    <p:sldId id="943" r:id="rId18"/>
    <p:sldId id="974" r:id="rId19"/>
    <p:sldId id="944" r:id="rId20"/>
    <p:sldId id="945" r:id="rId21"/>
    <p:sldId id="946" r:id="rId22"/>
    <p:sldId id="948" r:id="rId23"/>
    <p:sldId id="969" r:id="rId24"/>
    <p:sldId id="970" r:id="rId25"/>
    <p:sldId id="971" r:id="rId26"/>
    <p:sldId id="972" r:id="rId27"/>
    <p:sldId id="952" r:id="rId28"/>
    <p:sldId id="955" r:id="rId29"/>
    <p:sldId id="956" r:id="rId30"/>
    <p:sldId id="977" r:id="rId31"/>
    <p:sldId id="957" r:id="rId32"/>
    <p:sldId id="958" r:id="rId33"/>
    <p:sldId id="959" r:id="rId34"/>
    <p:sldId id="960" r:id="rId35"/>
    <p:sldId id="961" r:id="rId36"/>
    <p:sldId id="973" r:id="rId37"/>
    <p:sldId id="962" r:id="rId38"/>
    <p:sldId id="963" r:id="rId39"/>
    <p:sldId id="964" r:id="rId40"/>
    <p:sldId id="966" r:id="rId41"/>
    <p:sldId id="965" r:id="rId42"/>
    <p:sldId id="980" r:id="rId43"/>
    <p:sldId id="873" r:id="rId44"/>
    <p:sldId id="872" r:id="rId45"/>
    <p:sldId id="916" r:id="rId46"/>
    <p:sldId id="856" r:id="rId47"/>
    <p:sldId id="793" r:id="rId48"/>
    <p:sldId id="717" r:id="rId49"/>
    <p:sldId id="937" r:id="rId50"/>
    <p:sldId id="861" r:id="rId51"/>
    <p:sldId id="978" r:id="rId52"/>
    <p:sldId id="979" r:id="rId53"/>
    <p:sldId id="919" r:id="rId54"/>
    <p:sldId id="862" r:id="rId55"/>
    <p:sldId id="875" r:id="rId56"/>
    <p:sldId id="864" r:id="rId57"/>
    <p:sldId id="865" r:id="rId58"/>
    <p:sldId id="866" r:id="rId59"/>
    <p:sldId id="876" r:id="rId60"/>
    <p:sldId id="328" r:id="rId61"/>
    <p:sldId id="487" r:id="rId62"/>
  </p:sldIdLst>
  <p:sldSz cx="12192000" cy="6858000"/>
  <p:notesSz cx="9926638" cy="679767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開場" id="{91613D0E-2F60-45C3-9180-559C580422DE}">
          <p14:sldIdLst>
            <p14:sldId id="727"/>
            <p14:sldId id="260"/>
            <p14:sldId id="855"/>
            <p14:sldId id="931"/>
          </p14:sldIdLst>
        </p14:section>
        <p14:section name="本期填報表冊" id="{84B70B2A-24EB-453F-8607-809436CB00C7}">
          <p14:sldIdLst>
            <p14:sldId id="921"/>
            <p14:sldId id="870"/>
            <p14:sldId id="804"/>
            <p14:sldId id="810"/>
            <p14:sldId id="805"/>
            <p14:sldId id="895"/>
            <p14:sldId id="896"/>
            <p14:sldId id="917"/>
            <p14:sldId id="918"/>
          </p14:sldIdLst>
        </p14:section>
        <p14:section name="表冊異動" id="{2A5194C1-3B1F-4D27-9CEC-A83F38451B80}">
          <p14:sldIdLst>
            <p14:sldId id="920"/>
            <p14:sldId id="967"/>
            <p14:sldId id="942"/>
            <p14:sldId id="943"/>
            <p14:sldId id="974"/>
            <p14:sldId id="944"/>
            <p14:sldId id="945"/>
            <p14:sldId id="946"/>
            <p14:sldId id="948"/>
            <p14:sldId id="969"/>
            <p14:sldId id="970"/>
            <p14:sldId id="971"/>
            <p14:sldId id="972"/>
            <p14:sldId id="952"/>
            <p14:sldId id="955"/>
            <p14:sldId id="956"/>
            <p14:sldId id="977"/>
            <p14:sldId id="957"/>
            <p14:sldId id="958"/>
            <p14:sldId id="959"/>
            <p14:sldId id="960"/>
            <p14:sldId id="961"/>
            <p14:sldId id="973"/>
            <p14:sldId id="962"/>
            <p14:sldId id="963"/>
            <p14:sldId id="964"/>
            <p14:sldId id="966"/>
            <p14:sldId id="965"/>
            <p14:sldId id="980"/>
          </p14:sldIdLst>
        </p14:section>
        <p14:section name="下期表冊異動預告" id="{AF471FA9-3427-4C95-8871-985177DE0966}">
          <p14:sldIdLst>
            <p14:sldId id="873"/>
            <p14:sldId id="872"/>
            <p14:sldId id="916"/>
          </p14:sldIdLst>
        </p14:section>
        <p14:section name="作業時程" id="{9F25C41B-BACA-4E15-BA33-D7A049D1BFCA}">
          <p14:sldIdLst>
            <p14:sldId id="856"/>
            <p14:sldId id="793"/>
            <p14:sldId id="717"/>
            <p14:sldId id="937"/>
          </p14:sldIdLst>
        </p14:section>
        <p14:section name="5重要事項宣導" id="{6C72D986-65EC-4EB9-87BC-B383F83F81B6}">
          <p14:sldIdLst>
            <p14:sldId id="861"/>
            <p14:sldId id="978"/>
            <p14:sldId id="979"/>
            <p14:sldId id="919"/>
            <p14:sldId id="862"/>
            <p14:sldId id="875"/>
            <p14:sldId id="864"/>
          </p14:sldIdLst>
        </p14:section>
        <p14:section name="6聯絡資訊" id="{5B106FA2-640C-48B6-B986-73FB24A943E9}">
          <p14:sldIdLst>
            <p14:sldId id="865"/>
            <p14:sldId id="866"/>
            <p14:sldId id="876"/>
            <p14:sldId id="328"/>
            <p14:sldId id="4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76"/>
    <a:srgbClr val="D5E3CF"/>
    <a:srgbClr val="EBF1E9"/>
    <a:srgbClr val="D2DEEF"/>
    <a:srgbClr val="444444"/>
    <a:srgbClr val="F4A300"/>
    <a:srgbClr val="F5F5F5"/>
    <a:srgbClr val="00703C"/>
    <a:srgbClr val="A8D08D"/>
    <a:srgbClr val="F7F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75DCB02-9BB8-47FD-8907-85C794F793BA}" styleName="佈景主題樣式 1 - 輔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38B1855-1B75-4FBE-930C-398BA8C253C6}" styleName="佈景主題樣式 2 - 輔色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佈景主題樣式 2 - 輔色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E171933-4619-4E11-9A3F-F7608DF75F80}" styleName="中等深淺樣式 1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9160" autoAdjust="0"/>
    <p:restoredTop sz="85018" autoAdjust="0"/>
  </p:normalViewPr>
  <p:slideViewPr>
    <p:cSldViewPr snapToGrid="0">
      <p:cViewPr varScale="1">
        <p:scale>
          <a:sx n="92" d="100"/>
          <a:sy n="92" d="100"/>
        </p:scale>
        <p:origin x="42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40" d="100"/>
        <a:sy n="140" d="100"/>
      </p:scale>
      <p:origin x="0" y="-86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5A821A-8220-46DA-AA42-E5F9D92C0F54}" type="doc">
      <dgm:prSet loTypeId="urn:microsoft.com/office/officeart/2005/8/layout/lProcess2" loCatId="list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zh-TW" altLang="en-US"/>
        </a:p>
      </dgm:t>
    </dgm:pt>
    <dgm:pt modelId="{72906E6F-E4DA-43EE-A567-72E4E73591CF}">
      <dgm:prSet phldrT="[文字]" custT="1"/>
      <dgm:spPr>
        <a:solidFill>
          <a:srgbClr val="FFF176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 spcFirstLastPara="0" vert="horz" wrap="square" lIns="33020" tIns="24765" rIns="33020" bIns="24765" numCol="1" spcCol="1270" anchor="ctr" anchorCtr="0"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備妥正式公文</a:t>
          </a:r>
        </a:p>
      </dgm:t>
    </dgm:pt>
    <dgm:pt modelId="{7A622551-0532-49A9-AA3B-2174B36395FA}" type="parTrans" cxnId="{B68B5A16-F266-4C8C-A9BE-CA1840168C2C}">
      <dgm:prSet/>
      <dgm:spPr/>
      <dgm:t>
        <a:bodyPr/>
        <a:lstStyle/>
        <a:p>
          <a:endParaRPr lang="zh-TW" altLang="en-US"/>
        </a:p>
      </dgm:t>
    </dgm:pt>
    <dgm:pt modelId="{EAAA374D-9E65-4586-A18F-BE08F6BDFCDF}" type="sibTrans" cxnId="{B68B5A16-F266-4C8C-A9BE-CA1840168C2C}">
      <dgm:prSet/>
      <dgm:spPr/>
      <dgm:t>
        <a:bodyPr/>
        <a:lstStyle/>
        <a:p>
          <a:endParaRPr lang="zh-TW" altLang="en-US"/>
        </a:p>
      </dgm:t>
    </dgm:pt>
    <dgm:pt modelId="{B0F87D16-E2BE-4DFE-9B06-F75C6FEF7A55}">
      <dgm:prSet phldrT="[文字]" custT="1"/>
      <dgm:spPr>
        <a:solidFill>
          <a:srgbClr val="F5F5F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zh-TW" altLang="en-US" sz="2000" dirty="0">
              <a:solidFill>
                <a:srgbClr val="444444"/>
              </a:solidFill>
            </a:rPr>
            <a:t>正本：</a:t>
          </a:r>
          <a:r>
            <a:rPr lang="zh-TW" altLang="en-US" sz="2000" b="1" dirty="0">
              <a:solidFill>
                <a:srgbClr val="444444"/>
              </a:solidFill>
            </a:rPr>
            <a:t>雲科大 技專校院校務資料庫</a:t>
          </a:r>
          <a:endParaRPr lang="zh-TW" altLang="en-US" sz="2000" dirty="0">
            <a:solidFill>
              <a:srgbClr val="444444"/>
            </a:solidFill>
          </a:endParaRPr>
        </a:p>
        <a:p>
          <a:r>
            <a:rPr lang="zh-TW" altLang="en-US" sz="2000" dirty="0">
              <a:solidFill>
                <a:srgbClr val="444444"/>
              </a:solidFill>
            </a:rPr>
            <a:t>無須副知教育部</a:t>
          </a:r>
        </a:p>
      </dgm:t>
    </dgm:pt>
    <dgm:pt modelId="{5B8F804D-AEE4-45CA-BBCF-B5B8E1C74178}" type="parTrans" cxnId="{04016EF4-9362-4E4D-8DD7-5D59AC91C8FE}">
      <dgm:prSet/>
      <dgm:spPr/>
      <dgm:t>
        <a:bodyPr/>
        <a:lstStyle/>
        <a:p>
          <a:endParaRPr lang="zh-TW" altLang="en-US"/>
        </a:p>
      </dgm:t>
    </dgm:pt>
    <dgm:pt modelId="{1E79724C-3CCD-4D95-B836-45CA6E759665}" type="sibTrans" cxnId="{04016EF4-9362-4E4D-8DD7-5D59AC91C8FE}">
      <dgm:prSet/>
      <dgm:spPr/>
      <dgm:t>
        <a:bodyPr/>
        <a:lstStyle/>
        <a:p>
          <a:endParaRPr lang="zh-TW" altLang="en-US"/>
        </a:p>
      </dgm:t>
    </dgm:pt>
    <dgm:pt modelId="{42CCE28C-3502-4E9F-BFC3-E3ADD64DF934}">
      <dgm:prSet phldrT="[文字]" custT="1"/>
      <dgm:spPr>
        <a:solidFill>
          <a:srgbClr val="F5F5F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l"/>
          <a:r>
            <a:rPr lang="en-US" altLang="zh-TW" sz="1800" b="1" kern="1200" dirty="0">
              <a:solidFill>
                <a:srgbClr val="444444"/>
              </a:solidFill>
            </a:rPr>
            <a:t>(1) </a:t>
          </a:r>
          <a:r>
            <a:rPr lang="zh-TW" altLang="en-US" sz="1800" b="1" kern="1200" dirty="0">
              <a:solidFill>
                <a:srgbClr val="444444"/>
              </a:solidFill>
            </a:rPr>
            <a:t>報表封面</a:t>
          </a:r>
          <a: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（正本加蓋學校關防）</a:t>
          </a:r>
          <a:b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</a:br>
          <a:r>
            <a:rPr lang="zh-TW" altLang="en-US" sz="1800" kern="1200" dirty="0">
              <a:solidFill>
                <a:srgbClr val="444444"/>
              </a:solidFill>
            </a:rPr>
            <a:t>　</a:t>
          </a:r>
          <a:r>
            <a:rPr lang="en-US" altLang="zh-TW" sz="1800" kern="1200" dirty="0">
              <a:solidFill>
                <a:srgbClr val="444444"/>
              </a:solidFill>
            </a:rPr>
            <a:t>- </a:t>
          </a:r>
          <a:r>
            <a:rPr lang="zh-TW" altLang="en-US" sz="1800" kern="1200" dirty="0">
              <a:solidFill>
                <a:srgbClr val="444444"/>
              </a:solidFill>
            </a:rPr>
            <a:t>可至「下載專區」取得</a:t>
          </a:r>
        </a:p>
      </dgm:t>
    </dgm:pt>
    <dgm:pt modelId="{9CE28586-B185-4F0B-810B-F98E6475B7FC}" type="parTrans" cxnId="{A0DE1CC6-106C-4338-9099-F5D7BE5884F6}">
      <dgm:prSet/>
      <dgm:spPr/>
      <dgm:t>
        <a:bodyPr/>
        <a:lstStyle/>
        <a:p>
          <a:endParaRPr lang="zh-TW" altLang="en-US"/>
        </a:p>
      </dgm:t>
    </dgm:pt>
    <dgm:pt modelId="{88B59063-BE64-42AF-9BC6-CF00AF679F16}" type="sibTrans" cxnId="{A0DE1CC6-106C-4338-9099-F5D7BE5884F6}">
      <dgm:prSet/>
      <dgm:spPr/>
      <dgm:t>
        <a:bodyPr/>
        <a:lstStyle/>
        <a:p>
          <a:endParaRPr lang="zh-TW" altLang="en-US"/>
        </a:p>
      </dgm:t>
    </dgm:pt>
    <dgm:pt modelId="{AAAFAEEA-DB10-46BE-BF72-10B0C6101FF6}">
      <dgm:prSet custT="1"/>
      <dgm:spPr>
        <a:solidFill>
          <a:srgbClr val="F5F5F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zh-TW" altLang="en-US" sz="2000" dirty="0">
              <a:solidFill>
                <a:srgbClr val="444444"/>
              </a:solidFill>
            </a:rPr>
            <a:t>公文</a:t>
          </a:r>
          <a:r>
            <a:rPr lang="en-US" altLang="zh-TW" sz="2000" dirty="0">
              <a:solidFill>
                <a:srgbClr val="444444"/>
              </a:solidFill>
            </a:rPr>
            <a:t>+</a:t>
          </a:r>
          <a:r>
            <a:rPr lang="zh-TW" altLang="en-US" sz="2000" dirty="0">
              <a:solidFill>
                <a:srgbClr val="444444"/>
              </a:solidFill>
            </a:rPr>
            <a:t>附件</a:t>
          </a:r>
        </a:p>
      </dgm:t>
    </dgm:pt>
    <dgm:pt modelId="{0559A39C-F917-490A-B2CF-E9528BE299E0}" type="parTrans" cxnId="{9815F5C4-3A65-4C5B-BBDA-0DDF5724AE0D}">
      <dgm:prSet/>
      <dgm:spPr/>
      <dgm:t>
        <a:bodyPr/>
        <a:lstStyle/>
        <a:p>
          <a:endParaRPr lang="zh-TW" altLang="en-US"/>
        </a:p>
      </dgm:t>
    </dgm:pt>
    <dgm:pt modelId="{1C0D854D-0423-4CDC-BE0A-98B3CACAD05D}" type="sibTrans" cxnId="{9815F5C4-3A65-4C5B-BBDA-0DDF5724AE0D}">
      <dgm:prSet/>
      <dgm:spPr/>
      <dgm:t>
        <a:bodyPr/>
        <a:lstStyle/>
        <a:p>
          <a:endParaRPr lang="zh-TW" altLang="en-US"/>
        </a:p>
      </dgm:t>
    </dgm:pt>
    <dgm:pt modelId="{6B38A323-31A7-4AA2-A93E-42C1A8C08A87}">
      <dgm:prSet phldrT="[文字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 spcFirstLastPara="0" vert="horz" wrap="square" lIns="33020" tIns="24765" rIns="33020" bIns="24765" numCol="1" spcCol="1270" anchor="ctr" anchorCtr="0"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附件資料</a:t>
          </a:r>
        </a:p>
      </dgm:t>
    </dgm:pt>
    <dgm:pt modelId="{A7E18E47-A85D-48B6-9065-DC9F6260C519}" type="parTrans" cxnId="{08F59212-B9C5-410F-8ABA-D041284A5C6F}">
      <dgm:prSet/>
      <dgm:spPr/>
      <dgm:t>
        <a:bodyPr/>
        <a:lstStyle/>
        <a:p>
          <a:endParaRPr lang="zh-TW" altLang="en-US"/>
        </a:p>
      </dgm:t>
    </dgm:pt>
    <dgm:pt modelId="{5F9EF673-C71D-4066-A07B-D8A9094C3361}" type="sibTrans" cxnId="{08F59212-B9C5-410F-8ABA-D041284A5C6F}">
      <dgm:prSet/>
      <dgm:spPr/>
      <dgm:t>
        <a:bodyPr/>
        <a:lstStyle/>
        <a:p>
          <a:endParaRPr lang="zh-TW" altLang="en-US"/>
        </a:p>
      </dgm:t>
    </dgm:pt>
    <dgm:pt modelId="{7AA5F3C7-6753-404C-AAB4-BD17AF8B5C1C}">
      <dgm:prSet custT="1"/>
      <dgm:spPr>
        <a:solidFill>
          <a:srgbClr val="F5F5F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l"/>
          <a:r>
            <a:rPr lang="en-US" altLang="zh-TW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(2) </a:t>
          </a:r>
          <a: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輸入表冊一覽表（正本加蓋主管核章）</a:t>
          </a:r>
          <a:br>
            <a:rPr lang="zh-TW" altLang="en-US" sz="1800" kern="1200" dirty="0">
              <a:solidFill>
                <a:srgbClr val="444444"/>
              </a:solidFill>
            </a:rPr>
          </a:br>
          <a:r>
            <a:rPr lang="zh-TW" altLang="en-US" sz="1800" kern="1200" dirty="0">
              <a:solidFill>
                <a:srgbClr val="444444"/>
              </a:solidFill>
            </a:rPr>
            <a:t>   </a:t>
          </a:r>
          <a:r>
            <a:rPr lang="en-US" altLang="zh-TW" sz="1800" kern="1200" dirty="0">
              <a:solidFill>
                <a:srgbClr val="444444"/>
              </a:solidFill>
            </a:rPr>
            <a:t>- </a:t>
          </a:r>
          <a:r>
            <a:rPr lang="zh-TW" altLang="en-US" sz="1800" kern="1200" dirty="0">
              <a:solidFill>
                <a:srgbClr val="444444"/>
              </a:solidFill>
            </a:rPr>
            <a:t>請至系統確認無誤後列印   </a:t>
          </a:r>
          <a:r>
            <a:rPr lang="en-US" altLang="zh-TW" sz="1800" kern="1200" dirty="0">
              <a:solidFill>
                <a:srgbClr val="444444"/>
              </a:solidFill>
            </a:rPr>
            <a:t> </a:t>
          </a:r>
          <a:endParaRPr lang="zh-TW" altLang="en-US" sz="1800" kern="1200" dirty="0">
            <a:solidFill>
              <a:srgbClr val="444444"/>
            </a:solidFill>
          </a:endParaRPr>
        </a:p>
      </dgm:t>
    </dgm:pt>
    <dgm:pt modelId="{41A465CD-18E2-4BDD-9911-E916574A4CCC}" type="parTrans" cxnId="{264391CD-9740-47D6-BEB5-CD993B94DA32}">
      <dgm:prSet/>
      <dgm:spPr/>
      <dgm:t>
        <a:bodyPr/>
        <a:lstStyle/>
        <a:p>
          <a:endParaRPr lang="zh-TW" altLang="en-US"/>
        </a:p>
      </dgm:t>
    </dgm:pt>
    <dgm:pt modelId="{E3029CE5-3A2D-436A-89FD-075F5E6035C0}" type="sibTrans" cxnId="{264391CD-9740-47D6-BEB5-CD993B94DA32}">
      <dgm:prSet/>
      <dgm:spPr/>
      <dgm:t>
        <a:bodyPr/>
        <a:lstStyle/>
        <a:p>
          <a:endParaRPr lang="zh-TW" altLang="en-US"/>
        </a:p>
      </dgm:t>
    </dgm:pt>
    <dgm:pt modelId="{0A2065BB-BEC3-43F7-830B-ED96D0F1E549}">
      <dgm:prSet custT="1"/>
      <dgm:spPr>
        <a:solidFill>
          <a:srgbClr val="F5F5F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l"/>
          <a:r>
            <a:rPr lang="en-US" altLang="zh-TW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(3) </a:t>
          </a:r>
          <a: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修正表冊一覽表（正本加蓋主管核章）</a:t>
          </a:r>
          <a:br>
            <a:rPr lang="zh-TW" altLang="en-US" sz="1800" kern="1200" dirty="0">
              <a:solidFill>
                <a:srgbClr val="444444"/>
              </a:solidFill>
            </a:rPr>
          </a:br>
          <a:r>
            <a:rPr lang="zh-TW" altLang="en-US" sz="1800" kern="1200" dirty="0">
              <a:solidFill>
                <a:srgbClr val="444444"/>
              </a:solidFill>
            </a:rPr>
            <a:t>　</a:t>
          </a:r>
          <a:r>
            <a:rPr lang="en-US" altLang="zh-TW" sz="1800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- </a:t>
          </a:r>
          <a:r>
            <a:rPr lang="zh-TW" altLang="zh-TW" sz="1800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請至系統確認無誤後列印</a:t>
          </a:r>
          <a:r>
            <a:rPr lang="zh-TW" altLang="en-US" sz="1800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　</a:t>
          </a:r>
          <a:endParaRPr lang="zh-TW" altLang="en-US" sz="1800" kern="1200" dirty="0">
            <a:solidFill>
              <a:srgbClr val="444444"/>
            </a:solidFill>
          </a:endParaRPr>
        </a:p>
      </dgm:t>
    </dgm:pt>
    <dgm:pt modelId="{C3240D82-C12E-4744-A214-D4153DC73818}" type="parTrans" cxnId="{A4DEF14A-7AB5-4FFD-90BC-84D54E91264A}">
      <dgm:prSet/>
      <dgm:spPr/>
      <dgm:t>
        <a:bodyPr/>
        <a:lstStyle/>
        <a:p>
          <a:endParaRPr lang="zh-TW" altLang="en-US"/>
        </a:p>
      </dgm:t>
    </dgm:pt>
    <dgm:pt modelId="{1085C26A-AA9A-4912-BD27-6A97FE756314}" type="sibTrans" cxnId="{A4DEF14A-7AB5-4FFD-90BC-84D54E91264A}">
      <dgm:prSet/>
      <dgm:spPr/>
      <dgm:t>
        <a:bodyPr/>
        <a:lstStyle/>
        <a:p>
          <a:endParaRPr lang="zh-TW" altLang="en-US"/>
        </a:p>
      </dgm:t>
    </dgm:pt>
    <dgm:pt modelId="{18E280F3-0FF3-4513-A1C7-7E57EE05D608}">
      <dgm:prSet custT="1"/>
      <dgm:spPr>
        <a:solidFill>
          <a:srgbClr val="F5F5F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en-US" altLang="zh-TW" sz="2000" b="1" dirty="0">
              <a:solidFill>
                <a:srgbClr val="F4A300"/>
              </a:solidFill>
            </a:rPr>
            <a:t>5/29</a:t>
          </a:r>
          <a:r>
            <a:rPr lang="zh-TW" altLang="en-US" sz="2000" b="1" dirty="0">
              <a:solidFill>
                <a:srgbClr val="F4A300"/>
              </a:solidFill>
            </a:rPr>
            <a:t>前</a:t>
          </a:r>
          <a:r>
            <a:rPr lang="zh-TW" altLang="en-US" sz="2000" dirty="0">
              <a:solidFill>
                <a:srgbClr val="444444"/>
              </a:solidFill>
            </a:rPr>
            <a:t>寄出，郵戳為憑</a:t>
          </a:r>
        </a:p>
      </dgm:t>
    </dgm:pt>
    <dgm:pt modelId="{78EBFAFA-8184-4165-BFE5-5EB5781EFA3C}" type="parTrans" cxnId="{745CF99A-6914-44A8-B9BF-367AE0476F15}">
      <dgm:prSet/>
      <dgm:spPr/>
      <dgm:t>
        <a:bodyPr/>
        <a:lstStyle/>
        <a:p>
          <a:endParaRPr lang="zh-TW" altLang="en-US"/>
        </a:p>
      </dgm:t>
    </dgm:pt>
    <dgm:pt modelId="{723460BD-87B3-4096-B83B-582A02999E9D}" type="sibTrans" cxnId="{745CF99A-6914-44A8-B9BF-367AE0476F15}">
      <dgm:prSet/>
      <dgm:spPr/>
      <dgm:t>
        <a:bodyPr/>
        <a:lstStyle/>
        <a:p>
          <a:endParaRPr lang="zh-TW" altLang="en-US"/>
        </a:p>
      </dgm:t>
    </dgm:pt>
    <dgm:pt modelId="{9799CEC3-6813-42A0-A4E8-B4E4CA254545}" type="pres">
      <dgm:prSet presAssocID="{FF5A821A-8220-46DA-AA42-E5F9D92C0F54}" presName="theList" presStyleCnt="0">
        <dgm:presLayoutVars>
          <dgm:dir/>
          <dgm:animLvl val="lvl"/>
          <dgm:resizeHandles val="exact"/>
        </dgm:presLayoutVars>
      </dgm:prSet>
      <dgm:spPr/>
    </dgm:pt>
    <dgm:pt modelId="{CC05B97D-8D51-4656-8FFB-3B5D7DC47459}" type="pres">
      <dgm:prSet presAssocID="{72906E6F-E4DA-43EE-A567-72E4E73591CF}" presName="compNode" presStyleCnt="0"/>
      <dgm:spPr/>
    </dgm:pt>
    <dgm:pt modelId="{25743C67-70E6-45FF-B958-0E672B3FA512}" type="pres">
      <dgm:prSet presAssocID="{72906E6F-E4DA-43EE-A567-72E4E73591CF}" presName="aNode" presStyleLbl="bgShp" presStyleIdx="0" presStyleCnt="2"/>
      <dgm:spPr>
        <a:xfrm>
          <a:off x="5460" y="0"/>
          <a:ext cx="5252966" cy="4774376"/>
        </a:xfrm>
        <a:prstGeom prst="roundRect">
          <a:avLst>
            <a:gd name="adj" fmla="val 10000"/>
          </a:avLst>
        </a:prstGeom>
      </dgm:spPr>
    </dgm:pt>
    <dgm:pt modelId="{5930F1FA-2B95-4F48-ADF3-CBBAA50F71B8}" type="pres">
      <dgm:prSet presAssocID="{72906E6F-E4DA-43EE-A567-72E4E73591CF}" presName="textNode" presStyleLbl="bgShp" presStyleIdx="0" presStyleCnt="2"/>
      <dgm:spPr/>
    </dgm:pt>
    <dgm:pt modelId="{D0078B0C-3981-42E5-9250-A1B2AF33C849}" type="pres">
      <dgm:prSet presAssocID="{72906E6F-E4DA-43EE-A567-72E4E73591CF}" presName="compChildNode" presStyleCnt="0"/>
      <dgm:spPr/>
    </dgm:pt>
    <dgm:pt modelId="{8BB1C8F3-4E8C-40BF-9A2B-E1B90AC049CC}" type="pres">
      <dgm:prSet presAssocID="{72906E6F-E4DA-43EE-A567-72E4E73591CF}" presName="theInnerList" presStyleCnt="0"/>
      <dgm:spPr/>
    </dgm:pt>
    <dgm:pt modelId="{A3A389DF-E747-4B0D-86E8-54A174FB6440}" type="pres">
      <dgm:prSet presAssocID="{B0F87D16-E2BE-4DFE-9B06-F75C6FEF7A55}" presName="childNode" presStyleLbl="node1" presStyleIdx="0" presStyleCnt="6" custScaleY="2000000" custLinFactY="-500000" custLinFactNeighborX="989" custLinFactNeighborY="-556434">
        <dgm:presLayoutVars>
          <dgm:bulletEnabled val="1"/>
        </dgm:presLayoutVars>
      </dgm:prSet>
      <dgm:spPr/>
    </dgm:pt>
    <dgm:pt modelId="{C0145137-1E1A-4593-B659-31122EC0BC8D}" type="pres">
      <dgm:prSet presAssocID="{B0F87D16-E2BE-4DFE-9B06-F75C6FEF7A55}" presName="aSpace2" presStyleCnt="0"/>
      <dgm:spPr/>
    </dgm:pt>
    <dgm:pt modelId="{29E32269-1AE8-4CE2-BEEA-96DCA2158A2B}" type="pres">
      <dgm:prSet presAssocID="{AAAFAEEA-DB10-46BE-BF72-10B0C6101FF6}" presName="childNode" presStyleLbl="node1" presStyleIdx="1" presStyleCnt="6" custScaleY="2000000" custLinFactY="-219765" custLinFactNeighborX="247" custLinFactNeighborY="-300000">
        <dgm:presLayoutVars>
          <dgm:bulletEnabled val="1"/>
        </dgm:presLayoutVars>
      </dgm:prSet>
      <dgm:spPr/>
    </dgm:pt>
    <dgm:pt modelId="{1A5D5874-2C32-4F42-896A-1733D841F499}" type="pres">
      <dgm:prSet presAssocID="{AAAFAEEA-DB10-46BE-BF72-10B0C6101FF6}" presName="aSpace2" presStyleCnt="0"/>
      <dgm:spPr/>
    </dgm:pt>
    <dgm:pt modelId="{2837DCAB-155C-49B2-8757-07522B677637}" type="pres">
      <dgm:prSet presAssocID="{18E280F3-0FF3-4513-A1C7-7E57EE05D608}" presName="childNode" presStyleLbl="node1" presStyleIdx="2" presStyleCnt="6" custScaleY="2000000">
        <dgm:presLayoutVars>
          <dgm:bulletEnabled val="1"/>
        </dgm:presLayoutVars>
      </dgm:prSet>
      <dgm:spPr/>
    </dgm:pt>
    <dgm:pt modelId="{6184E888-0713-495A-80A1-FFAAE4AEEA08}" type="pres">
      <dgm:prSet presAssocID="{72906E6F-E4DA-43EE-A567-72E4E73591CF}" presName="aSpace" presStyleCnt="0"/>
      <dgm:spPr/>
    </dgm:pt>
    <dgm:pt modelId="{2AA28EFE-5E08-45D9-A2A6-6AD2DAFE08A5}" type="pres">
      <dgm:prSet presAssocID="{6B38A323-31A7-4AA2-A93E-42C1A8C08A87}" presName="compNode" presStyleCnt="0"/>
      <dgm:spPr/>
    </dgm:pt>
    <dgm:pt modelId="{D0914615-15B1-4103-96D8-E129D73168BE}" type="pres">
      <dgm:prSet presAssocID="{6B38A323-31A7-4AA2-A93E-42C1A8C08A87}" presName="aNode" presStyleLbl="bgShp" presStyleIdx="1" presStyleCnt="2"/>
      <dgm:spPr>
        <a:xfrm>
          <a:off x="5652399" y="0"/>
          <a:ext cx="5252966" cy="4774376"/>
        </a:xfrm>
        <a:prstGeom prst="roundRect">
          <a:avLst>
            <a:gd name="adj" fmla="val 10000"/>
          </a:avLst>
        </a:prstGeom>
      </dgm:spPr>
    </dgm:pt>
    <dgm:pt modelId="{6DD213E0-3775-43EF-A297-2D1A754677AC}" type="pres">
      <dgm:prSet presAssocID="{6B38A323-31A7-4AA2-A93E-42C1A8C08A87}" presName="textNode" presStyleLbl="bgShp" presStyleIdx="1" presStyleCnt="2"/>
      <dgm:spPr/>
    </dgm:pt>
    <dgm:pt modelId="{3938BAD0-E7FD-4BC4-8156-AF0EB6755DEF}" type="pres">
      <dgm:prSet presAssocID="{6B38A323-31A7-4AA2-A93E-42C1A8C08A87}" presName="compChildNode" presStyleCnt="0"/>
      <dgm:spPr/>
    </dgm:pt>
    <dgm:pt modelId="{368D7769-9F0E-47CE-8A9C-DEB22598B1C5}" type="pres">
      <dgm:prSet presAssocID="{6B38A323-31A7-4AA2-A93E-42C1A8C08A87}" presName="theInnerList" presStyleCnt="0"/>
      <dgm:spPr/>
    </dgm:pt>
    <dgm:pt modelId="{AC149C79-0515-4FC3-8A98-F6FD12BB3788}" type="pres">
      <dgm:prSet presAssocID="{42CCE28C-3502-4E9F-BFC3-E3ADD64DF934}" presName="childNode" presStyleLbl="node1" presStyleIdx="3" presStyleCnt="6" custScaleX="106963" custScaleY="2000000" custLinFactY="-482314" custLinFactNeighborX="494" custLinFactNeighborY="-500000">
        <dgm:presLayoutVars>
          <dgm:bulletEnabled val="1"/>
        </dgm:presLayoutVars>
      </dgm:prSet>
      <dgm:spPr/>
    </dgm:pt>
    <dgm:pt modelId="{6F9B1481-3871-4A76-94D3-78B0E9D1E2D9}" type="pres">
      <dgm:prSet presAssocID="{42CCE28C-3502-4E9F-BFC3-E3ADD64DF934}" presName="aSpace2" presStyleCnt="0"/>
      <dgm:spPr/>
    </dgm:pt>
    <dgm:pt modelId="{DD0329A2-DF09-41E1-A722-E1392DC1EBCF}" type="pres">
      <dgm:prSet presAssocID="{7AA5F3C7-6753-404C-AAB4-BD17AF8B5C1C}" presName="childNode" presStyleLbl="node1" presStyleIdx="4" presStyleCnt="6" custScaleX="106963" custScaleY="2000000" custLinFactY="-200000" custLinFactNeighborX="-247" custLinFactNeighborY="-261816">
        <dgm:presLayoutVars>
          <dgm:bulletEnabled val="1"/>
        </dgm:presLayoutVars>
      </dgm:prSet>
      <dgm:spPr/>
    </dgm:pt>
    <dgm:pt modelId="{F9FAF928-D43C-49E7-BFE2-DB33B4EAF45F}" type="pres">
      <dgm:prSet presAssocID="{7AA5F3C7-6753-404C-AAB4-BD17AF8B5C1C}" presName="aSpace2" presStyleCnt="0"/>
      <dgm:spPr/>
    </dgm:pt>
    <dgm:pt modelId="{915E77F0-0E19-48B1-9F12-15CAA821C4CE}" type="pres">
      <dgm:prSet presAssocID="{0A2065BB-BEC3-43F7-830B-ED96D0F1E549}" presName="childNode" presStyleLbl="node1" presStyleIdx="5" presStyleCnt="6" custScaleX="106963" custScaleY="2000000">
        <dgm:presLayoutVars>
          <dgm:bulletEnabled val="1"/>
        </dgm:presLayoutVars>
      </dgm:prSet>
      <dgm:spPr/>
    </dgm:pt>
  </dgm:ptLst>
  <dgm:cxnLst>
    <dgm:cxn modelId="{55577305-E633-470D-A2E5-6528E650BA66}" type="presOf" srcId="{B0F87D16-E2BE-4DFE-9B06-F75C6FEF7A55}" destId="{A3A389DF-E747-4B0D-86E8-54A174FB6440}" srcOrd="0" destOrd="0" presId="urn:microsoft.com/office/officeart/2005/8/layout/lProcess2"/>
    <dgm:cxn modelId="{FBD5A008-CA8C-4377-A671-46D8345C570A}" type="presOf" srcId="{AAAFAEEA-DB10-46BE-BF72-10B0C6101FF6}" destId="{29E32269-1AE8-4CE2-BEEA-96DCA2158A2B}" srcOrd="0" destOrd="0" presId="urn:microsoft.com/office/officeart/2005/8/layout/lProcess2"/>
    <dgm:cxn modelId="{08F59212-B9C5-410F-8ABA-D041284A5C6F}" srcId="{FF5A821A-8220-46DA-AA42-E5F9D92C0F54}" destId="{6B38A323-31A7-4AA2-A93E-42C1A8C08A87}" srcOrd="1" destOrd="0" parTransId="{A7E18E47-A85D-48B6-9065-DC9F6260C519}" sibTransId="{5F9EF673-C71D-4066-A07B-D8A9094C3361}"/>
    <dgm:cxn modelId="{B68B5A16-F266-4C8C-A9BE-CA1840168C2C}" srcId="{FF5A821A-8220-46DA-AA42-E5F9D92C0F54}" destId="{72906E6F-E4DA-43EE-A567-72E4E73591CF}" srcOrd="0" destOrd="0" parTransId="{7A622551-0532-49A9-AA3B-2174B36395FA}" sibTransId="{EAAA374D-9E65-4586-A18F-BE08F6BDFCDF}"/>
    <dgm:cxn modelId="{B3E62C17-B513-44E1-953B-7141D7E1E17D}" type="presOf" srcId="{72906E6F-E4DA-43EE-A567-72E4E73591CF}" destId="{25743C67-70E6-45FF-B958-0E672B3FA512}" srcOrd="0" destOrd="0" presId="urn:microsoft.com/office/officeart/2005/8/layout/lProcess2"/>
    <dgm:cxn modelId="{22BC421E-460A-4322-8B2A-A70FA52D9262}" type="presOf" srcId="{18E280F3-0FF3-4513-A1C7-7E57EE05D608}" destId="{2837DCAB-155C-49B2-8757-07522B677637}" srcOrd="0" destOrd="0" presId="urn:microsoft.com/office/officeart/2005/8/layout/lProcess2"/>
    <dgm:cxn modelId="{A4DEF14A-7AB5-4FFD-90BC-84D54E91264A}" srcId="{6B38A323-31A7-4AA2-A93E-42C1A8C08A87}" destId="{0A2065BB-BEC3-43F7-830B-ED96D0F1E549}" srcOrd="2" destOrd="0" parTransId="{C3240D82-C12E-4744-A214-D4153DC73818}" sibTransId="{1085C26A-AA9A-4912-BD27-6A97FE756314}"/>
    <dgm:cxn modelId="{2A144E56-D393-49FE-8CD2-BFF88FF06C5F}" type="presOf" srcId="{FF5A821A-8220-46DA-AA42-E5F9D92C0F54}" destId="{9799CEC3-6813-42A0-A4E8-B4E4CA254545}" srcOrd="0" destOrd="0" presId="urn:microsoft.com/office/officeart/2005/8/layout/lProcess2"/>
    <dgm:cxn modelId="{3B9FE291-1F9F-4876-BFD6-50B52349B301}" type="presOf" srcId="{0A2065BB-BEC3-43F7-830B-ED96D0F1E549}" destId="{915E77F0-0E19-48B1-9F12-15CAA821C4CE}" srcOrd="0" destOrd="0" presId="urn:microsoft.com/office/officeart/2005/8/layout/lProcess2"/>
    <dgm:cxn modelId="{745CF99A-6914-44A8-B9BF-367AE0476F15}" srcId="{72906E6F-E4DA-43EE-A567-72E4E73591CF}" destId="{18E280F3-0FF3-4513-A1C7-7E57EE05D608}" srcOrd="2" destOrd="0" parTransId="{78EBFAFA-8184-4165-BFE5-5EB5781EFA3C}" sibTransId="{723460BD-87B3-4096-B83B-582A02999E9D}"/>
    <dgm:cxn modelId="{8571C3B1-4277-4308-82A0-A3084FA6F459}" type="presOf" srcId="{42CCE28C-3502-4E9F-BFC3-E3ADD64DF934}" destId="{AC149C79-0515-4FC3-8A98-F6FD12BB3788}" srcOrd="0" destOrd="0" presId="urn:microsoft.com/office/officeart/2005/8/layout/lProcess2"/>
    <dgm:cxn modelId="{D4396AB7-4D44-4A55-AE5D-2BF8CB8DE894}" type="presOf" srcId="{6B38A323-31A7-4AA2-A93E-42C1A8C08A87}" destId="{6DD213E0-3775-43EF-A297-2D1A754677AC}" srcOrd="1" destOrd="0" presId="urn:microsoft.com/office/officeart/2005/8/layout/lProcess2"/>
    <dgm:cxn modelId="{BD2D53BE-5DBD-47C0-8D98-95E983DA26B9}" type="presOf" srcId="{7AA5F3C7-6753-404C-AAB4-BD17AF8B5C1C}" destId="{DD0329A2-DF09-41E1-A722-E1392DC1EBCF}" srcOrd="0" destOrd="0" presId="urn:microsoft.com/office/officeart/2005/8/layout/lProcess2"/>
    <dgm:cxn modelId="{9815F5C4-3A65-4C5B-BBDA-0DDF5724AE0D}" srcId="{72906E6F-E4DA-43EE-A567-72E4E73591CF}" destId="{AAAFAEEA-DB10-46BE-BF72-10B0C6101FF6}" srcOrd="1" destOrd="0" parTransId="{0559A39C-F917-490A-B2CF-E9528BE299E0}" sibTransId="{1C0D854D-0423-4CDC-BE0A-98B3CACAD05D}"/>
    <dgm:cxn modelId="{A0DE1CC6-106C-4338-9099-F5D7BE5884F6}" srcId="{6B38A323-31A7-4AA2-A93E-42C1A8C08A87}" destId="{42CCE28C-3502-4E9F-BFC3-E3ADD64DF934}" srcOrd="0" destOrd="0" parTransId="{9CE28586-B185-4F0B-810B-F98E6475B7FC}" sibTransId="{88B59063-BE64-42AF-9BC6-CF00AF679F16}"/>
    <dgm:cxn modelId="{264391CD-9740-47D6-BEB5-CD993B94DA32}" srcId="{6B38A323-31A7-4AA2-A93E-42C1A8C08A87}" destId="{7AA5F3C7-6753-404C-AAB4-BD17AF8B5C1C}" srcOrd="1" destOrd="0" parTransId="{41A465CD-18E2-4BDD-9911-E916574A4CCC}" sibTransId="{E3029CE5-3A2D-436A-89FD-075F5E6035C0}"/>
    <dgm:cxn modelId="{270393E1-994D-45D8-BAD5-96A96FEE5EFD}" type="presOf" srcId="{6B38A323-31A7-4AA2-A93E-42C1A8C08A87}" destId="{D0914615-15B1-4103-96D8-E129D73168BE}" srcOrd="0" destOrd="0" presId="urn:microsoft.com/office/officeart/2005/8/layout/lProcess2"/>
    <dgm:cxn modelId="{04016EF4-9362-4E4D-8DD7-5D59AC91C8FE}" srcId="{72906E6F-E4DA-43EE-A567-72E4E73591CF}" destId="{B0F87D16-E2BE-4DFE-9B06-F75C6FEF7A55}" srcOrd="0" destOrd="0" parTransId="{5B8F804D-AEE4-45CA-BBCF-B5B8E1C74178}" sibTransId="{1E79724C-3CCD-4D95-B836-45CA6E759665}"/>
    <dgm:cxn modelId="{DA7FC2FB-E9BA-43F9-98E1-956A8C2F8D3D}" type="presOf" srcId="{72906E6F-E4DA-43EE-A567-72E4E73591CF}" destId="{5930F1FA-2B95-4F48-ADF3-CBBAA50F71B8}" srcOrd="1" destOrd="0" presId="urn:microsoft.com/office/officeart/2005/8/layout/lProcess2"/>
    <dgm:cxn modelId="{C4416AD9-80E4-4848-B774-3AE57C3FA349}" type="presParOf" srcId="{9799CEC3-6813-42A0-A4E8-B4E4CA254545}" destId="{CC05B97D-8D51-4656-8FFB-3B5D7DC47459}" srcOrd="0" destOrd="0" presId="urn:microsoft.com/office/officeart/2005/8/layout/lProcess2"/>
    <dgm:cxn modelId="{27884283-BFE7-4EC1-8BF2-BADB6EAFF618}" type="presParOf" srcId="{CC05B97D-8D51-4656-8FFB-3B5D7DC47459}" destId="{25743C67-70E6-45FF-B958-0E672B3FA512}" srcOrd="0" destOrd="0" presId="urn:microsoft.com/office/officeart/2005/8/layout/lProcess2"/>
    <dgm:cxn modelId="{4229B2B5-A4A9-4F53-A9BF-70CB0BD2D539}" type="presParOf" srcId="{CC05B97D-8D51-4656-8FFB-3B5D7DC47459}" destId="{5930F1FA-2B95-4F48-ADF3-CBBAA50F71B8}" srcOrd="1" destOrd="0" presId="urn:microsoft.com/office/officeart/2005/8/layout/lProcess2"/>
    <dgm:cxn modelId="{D16A9CA2-29D9-47A1-BF8E-6D2447BEC736}" type="presParOf" srcId="{CC05B97D-8D51-4656-8FFB-3B5D7DC47459}" destId="{D0078B0C-3981-42E5-9250-A1B2AF33C849}" srcOrd="2" destOrd="0" presId="urn:microsoft.com/office/officeart/2005/8/layout/lProcess2"/>
    <dgm:cxn modelId="{0FC3BDE1-9F64-4888-999D-C23640DBDAEB}" type="presParOf" srcId="{D0078B0C-3981-42E5-9250-A1B2AF33C849}" destId="{8BB1C8F3-4E8C-40BF-9A2B-E1B90AC049CC}" srcOrd="0" destOrd="0" presId="urn:microsoft.com/office/officeart/2005/8/layout/lProcess2"/>
    <dgm:cxn modelId="{DB67161E-03B2-4BF2-8DF5-42EDC8A1736C}" type="presParOf" srcId="{8BB1C8F3-4E8C-40BF-9A2B-E1B90AC049CC}" destId="{A3A389DF-E747-4B0D-86E8-54A174FB6440}" srcOrd="0" destOrd="0" presId="urn:microsoft.com/office/officeart/2005/8/layout/lProcess2"/>
    <dgm:cxn modelId="{A31C1E7C-6FDF-4C82-B722-BB09E9EDE95F}" type="presParOf" srcId="{8BB1C8F3-4E8C-40BF-9A2B-E1B90AC049CC}" destId="{C0145137-1E1A-4593-B659-31122EC0BC8D}" srcOrd="1" destOrd="0" presId="urn:microsoft.com/office/officeart/2005/8/layout/lProcess2"/>
    <dgm:cxn modelId="{CE1ED092-568A-4F66-B34B-2C9781B3942F}" type="presParOf" srcId="{8BB1C8F3-4E8C-40BF-9A2B-E1B90AC049CC}" destId="{29E32269-1AE8-4CE2-BEEA-96DCA2158A2B}" srcOrd="2" destOrd="0" presId="urn:microsoft.com/office/officeart/2005/8/layout/lProcess2"/>
    <dgm:cxn modelId="{57404488-2DE0-4945-86C6-CB6C9CB5D8BB}" type="presParOf" srcId="{8BB1C8F3-4E8C-40BF-9A2B-E1B90AC049CC}" destId="{1A5D5874-2C32-4F42-896A-1733D841F499}" srcOrd="3" destOrd="0" presId="urn:microsoft.com/office/officeart/2005/8/layout/lProcess2"/>
    <dgm:cxn modelId="{DAD13153-6489-444E-B98C-54792893A4A9}" type="presParOf" srcId="{8BB1C8F3-4E8C-40BF-9A2B-E1B90AC049CC}" destId="{2837DCAB-155C-49B2-8757-07522B677637}" srcOrd="4" destOrd="0" presId="urn:microsoft.com/office/officeart/2005/8/layout/lProcess2"/>
    <dgm:cxn modelId="{B5DD0A69-9847-4E58-BE04-D895B465FC3C}" type="presParOf" srcId="{9799CEC3-6813-42A0-A4E8-B4E4CA254545}" destId="{6184E888-0713-495A-80A1-FFAAE4AEEA08}" srcOrd="1" destOrd="0" presId="urn:microsoft.com/office/officeart/2005/8/layout/lProcess2"/>
    <dgm:cxn modelId="{B49A1548-6E01-4726-89ED-CB5DB9569ED1}" type="presParOf" srcId="{9799CEC3-6813-42A0-A4E8-B4E4CA254545}" destId="{2AA28EFE-5E08-45D9-A2A6-6AD2DAFE08A5}" srcOrd="2" destOrd="0" presId="urn:microsoft.com/office/officeart/2005/8/layout/lProcess2"/>
    <dgm:cxn modelId="{04DB343E-6263-4DEF-A7DC-557EB9A6DC75}" type="presParOf" srcId="{2AA28EFE-5E08-45D9-A2A6-6AD2DAFE08A5}" destId="{D0914615-15B1-4103-96D8-E129D73168BE}" srcOrd="0" destOrd="0" presId="urn:microsoft.com/office/officeart/2005/8/layout/lProcess2"/>
    <dgm:cxn modelId="{71073E6F-4AF1-44D0-8AC7-324067EB6DCF}" type="presParOf" srcId="{2AA28EFE-5E08-45D9-A2A6-6AD2DAFE08A5}" destId="{6DD213E0-3775-43EF-A297-2D1A754677AC}" srcOrd="1" destOrd="0" presId="urn:microsoft.com/office/officeart/2005/8/layout/lProcess2"/>
    <dgm:cxn modelId="{40F53159-7782-43BA-B088-0ACC84715EC9}" type="presParOf" srcId="{2AA28EFE-5E08-45D9-A2A6-6AD2DAFE08A5}" destId="{3938BAD0-E7FD-4BC4-8156-AF0EB6755DEF}" srcOrd="2" destOrd="0" presId="urn:microsoft.com/office/officeart/2005/8/layout/lProcess2"/>
    <dgm:cxn modelId="{8D3C0E8C-EA0C-4108-A03B-2A5DEDB8F0A7}" type="presParOf" srcId="{3938BAD0-E7FD-4BC4-8156-AF0EB6755DEF}" destId="{368D7769-9F0E-47CE-8A9C-DEB22598B1C5}" srcOrd="0" destOrd="0" presId="urn:microsoft.com/office/officeart/2005/8/layout/lProcess2"/>
    <dgm:cxn modelId="{2CAC5E57-B8DA-4D87-B6B9-3AF1DBE0FCC7}" type="presParOf" srcId="{368D7769-9F0E-47CE-8A9C-DEB22598B1C5}" destId="{AC149C79-0515-4FC3-8A98-F6FD12BB3788}" srcOrd="0" destOrd="0" presId="urn:microsoft.com/office/officeart/2005/8/layout/lProcess2"/>
    <dgm:cxn modelId="{B0D8F498-87F7-41AD-A921-3BB56675311F}" type="presParOf" srcId="{368D7769-9F0E-47CE-8A9C-DEB22598B1C5}" destId="{6F9B1481-3871-4A76-94D3-78B0E9D1E2D9}" srcOrd="1" destOrd="0" presId="urn:microsoft.com/office/officeart/2005/8/layout/lProcess2"/>
    <dgm:cxn modelId="{8EC5D790-D3DD-4273-A78F-764C3182A631}" type="presParOf" srcId="{368D7769-9F0E-47CE-8A9C-DEB22598B1C5}" destId="{DD0329A2-DF09-41E1-A722-E1392DC1EBCF}" srcOrd="2" destOrd="0" presId="urn:microsoft.com/office/officeart/2005/8/layout/lProcess2"/>
    <dgm:cxn modelId="{DE936036-A860-4896-BBDA-E7280ED63C95}" type="presParOf" srcId="{368D7769-9F0E-47CE-8A9C-DEB22598B1C5}" destId="{F9FAF928-D43C-49E7-BFE2-DB33B4EAF45F}" srcOrd="3" destOrd="0" presId="urn:microsoft.com/office/officeart/2005/8/layout/lProcess2"/>
    <dgm:cxn modelId="{1B9E1101-3188-4AEC-96BD-21F2430B428B}" type="presParOf" srcId="{368D7769-9F0E-47CE-8A9C-DEB22598B1C5}" destId="{915E77F0-0E19-48B1-9F12-15CAA821C4CE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743C67-70E6-45FF-B958-0E672B3FA512}">
      <dsp:nvSpPr>
        <dsp:cNvPr id="0" name=""/>
        <dsp:cNvSpPr/>
      </dsp:nvSpPr>
      <dsp:spPr>
        <a:xfrm>
          <a:off x="5460" y="0"/>
          <a:ext cx="5252966" cy="5715000"/>
        </a:xfrm>
        <a:prstGeom prst="roundRect">
          <a:avLst>
            <a:gd name="adj" fmla="val 10000"/>
          </a:avLst>
        </a:prstGeom>
        <a:solidFill>
          <a:srgbClr val="FFF176"/>
        </a:solidFill>
        <a:ln w="6350" cap="flat" cmpd="sng" algn="ctr">
          <a:noFill/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備妥正式公文</a:t>
          </a:r>
        </a:p>
      </dsp:txBody>
      <dsp:txXfrm>
        <a:off x="5460" y="0"/>
        <a:ext cx="5252966" cy="1714500"/>
      </dsp:txXfrm>
    </dsp:sp>
    <dsp:sp modelId="{A3A389DF-E747-4B0D-86E8-54A174FB6440}">
      <dsp:nvSpPr>
        <dsp:cNvPr id="0" name=""/>
        <dsp:cNvSpPr/>
      </dsp:nvSpPr>
      <dsp:spPr>
        <a:xfrm>
          <a:off x="572318" y="1355203"/>
          <a:ext cx="4202373" cy="1231145"/>
        </a:xfrm>
        <a:prstGeom prst="roundRect">
          <a:avLst>
            <a:gd name="adj" fmla="val 10000"/>
          </a:avLst>
        </a:prstGeom>
        <a:solidFill>
          <a:srgbClr val="F5F5F5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kern="1200" dirty="0">
              <a:solidFill>
                <a:srgbClr val="444444"/>
              </a:solidFill>
            </a:rPr>
            <a:t>正本：</a:t>
          </a:r>
          <a:r>
            <a:rPr lang="zh-TW" altLang="en-US" sz="2000" b="1" kern="1200" dirty="0">
              <a:solidFill>
                <a:srgbClr val="444444"/>
              </a:solidFill>
            </a:rPr>
            <a:t>雲科大 技專校院校務資料庫</a:t>
          </a:r>
          <a:endParaRPr lang="zh-TW" altLang="en-US" sz="2000" kern="1200" dirty="0">
            <a:solidFill>
              <a:srgbClr val="444444"/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kern="1200" dirty="0">
              <a:solidFill>
                <a:srgbClr val="444444"/>
              </a:solidFill>
            </a:rPr>
            <a:t>無須副知教育部</a:t>
          </a:r>
        </a:p>
      </dsp:txBody>
      <dsp:txXfrm>
        <a:off x="608377" y="1391262"/>
        <a:ext cx="4130255" cy="1159027"/>
      </dsp:txXfrm>
    </dsp:sp>
    <dsp:sp modelId="{29E32269-1AE8-4CE2-BEEA-96DCA2158A2B}">
      <dsp:nvSpPr>
        <dsp:cNvPr id="0" name=""/>
        <dsp:cNvSpPr/>
      </dsp:nvSpPr>
      <dsp:spPr>
        <a:xfrm>
          <a:off x="541137" y="2792609"/>
          <a:ext cx="4202373" cy="1231145"/>
        </a:xfrm>
        <a:prstGeom prst="roundRect">
          <a:avLst>
            <a:gd name="adj" fmla="val 10000"/>
          </a:avLst>
        </a:prstGeom>
        <a:solidFill>
          <a:srgbClr val="F5F5F5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kern="1200" dirty="0">
              <a:solidFill>
                <a:srgbClr val="444444"/>
              </a:solidFill>
            </a:rPr>
            <a:t>公文</a:t>
          </a:r>
          <a:r>
            <a:rPr lang="en-US" altLang="zh-TW" sz="2000" kern="1200" dirty="0">
              <a:solidFill>
                <a:srgbClr val="444444"/>
              </a:solidFill>
            </a:rPr>
            <a:t>+</a:t>
          </a:r>
          <a:r>
            <a:rPr lang="zh-TW" altLang="en-US" sz="2000" kern="1200" dirty="0">
              <a:solidFill>
                <a:srgbClr val="444444"/>
              </a:solidFill>
            </a:rPr>
            <a:t>附件</a:t>
          </a:r>
        </a:p>
      </dsp:txBody>
      <dsp:txXfrm>
        <a:off x="577196" y="2828668"/>
        <a:ext cx="4130255" cy="1159027"/>
      </dsp:txXfrm>
    </dsp:sp>
    <dsp:sp modelId="{2837DCAB-155C-49B2-8757-07522B677637}">
      <dsp:nvSpPr>
        <dsp:cNvPr id="0" name=""/>
        <dsp:cNvSpPr/>
      </dsp:nvSpPr>
      <dsp:spPr>
        <a:xfrm>
          <a:off x="530757" y="4196918"/>
          <a:ext cx="4202373" cy="1231145"/>
        </a:xfrm>
        <a:prstGeom prst="roundRect">
          <a:avLst>
            <a:gd name="adj" fmla="val 10000"/>
          </a:avLst>
        </a:prstGeom>
        <a:solidFill>
          <a:srgbClr val="F5F5F5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000" b="1" kern="1200" dirty="0">
              <a:solidFill>
                <a:srgbClr val="F4A300"/>
              </a:solidFill>
            </a:rPr>
            <a:t>5/29</a:t>
          </a:r>
          <a:r>
            <a:rPr lang="zh-TW" altLang="en-US" sz="2000" b="1" kern="1200" dirty="0">
              <a:solidFill>
                <a:srgbClr val="F4A300"/>
              </a:solidFill>
            </a:rPr>
            <a:t>前</a:t>
          </a:r>
          <a:r>
            <a:rPr lang="zh-TW" altLang="en-US" sz="2000" kern="1200" dirty="0">
              <a:solidFill>
                <a:srgbClr val="444444"/>
              </a:solidFill>
            </a:rPr>
            <a:t>寄出，郵戳為憑</a:t>
          </a:r>
        </a:p>
      </dsp:txBody>
      <dsp:txXfrm>
        <a:off x="566816" y="4232977"/>
        <a:ext cx="4130255" cy="1159027"/>
      </dsp:txXfrm>
    </dsp:sp>
    <dsp:sp modelId="{D0914615-15B1-4103-96D8-E129D73168BE}">
      <dsp:nvSpPr>
        <dsp:cNvPr id="0" name=""/>
        <dsp:cNvSpPr/>
      </dsp:nvSpPr>
      <dsp:spPr>
        <a:xfrm>
          <a:off x="5652399" y="0"/>
          <a:ext cx="5252966" cy="5715000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noFill/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附件資料</a:t>
          </a:r>
        </a:p>
      </dsp:txBody>
      <dsp:txXfrm>
        <a:off x="5652399" y="0"/>
        <a:ext cx="5252966" cy="1714500"/>
      </dsp:txXfrm>
    </dsp:sp>
    <dsp:sp modelId="{AC149C79-0515-4FC3-8A98-F6FD12BB3788}">
      <dsp:nvSpPr>
        <dsp:cNvPr id="0" name=""/>
        <dsp:cNvSpPr/>
      </dsp:nvSpPr>
      <dsp:spPr>
        <a:xfrm>
          <a:off x="6052150" y="1371434"/>
          <a:ext cx="4494984" cy="1231145"/>
        </a:xfrm>
        <a:prstGeom prst="roundRect">
          <a:avLst>
            <a:gd name="adj" fmla="val 10000"/>
          </a:avLst>
        </a:prstGeom>
        <a:solidFill>
          <a:srgbClr val="F5F5F5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800" b="1" kern="1200" dirty="0">
              <a:solidFill>
                <a:srgbClr val="444444"/>
              </a:solidFill>
            </a:rPr>
            <a:t>(1) </a:t>
          </a:r>
          <a:r>
            <a:rPr lang="zh-TW" altLang="en-US" sz="1800" b="1" kern="1200" dirty="0">
              <a:solidFill>
                <a:srgbClr val="444444"/>
              </a:solidFill>
            </a:rPr>
            <a:t>報表封面</a:t>
          </a:r>
          <a: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（正本加蓋學校關防）</a:t>
          </a:r>
          <a:b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</a:br>
          <a:r>
            <a:rPr lang="zh-TW" altLang="en-US" sz="1800" kern="1200" dirty="0">
              <a:solidFill>
                <a:srgbClr val="444444"/>
              </a:solidFill>
            </a:rPr>
            <a:t>　</a:t>
          </a:r>
          <a:r>
            <a:rPr lang="en-US" altLang="zh-TW" sz="1800" kern="1200" dirty="0">
              <a:solidFill>
                <a:srgbClr val="444444"/>
              </a:solidFill>
            </a:rPr>
            <a:t>- </a:t>
          </a:r>
          <a:r>
            <a:rPr lang="zh-TW" altLang="en-US" sz="1800" kern="1200" dirty="0">
              <a:solidFill>
                <a:srgbClr val="444444"/>
              </a:solidFill>
            </a:rPr>
            <a:t>可至「下載專區」取得</a:t>
          </a:r>
        </a:p>
      </dsp:txBody>
      <dsp:txXfrm>
        <a:off x="6088209" y="1407493"/>
        <a:ext cx="4422866" cy="1159027"/>
      </dsp:txXfrm>
    </dsp:sp>
    <dsp:sp modelId="{DD0329A2-DF09-41E1-A722-E1392DC1EBCF}">
      <dsp:nvSpPr>
        <dsp:cNvPr id="0" name=""/>
        <dsp:cNvSpPr/>
      </dsp:nvSpPr>
      <dsp:spPr>
        <a:xfrm>
          <a:off x="6021010" y="2808392"/>
          <a:ext cx="4494984" cy="1231145"/>
        </a:xfrm>
        <a:prstGeom prst="roundRect">
          <a:avLst>
            <a:gd name="adj" fmla="val 10000"/>
          </a:avLst>
        </a:prstGeom>
        <a:solidFill>
          <a:srgbClr val="F5F5F5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(2) </a:t>
          </a:r>
          <a: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輸入表冊一覽表（正本加蓋主管核章）</a:t>
          </a:r>
          <a:br>
            <a:rPr lang="zh-TW" altLang="en-US" sz="1800" kern="1200" dirty="0">
              <a:solidFill>
                <a:srgbClr val="444444"/>
              </a:solidFill>
            </a:rPr>
          </a:br>
          <a:r>
            <a:rPr lang="zh-TW" altLang="en-US" sz="1800" kern="1200" dirty="0">
              <a:solidFill>
                <a:srgbClr val="444444"/>
              </a:solidFill>
            </a:rPr>
            <a:t>   </a:t>
          </a:r>
          <a:r>
            <a:rPr lang="en-US" altLang="zh-TW" sz="1800" kern="1200" dirty="0">
              <a:solidFill>
                <a:srgbClr val="444444"/>
              </a:solidFill>
            </a:rPr>
            <a:t>- </a:t>
          </a:r>
          <a:r>
            <a:rPr lang="zh-TW" altLang="en-US" sz="1800" kern="1200" dirty="0">
              <a:solidFill>
                <a:srgbClr val="444444"/>
              </a:solidFill>
            </a:rPr>
            <a:t>請至系統確認無誤後列印   </a:t>
          </a:r>
          <a:r>
            <a:rPr lang="en-US" altLang="zh-TW" sz="1800" kern="1200" dirty="0">
              <a:solidFill>
                <a:srgbClr val="444444"/>
              </a:solidFill>
            </a:rPr>
            <a:t> </a:t>
          </a:r>
          <a:endParaRPr lang="zh-TW" altLang="en-US" sz="1800" kern="1200" dirty="0">
            <a:solidFill>
              <a:srgbClr val="444444"/>
            </a:solidFill>
          </a:endParaRPr>
        </a:p>
      </dsp:txBody>
      <dsp:txXfrm>
        <a:off x="6057069" y="2844451"/>
        <a:ext cx="4422866" cy="1159027"/>
      </dsp:txXfrm>
    </dsp:sp>
    <dsp:sp modelId="{915E77F0-0E19-48B1-9F12-15CAA821C4CE}">
      <dsp:nvSpPr>
        <dsp:cNvPr id="0" name=""/>
        <dsp:cNvSpPr/>
      </dsp:nvSpPr>
      <dsp:spPr>
        <a:xfrm>
          <a:off x="6031390" y="4196918"/>
          <a:ext cx="4494984" cy="1231145"/>
        </a:xfrm>
        <a:prstGeom prst="roundRect">
          <a:avLst>
            <a:gd name="adj" fmla="val 10000"/>
          </a:avLst>
        </a:prstGeom>
        <a:solidFill>
          <a:srgbClr val="F5F5F5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(3) </a:t>
          </a:r>
          <a:r>
            <a:rPr lang="zh-TW" altLang="en-US" sz="1800" b="1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修正表冊一覽表（正本加蓋主管核章）</a:t>
          </a:r>
          <a:br>
            <a:rPr lang="zh-TW" altLang="en-US" sz="1800" kern="1200" dirty="0">
              <a:solidFill>
                <a:srgbClr val="444444"/>
              </a:solidFill>
            </a:rPr>
          </a:br>
          <a:r>
            <a:rPr lang="zh-TW" altLang="en-US" sz="1800" kern="1200" dirty="0">
              <a:solidFill>
                <a:srgbClr val="444444"/>
              </a:solidFill>
            </a:rPr>
            <a:t>　</a:t>
          </a:r>
          <a:r>
            <a:rPr lang="en-US" altLang="zh-TW" sz="1800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- </a:t>
          </a:r>
          <a:r>
            <a:rPr lang="zh-TW" altLang="zh-TW" sz="1800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請至系統確認無誤後列印</a:t>
          </a:r>
          <a:r>
            <a:rPr lang="zh-TW" altLang="en-US" sz="1800" kern="1200" dirty="0">
              <a:solidFill>
                <a:srgbClr val="444444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　</a:t>
          </a:r>
          <a:endParaRPr lang="zh-TW" altLang="en-US" sz="1800" kern="1200" dirty="0">
            <a:solidFill>
              <a:srgbClr val="444444"/>
            </a:solidFill>
          </a:endParaRPr>
        </a:p>
      </dsp:txBody>
      <dsp:txXfrm>
        <a:off x="6067449" y="4232977"/>
        <a:ext cx="4422866" cy="1159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301542" cy="341064"/>
          </a:xfrm>
          <a:prstGeom prst="rect">
            <a:avLst/>
          </a:prstGeom>
        </p:spPr>
        <p:txBody>
          <a:bodyPr vert="horz" lIns="91393" tIns="45696" rIns="91393" bIns="4569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2800" y="2"/>
            <a:ext cx="4301542" cy="341064"/>
          </a:xfrm>
          <a:prstGeom prst="rect">
            <a:avLst/>
          </a:prstGeom>
        </p:spPr>
        <p:txBody>
          <a:bodyPr vert="horz" lIns="91393" tIns="45696" rIns="91393" bIns="45696" rtlCol="0"/>
          <a:lstStyle>
            <a:lvl1pPr algn="r">
              <a:defRPr sz="1200"/>
            </a:lvl1pPr>
          </a:lstStyle>
          <a:p>
            <a:fld id="{5EF67E66-3F5C-4904-B5C5-18C97F4E1829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2" y="6456619"/>
            <a:ext cx="4301542" cy="341063"/>
          </a:xfrm>
          <a:prstGeom prst="rect">
            <a:avLst/>
          </a:prstGeom>
        </p:spPr>
        <p:txBody>
          <a:bodyPr vert="horz" lIns="91393" tIns="45696" rIns="91393" bIns="4569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2800" y="6456619"/>
            <a:ext cx="4301542" cy="341063"/>
          </a:xfrm>
          <a:prstGeom prst="rect">
            <a:avLst/>
          </a:prstGeom>
        </p:spPr>
        <p:txBody>
          <a:bodyPr vert="horz" lIns="91393" tIns="45696" rIns="91393" bIns="45696" rtlCol="0" anchor="b"/>
          <a:lstStyle>
            <a:lvl1pPr algn="r">
              <a:defRPr sz="1200"/>
            </a:lvl1pPr>
          </a:lstStyle>
          <a:p>
            <a:fld id="{29110EBA-6524-432F-B1B7-97555015D0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5265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301542" cy="341064"/>
          </a:xfrm>
          <a:prstGeom prst="rect">
            <a:avLst/>
          </a:prstGeom>
        </p:spPr>
        <p:txBody>
          <a:bodyPr vert="horz" lIns="91393" tIns="45696" rIns="91393" bIns="4569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622800" y="2"/>
            <a:ext cx="4301542" cy="341064"/>
          </a:xfrm>
          <a:prstGeom prst="rect">
            <a:avLst/>
          </a:prstGeom>
        </p:spPr>
        <p:txBody>
          <a:bodyPr vert="horz" lIns="91393" tIns="45696" rIns="91393" bIns="45696" rtlCol="0"/>
          <a:lstStyle>
            <a:lvl1pPr algn="r">
              <a:defRPr sz="1200"/>
            </a:lvl1pPr>
          </a:lstStyle>
          <a:p>
            <a:fld id="{816F1A50-C26C-4C2E-8537-C722BC8C7E78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3" tIns="45696" rIns="91393" bIns="45696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992665" y="3271383"/>
            <a:ext cx="7941310" cy="2676584"/>
          </a:xfrm>
          <a:prstGeom prst="rect">
            <a:avLst/>
          </a:prstGeom>
        </p:spPr>
        <p:txBody>
          <a:bodyPr vert="horz" lIns="91393" tIns="45696" rIns="91393" bIns="45696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6456619"/>
            <a:ext cx="4301542" cy="341063"/>
          </a:xfrm>
          <a:prstGeom prst="rect">
            <a:avLst/>
          </a:prstGeom>
        </p:spPr>
        <p:txBody>
          <a:bodyPr vert="horz" lIns="91393" tIns="45696" rIns="91393" bIns="4569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622800" y="6456619"/>
            <a:ext cx="4301542" cy="341063"/>
          </a:xfrm>
          <a:prstGeom prst="rect">
            <a:avLst/>
          </a:prstGeom>
        </p:spPr>
        <p:txBody>
          <a:bodyPr vert="horz" lIns="91393" tIns="45696" rIns="91393" bIns="45696" rtlCol="0" anchor="b"/>
          <a:lstStyle>
            <a:lvl1pPr algn="r">
              <a:defRPr sz="1200"/>
            </a:lvl1pPr>
          </a:lstStyle>
          <a:p>
            <a:fld id="{4B562836-289B-4A25-A8F6-F44FECB183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789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909">
              <a:defRPr/>
            </a:pPr>
            <a:r>
              <a:rPr lang="zh-TW" altLang="en-US" dirty="0"/>
              <a:t>高雄場（翰品酒店 </a:t>
            </a:r>
            <a:r>
              <a:rPr lang="en-US" altLang="zh-TW" dirty="0"/>
              <a:t>5F</a:t>
            </a:r>
            <a:r>
              <a:rPr lang="zh-TW" altLang="en-US" dirty="0"/>
              <a:t>）：</a:t>
            </a:r>
            <a:r>
              <a:rPr lang="en-US" altLang="zh-TW" dirty="0" err="1"/>
              <a:t>wifi</a:t>
            </a:r>
            <a:r>
              <a:rPr lang="zh-TW" altLang="en-US" dirty="0"/>
              <a:t>無需密碼，點選飯店名稱即可連線使用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帳號：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CHATEAUDE    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密碼：無</a:t>
            </a:r>
            <a:br>
              <a:rPr lang="en-US" altLang="zh-TW" dirty="0"/>
            </a:br>
            <a:r>
              <a:rPr lang="zh-TW" altLang="en-US" dirty="0"/>
              <a:t>台中場 </a:t>
            </a:r>
            <a:r>
              <a:rPr lang="en-US" altLang="zh-TW" dirty="0"/>
              <a:t>(</a:t>
            </a:r>
            <a:r>
              <a:rPr lang="zh-TW" altLang="en-US" dirty="0"/>
              <a:t>集思</a:t>
            </a:r>
            <a:r>
              <a:rPr lang="en-US" altLang="zh-TW" dirty="0"/>
              <a:t>)</a:t>
            </a:r>
            <a:r>
              <a:rPr lang="zh-TW" altLang="en-US" dirty="0"/>
              <a:t>：無</a:t>
            </a:r>
            <a:r>
              <a:rPr lang="en-US" altLang="zh-TW" dirty="0" err="1"/>
              <a:t>wifi</a:t>
            </a:r>
            <a:br>
              <a:rPr lang="zh-TW" altLang="en-US" dirty="0"/>
            </a:br>
            <a:r>
              <a:rPr lang="zh-TW" altLang="en-US" dirty="0"/>
              <a:t>台北場（台大醫院國際會議中心）：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帳號：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THCC-</a:t>
            </a:r>
            <a:r>
              <a:rPr lang="en-US" altLang="zh-TW" b="1" kern="0" dirty="0" err="1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freewifi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/>
              <a:t>   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密碼：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77240109</a:t>
            </a:r>
            <a:r>
              <a:rPr lang="en-US" altLang="zh-TW" dirty="0"/>
              <a:t>  </a:t>
            </a:r>
            <a:r>
              <a:rPr lang="zh-TW" altLang="en-US" dirty="0"/>
              <a:t>（字體大小</a:t>
            </a:r>
            <a:r>
              <a:rPr lang="en-US" altLang="zh-TW" dirty="0"/>
              <a:t>20</a:t>
            </a:r>
            <a:r>
              <a:rPr lang="zh-TW" altLang="en-US" dirty="0"/>
              <a:t>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1065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7020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台北場無停車券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3983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4117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2766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b="1" dirty="0"/>
              <a:t>全校總經費是唯一人工填寫欄位</a:t>
            </a:r>
            <a:endParaRPr lang="zh-TW" altLang="en-US" dirty="0"/>
          </a:p>
          <a:p>
            <a:r>
              <a:rPr lang="zh-TW" altLang="en-US" dirty="0"/>
              <a:t>填「年度」不是「學年度」</a:t>
            </a:r>
          </a:p>
          <a:p>
            <a:r>
              <a:rPr lang="zh-TW" altLang="en-US" dirty="0"/>
              <a:t>台科大、北科大要填「學校、研究學院」</a:t>
            </a:r>
          </a:p>
          <a:p>
            <a:r>
              <a:rPr lang="zh-TW" altLang="en-US" dirty="0"/>
              <a:t>其他學校只填「學校」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0630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3356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7394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6798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573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8078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1"/>
          <p:cNvGrpSpPr>
            <a:grpSpLocks/>
          </p:cNvGrpSpPr>
          <p:nvPr userDrawn="1"/>
        </p:nvGrpSpPr>
        <p:grpSpPr bwMode="auto">
          <a:xfrm>
            <a:off x="3" y="0"/>
            <a:ext cx="11696700" cy="6858000"/>
            <a:chOff x="0" y="-4087"/>
            <a:chExt cx="11696700" cy="6283320"/>
          </a:xfrm>
        </p:grpSpPr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0" y="476440"/>
              <a:ext cx="11696700" cy="5343455"/>
            </a:xfrm>
            <a:custGeom>
              <a:avLst/>
              <a:gdLst>
                <a:gd name="T0" fmla="*/ 0 w 4756"/>
                <a:gd name="T1" fmla="*/ 0 h 2239"/>
                <a:gd name="T2" fmla="*/ 2147483646 w 4756"/>
                <a:gd name="T3" fmla="*/ 0 h 2239"/>
                <a:gd name="T4" fmla="*/ 2147483646 w 4756"/>
                <a:gd name="T5" fmla="*/ 2147483646 h 2239"/>
                <a:gd name="T6" fmla="*/ 2147483646 w 4756"/>
                <a:gd name="T7" fmla="*/ 2147483646 h 2239"/>
                <a:gd name="T8" fmla="*/ 0 w 4756"/>
                <a:gd name="T9" fmla="*/ 2147483646 h 2239"/>
                <a:gd name="T10" fmla="*/ 0 w 4756"/>
                <a:gd name="T11" fmla="*/ 0 h 22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56" h="2239">
                  <a:moveTo>
                    <a:pt x="0" y="0"/>
                  </a:moveTo>
                  <a:lnTo>
                    <a:pt x="3897" y="0"/>
                  </a:lnTo>
                  <a:lnTo>
                    <a:pt x="4756" y="1121"/>
                  </a:lnTo>
                  <a:lnTo>
                    <a:pt x="3897" y="2239"/>
                  </a:lnTo>
                  <a:lnTo>
                    <a:pt x="0" y="2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8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128580" tIns="64290" rIns="128580" bIns="64290"/>
            <a:lstStyle/>
            <a:p>
              <a:endParaRPr lang="zh-TW" altLang="en-US" sz="1800">
                <a:ln>
                  <a:solidFill>
                    <a:srgbClr val="004529"/>
                  </a:solidFill>
                </a:ln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5942716" y="-4087"/>
              <a:ext cx="4620789" cy="6283320"/>
            </a:xfrm>
            <a:custGeom>
              <a:avLst/>
              <a:gdLst>
                <a:gd name="T0" fmla="*/ 0 w 1940"/>
                <a:gd name="T1" fmla="*/ 0 h 3040"/>
                <a:gd name="T2" fmla="*/ 2147483646 w 1940"/>
                <a:gd name="T3" fmla="*/ 0 h 3040"/>
                <a:gd name="T4" fmla="*/ 2147483646 w 1940"/>
                <a:gd name="T5" fmla="*/ 2147483646 h 3040"/>
                <a:gd name="T6" fmla="*/ 2147483646 w 1940"/>
                <a:gd name="T7" fmla="*/ 2147483646 h 3040"/>
                <a:gd name="T8" fmla="*/ 2147483646 w 1940"/>
                <a:gd name="T9" fmla="*/ 2147483646 h 3040"/>
                <a:gd name="T10" fmla="*/ 0 w 1940"/>
                <a:gd name="T11" fmla="*/ 2147483646 h 3040"/>
                <a:gd name="T12" fmla="*/ 2147483646 w 1940"/>
                <a:gd name="T13" fmla="*/ 2147483646 h 3040"/>
                <a:gd name="T14" fmla="*/ 0 w 1940"/>
                <a:gd name="T15" fmla="*/ 0 h 30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40" h="3040">
                  <a:moveTo>
                    <a:pt x="0" y="0"/>
                  </a:moveTo>
                  <a:lnTo>
                    <a:pt x="774" y="0"/>
                  </a:lnTo>
                  <a:lnTo>
                    <a:pt x="1938" y="1537"/>
                  </a:lnTo>
                  <a:lnTo>
                    <a:pt x="1940" y="1537"/>
                  </a:lnTo>
                  <a:lnTo>
                    <a:pt x="774" y="3040"/>
                  </a:lnTo>
                  <a:lnTo>
                    <a:pt x="0" y="3040"/>
                  </a:lnTo>
                  <a:lnTo>
                    <a:pt x="1167" y="15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128580" tIns="64290" rIns="128580" bIns="64290"/>
            <a:lstStyle/>
            <a:p>
              <a:endParaRPr lang="zh-TW" altLang="en-US" sz="1800">
                <a:ln>
                  <a:solidFill>
                    <a:srgbClr val="004529"/>
                  </a:solidFill>
                </a:ln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7341" y="1695269"/>
            <a:ext cx="7612823" cy="2387600"/>
          </a:xfrm>
        </p:spPr>
        <p:txBody>
          <a:bodyPr anchor="t">
            <a:normAutofit/>
          </a:bodyPr>
          <a:lstStyle>
            <a:lvl1pPr algn="ctr">
              <a:defRPr sz="6500">
                <a:ln>
                  <a:solidFill>
                    <a:srgbClr val="004529"/>
                  </a:solidFill>
                </a:ln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04800" y="2889069"/>
            <a:ext cx="9144000" cy="462280"/>
          </a:xfrm>
        </p:spPr>
        <p:txBody>
          <a:bodyPr>
            <a:noAutofit/>
          </a:bodyPr>
          <a:lstStyle>
            <a:lvl1pPr marL="0" indent="0" algn="ctr">
              <a:buNone/>
              <a:defRPr sz="5400">
                <a:ln>
                  <a:solidFill>
                    <a:srgbClr val="004529"/>
                  </a:solidFill>
                </a:ln>
                <a:solidFill>
                  <a:srgbClr val="FFFFE5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015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878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5871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4448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0052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9334500" y="6362708"/>
            <a:ext cx="2743200" cy="365125"/>
          </a:xfrm>
          <a:prstGeom prst="rect">
            <a:avLst/>
          </a:prstGeom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defTabSz="914332">
              <a:defRPr/>
            </a:pPr>
            <a:fld id="{96369EF2-77D1-43E4-85C1-AA3A565F65CF}" type="slidenum">
              <a:rPr lang="zh-TW" altLang="en-US" sz="1800" smtClean="0">
                <a:solidFill>
                  <a:prstClr val="black"/>
                </a:solidFill>
              </a:rPr>
              <a:pPr defTabSz="914332">
                <a:defRPr/>
              </a:pPr>
              <a:t>‹#›</a:t>
            </a:fld>
            <a:endParaRPr lang="zh-TW" altLang="en-US" sz="1800">
              <a:solidFill>
                <a:prstClr val="black"/>
              </a:solidFill>
            </a:endParaRP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2771A0DE-4905-4317-8222-AD778319557C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FCB4032-7C84-45F2-974C-A712843D08C6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552AC7A-17BA-418A-B86C-2A029288C751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1" name="標題 1">
            <a:extLst>
              <a:ext uri="{FF2B5EF4-FFF2-40B4-BE49-F238E27FC236}">
                <a16:creationId xmlns:a16="http://schemas.microsoft.com/office/drawing/2014/main" id="{F228AC9D-D33B-4B44-8CA0-E4E6C0EBF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7" name="文字版面配置區 17">
            <a:extLst>
              <a:ext uri="{FF2B5EF4-FFF2-40B4-BE49-F238E27FC236}">
                <a16:creationId xmlns:a16="http://schemas.microsoft.com/office/drawing/2014/main" id="{BF4B774F-02E4-456B-A752-956B7103F8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8640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806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3"/>
          </p:nvPr>
        </p:nvSpPr>
        <p:spPr>
          <a:xfrm>
            <a:off x="401802" y="955678"/>
            <a:ext cx="11607318" cy="4957449"/>
          </a:xfr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AFBD933-0F49-4247-9278-3B3BF7A943A0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4F07868-AB0A-490A-912E-1FACA7E7794D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88A1521-DDB6-47DE-A5F3-15DA890C5CD5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7" name="標題 1">
            <a:extLst>
              <a:ext uri="{FF2B5EF4-FFF2-40B4-BE49-F238E27FC236}">
                <a16:creationId xmlns:a16="http://schemas.microsoft.com/office/drawing/2014/main" id="{B6EFD8E9-FEAC-46B5-92CB-DFE25A59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110FC308-A126-4934-B90B-237AB43979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13945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16C6CDC8-470E-4252-934C-4FC8705BE4CA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BBE1BDE-E60B-4F39-AA67-8EC100122412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263CF78-9D27-412D-8E0F-9F68B40E366B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5" name="標題 1">
            <a:extLst>
              <a:ext uri="{FF2B5EF4-FFF2-40B4-BE49-F238E27FC236}">
                <a16:creationId xmlns:a16="http://schemas.microsoft.com/office/drawing/2014/main" id="{EFFBF99A-931E-48BC-8F18-1B1919316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6" name="文字版面配置區 17">
            <a:extLst>
              <a:ext uri="{FF2B5EF4-FFF2-40B4-BE49-F238E27FC236}">
                <a16:creationId xmlns:a16="http://schemas.microsoft.com/office/drawing/2014/main" id="{A57A7CB5-81B6-4212-81EC-04B4C2D1A8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04023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83455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3"/>
          </p:nvPr>
        </p:nvSpPr>
        <p:spPr>
          <a:xfrm>
            <a:off x="162566" y="877079"/>
            <a:ext cx="11846559" cy="2576326"/>
          </a:xfrm>
        </p:spPr>
        <p:txBody>
          <a:bodyPr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4"/>
          </p:nvPr>
        </p:nvSpPr>
        <p:spPr>
          <a:xfrm>
            <a:off x="162566" y="3528052"/>
            <a:ext cx="11846559" cy="3329956"/>
          </a:xfrm>
        </p:spPr>
        <p:txBody>
          <a:bodyPr/>
          <a:lstStyle>
            <a:lvl1pPr marL="228584" indent="-228584">
              <a:buFont typeface="Wingdings" panose="05000000000000000000" pitchFamily="2" charset="2"/>
              <a:buChar char="u"/>
              <a:defRPr sz="2400"/>
            </a:lvl1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18" name="文字版面配置區 17"/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9253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13169" y="1709746"/>
            <a:ext cx="763428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713167" y="4589471"/>
            <a:ext cx="763428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693740" y="2713038"/>
            <a:ext cx="935037" cy="912812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547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6" y="3513138"/>
            <a:ext cx="1628775" cy="1585912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9" name="Freeform 9"/>
          <p:cNvSpPr>
            <a:spLocks/>
          </p:cNvSpPr>
          <p:nvPr userDrawn="1"/>
        </p:nvSpPr>
        <p:spPr bwMode="auto">
          <a:xfrm>
            <a:off x="6" y="4857750"/>
            <a:ext cx="1628775" cy="1587500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656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1660530" y="4860933"/>
            <a:ext cx="2052639" cy="1997075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4219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1660530" y="2371725"/>
            <a:ext cx="1363663" cy="1328738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109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1660530" y="3513138"/>
            <a:ext cx="1631951" cy="1585912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prstClr val="white"/>
              </a:solidFill>
              <a:latin typeface="Roboto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5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7494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172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575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407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448800" y="64928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6914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71" r:id="rId15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004529"/>
          </a:solidFill>
          <a:latin typeface="Arial" panose="020B0604020202020204" pitchFamily="34" charset="0"/>
          <a:ea typeface="微軟正黑體" panose="020B0604030504040204" pitchFamily="34" charset="-120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1pPr>
      <a:lvl2pPr marL="685750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2pPr>
      <a:lvl3pPr marL="1142914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3pPr>
      <a:lvl4pPr marL="1600080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4pPr>
      <a:lvl5pPr marL="2057247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>
                <a:latin typeface="+mn-ea"/>
              </a:rPr>
              <a:t>1</a:t>
            </a:fld>
            <a:endParaRPr lang="zh-TW" altLang="en-US">
              <a:latin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20944"/>
              </p:ext>
            </p:extLst>
          </p:nvPr>
        </p:nvGraphicFramePr>
        <p:xfrm>
          <a:off x="3883025" y="242894"/>
          <a:ext cx="8207376" cy="58340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{10A1B5D5-9B99-4C35-A422-299274C87663}</a:tableStyleId>
              </a:tblPr>
              <a:tblGrid>
                <a:gridCol w="1661016">
                  <a:extLst>
                    <a:ext uri="{9D8B030D-6E8A-4147-A177-3AD203B41FA5}">
                      <a16:colId xmlns:a16="http://schemas.microsoft.com/office/drawing/2014/main" val="1303929840"/>
                    </a:ext>
                  </a:extLst>
                </a:gridCol>
                <a:gridCol w="2109487">
                  <a:extLst>
                    <a:ext uri="{9D8B030D-6E8A-4147-A177-3AD203B41FA5}">
                      <a16:colId xmlns:a16="http://schemas.microsoft.com/office/drawing/2014/main" val="3657129440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97036459"/>
                    </a:ext>
                  </a:extLst>
                </a:gridCol>
                <a:gridCol w="2909825">
                  <a:extLst>
                    <a:ext uri="{9D8B030D-6E8A-4147-A177-3AD203B41FA5}">
                      <a16:colId xmlns:a16="http://schemas.microsoft.com/office/drawing/2014/main" val="2692183593"/>
                    </a:ext>
                  </a:extLst>
                </a:gridCol>
              </a:tblGrid>
              <a:tr h="724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時間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議程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會議場地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主持人</a:t>
                      </a:r>
                      <a:r>
                        <a:rPr lang="en-US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主講人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932028"/>
                  </a:ext>
                </a:extLst>
              </a:tr>
              <a:tr h="492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09:30~10:00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報到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簽到處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435909"/>
                  </a:ext>
                </a:extLst>
              </a:tr>
              <a:tr h="49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10:00~10:10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長官致詞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教育部長官致詞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422348"/>
                  </a:ext>
                </a:extLst>
              </a:tr>
              <a:tr h="1259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10:10~11:00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填表說明會</a:t>
                      </a: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施學琦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老師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56967"/>
                  </a:ext>
                </a:extLst>
              </a:tr>
              <a:tr h="418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0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11:00-11:20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休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息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340634"/>
                  </a:ext>
                </a:extLst>
              </a:tr>
              <a:tr h="9663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11:20~11:40</a:t>
                      </a:r>
                      <a:endParaRPr lang="zh-TW" altLang="zh-TW" sz="19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系統</a:t>
                      </a:r>
                      <a:r>
                        <a:rPr lang="zh-TW" altLang="en-US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操作</a:t>
                      </a:r>
                      <a:r>
                        <a:rPr lang="zh-TW" alt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說明</a:t>
                      </a: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9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altLang="zh-TW" sz="19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alt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  <a:br>
                        <a:rPr lang="en-US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系統人員</a:t>
                      </a:r>
                      <a:endParaRPr lang="zh-TW" alt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897675"/>
                  </a:ext>
                </a:extLst>
              </a:tr>
              <a:tr h="983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11:40-12:20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意見交流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施學琦</a:t>
                      </a:r>
                      <a:r>
                        <a:rPr lang="en-US" altLang="zh-TW" sz="2000" b="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2000" b="0" kern="100"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老師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855723"/>
                  </a:ext>
                </a:extLst>
              </a:tr>
              <a:tr h="49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賦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歸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796323"/>
                  </a:ext>
                </a:extLst>
              </a:tr>
            </a:tbl>
          </a:graphicData>
        </a:graphic>
      </p:graphicFrame>
      <p:sp>
        <p:nvSpPr>
          <p:cNvPr id="9" name="TextBox 148"/>
          <p:cNvSpPr txBox="1"/>
          <p:nvPr/>
        </p:nvSpPr>
        <p:spPr>
          <a:xfrm>
            <a:off x="3883031" y="5981707"/>
            <a:ext cx="8207375" cy="7640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TW" altLang="en-US" sz="4000" u="sng" cap="all" dirty="0">
                <a:latin typeface="+mn-ea"/>
                <a:cs typeface="+mn-ea"/>
                <a:sym typeface="+mn-lt"/>
              </a:rPr>
              <a:t>請  自  由  入  座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-25400"/>
            <a:ext cx="3765550" cy="68834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endParaRPr lang="zh-TW" altLang="en-US" sz="2000" b="1" kern="0" dirty="0">
              <a:solidFill>
                <a:srgbClr val="FFFFE5"/>
              </a:solidFill>
              <a:latin typeface="+mn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954213" y="28577"/>
            <a:ext cx="2235200" cy="8313739"/>
          </a:xfrm>
          <a:prstGeom prst="rect">
            <a:avLst/>
          </a:prstGeom>
        </p:spPr>
        <p:txBody>
          <a:bodyPr vert="eaVert" anchor="ctr">
            <a:normAutofit/>
          </a:bodyPr>
          <a:lstStyle/>
          <a:p>
            <a:pPr>
              <a:defRPr/>
            </a:pPr>
            <a:endParaRPr lang="zh-TW" altLang="en-US" sz="4000" b="1" cap="all" dirty="0">
              <a:solidFill>
                <a:srgbClr val="FFFF00"/>
              </a:solidFill>
              <a:latin typeface="+mn-ea"/>
              <a:cs typeface="+mn-ea"/>
            </a:endParaRPr>
          </a:p>
        </p:txBody>
      </p:sp>
      <p:sp>
        <p:nvSpPr>
          <p:cNvPr id="12" name="TextBox 148"/>
          <p:cNvSpPr txBox="1"/>
          <p:nvPr/>
        </p:nvSpPr>
        <p:spPr>
          <a:xfrm>
            <a:off x="220521" y="415478"/>
            <a:ext cx="293397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歡</a:t>
            </a:r>
            <a:endParaRPr lang="en-US" altLang="zh-TW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迎</a:t>
            </a:r>
            <a:endParaRPr lang="en-US" altLang="zh-TW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蒞</a:t>
            </a:r>
            <a:endParaRPr lang="en-US" altLang="zh-TW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臨</a:t>
            </a:r>
            <a:endParaRPr lang="en-US" altLang="zh-CN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9A266E5-3B97-4ADD-A62C-FF90EFD54FF7}"/>
              </a:ext>
            </a:extLst>
          </p:cNvPr>
          <p:cNvSpPr txBox="1"/>
          <p:nvPr/>
        </p:nvSpPr>
        <p:spPr>
          <a:xfrm>
            <a:off x="2821087" y="799606"/>
            <a:ext cx="901770" cy="6001644"/>
          </a:xfrm>
          <a:prstGeom prst="rect">
            <a:avLst/>
          </a:prstGeom>
        </p:spPr>
        <p:txBody>
          <a:bodyPr vert="eaVert" anchor="ctr">
            <a:normAutofit fontScale="77500" lnSpcReduction="20000"/>
          </a:bodyPr>
          <a:lstStyle/>
          <a:p>
            <a:pPr algn="ctr">
              <a:defRPr/>
            </a:pPr>
            <a:r>
              <a:rPr lang="zh-TW" altLang="en-US" sz="4000" b="1" cap="all" dirty="0">
                <a:solidFill>
                  <a:srgbClr val="FFF176"/>
                </a:solidFill>
                <a:latin typeface="+mn-ea"/>
                <a:cs typeface="+mn-ea"/>
              </a:rPr>
              <a:t>請協助維持環境，會場內請勿飲食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C65D9FB-F91F-4CD5-A891-1A8437C39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214" y="168428"/>
            <a:ext cx="544902" cy="5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9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0981895-D901-4C24-B9F5-454C0696A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10</a:t>
            </a:fld>
            <a:endParaRPr lang="zh-TW" altLang="en-US"/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B676CA0-C3BC-4CF9-893D-BAC1E20AAB5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0398783"/>
              </p:ext>
            </p:extLst>
          </p:nvPr>
        </p:nvGraphicFramePr>
        <p:xfrm>
          <a:off x="187036" y="955675"/>
          <a:ext cx="11822402" cy="4796421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901537">
                  <a:extLst>
                    <a:ext uri="{9D8B030D-6E8A-4147-A177-3AD203B41FA5}">
                      <a16:colId xmlns:a16="http://schemas.microsoft.com/office/drawing/2014/main" val="956847855"/>
                    </a:ext>
                  </a:extLst>
                </a:gridCol>
                <a:gridCol w="9920865">
                  <a:extLst>
                    <a:ext uri="{9D8B030D-6E8A-4147-A177-3AD203B41FA5}">
                      <a16:colId xmlns:a16="http://schemas.microsoft.com/office/drawing/2014/main" val="1121232617"/>
                    </a:ext>
                  </a:extLst>
                </a:gridCol>
              </a:tblGrid>
              <a:tr h="5096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/>
                        <a:t>應用單位</a:t>
                      </a:r>
                      <a:endParaRPr lang="zh-TW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/>
                        <a:t>應用表冊</a:t>
                      </a:r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385017"/>
                  </a:ext>
                </a:extLst>
              </a:tr>
              <a:tr h="655201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大專校院一覽表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607054"/>
                  </a:ext>
                </a:extLst>
              </a:tr>
              <a:tr h="2835361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大專校院校務</a:t>
                      </a:r>
                      <a:br>
                        <a:rPr lang="en-US" altLang="zh-TW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資訊公開平臺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074835"/>
                  </a:ext>
                </a:extLst>
              </a:tr>
              <a:tr h="796256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大專校院學生</a:t>
                      </a:r>
                      <a:br>
                        <a:rPr lang="en-US" altLang="zh-TW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基本資料庫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595147"/>
                  </a:ext>
                </a:extLst>
              </a:tr>
            </a:tbl>
          </a:graphicData>
        </a:graphic>
      </p:graphicFrame>
      <p:sp>
        <p:nvSpPr>
          <p:cNvPr id="4" name="標題 3">
            <a:extLst>
              <a:ext uri="{FF2B5EF4-FFF2-40B4-BE49-F238E27FC236}">
                <a16:creationId xmlns:a16="http://schemas.microsoft.com/office/drawing/2014/main" id="{FB882F43-3C4C-4F07-A482-16CB006F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表冊應用單位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12BD5DD-3C10-473E-8B14-EB766E78A2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069BDFD9-0867-4B2D-942F-18AB817DB5C5}"/>
              </a:ext>
            </a:extLst>
          </p:cNvPr>
          <p:cNvGrpSpPr/>
          <p:nvPr/>
        </p:nvGrpSpPr>
        <p:grpSpPr>
          <a:xfrm>
            <a:off x="187036" y="5958732"/>
            <a:ext cx="11646477" cy="696221"/>
            <a:chOff x="104878" y="5891040"/>
            <a:chExt cx="11646477" cy="696221"/>
          </a:xfrm>
        </p:grpSpPr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4A4E132A-090D-4AAD-9909-D887D3F0860C}"/>
                </a:ext>
              </a:extLst>
            </p:cNvPr>
            <p:cNvSpPr/>
            <p:nvPr/>
          </p:nvSpPr>
          <p:spPr>
            <a:xfrm>
              <a:off x="1689491" y="5904476"/>
              <a:ext cx="1368000" cy="288000"/>
            </a:xfrm>
            <a:prstGeom prst="roundRect">
              <a:avLst/>
            </a:prstGeom>
            <a:solidFill>
              <a:srgbClr val="5B9BD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 </a:t>
              </a:r>
              <a:r>
                <a:rPr lang="zh-TW" altLang="en-US" dirty="0"/>
                <a:t>師資</a:t>
              </a: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B84E5E59-994A-4AC3-AFBE-1B1B934F17C1}"/>
                </a:ext>
              </a:extLst>
            </p:cNvPr>
            <p:cNvSpPr/>
            <p:nvPr/>
          </p:nvSpPr>
          <p:spPr>
            <a:xfrm>
              <a:off x="3133898" y="5906798"/>
              <a:ext cx="1368000" cy="288000"/>
            </a:xfrm>
            <a:prstGeom prst="roundRect">
              <a:avLst/>
            </a:prstGeom>
            <a:solidFill>
              <a:srgbClr val="ED7D3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2 </a:t>
              </a:r>
              <a:r>
                <a:rPr lang="zh-TW" altLang="en-US" dirty="0"/>
                <a:t>招生</a:t>
              </a:r>
            </a:p>
          </p:txBody>
        </p:sp>
        <p:sp>
          <p:nvSpPr>
            <p:cNvPr id="26" name="Rectangle 4">
              <a:extLst>
                <a:ext uri="{FF2B5EF4-FFF2-40B4-BE49-F238E27FC236}">
                  <a16:creationId xmlns:a16="http://schemas.microsoft.com/office/drawing/2014/main" id="{81981197-F4A7-465A-87E2-D15F7D4B1CC7}"/>
                </a:ext>
              </a:extLst>
            </p:cNvPr>
            <p:cNvSpPr/>
            <p:nvPr/>
          </p:nvSpPr>
          <p:spPr>
            <a:xfrm>
              <a:off x="4578305" y="5894875"/>
              <a:ext cx="1368000" cy="288000"/>
            </a:xfrm>
            <a:prstGeom prst="roundRect">
              <a:avLst/>
            </a:prstGeom>
            <a:solidFill>
              <a:srgbClr val="A5A5A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3 </a:t>
              </a:r>
              <a:r>
                <a:rPr lang="zh-TW" altLang="en-US" dirty="0"/>
                <a:t>課程教學</a:t>
              </a:r>
            </a:p>
          </p:txBody>
        </p:sp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id="{38842DD5-F056-4FDD-AE84-3EF32EEB8611}"/>
                </a:ext>
              </a:extLst>
            </p:cNvPr>
            <p:cNvSpPr/>
            <p:nvPr/>
          </p:nvSpPr>
          <p:spPr>
            <a:xfrm>
              <a:off x="6009001" y="5891040"/>
              <a:ext cx="1368000" cy="288000"/>
            </a:xfrm>
            <a:prstGeom prst="roundRect">
              <a:avLst/>
            </a:prstGeom>
            <a:solidFill>
              <a:srgbClr val="70AD4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4 </a:t>
              </a:r>
              <a:r>
                <a:rPr lang="zh-TW" altLang="en-US" dirty="0"/>
                <a:t>學生</a:t>
              </a:r>
            </a:p>
          </p:txBody>
        </p:sp>
        <p:sp>
          <p:nvSpPr>
            <p:cNvPr id="28" name="Rectangle 6">
              <a:extLst>
                <a:ext uri="{FF2B5EF4-FFF2-40B4-BE49-F238E27FC236}">
                  <a16:creationId xmlns:a16="http://schemas.microsoft.com/office/drawing/2014/main" id="{0A4B8F74-3DCE-4106-BBFD-3B6498FA14FC}"/>
                </a:ext>
              </a:extLst>
            </p:cNvPr>
            <p:cNvSpPr/>
            <p:nvPr/>
          </p:nvSpPr>
          <p:spPr>
            <a:xfrm>
              <a:off x="7467119" y="5891040"/>
              <a:ext cx="1368000" cy="2880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5 </a:t>
              </a:r>
              <a:r>
                <a:rPr lang="zh-TW" altLang="en-US" dirty="0"/>
                <a:t>圖書館</a:t>
              </a:r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ED140396-6F17-43F9-97E0-612FEEC5CA1C}"/>
                </a:ext>
              </a:extLst>
            </p:cNvPr>
            <p:cNvSpPr/>
            <p:nvPr/>
          </p:nvSpPr>
          <p:spPr>
            <a:xfrm>
              <a:off x="8925237" y="5904476"/>
              <a:ext cx="1368000" cy="288000"/>
            </a:xfrm>
            <a:prstGeom prst="roundRect">
              <a:avLst/>
            </a:prstGeom>
            <a:solidFill>
              <a:srgbClr val="4BACC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6 </a:t>
              </a:r>
              <a:r>
                <a:rPr lang="zh-TW" altLang="en-US" dirty="0"/>
                <a:t>推廣服務</a:t>
              </a:r>
            </a:p>
          </p:txBody>
        </p:sp>
        <p:sp>
          <p:nvSpPr>
            <p:cNvPr id="30" name="Rectangle 8">
              <a:extLst>
                <a:ext uri="{FF2B5EF4-FFF2-40B4-BE49-F238E27FC236}">
                  <a16:creationId xmlns:a16="http://schemas.microsoft.com/office/drawing/2014/main" id="{4C50CA75-1AE0-49C2-A7BB-7AA006D0E0EA}"/>
                </a:ext>
              </a:extLst>
            </p:cNvPr>
            <p:cNvSpPr/>
            <p:nvPr/>
          </p:nvSpPr>
          <p:spPr>
            <a:xfrm>
              <a:off x="1689491" y="6299261"/>
              <a:ext cx="1368000" cy="288000"/>
            </a:xfrm>
            <a:prstGeom prst="roundRect">
              <a:avLst/>
            </a:prstGeom>
            <a:solidFill>
              <a:srgbClr val="8064A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7 </a:t>
              </a:r>
              <a:r>
                <a:rPr lang="zh-TW" altLang="en-US" dirty="0"/>
                <a:t>學生事務</a:t>
              </a:r>
            </a:p>
          </p:txBody>
        </p:sp>
        <p:sp>
          <p:nvSpPr>
            <p:cNvPr id="31" name="Rectangle 9">
              <a:extLst>
                <a:ext uri="{FF2B5EF4-FFF2-40B4-BE49-F238E27FC236}">
                  <a16:creationId xmlns:a16="http://schemas.microsoft.com/office/drawing/2014/main" id="{BC2646E3-C69C-480A-827F-FD58EF2DD23C}"/>
                </a:ext>
              </a:extLst>
            </p:cNvPr>
            <p:cNvSpPr/>
            <p:nvPr/>
          </p:nvSpPr>
          <p:spPr>
            <a:xfrm>
              <a:off x="3133898" y="6299261"/>
              <a:ext cx="1368000" cy="288000"/>
            </a:xfrm>
            <a:prstGeom prst="roundRect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8 </a:t>
              </a:r>
              <a:r>
                <a:rPr lang="zh-TW" altLang="en-US" dirty="0"/>
                <a:t>校地</a:t>
              </a:r>
            </a:p>
          </p:txBody>
        </p:sp>
        <p:sp>
          <p:nvSpPr>
            <p:cNvPr id="32" name="Rectangle 10">
              <a:extLst>
                <a:ext uri="{FF2B5EF4-FFF2-40B4-BE49-F238E27FC236}">
                  <a16:creationId xmlns:a16="http://schemas.microsoft.com/office/drawing/2014/main" id="{07D78C08-0B29-422F-91C6-1A356C115A0B}"/>
                </a:ext>
              </a:extLst>
            </p:cNvPr>
            <p:cNvSpPr/>
            <p:nvPr/>
          </p:nvSpPr>
          <p:spPr>
            <a:xfrm>
              <a:off x="4578305" y="6295680"/>
              <a:ext cx="1368000" cy="2880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9 </a:t>
              </a:r>
              <a:r>
                <a:rPr lang="zh-TW" altLang="en-US" dirty="0"/>
                <a:t>財務</a:t>
              </a:r>
            </a:p>
          </p:txBody>
        </p:sp>
        <p:sp>
          <p:nvSpPr>
            <p:cNvPr id="33" name="Rectangle 11">
              <a:extLst>
                <a:ext uri="{FF2B5EF4-FFF2-40B4-BE49-F238E27FC236}">
                  <a16:creationId xmlns:a16="http://schemas.microsoft.com/office/drawing/2014/main" id="{16B55E9D-953D-41E1-803E-7D256F9F91FC}"/>
                </a:ext>
              </a:extLst>
            </p:cNvPr>
            <p:cNvSpPr/>
            <p:nvPr/>
          </p:nvSpPr>
          <p:spPr>
            <a:xfrm>
              <a:off x="6006393" y="6295680"/>
              <a:ext cx="1368000" cy="288000"/>
            </a:xfrm>
            <a:prstGeom prst="roundRect">
              <a:avLst/>
            </a:prstGeom>
            <a:solidFill>
              <a:srgbClr val="0070C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10 </a:t>
              </a:r>
              <a:r>
                <a:rPr lang="zh-TW" altLang="en-US" dirty="0"/>
                <a:t>董事會</a:t>
              </a:r>
            </a:p>
          </p:txBody>
        </p:sp>
        <p:sp>
          <p:nvSpPr>
            <p:cNvPr id="34" name="Rectangle 12">
              <a:extLst>
                <a:ext uri="{FF2B5EF4-FFF2-40B4-BE49-F238E27FC236}">
                  <a16:creationId xmlns:a16="http://schemas.microsoft.com/office/drawing/2014/main" id="{8334AFE0-8018-4DC7-B501-CA8BF1D41D5F}"/>
                </a:ext>
              </a:extLst>
            </p:cNvPr>
            <p:cNvSpPr/>
            <p:nvPr/>
          </p:nvSpPr>
          <p:spPr>
            <a:xfrm>
              <a:off x="7467119" y="6295680"/>
              <a:ext cx="1368000" cy="2880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13 </a:t>
              </a:r>
              <a:r>
                <a:rPr lang="zh-TW" altLang="en-US" dirty="0"/>
                <a:t>學校資料</a:t>
              </a:r>
            </a:p>
          </p:txBody>
        </p:sp>
        <p:sp>
          <p:nvSpPr>
            <p:cNvPr id="35" name="Rectangle 13">
              <a:extLst>
                <a:ext uri="{FF2B5EF4-FFF2-40B4-BE49-F238E27FC236}">
                  <a16:creationId xmlns:a16="http://schemas.microsoft.com/office/drawing/2014/main" id="{B0B9FF67-D7D5-4DF0-93CE-1C6A602E3773}"/>
                </a:ext>
              </a:extLst>
            </p:cNvPr>
            <p:cNvSpPr/>
            <p:nvPr/>
          </p:nvSpPr>
          <p:spPr>
            <a:xfrm>
              <a:off x="8925237" y="6295680"/>
              <a:ext cx="1368000" cy="2880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14 </a:t>
              </a:r>
              <a:r>
                <a:rPr lang="zh-TW" altLang="en-US" dirty="0"/>
                <a:t>產學合作</a:t>
              </a:r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5B1B900B-1025-4D9F-8676-675AA4A6E920}"/>
                </a:ext>
              </a:extLst>
            </p:cNvPr>
            <p:cNvSpPr/>
            <p:nvPr/>
          </p:nvSpPr>
          <p:spPr>
            <a:xfrm>
              <a:off x="10383355" y="6295680"/>
              <a:ext cx="1368000" cy="288000"/>
            </a:xfrm>
            <a:prstGeom prst="roundRect">
              <a:avLst/>
            </a:prstGeom>
            <a:solidFill>
              <a:srgbClr val="99336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15 </a:t>
              </a:r>
              <a:r>
                <a:rPr lang="zh-TW" altLang="en-US" dirty="0"/>
                <a:t>國際化</a:t>
              </a:r>
            </a:p>
          </p:txBody>
        </p: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E24B1503-E55C-4179-A53C-6C6BD486369B}"/>
                </a:ext>
              </a:extLst>
            </p:cNvPr>
            <p:cNvSpPr txBox="1"/>
            <p:nvPr/>
          </p:nvSpPr>
          <p:spPr>
            <a:xfrm>
              <a:off x="104878" y="6112517"/>
              <a:ext cx="15846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18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表冊類別說明 </a:t>
              </a:r>
              <a:endParaRPr lang="zh-TW" altLang="en-US" dirty="0"/>
            </a:p>
          </p:txBody>
        </p:sp>
      </p:grpSp>
      <p:sp>
        <p:nvSpPr>
          <p:cNvPr id="38" name="Rectangle 2">
            <a:extLst>
              <a:ext uri="{FF2B5EF4-FFF2-40B4-BE49-F238E27FC236}">
                <a16:creationId xmlns:a16="http://schemas.microsoft.com/office/drawing/2014/main" id="{A84F82CF-F4AB-4A26-9D47-E218BFC4D8A8}"/>
              </a:ext>
            </a:extLst>
          </p:cNvPr>
          <p:cNvSpPr/>
          <p:nvPr/>
        </p:nvSpPr>
        <p:spPr>
          <a:xfrm>
            <a:off x="2163040" y="1594131"/>
            <a:ext cx="756805" cy="432095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1-1</a:t>
            </a:r>
            <a:endParaRPr lang="zh-TW" altLang="en-US" sz="1600" dirty="0"/>
          </a:p>
        </p:txBody>
      </p:sp>
      <p:sp>
        <p:nvSpPr>
          <p:cNvPr id="39" name="Rectangle 12">
            <a:extLst>
              <a:ext uri="{FF2B5EF4-FFF2-40B4-BE49-F238E27FC236}">
                <a16:creationId xmlns:a16="http://schemas.microsoft.com/office/drawing/2014/main" id="{E1B06B2E-8900-4D62-A639-36169F47CDB2}"/>
              </a:ext>
            </a:extLst>
          </p:cNvPr>
          <p:cNvSpPr/>
          <p:nvPr/>
        </p:nvSpPr>
        <p:spPr>
          <a:xfrm>
            <a:off x="3025768" y="1594131"/>
            <a:ext cx="4985623" cy="432094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13-1,</a:t>
            </a:r>
            <a:r>
              <a:rPr lang="zh-TW" altLang="en-US" sz="1600" dirty="0"/>
              <a:t>表</a:t>
            </a:r>
            <a:r>
              <a:rPr lang="en-US" altLang="zh-TW" sz="1600" dirty="0"/>
              <a:t>13-2,</a:t>
            </a:r>
            <a:r>
              <a:rPr lang="zh-TW" altLang="en-US" sz="1600" dirty="0"/>
              <a:t>表</a:t>
            </a:r>
            <a:r>
              <a:rPr lang="en-US" altLang="zh-TW" sz="1600" dirty="0"/>
              <a:t>13-3,</a:t>
            </a:r>
            <a:r>
              <a:rPr lang="zh-TW" altLang="en-US" sz="1600" dirty="0"/>
              <a:t>表</a:t>
            </a:r>
            <a:r>
              <a:rPr lang="en-US" altLang="zh-TW" sz="1600" dirty="0"/>
              <a:t>13-4,</a:t>
            </a:r>
            <a:r>
              <a:rPr lang="zh-TW" altLang="en-US" sz="1600" dirty="0"/>
              <a:t>表</a:t>
            </a:r>
            <a:r>
              <a:rPr lang="en-US" altLang="zh-TW" sz="1600" dirty="0"/>
              <a:t>13-6,</a:t>
            </a:r>
            <a:r>
              <a:rPr lang="zh-TW" altLang="en-US" sz="1600" dirty="0"/>
              <a:t>表</a:t>
            </a:r>
            <a:r>
              <a:rPr lang="en-US" altLang="zh-TW" sz="1600" dirty="0"/>
              <a:t>13-8,</a:t>
            </a:r>
            <a:r>
              <a:rPr lang="zh-TW" altLang="en-US" sz="1600" dirty="0"/>
              <a:t>表</a:t>
            </a:r>
            <a:r>
              <a:rPr lang="en-US" altLang="zh-TW" sz="1600" dirty="0"/>
              <a:t>13-9</a:t>
            </a:r>
            <a:endParaRPr lang="zh-TW" altLang="en-US" sz="1600" dirty="0"/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EAAF29FC-49C5-41E1-9CAD-9A876074FFB5}"/>
              </a:ext>
            </a:extLst>
          </p:cNvPr>
          <p:cNvSpPr/>
          <p:nvPr/>
        </p:nvSpPr>
        <p:spPr>
          <a:xfrm>
            <a:off x="2163040" y="2221195"/>
            <a:ext cx="9360478" cy="485214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1-1,</a:t>
            </a:r>
            <a:r>
              <a:rPr lang="zh-TW" altLang="en-US" sz="1600" dirty="0"/>
              <a:t>表</a:t>
            </a:r>
            <a:r>
              <a:rPr lang="en-US" altLang="zh-TW" sz="1600" dirty="0"/>
              <a:t>1-1-1,</a:t>
            </a:r>
            <a:r>
              <a:rPr lang="zh-TW" altLang="en-US" sz="1600" dirty="0"/>
              <a:t>表</a:t>
            </a:r>
            <a:r>
              <a:rPr lang="en-US" altLang="zh-TW" sz="1600" dirty="0"/>
              <a:t>1-1-3,</a:t>
            </a:r>
            <a:r>
              <a:rPr lang="zh-TW" altLang="en-US" sz="1600" dirty="0"/>
              <a:t>表</a:t>
            </a:r>
            <a:r>
              <a:rPr lang="en-US" altLang="zh-TW" sz="1600" dirty="0"/>
              <a:t>1-5,</a:t>
            </a:r>
            <a:r>
              <a:rPr lang="zh-TW" altLang="en-US" sz="1600" dirty="0"/>
              <a:t>表</a:t>
            </a:r>
            <a:r>
              <a:rPr lang="en-US" altLang="zh-TW" sz="1600" dirty="0"/>
              <a:t>1-8,</a:t>
            </a:r>
            <a:r>
              <a:rPr lang="zh-TW" altLang="en-US" sz="1600" dirty="0"/>
              <a:t>表</a:t>
            </a:r>
            <a:r>
              <a:rPr lang="en-US" altLang="zh-TW" sz="1600" dirty="0"/>
              <a:t>1-12,</a:t>
            </a:r>
            <a:r>
              <a:rPr lang="zh-TW" altLang="en-US" sz="1600" dirty="0"/>
              <a:t>表</a:t>
            </a:r>
            <a:r>
              <a:rPr lang="en-US" altLang="zh-TW" sz="1600" dirty="0"/>
              <a:t>1-14,</a:t>
            </a:r>
            <a:r>
              <a:rPr lang="zh-TW" altLang="en-US" sz="1600" dirty="0"/>
              <a:t>表</a:t>
            </a:r>
            <a:r>
              <a:rPr lang="en-US" altLang="zh-TW" sz="1600" dirty="0"/>
              <a:t>1-15,</a:t>
            </a:r>
            <a:r>
              <a:rPr lang="zh-TW" altLang="en-US" sz="1600" dirty="0"/>
              <a:t>表</a:t>
            </a:r>
            <a:r>
              <a:rPr lang="en-US" altLang="zh-TW" sz="1600" dirty="0"/>
              <a:t>1-16,</a:t>
            </a:r>
            <a:r>
              <a:rPr lang="zh-TW" altLang="en-US" sz="1600" dirty="0"/>
              <a:t>表</a:t>
            </a:r>
            <a:r>
              <a:rPr lang="en-US" altLang="zh-TW" sz="1600" dirty="0"/>
              <a:t>1-19,</a:t>
            </a:r>
            <a:r>
              <a:rPr lang="zh-TW" altLang="en-US" sz="1600" dirty="0"/>
              <a:t>表</a:t>
            </a:r>
            <a:r>
              <a:rPr lang="en-US" altLang="zh-TW" sz="1600" dirty="0"/>
              <a:t>1-20,</a:t>
            </a:r>
            <a:r>
              <a:rPr lang="zh-TW" altLang="en-US" sz="1600" dirty="0"/>
              <a:t>表</a:t>
            </a:r>
            <a:r>
              <a:rPr lang="en-US" altLang="zh-TW" sz="1600" dirty="0"/>
              <a:t>1-21,</a:t>
            </a:r>
            <a:r>
              <a:rPr lang="zh-TW" altLang="en-US" sz="1600" dirty="0"/>
              <a:t>表</a:t>
            </a:r>
            <a:r>
              <a:rPr lang="en-US" altLang="zh-TW" sz="1600" dirty="0"/>
              <a:t>1-22,</a:t>
            </a:r>
            <a:r>
              <a:rPr lang="zh-TW" altLang="en-US" sz="1600" dirty="0"/>
              <a:t>表</a:t>
            </a:r>
            <a:r>
              <a:rPr lang="en-US" altLang="zh-TW" sz="1600" dirty="0"/>
              <a:t>1-23</a:t>
            </a:r>
            <a:endParaRPr lang="zh-TW" altLang="en-US" sz="1600" dirty="0"/>
          </a:p>
        </p:txBody>
      </p:sp>
      <p:sp>
        <p:nvSpPr>
          <p:cNvPr id="41" name="Rectangle 3">
            <a:extLst>
              <a:ext uri="{FF2B5EF4-FFF2-40B4-BE49-F238E27FC236}">
                <a16:creationId xmlns:a16="http://schemas.microsoft.com/office/drawing/2014/main" id="{CB4CDA14-FF23-41F2-985F-44CFD936EC63}"/>
              </a:ext>
            </a:extLst>
          </p:cNvPr>
          <p:cNvSpPr/>
          <p:nvPr/>
        </p:nvSpPr>
        <p:spPr>
          <a:xfrm>
            <a:off x="2163040" y="2804714"/>
            <a:ext cx="2928505" cy="432000"/>
          </a:xfrm>
          <a:prstGeom prst="roundRect">
            <a:avLst/>
          </a:prstGeom>
          <a:solidFill>
            <a:srgbClr val="ED7D3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2-1-3-1,</a:t>
            </a:r>
            <a:r>
              <a:rPr lang="zh-TW" altLang="en-US" sz="1600" dirty="0"/>
              <a:t>表</a:t>
            </a:r>
            <a:r>
              <a:rPr lang="en-US" altLang="zh-TW" sz="1600" dirty="0"/>
              <a:t>2-1-3-2,</a:t>
            </a:r>
            <a:r>
              <a:rPr lang="zh-TW" altLang="en-US" sz="1600" dirty="0"/>
              <a:t>表</a:t>
            </a:r>
            <a:r>
              <a:rPr lang="en-US" altLang="zh-TW" sz="1600" dirty="0"/>
              <a:t>2-1-3-3</a:t>
            </a:r>
            <a:endParaRPr lang="zh-TW" altLang="en-US" sz="1600" dirty="0"/>
          </a:p>
        </p:txBody>
      </p:sp>
      <p:sp>
        <p:nvSpPr>
          <p:cNvPr id="42" name="Rectangle 4">
            <a:extLst>
              <a:ext uri="{FF2B5EF4-FFF2-40B4-BE49-F238E27FC236}">
                <a16:creationId xmlns:a16="http://schemas.microsoft.com/office/drawing/2014/main" id="{745B19BB-85BA-4F67-ACFF-F0CC34F1B9F9}"/>
              </a:ext>
            </a:extLst>
          </p:cNvPr>
          <p:cNvSpPr/>
          <p:nvPr/>
        </p:nvSpPr>
        <p:spPr>
          <a:xfrm>
            <a:off x="5197325" y="2797437"/>
            <a:ext cx="3499865" cy="432000"/>
          </a:xfrm>
          <a:prstGeom prst="roundRect">
            <a:avLst/>
          </a:prstGeom>
          <a:solidFill>
            <a:srgbClr val="A5A5A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3-1,</a:t>
            </a:r>
            <a:r>
              <a:rPr lang="zh-TW" altLang="en-US" sz="1600" dirty="0"/>
              <a:t>表</a:t>
            </a:r>
            <a:r>
              <a:rPr lang="en-US" altLang="zh-TW" sz="1600" dirty="0"/>
              <a:t>3-5,</a:t>
            </a:r>
            <a:r>
              <a:rPr lang="zh-TW" altLang="en-US" sz="1600" dirty="0"/>
              <a:t>表</a:t>
            </a:r>
            <a:r>
              <a:rPr lang="en-US" altLang="zh-TW" sz="1600" dirty="0"/>
              <a:t>3-5-1,</a:t>
            </a:r>
            <a:r>
              <a:rPr lang="zh-TW" altLang="en-US" sz="1600" dirty="0"/>
              <a:t>表</a:t>
            </a:r>
            <a:r>
              <a:rPr lang="en-US" altLang="zh-TW" sz="1600" dirty="0"/>
              <a:t>3-5-2,</a:t>
            </a:r>
            <a:r>
              <a:rPr lang="zh-TW" altLang="en-US" sz="1600" dirty="0"/>
              <a:t>表</a:t>
            </a:r>
            <a:r>
              <a:rPr lang="en-US" altLang="zh-TW" sz="1600" dirty="0"/>
              <a:t>3-5-3</a:t>
            </a:r>
            <a:endParaRPr lang="zh-TW" altLang="en-US" sz="1600" dirty="0"/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3889AF-1E15-4C55-970F-53D450ECEF1A}"/>
              </a:ext>
            </a:extLst>
          </p:cNvPr>
          <p:cNvSpPr/>
          <p:nvPr/>
        </p:nvSpPr>
        <p:spPr>
          <a:xfrm>
            <a:off x="2163040" y="3316147"/>
            <a:ext cx="6534150" cy="980419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4-1,</a:t>
            </a:r>
            <a:r>
              <a:rPr lang="zh-TW" altLang="en-US" sz="1600" dirty="0"/>
              <a:t>表</a:t>
            </a:r>
            <a:r>
              <a:rPr lang="en-US" altLang="zh-TW" sz="1600" dirty="0"/>
              <a:t>4-1-2,</a:t>
            </a:r>
            <a:r>
              <a:rPr lang="zh-TW" altLang="en-US" sz="1600" dirty="0"/>
              <a:t>表</a:t>
            </a:r>
            <a:r>
              <a:rPr lang="en-US" altLang="zh-TW" sz="1600" dirty="0"/>
              <a:t>4-1-4,</a:t>
            </a:r>
            <a:r>
              <a:rPr lang="zh-TW" altLang="en-US" sz="1600" dirty="0"/>
              <a:t>表</a:t>
            </a:r>
            <a:r>
              <a:rPr lang="en-US" altLang="zh-TW" sz="1600" dirty="0"/>
              <a:t>4-1-6,</a:t>
            </a:r>
            <a:r>
              <a:rPr lang="zh-TW" altLang="en-US" sz="1600" dirty="0"/>
              <a:t>表</a:t>
            </a:r>
            <a:r>
              <a:rPr lang="en-US" altLang="zh-TW" sz="1600" dirty="0"/>
              <a:t>4-2,</a:t>
            </a:r>
            <a:r>
              <a:rPr lang="zh-TW" altLang="en-US" sz="1600" dirty="0"/>
              <a:t>表</a:t>
            </a:r>
            <a:r>
              <a:rPr lang="en-US" altLang="zh-TW" sz="1600" dirty="0"/>
              <a:t>4-2-3,</a:t>
            </a:r>
            <a:r>
              <a:rPr lang="zh-TW" altLang="en-US" sz="1600" dirty="0"/>
              <a:t>表</a:t>
            </a:r>
            <a:r>
              <a:rPr lang="en-US" altLang="zh-TW" sz="1600" dirty="0"/>
              <a:t>4-4-2,</a:t>
            </a:r>
            <a:r>
              <a:rPr lang="zh-TW" altLang="en-US" sz="1600" dirty="0"/>
              <a:t>表</a:t>
            </a:r>
            <a:r>
              <a:rPr lang="en-US" altLang="zh-TW" sz="1600" dirty="0"/>
              <a:t>4-6,</a:t>
            </a:r>
            <a:r>
              <a:rPr lang="zh-TW" altLang="en-US" sz="1600" dirty="0"/>
              <a:t>表</a:t>
            </a:r>
            <a:r>
              <a:rPr lang="en-US" altLang="zh-TW" sz="1600" dirty="0"/>
              <a:t>4-7-2,</a:t>
            </a:r>
            <a:r>
              <a:rPr lang="zh-TW" altLang="en-US" sz="1600" dirty="0"/>
              <a:t>表</a:t>
            </a:r>
            <a:r>
              <a:rPr lang="en-US" altLang="zh-TW" sz="1600" dirty="0"/>
              <a:t>4-7-4,</a:t>
            </a:r>
            <a:r>
              <a:rPr lang="zh-TW" altLang="en-US" sz="1600" dirty="0"/>
              <a:t>表</a:t>
            </a:r>
            <a:r>
              <a:rPr lang="en-US" altLang="zh-TW" sz="1600" dirty="0"/>
              <a:t>4-8-4,</a:t>
            </a:r>
            <a:r>
              <a:rPr lang="zh-TW" altLang="en-US" sz="1600" dirty="0"/>
              <a:t>表</a:t>
            </a:r>
            <a:r>
              <a:rPr lang="en-US" altLang="zh-TW" sz="1600" dirty="0"/>
              <a:t>4-9-2,</a:t>
            </a:r>
            <a:r>
              <a:rPr lang="zh-TW" altLang="en-US" sz="1600" dirty="0"/>
              <a:t>表</a:t>
            </a:r>
            <a:r>
              <a:rPr lang="en-US" altLang="zh-TW" sz="1600" dirty="0"/>
              <a:t>4-12,</a:t>
            </a:r>
            <a:r>
              <a:rPr lang="zh-TW" altLang="en-US" sz="1600" dirty="0"/>
              <a:t>表</a:t>
            </a:r>
            <a:r>
              <a:rPr lang="en-US" altLang="zh-TW" sz="1600" dirty="0"/>
              <a:t>4-14,</a:t>
            </a:r>
            <a:r>
              <a:rPr lang="zh-TW" altLang="en-US" sz="1600" dirty="0"/>
              <a:t>表</a:t>
            </a:r>
            <a:r>
              <a:rPr lang="en-US" altLang="zh-TW" sz="1600" dirty="0"/>
              <a:t>4-18,</a:t>
            </a:r>
            <a:r>
              <a:rPr lang="zh-TW" altLang="en-US" sz="1600" dirty="0"/>
              <a:t>表</a:t>
            </a:r>
            <a:r>
              <a:rPr lang="en-US" altLang="zh-TW" sz="1600" dirty="0"/>
              <a:t>4-19</a:t>
            </a:r>
          </a:p>
        </p:txBody>
      </p:sp>
      <p:sp>
        <p:nvSpPr>
          <p:cNvPr id="45" name="Rectangle 6">
            <a:extLst>
              <a:ext uri="{FF2B5EF4-FFF2-40B4-BE49-F238E27FC236}">
                <a16:creationId xmlns:a16="http://schemas.microsoft.com/office/drawing/2014/main" id="{7663BCA7-5548-4213-8E27-439DAF5438B5}"/>
              </a:ext>
            </a:extLst>
          </p:cNvPr>
          <p:cNvSpPr/>
          <p:nvPr/>
        </p:nvSpPr>
        <p:spPr>
          <a:xfrm>
            <a:off x="8791059" y="2795278"/>
            <a:ext cx="1368000" cy="432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5-1,</a:t>
            </a:r>
            <a:r>
              <a:rPr lang="zh-TW" altLang="en-US" sz="1600" dirty="0"/>
              <a:t>表</a:t>
            </a:r>
            <a:r>
              <a:rPr lang="en-US" altLang="zh-TW" sz="1600" dirty="0"/>
              <a:t>5-2</a:t>
            </a:r>
            <a:endParaRPr lang="zh-TW" altLang="en-US" sz="1600" dirty="0"/>
          </a:p>
        </p:txBody>
      </p:sp>
      <p:sp>
        <p:nvSpPr>
          <p:cNvPr id="46" name="Rectangle 7">
            <a:extLst>
              <a:ext uri="{FF2B5EF4-FFF2-40B4-BE49-F238E27FC236}">
                <a16:creationId xmlns:a16="http://schemas.microsoft.com/office/drawing/2014/main" id="{B21FEC15-DCB1-4C68-941C-613D933CD769}"/>
              </a:ext>
            </a:extLst>
          </p:cNvPr>
          <p:cNvSpPr/>
          <p:nvPr/>
        </p:nvSpPr>
        <p:spPr>
          <a:xfrm>
            <a:off x="10252928" y="2782584"/>
            <a:ext cx="1368000" cy="432000"/>
          </a:xfrm>
          <a:prstGeom prst="roundRect">
            <a:avLst/>
          </a:prstGeom>
          <a:solidFill>
            <a:srgbClr val="4BAC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6-2,</a:t>
            </a:r>
            <a:r>
              <a:rPr lang="zh-TW" altLang="en-US" sz="1600" dirty="0"/>
              <a:t>表</a:t>
            </a:r>
            <a:r>
              <a:rPr lang="en-US" altLang="zh-TW" sz="1600" dirty="0"/>
              <a:t>6-3</a:t>
            </a:r>
            <a:endParaRPr lang="zh-TW" altLang="en-US" sz="1600" dirty="0"/>
          </a:p>
        </p:txBody>
      </p:sp>
      <p:sp>
        <p:nvSpPr>
          <p:cNvPr id="47" name="Rectangle 8">
            <a:extLst>
              <a:ext uri="{FF2B5EF4-FFF2-40B4-BE49-F238E27FC236}">
                <a16:creationId xmlns:a16="http://schemas.microsoft.com/office/drawing/2014/main" id="{DB47B959-FFA3-4AB7-9630-498C12A50F29}"/>
              </a:ext>
            </a:extLst>
          </p:cNvPr>
          <p:cNvSpPr/>
          <p:nvPr/>
        </p:nvSpPr>
        <p:spPr>
          <a:xfrm>
            <a:off x="8791058" y="3330482"/>
            <a:ext cx="3137705" cy="432000"/>
          </a:xfrm>
          <a:prstGeom prst="roundRect">
            <a:avLst/>
          </a:prstGeom>
          <a:solidFill>
            <a:srgbClr val="8064A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7-2,</a:t>
            </a:r>
            <a:r>
              <a:rPr lang="zh-TW" altLang="en-US" sz="1600" dirty="0"/>
              <a:t>表</a:t>
            </a:r>
            <a:r>
              <a:rPr lang="en-US" altLang="zh-TW" sz="1600" dirty="0"/>
              <a:t>7-5,</a:t>
            </a:r>
            <a:r>
              <a:rPr lang="zh-TW" altLang="en-US" sz="1600" dirty="0"/>
              <a:t>表</a:t>
            </a:r>
            <a:r>
              <a:rPr lang="en-US" altLang="zh-TW" sz="1600" dirty="0"/>
              <a:t>7-7,</a:t>
            </a:r>
            <a:r>
              <a:rPr lang="zh-TW" altLang="en-US" sz="1600" dirty="0"/>
              <a:t>表</a:t>
            </a:r>
            <a:r>
              <a:rPr lang="en-US" altLang="zh-TW" sz="1600" dirty="0"/>
              <a:t>7-9,</a:t>
            </a:r>
            <a:r>
              <a:rPr lang="zh-TW" altLang="en-US" sz="1600" dirty="0"/>
              <a:t>表</a:t>
            </a:r>
            <a:r>
              <a:rPr lang="en-US" altLang="zh-TW" sz="1600" dirty="0"/>
              <a:t>7-10</a:t>
            </a:r>
            <a:endParaRPr lang="zh-TW" altLang="en-US" sz="1600" dirty="0"/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id="{8219A9B8-3F8F-4E68-993C-2274E50EB38E}"/>
              </a:ext>
            </a:extLst>
          </p:cNvPr>
          <p:cNvSpPr/>
          <p:nvPr/>
        </p:nvSpPr>
        <p:spPr>
          <a:xfrm>
            <a:off x="8791058" y="3865686"/>
            <a:ext cx="851980" cy="432000"/>
          </a:xfrm>
          <a:prstGeom prst="roundRec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8-5</a:t>
            </a:r>
            <a:endParaRPr lang="zh-TW" altLang="en-US" sz="1600" dirty="0"/>
          </a:p>
        </p:txBody>
      </p:sp>
      <p:sp>
        <p:nvSpPr>
          <p:cNvPr id="49" name="Rectangle 11">
            <a:extLst>
              <a:ext uri="{FF2B5EF4-FFF2-40B4-BE49-F238E27FC236}">
                <a16:creationId xmlns:a16="http://schemas.microsoft.com/office/drawing/2014/main" id="{EF6B6F24-5623-442C-8BCC-1377000475D0}"/>
              </a:ext>
            </a:extLst>
          </p:cNvPr>
          <p:cNvSpPr/>
          <p:nvPr/>
        </p:nvSpPr>
        <p:spPr>
          <a:xfrm>
            <a:off x="9736906" y="3864566"/>
            <a:ext cx="1506058" cy="432000"/>
          </a:xfrm>
          <a:prstGeom prst="round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10-2,</a:t>
            </a:r>
            <a:r>
              <a:rPr lang="zh-TW" altLang="en-US" sz="1600" dirty="0"/>
              <a:t>表</a:t>
            </a:r>
            <a:r>
              <a:rPr lang="en-US" altLang="zh-TW" sz="1600" dirty="0"/>
              <a:t>10-3</a:t>
            </a:r>
            <a:endParaRPr lang="zh-TW" altLang="en-US" sz="1600" dirty="0"/>
          </a:p>
        </p:txBody>
      </p:sp>
      <p:sp>
        <p:nvSpPr>
          <p:cNvPr id="50" name="Rectangle 12">
            <a:extLst>
              <a:ext uri="{FF2B5EF4-FFF2-40B4-BE49-F238E27FC236}">
                <a16:creationId xmlns:a16="http://schemas.microsoft.com/office/drawing/2014/main" id="{10E51A9B-3859-4F68-9611-A02CBCEC7EF0}"/>
              </a:ext>
            </a:extLst>
          </p:cNvPr>
          <p:cNvSpPr/>
          <p:nvPr/>
        </p:nvSpPr>
        <p:spPr>
          <a:xfrm>
            <a:off x="2163040" y="4372741"/>
            <a:ext cx="2201142" cy="43200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13-1,</a:t>
            </a:r>
            <a:r>
              <a:rPr lang="zh-TW" altLang="en-US" sz="1600" dirty="0"/>
              <a:t>表</a:t>
            </a:r>
            <a:r>
              <a:rPr lang="en-US" altLang="zh-TW" sz="1600" dirty="0"/>
              <a:t>13-8,</a:t>
            </a:r>
            <a:r>
              <a:rPr lang="zh-TW" altLang="en-US" sz="1600" dirty="0"/>
              <a:t>表</a:t>
            </a:r>
            <a:r>
              <a:rPr lang="en-US" altLang="zh-TW" sz="1600" dirty="0"/>
              <a:t>13-9</a:t>
            </a:r>
            <a:endParaRPr lang="zh-TW" altLang="en-US" sz="1600" dirty="0"/>
          </a:p>
        </p:txBody>
      </p:sp>
      <p:sp>
        <p:nvSpPr>
          <p:cNvPr id="51" name="Rectangle 13">
            <a:extLst>
              <a:ext uri="{FF2B5EF4-FFF2-40B4-BE49-F238E27FC236}">
                <a16:creationId xmlns:a16="http://schemas.microsoft.com/office/drawing/2014/main" id="{1500BB13-6259-40B1-B970-BFEED3FA7DFF}"/>
              </a:ext>
            </a:extLst>
          </p:cNvPr>
          <p:cNvSpPr/>
          <p:nvPr/>
        </p:nvSpPr>
        <p:spPr>
          <a:xfrm>
            <a:off x="4450986" y="4371587"/>
            <a:ext cx="3851350" cy="432000"/>
          </a:xfrm>
          <a:prstGeom prst="round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14-1,</a:t>
            </a:r>
            <a:r>
              <a:rPr lang="zh-TW" altLang="en-US" sz="1600" dirty="0"/>
              <a:t>表</a:t>
            </a:r>
            <a:r>
              <a:rPr lang="en-US" altLang="zh-TW" sz="1600" dirty="0"/>
              <a:t>14-4,</a:t>
            </a:r>
            <a:r>
              <a:rPr lang="zh-TW" altLang="en-US" sz="1600" dirty="0"/>
              <a:t>表</a:t>
            </a:r>
            <a:r>
              <a:rPr lang="en-US" altLang="zh-TW" sz="1600" dirty="0"/>
              <a:t>14-5,</a:t>
            </a:r>
            <a:r>
              <a:rPr lang="zh-TW" altLang="en-US" sz="1600" dirty="0"/>
              <a:t>表</a:t>
            </a:r>
            <a:r>
              <a:rPr lang="en-US" altLang="zh-TW" sz="1600" dirty="0"/>
              <a:t>14-11,</a:t>
            </a:r>
            <a:r>
              <a:rPr lang="zh-TW" altLang="en-US" sz="1600" dirty="0"/>
              <a:t>表</a:t>
            </a:r>
            <a:r>
              <a:rPr lang="en-US" altLang="zh-TW" sz="1600" dirty="0"/>
              <a:t>14-12</a:t>
            </a:r>
            <a:endParaRPr lang="zh-TW" altLang="en-US" sz="1600" dirty="0"/>
          </a:p>
        </p:txBody>
      </p:sp>
      <p:sp>
        <p:nvSpPr>
          <p:cNvPr id="52" name="Rectangle 14">
            <a:extLst>
              <a:ext uri="{FF2B5EF4-FFF2-40B4-BE49-F238E27FC236}">
                <a16:creationId xmlns:a16="http://schemas.microsoft.com/office/drawing/2014/main" id="{332DE4C0-4B13-4959-B578-3FFB87AE4B83}"/>
              </a:ext>
            </a:extLst>
          </p:cNvPr>
          <p:cNvSpPr/>
          <p:nvPr/>
        </p:nvSpPr>
        <p:spPr>
          <a:xfrm>
            <a:off x="8389140" y="4362817"/>
            <a:ext cx="1368000" cy="432000"/>
          </a:xfrm>
          <a:prstGeom prst="roundRect">
            <a:avLst/>
          </a:prstGeom>
          <a:solidFill>
            <a:srgbClr val="9933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15-1</a:t>
            </a:r>
            <a:endParaRPr lang="zh-TW" altLang="en-US" sz="1600" dirty="0"/>
          </a:p>
        </p:txBody>
      </p:sp>
      <p:sp>
        <p:nvSpPr>
          <p:cNvPr id="53" name="Rectangle 4">
            <a:extLst>
              <a:ext uri="{FF2B5EF4-FFF2-40B4-BE49-F238E27FC236}">
                <a16:creationId xmlns:a16="http://schemas.microsoft.com/office/drawing/2014/main" id="{67CC73CD-88A7-420C-9159-6A4A46926F73}"/>
              </a:ext>
            </a:extLst>
          </p:cNvPr>
          <p:cNvSpPr/>
          <p:nvPr/>
        </p:nvSpPr>
        <p:spPr>
          <a:xfrm>
            <a:off x="2163040" y="5135304"/>
            <a:ext cx="1368000" cy="432000"/>
          </a:xfrm>
          <a:prstGeom prst="roundRect">
            <a:avLst/>
          </a:prstGeom>
          <a:solidFill>
            <a:srgbClr val="A5A5A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3-1</a:t>
            </a:r>
            <a:endParaRPr lang="zh-TW" altLang="en-US" sz="1600" dirty="0"/>
          </a:p>
        </p:txBody>
      </p:sp>
      <p:sp>
        <p:nvSpPr>
          <p:cNvPr id="54" name="Rectangle 5">
            <a:extLst>
              <a:ext uri="{FF2B5EF4-FFF2-40B4-BE49-F238E27FC236}">
                <a16:creationId xmlns:a16="http://schemas.microsoft.com/office/drawing/2014/main" id="{8E6FC936-37CC-4A99-ABAC-636B58FA8363}"/>
              </a:ext>
            </a:extLst>
          </p:cNvPr>
          <p:cNvSpPr/>
          <p:nvPr/>
        </p:nvSpPr>
        <p:spPr>
          <a:xfrm>
            <a:off x="3593736" y="5131469"/>
            <a:ext cx="4906028" cy="432000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4-1,</a:t>
            </a:r>
            <a:r>
              <a:rPr lang="zh-TW" altLang="en-US" sz="1600" dirty="0"/>
              <a:t>表</a:t>
            </a:r>
            <a:r>
              <a:rPr lang="en-US" altLang="zh-TW" sz="1600" dirty="0"/>
              <a:t>4-1-3,</a:t>
            </a:r>
            <a:r>
              <a:rPr lang="zh-TW" altLang="en-US" sz="1600" dirty="0"/>
              <a:t>表</a:t>
            </a:r>
            <a:r>
              <a:rPr lang="en-US" altLang="zh-TW" sz="1600" dirty="0"/>
              <a:t>4-1-4,</a:t>
            </a:r>
            <a:r>
              <a:rPr lang="zh-TW" altLang="en-US" sz="1600" dirty="0"/>
              <a:t>表</a:t>
            </a:r>
            <a:r>
              <a:rPr lang="en-US" altLang="zh-TW" sz="1600" dirty="0"/>
              <a:t>4-2,</a:t>
            </a:r>
            <a:r>
              <a:rPr lang="zh-TW" altLang="en-US" sz="1600" dirty="0"/>
              <a:t>表</a:t>
            </a:r>
            <a:r>
              <a:rPr lang="en-US" altLang="zh-TW" sz="1600" dirty="0"/>
              <a:t>4-2-1,</a:t>
            </a:r>
            <a:r>
              <a:rPr lang="zh-TW" altLang="en-US" sz="1600" dirty="0"/>
              <a:t>表</a:t>
            </a:r>
            <a:r>
              <a:rPr lang="en-US" altLang="zh-TW" sz="1600" dirty="0"/>
              <a:t>4-18,</a:t>
            </a:r>
            <a:r>
              <a:rPr lang="zh-TW" altLang="en-US" sz="1600" dirty="0"/>
              <a:t>表</a:t>
            </a:r>
            <a:r>
              <a:rPr lang="en-US" altLang="zh-TW" sz="1600" dirty="0"/>
              <a:t>4-19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42173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B676CA0-C3BC-4CF9-893D-BAC1E20AAB5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57854312"/>
              </p:ext>
            </p:extLst>
          </p:nvPr>
        </p:nvGraphicFramePr>
        <p:xfrm>
          <a:off x="187036" y="955674"/>
          <a:ext cx="11822402" cy="4925144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901537">
                  <a:extLst>
                    <a:ext uri="{9D8B030D-6E8A-4147-A177-3AD203B41FA5}">
                      <a16:colId xmlns:a16="http://schemas.microsoft.com/office/drawing/2014/main" val="956847855"/>
                    </a:ext>
                  </a:extLst>
                </a:gridCol>
                <a:gridCol w="9920865">
                  <a:extLst>
                    <a:ext uri="{9D8B030D-6E8A-4147-A177-3AD203B41FA5}">
                      <a16:colId xmlns:a16="http://schemas.microsoft.com/office/drawing/2014/main" val="1121232617"/>
                    </a:ext>
                  </a:extLst>
                </a:gridCol>
              </a:tblGrid>
              <a:tr h="49691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/>
                        <a:t>應用單位</a:t>
                      </a:r>
                      <a:endParaRPr lang="zh-TW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/>
                        <a:t>應用表冊</a:t>
                      </a:r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385017"/>
                  </a:ext>
                </a:extLst>
              </a:tr>
              <a:tr h="2567103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台灣評鑑協會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225073"/>
                  </a:ext>
                </a:extLst>
              </a:tr>
              <a:tr h="700657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教育部人事處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901579"/>
                  </a:ext>
                </a:extLst>
              </a:tr>
              <a:tr h="1160471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教育部國際司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22169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0981895-D901-4C24-B9F5-454C0696A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882F43-3C4C-4F07-A482-16CB006F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表冊應用單位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12BD5DD-3C10-473E-8B14-EB766E78A2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397D638A-34A3-43E8-8258-1B27DA048598}"/>
              </a:ext>
            </a:extLst>
          </p:cNvPr>
          <p:cNvGrpSpPr/>
          <p:nvPr/>
        </p:nvGrpSpPr>
        <p:grpSpPr>
          <a:xfrm>
            <a:off x="113370" y="5989788"/>
            <a:ext cx="11646477" cy="696221"/>
            <a:chOff x="104878" y="5891040"/>
            <a:chExt cx="11646477" cy="696221"/>
          </a:xfrm>
        </p:grpSpPr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012F3417-F459-4EBD-A3A7-8B92156BD00F}"/>
                </a:ext>
              </a:extLst>
            </p:cNvPr>
            <p:cNvSpPr/>
            <p:nvPr/>
          </p:nvSpPr>
          <p:spPr>
            <a:xfrm>
              <a:off x="1689491" y="5904476"/>
              <a:ext cx="1368000" cy="288000"/>
            </a:xfrm>
            <a:prstGeom prst="roundRect">
              <a:avLst/>
            </a:prstGeom>
            <a:solidFill>
              <a:srgbClr val="5B9BD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 </a:t>
              </a:r>
              <a:r>
                <a:rPr lang="zh-TW" altLang="en-US" dirty="0"/>
                <a:t>師資</a:t>
              </a: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0BEFA8B8-3A03-40A5-8A62-27A96386B9B9}"/>
                </a:ext>
              </a:extLst>
            </p:cNvPr>
            <p:cNvSpPr/>
            <p:nvPr/>
          </p:nvSpPr>
          <p:spPr>
            <a:xfrm>
              <a:off x="3133898" y="5906798"/>
              <a:ext cx="1368000" cy="288000"/>
            </a:xfrm>
            <a:prstGeom prst="roundRect">
              <a:avLst/>
            </a:prstGeom>
            <a:solidFill>
              <a:srgbClr val="ED7D3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2 </a:t>
              </a:r>
              <a:r>
                <a:rPr lang="zh-TW" altLang="en-US" dirty="0"/>
                <a:t>招生</a:t>
              </a: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917B0FBC-7892-4DCA-BB91-F828FECA6E60}"/>
                </a:ext>
              </a:extLst>
            </p:cNvPr>
            <p:cNvSpPr/>
            <p:nvPr/>
          </p:nvSpPr>
          <p:spPr>
            <a:xfrm>
              <a:off x="4578305" y="5894875"/>
              <a:ext cx="1368000" cy="288000"/>
            </a:xfrm>
            <a:prstGeom prst="roundRect">
              <a:avLst/>
            </a:prstGeom>
            <a:solidFill>
              <a:srgbClr val="A5A5A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3 </a:t>
              </a:r>
              <a:r>
                <a:rPr lang="zh-TW" altLang="en-US" dirty="0"/>
                <a:t>課程教學</a:t>
              </a:r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72D20031-9502-4C98-9B01-381157AB5CF4}"/>
                </a:ext>
              </a:extLst>
            </p:cNvPr>
            <p:cNvSpPr/>
            <p:nvPr/>
          </p:nvSpPr>
          <p:spPr>
            <a:xfrm>
              <a:off x="6009001" y="5891040"/>
              <a:ext cx="1368000" cy="288000"/>
            </a:xfrm>
            <a:prstGeom prst="roundRect">
              <a:avLst/>
            </a:prstGeom>
            <a:solidFill>
              <a:srgbClr val="70AD4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4 </a:t>
              </a:r>
              <a:r>
                <a:rPr lang="zh-TW" altLang="en-US" dirty="0"/>
                <a:t>學生</a:t>
              </a:r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93C6716C-D35C-49E0-8E70-62E49393B33A}"/>
                </a:ext>
              </a:extLst>
            </p:cNvPr>
            <p:cNvSpPr/>
            <p:nvPr/>
          </p:nvSpPr>
          <p:spPr>
            <a:xfrm>
              <a:off x="7467119" y="5891040"/>
              <a:ext cx="1368000" cy="2880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5 </a:t>
              </a:r>
              <a:r>
                <a:rPr lang="zh-TW" altLang="en-US" dirty="0"/>
                <a:t>圖書館</a:t>
              </a:r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569316A0-F9F4-405D-8499-5FCF3CDB5260}"/>
                </a:ext>
              </a:extLst>
            </p:cNvPr>
            <p:cNvSpPr/>
            <p:nvPr/>
          </p:nvSpPr>
          <p:spPr>
            <a:xfrm>
              <a:off x="8925237" y="5904476"/>
              <a:ext cx="1368000" cy="288000"/>
            </a:xfrm>
            <a:prstGeom prst="roundRect">
              <a:avLst/>
            </a:prstGeom>
            <a:solidFill>
              <a:srgbClr val="4BACC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6 </a:t>
              </a:r>
              <a:r>
                <a:rPr lang="zh-TW" altLang="en-US" dirty="0"/>
                <a:t>推廣服務</a:t>
              </a: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247DA4CF-AAED-4AC5-A6EF-41E9157E2BC3}"/>
                </a:ext>
              </a:extLst>
            </p:cNvPr>
            <p:cNvSpPr/>
            <p:nvPr/>
          </p:nvSpPr>
          <p:spPr>
            <a:xfrm>
              <a:off x="1689491" y="6299261"/>
              <a:ext cx="1368000" cy="288000"/>
            </a:xfrm>
            <a:prstGeom prst="roundRect">
              <a:avLst/>
            </a:prstGeom>
            <a:solidFill>
              <a:srgbClr val="8064A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7 </a:t>
              </a:r>
              <a:r>
                <a:rPr lang="zh-TW" altLang="en-US" dirty="0"/>
                <a:t>學生事務</a:t>
              </a: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4CDBB054-1915-4E5A-8514-07A548C0793C}"/>
                </a:ext>
              </a:extLst>
            </p:cNvPr>
            <p:cNvSpPr/>
            <p:nvPr/>
          </p:nvSpPr>
          <p:spPr>
            <a:xfrm>
              <a:off x="3133898" y="6299261"/>
              <a:ext cx="1368000" cy="288000"/>
            </a:xfrm>
            <a:prstGeom prst="roundRect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8 </a:t>
              </a:r>
              <a:r>
                <a:rPr lang="zh-TW" altLang="en-US" dirty="0"/>
                <a:t>校地</a:t>
              </a: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B35E2A34-14AD-4EE7-AF2A-9C5FEB8CDDC9}"/>
                </a:ext>
              </a:extLst>
            </p:cNvPr>
            <p:cNvSpPr/>
            <p:nvPr/>
          </p:nvSpPr>
          <p:spPr>
            <a:xfrm>
              <a:off x="4578305" y="6295680"/>
              <a:ext cx="1368000" cy="2880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9 </a:t>
              </a:r>
              <a:r>
                <a:rPr lang="zh-TW" altLang="en-US" dirty="0"/>
                <a:t>財務</a:t>
              </a:r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1709E759-20CF-4417-AAA5-7132DACAAB24}"/>
                </a:ext>
              </a:extLst>
            </p:cNvPr>
            <p:cNvSpPr/>
            <p:nvPr/>
          </p:nvSpPr>
          <p:spPr>
            <a:xfrm>
              <a:off x="6006393" y="6295680"/>
              <a:ext cx="1368000" cy="288000"/>
            </a:xfrm>
            <a:prstGeom prst="roundRect">
              <a:avLst/>
            </a:prstGeom>
            <a:solidFill>
              <a:srgbClr val="0070C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10 </a:t>
              </a:r>
              <a:r>
                <a:rPr lang="zh-TW" altLang="en-US" dirty="0"/>
                <a:t>董事會</a:t>
              </a:r>
            </a:p>
          </p:txBody>
        </p: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A46ACDDB-E69E-4641-8E29-8B9C03BA7FDB}"/>
                </a:ext>
              </a:extLst>
            </p:cNvPr>
            <p:cNvSpPr/>
            <p:nvPr/>
          </p:nvSpPr>
          <p:spPr>
            <a:xfrm>
              <a:off x="7467119" y="6295680"/>
              <a:ext cx="1368000" cy="2880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13 </a:t>
              </a:r>
              <a:r>
                <a:rPr lang="zh-TW" altLang="en-US" dirty="0"/>
                <a:t>學校資料</a:t>
              </a: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5FE965DC-2470-4884-9216-0546B81446D0}"/>
                </a:ext>
              </a:extLst>
            </p:cNvPr>
            <p:cNvSpPr/>
            <p:nvPr/>
          </p:nvSpPr>
          <p:spPr>
            <a:xfrm>
              <a:off x="8925237" y="6295680"/>
              <a:ext cx="1368000" cy="2880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14 </a:t>
              </a:r>
              <a:r>
                <a:rPr lang="zh-TW" altLang="en-US" dirty="0"/>
                <a:t>產學合作</a:t>
              </a:r>
            </a:p>
          </p:txBody>
        </p:sp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id="{D7A667F4-635F-486E-92C4-60FCF5A31378}"/>
                </a:ext>
              </a:extLst>
            </p:cNvPr>
            <p:cNvSpPr/>
            <p:nvPr/>
          </p:nvSpPr>
          <p:spPr>
            <a:xfrm>
              <a:off x="10383355" y="6295680"/>
              <a:ext cx="1368000" cy="288000"/>
            </a:xfrm>
            <a:prstGeom prst="roundRect">
              <a:avLst/>
            </a:prstGeom>
            <a:solidFill>
              <a:srgbClr val="99336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15 </a:t>
              </a:r>
              <a:r>
                <a:rPr lang="zh-TW" altLang="en-US" dirty="0"/>
                <a:t>國際化</a:t>
              </a:r>
            </a:p>
          </p:txBody>
        </p: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F74B38AD-800C-4437-B460-F08D01669923}"/>
                </a:ext>
              </a:extLst>
            </p:cNvPr>
            <p:cNvSpPr txBox="1"/>
            <p:nvPr/>
          </p:nvSpPr>
          <p:spPr>
            <a:xfrm>
              <a:off x="104878" y="6112517"/>
              <a:ext cx="15846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18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表冊類別說明 </a:t>
              </a:r>
              <a:endParaRPr lang="zh-TW" altLang="en-US" dirty="0"/>
            </a:p>
          </p:txBody>
        </p:sp>
      </p:grpSp>
      <p:sp>
        <p:nvSpPr>
          <p:cNvPr id="22" name="Rectangle 2">
            <a:extLst>
              <a:ext uri="{FF2B5EF4-FFF2-40B4-BE49-F238E27FC236}">
                <a16:creationId xmlns:a16="http://schemas.microsoft.com/office/drawing/2014/main" id="{99626378-14B2-4CE5-A661-F8E1E7670A18}"/>
              </a:ext>
            </a:extLst>
          </p:cNvPr>
          <p:cNvSpPr/>
          <p:nvPr/>
        </p:nvSpPr>
        <p:spPr>
          <a:xfrm>
            <a:off x="2183822" y="1719131"/>
            <a:ext cx="9663482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1-2-1,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1-6,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1-7,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1-9,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1-10,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1-14,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1-16,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1-17-1</a:t>
            </a:r>
            <a:endParaRPr lang="zh-TW" altLang="en-US" sz="1600" dirty="0">
              <a:latin typeface="+mn-ea"/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38DFB978-DDC3-4CCB-AA17-8C00B3615129}"/>
              </a:ext>
            </a:extLst>
          </p:cNvPr>
          <p:cNvSpPr/>
          <p:nvPr/>
        </p:nvSpPr>
        <p:spPr>
          <a:xfrm>
            <a:off x="2183822" y="2255594"/>
            <a:ext cx="1827069" cy="432000"/>
          </a:xfrm>
          <a:prstGeom prst="roundRect">
            <a:avLst/>
          </a:prstGeom>
          <a:solidFill>
            <a:srgbClr val="ED7D3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2-1-2</a:t>
            </a:r>
            <a:r>
              <a:rPr lang="zh-TW" altLang="en-US" sz="1600" dirty="0"/>
              <a:t>、表</a:t>
            </a:r>
            <a:r>
              <a:rPr lang="en-US" altLang="zh-TW" sz="1600" dirty="0"/>
              <a:t>2-1-3</a:t>
            </a:r>
            <a:endParaRPr lang="zh-TW" altLang="en-US" sz="1600" dirty="0"/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398256B7-20EE-457A-800F-610AB033CE13}"/>
              </a:ext>
            </a:extLst>
          </p:cNvPr>
          <p:cNvSpPr/>
          <p:nvPr/>
        </p:nvSpPr>
        <p:spPr>
          <a:xfrm>
            <a:off x="4114801" y="2259877"/>
            <a:ext cx="2576944" cy="432000"/>
          </a:xfrm>
          <a:prstGeom prst="roundRect">
            <a:avLst/>
          </a:prstGeom>
          <a:solidFill>
            <a:srgbClr val="A5A5A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3-1,</a:t>
            </a:r>
            <a:r>
              <a:rPr lang="zh-TW" altLang="en-US" sz="1600" dirty="0"/>
              <a:t>表</a:t>
            </a:r>
            <a:r>
              <a:rPr lang="en-US" altLang="zh-TW" sz="1600" dirty="0"/>
              <a:t>3-2-3,</a:t>
            </a:r>
            <a:r>
              <a:rPr lang="zh-TW" altLang="en-US" sz="1600" dirty="0"/>
              <a:t>表</a:t>
            </a:r>
            <a:r>
              <a:rPr lang="en-US" altLang="zh-TW" sz="1600" dirty="0"/>
              <a:t>3-5,</a:t>
            </a:r>
            <a:r>
              <a:rPr lang="zh-TW" altLang="en-US" sz="1600" dirty="0"/>
              <a:t>表</a:t>
            </a:r>
            <a:r>
              <a:rPr lang="en-US" altLang="zh-TW" sz="1600" dirty="0"/>
              <a:t>3-7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89442947-1C35-42B9-B488-6274511A260A}"/>
              </a:ext>
            </a:extLst>
          </p:cNvPr>
          <p:cNvSpPr/>
          <p:nvPr/>
        </p:nvSpPr>
        <p:spPr>
          <a:xfrm>
            <a:off x="2183822" y="2766373"/>
            <a:ext cx="4507923" cy="978149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4-1-6,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4-4-2,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4-4-3,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4-6,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4-7-2,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4-8-1,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4-8-2,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4-8-3,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4-10,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4-14,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4-19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13860BAB-D17A-41BB-B1D3-B58EB237ADC0}"/>
              </a:ext>
            </a:extLst>
          </p:cNvPr>
          <p:cNvSpPr/>
          <p:nvPr/>
        </p:nvSpPr>
        <p:spPr>
          <a:xfrm>
            <a:off x="6795654" y="2267771"/>
            <a:ext cx="2576943" cy="432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5-1,</a:t>
            </a:r>
            <a:r>
              <a:rPr lang="zh-TW" altLang="en-US" sz="1600" dirty="0"/>
              <a:t>表</a:t>
            </a:r>
            <a:r>
              <a:rPr lang="en-US" altLang="zh-TW" sz="1600" dirty="0"/>
              <a:t>5-2,</a:t>
            </a:r>
            <a:r>
              <a:rPr lang="zh-TW" altLang="en-US" sz="1600" dirty="0"/>
              <a:t>表</a:t>
            </a:r>
            <a:r>
              <a:rPr lang="en-US" altLang="zh-TW" sz="1600" dirty="0"/>
              <a:t>5-2-1,</a:t>
            </a:r>
            <a:r>
              <a:rPr lang="zh-TW" altLang="en-US" sz="1600" dirty="0"/>
              <a:t>表</a:t>
            </a:r>
            <a:r>
              <a:rPr lang="en-US" altLang="zh-TW" sz="1600" dirty="0"/>
              <a:t>5-3</a:t>
            </a:r>
            <a:endParaRPr lang="zh-TW" altLang="en-US" sz="1600" dirty="0"/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1AB92B17-F28E-4D5F-B0AD-FCEDDFC33134}"/>
              </a:ext>
            </a:extLst>
          </p:cNvPr>
          <p:cNvSpPr/>
          <p:nvPr/>
        </p:nvSpPr>
        <p:spPr>
          <a:xfrm>
            <a:off x="9481774" y="2267771"/>
            <a:ext cx="1875490" cy="432000"/>
          </a:xfrm>
          <a:prstGeom prst="roundRect">
            <a:avLst/>
          </a:prstGeom>
          <a:solidFill>
            <a:srgbClr val="4BAC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6-1,</a:t>
            </a:r>
            <a:r>
              <a:rPr lang="zh-TW" altLang="en-US" sz="1600" dirty="0"/>
              <a:t>表</a:t>
            </a:r>
            <a:r>
              <a:rPr lang="en-US" altLang="zh-TW" sz="1600" dirty="0"/>
              <a:t>6-2,</a:t>
            </a:r>
            <a:r>
              <a:rPr lang="zh-TW" altLang="en-US" sz="1600" dirty="0"/>
              <a:t>表</a:t>
            </a:r>
            <a:r>
              <a:rPr lang="en-US" altLang="zh-TW" sz="1600" dirty="0"/>
              <a:t>6-3</a:t>
            </a:r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id="{C2B50D84-4CB0-4979-B1B7-597A17EBD5FC}"/>
              </a:ext>
            </a:extLst>
          </p:cNvPr>
          <p:cNvSpPr/>
          <p:nvPr/>
        </p:nvSpPr>
        <p:spPr>
          <a:xfrm>
            <a:off x="6795654" y="2743518"/>
            <a:ext cx="1454728" cy="432000"/>
          </a:xfrm>
          <a:prstGeom prst="roundRect">
            <a:avLst/>
          </a:prstGeom>
          <a:solidFill>
            <a:srgbClr val="8064A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7-2</a:t>
            </a:r>
            <a:r>
              <a:rPr lang="zh-TW" altLang="en-US" sz="1600" dirty="0"/>
              <a:t>、表</a:t>
            </a:r>
            <a:r>
              <a:rPr lang="en-US" altLang="zh-TW" sz="1600" dirty="0"/>
              <a:t>7-4</a:t>
            </a:r>
            <a:endParaRPr lang="zh-TW" altLang="en-US" sz="1600" dirty="0"/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3743FB9C-4005-4CFE-83F7-462B22BA705D}"/>
              </a:ext>
            </a:extLst>
          </p:cNvPr>
          <p:cNvSpPr/>
          <p:nvPr/>
        </p:nvSpPr>
        <p:spPr>
          <a:xfrm>
            <a:off x="8354291" y="2756590"/>
            <a:ext cx="2021104" cy="432000"/>
          </a:xfrm>
          <a:prstGeom prst="roundRec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8-1,</a:t>
            </a:r>
            <a:r>
              <a:rPr lang="zh-TW" altLang="en-US" sz="1600" dirty="0"/>
              <a:t>表</a:t>
            </a:r>
            <a:r>
              <a:rPr lang="en-US" altLang="zh-TW" sz="1600" dirty="0"/>
              <a:t>8-2-1,</a:t>
            </a:r>
            <a:r>
              <a:rPr lang="zh-TW" altLang="en-US" sz="1600" dirty="0"/>
              <a:t>表</a:t>
            </a:r>
            <a:r>
              <a:rPr lang="en-US" altLang="zh-TW" sz="1600" dirty="0"/>
              <a:t>8-5</a:t>
            </a:r>
            <a:endParaRPr lang="zh-TW" altLang="en-US" sz="1600" dirty="0"/>
          </a:p>
        </p:txBody>
      </p:sp>
      <p:sp>
        <p:nvSpPr>
          <p:cNvPr id="30" name="Rectangle 10">
            <a:extLst>
              <a:ext uri="{FF2B5EF4-FFF2-40B4-BE49-F238E27FC236}">
                <a16:creationId xmlns:a16="http://schemas.microsoft.com/office/drawing/2014/main" id="{F1103D42-5319-4239-87E3-52FCD1EA6510}"/>
              </a:ext>
            </a:extLst>
          </p:cNvPr>
          <p:cNvSpPr/>
          <p:nvPr/>
        </p:nvSpPr>
        <p:spPr>
          <a:xfrm>
            <a:off x="6795653" y="3289667"/>
            <a:ext cx="1454727" cy="4320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9-2-7</a:t>
            </a:r>
            <a:endParaRPr lang="zh-TW" altLang="en-US" sz="1600" dirty="0"/>
          </a:p>
        </p:txBody>
      </p:sp>
      <p:sp>
        <p:nvSpPr>
          <p:cNvPr id="31" name="Rectangle 11">
            <a:extLst>
              <a:ext uri="{FF2B5EF4-FFF2-40B4-BE49-F238E27FC236}">
                <a16:creationId xmlns:a16="http://schemas.microsoft.com/office/drawing/2014/main" id="{2ED0C4B9-1D42-49CD-B725-A9871CEF5699}"/>
              </a:ext>
            </a:extLst>
          </p:cNvPr>
          <p:cNvSpPr/>
          <p:nvPr/>
        </p:nvSpPr>
        <p:spPr>
          <a:xfrm>
            <a:off x="8354288" y="3291139"/>
            <a:ext cx="2021104" cy="432000"/>
          </a:xfrm>
          <a:prstGeom prst="round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10-1</a:t>
            </a:r>
            <a:r>
              <a:rPr lang="zh-TW" altLang="en-US" sz="1600" dirty="0"/>
              <a:t>、表</a:t>
            </a:r>
            <a:r>
              <a:rPr lang="en-US" altLang="zh-TW" sz="1600" dirty="0"/>
              <a:t>10-3</a:t>
            </a:r>
            <a:endParaRPr lang="zh-TW" altLang="en-US" sz="1600" dirty="0"/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D4AE3CC5-1DC7-40F0-9646-9ADBEBFE914F}"/>
              </a:ext>
            </a:extLst>
          </p:cNvPr>
          <p:cNvSpPr/>
          <p:nvPr/>
        </p:nvSpPr>
        <p:spPr>
          <a:xfrm>
            <a:off x="2183822" y="4164752"/>
            <a:ext cx="3752787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1-20,</a:t>
            </a:r>
            <a:r>
              <a:rPr lang="zh-TW" altLang="en-US" sz="1600" dirty="0"/>
              <a:t>表</a:t>
            </a:r>
            <a:r>
              <a:rPr lang="en-US" altLang="zh-TW" sz="1600" dirty="0"/>
              <a:t>1-21,</a:t>
            </a:r>
            <a:r>
              <a:rPr lang="zh-TW" altLang="en-US" sz="1600" dirty="0"/>
              <a:t>表</a:t>
            </a:r>
            <a:r>
              <a:rPr lang="en-US" altLang="zh-TW" sz="1600" dirty="0"/>
              <a:t>1-22,</a:t>
            </a:r>
            <a:r>
              <a:rPr lang="zh-TW" altLang="en-US" sz="1600" dirty="0"/>
              <a:t>表</a:t>
            </a:r>
            <a:r>
              <a:rPr lang="en-US" altLang="zh-TW" sz="1600" dirty="0"/>
              <a:t>1-22-1,</a:t>
            </a:r>
            <a:r>
              <a:rPr lang="zh-TW" altLang="en-US" sz="1600" dirty="0"/>
              <a:t>表</a:t>
            </a:r>
            <a:r>
              <a:rPr lang="en-US" altLang="zh-TW" sz="1600" dirty="0"/>
              <a:t>1-23</a:t>
            </a: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6DB7A8BC-DD40-49DD-9480-CD5D7AB0007F}"/>
              </a:ext>
            </a:extLst>
          </p:cNvPr>
          <p:cNvSpPr/>
          <p:nvPr/>
        </p:nvSpPr>
        <p:spPr>
          <a:xfrm>
            <a:off x="2183823" y="4834709"/>
            <a:ext cx="3032414" cy="432000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4-2-3,</a:t>
            </a:r>
            <a:r>
              <a:rPr lang="zh-TW" altLang="en-US" sz="1600" dirty="0"/>
              <a:t>表</a:t>
            </a:r>
            <a:r>
              <a:rPr lang="en-US" altLang="zh-TW" sz="1600" dirty="0"/>
              <a:t>4-12,</a:t>
            </a:r>
            <a:r>
              <a:rPr lang="zh-TW" altLang="en-US" sz="1600" dirty="0"/>
              <a:t>表</a:t>
            </a:r>
            <a:r>
              <a:rPr lang="en-US" altLang="zh-TW" sz="1600" dirty="0"/>
              <a:t>4-13,</a:t>
            </a:r>
            <a:r>
              <a:rPr lang="zh-TW" altLang="en-US" sz="1600" dirty="0"/>
              <a:t>表</a:t>
            </a:r>
            <a:r>
              <a:rPr lang="en-US" altLang="zh-TW" sz="1600" dirty="0"/>
              <a:t>4-14</a:t>
            </a:r>
          </a:p>
        </p:txBody>
      </p:sp>
      <p:sp>
        <p:nvSpPr>
          <p:cNvPr id="34" name="Rectangle 7">
            <a:extLst>
              <a:ext uri="{FF2B5EF4-FFF2-40B4-BE49-F238E27FC236}">
                <a16:creationId xmlns:a16="http://schemas.microsoft.com/office/drawing/2014/main" id="{7502D051-D7D1-478D-B248-8E4A94067CF4}"/>
              </a:ext>
            </a:extLst>
          </p:cNvPr>
          <p:cNvSpPr/>
          <p:nvPr/>
        </p:nvSpPr>
        <p:spPr>
          <a:xfrm>
            <a:off x="2183822" y="5343774"/>
            <a:ext cx="3032413" cy="432000"/>
          </a:xfrm>
          <a:prstGeom prst="roundRect">
            <a:avLst/>
          </a:prstGeom>
          <a:solidFill>
            <a:srgbClr val="4BAC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6-4,</a:t>
            </a:r>
            <a:r>
              <a:rPr lang="zh-TW" altLang="en-US" sz="1600" dirty="0"/>
              <a:t>表</a:t>
            </a:r>
            <a:r>
              <a:rPr lang="en-US" altLang="zh-TW" sz="1600" dirty="0"/>
              <a:t>6-6</a:t>
            </a:r>
            <a:endParaRPr lang="zh-TW" altLang="en-US" sz="1600" dirty="0"/>
          </a:p>
        </p:txBody>
      </p:sp>
      <p:sp>
        <p:nvSpPr>
          <p:cNvPr id="35" name="Rectangle 14">
            <a:extLst>
              <a:ext uri="{FF2B5EF4-FFF2-40B4-BE49-F238E27FC236}">
                <a16:creationId xmlns:a16="http://schemas.microsoft.com/office/drawing/2014/main" id="{CBF7D296-904A-4C77-95AC-107679106698}"/>
              </a:ext>
            </a:extLst>
          </p:cNvPr>
          <p:cNvSpPr/>
          <p:nvPr/>
        </p:nvSpPr>
        <p:spPr>
          <a:xfrm>
            <a:off x="5335456" y="4835534"/>
            <a:ext cx="6511849" cy="971710"/>
          </a:xfrm>
          <a:prstGeom prst="roundRect">
            <a:avLst/>
          </a:prstGeom>
          <a:solidFill>
            <a:srgbClr val="9933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15-4,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15-6,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15-7,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15-9,</a:t>
            </a:r>
            <a:br>
              <a:rPr lang="en-US" altLang="zh-TW" sz="1600" dirty="0">
                <a:latin typeface="+mn-ea"/>
              </a:rPr>
            </a:b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15-10,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15-14,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15-16,</a:t>
            </a:r>
            <a:br>
              <a:rPr lang="en-US" altLang="zh-TW" sz="1600" dirty="0">
                <a:latin typeface="+mn-ea"/>
              </a:rPr>
            </a:b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15-17,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15-19,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15-20</a:t>
            </a:r>
          </a:p>
        </p:txBody>
      </p:sp>
    </p:spTree>
    <p:extLst>
      <p:ext uri="{BB962C8B-B14F-4D97-AF65-F5344CB8AC3E}">
        <p14:creationId xmlns:p14="http://schemas.microsoft.com/office/powerpoint/2010/main" val="1969582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0981895-D901-4C24-B9F5-454C0696A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12</a:t>
            </a:fld>
            <a:endParaRPr lang="zh-TW" altLang="en-US"/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B676CA0-C3BC-4CF9-893D-BAC1E20AAB5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1791895"/>
              </p:ext>
            </p:extLst>
          </p:nvPr>
        </p:nvGraphicFramePr>
        <p:xfrm>
          <a:off x="187036" y="954096"/>
          <a:ext cx="11822402" cy="494234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901537">
                  <a:extLst>
                    <a:ext uri="{9D8B030D-6E8A-4147-A177-3AD203B41FA5}">
                      <a16:colId xmlns:a16="http://schemas.microsoft.com/office/drawing/2014/main" val="956847855"/>
                    </a:ext>
                  </a:extLst>
                </a:gridCol>
                <a:gridCol w="9920865">
                  <a:extLst>
                    <a:ext uri="{9D8B030D-6E8A-4147-A177-3AD203B41FA5}">
                      <a16:colId xmlns:a16="http://schemas.microsoft.com/office/drawing/2014/main" val="1121232617"/>
                    </a:ext>
                  </a:extLst>
                </a:gridCol>
              </a:tblGrid>
              <a:tr h="40801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/>
                        <a:t>應用單位</a:t>
                      </a:r>
                      <a:endParaRPr lang="zh-TW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/>
                        <a:t>應用表冊</a:t>
                      </a:r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385017"/>
                  </a:ext>
                </a:extLst>
              </a:tr>
              <a:tr h="1780864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教育部統計處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dirty="0"/>
                    </a:p>
                    <a:p>
                      <a:endParaRPr lang="en-US" altLang="zh-TW" sz="16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740358"/>
                  </a:ext>
                </a:extLst>
              </a:tr>
              <a:tr h="700808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教育部學特司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443752"/>
                  </a:ext>
                </a:extLst>
              </a:tr>
              <a:tr h="814339">
                <a:tc>
                  <a:txBody>
                    <a:bodyPr/>
                    <a:lstStyle/>
                    <a:p>
                      <a:pPr marL="0" marR="0" lvl="0" indent="0" algn="ctr" defTabSz="91433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教育部資科司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79254"/>
                  </a:ext>
                </a:extLst>
              </a:tr>
              <a:tr h="1238315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產學合作</a:t>
                      </a:r>
                      <a:br>
                        <a:rPr lang="en-US" altLang="zh-TW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績效評量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2633"/>
                  </a:ext>
                </a:extLst>
              </a:tr>
            </a:tbl>
          </a:graphicData>
        </a:graphic>
      </p:graphicFrame>
      <p:sp>
        <p:nvSpPr>
          <p:cNvPr id="4" name="標題 3">
            <a:extLst>
              <a:ext uri="{FF2B5EF4-FFF2-40B4-BE49-F238E27FC236}">
                <a16:creationId xmlns:a16="http://schemas.microsoft.com/office/drawing/2014/main" id="{FB882F43-3C4C-4F07-A482-16CB006F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表冊應用單位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12BD5DD-3C10-473E-8B14-EB766E78A2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A6308979-7BEB-4E41-98D6-BE6B7C0D9BCC}"/>
              </a:ext>
            </a:extLst>
          </p:cNvPr>
          <p:cNvGrpSpPr/>
          <p:nvPr/>
        </p:nvGrpSpPr>
        <p:grpSpPr>
          <a:xfrm>
            <a:off x="113370" y="5989788"/>
            <a:ext cx="11646477" cy="696221"/>
            <a:chOff x="104878" y="5891040"/>
            <a:chExt cx="11646477" cy="696221"/>
          </a:xfrm>
        </p:grpSpPr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A0F7530F-ADAE-43FD-8A8A-046CC50E82B8}"/>
                </a:ext>
              </a:extLst>
            </p:cNvPr>
            <p:cNvSpPr/>
            <p:nvPr/>
          </p:nvSpPr>
          <p:spPr>
            <a:xfrm>
              <a:off x="1689491" y="5904476"/>
              <a:ext cx="1368000" cy="288000"/>
            </a:xfrm>
            <a:prstGeom prst="roundRect">
              <a:avLst/>
            </a:prstGeom>
            <a:solidFill>
              <a:srgbClr val="5B9BD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 </a:t>
              </a:r>
              <a:r>
                <a:rPr lang="zh-TW" altLang="en-US" dirty="0"/>
                <a:t>師資</a:t>
              </a: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93E79983-9E1A-45DE-934F-8F7F456487AC}"/>
                </a:ext>
              </a:extLst>
            </p:cNvPr>
            <p:cNvSpPr/>
            <p:nvPr/>
          </p:nvSpPr>
          <p:spPr>
            <a:xfrm>
              <a:off x="3133898" y="5906798"/>
              <a:ext cx="1368000" cy="288000"/>
            </a:xfrm>
            <a:prstGeom prst="roundRect">
              <a:avLst/>
            </a:prstGeom>
            <a:solidFill>
              <a:srgbClr val="ED7D3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2 </a:t>
              </a:r>
              <a:r>
                <a:rPr lang="zh-TW" altLang="en-US" dirty="0"/>
                <a:t>招生</a:t>
              </a: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F201BF7E-F7C3-46B8-BE5D-9F0297FC90E8}"/>
                </a:ext>
              </a:extLst>
            </p:cNvPr>
            <p:cNvSpPr/>
            <p:nvPr/>
          </p:nvSpPr>
          <p:spPr>
            <a:xfrm>
              <a:off x="4578305" y="5894875"/>
              <a:ext cx="1368000" cy="288000"/>
            </a:xfrm>
            <a:prstGeom prst="roundRect">
              <a:avLst/>
            </a:prstGeom>
            <a:solidFill>
              <a:srgbClr val="A5A5A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3 </a:t>
              </a:r>
              <a:r>
                <a:rPr lang="zh-TW" altLang="en-US" dirty="0"/>
                <a:t>課程教學</a:t>
              </a:r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473D6BBD-FB65-43E2-9C9F-078F7450D1F3}"/>
                </a:ext>
              </a:extLst>
            </p:cNvPr>
            <p:cNvSpPr/>
            <p:nvPr/>
          </p:nvSpPr>
          <p:spPr>
            <a:xfrm>
              <a:off x="6009001" y="5891040"/>
              <a:ext cx="1368000" cy="288000"/>
            </a:xfrm>
            <a:prstGeom prst="roundRect">
              <a:avLst/>
            </a:prstGeom>
            <a:solidFill>
              <a:srgbClr val="70AD4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4 </a:t>
              </a:r>
              <a:r>
                <a:rPr lang="zh-TW" altLang="en-US" dirty="0"/>
                <a:t>學生</a:t>
              </a:r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2F80CA56-1CDA-4311-8293-A982DC4D7095}"/>
                </a:ext>
              </a:extLst>
            </p:cNvPr>
            <p:cNvSpPr/>
            <p:nvPr/>
          </p:nvSpPr>
          <p:spPr>
            <a:xfrm>
              <a:off x="7467119" y="5891040"/>
              <a:ext cx="1368000" cy="2880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5 </a:t>
              </a:r>
              <a:r>
                <a:rPr lang="zh-TW" altLang="en-US" dirty="0"/>
                <a:t>圖書館</a:t>
              </a:r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9395F69A-7193-47B9-B462-B58937303B18}"/>
                </a:ext>
              </a:extLst>
            </p:cNvPr>
            <p:cNvSpPr/>
            <p:nvPr/>
          </p:nvSpPr>
          <p:spPr>
            <a:xfrm>
              <a:off x="8925237" y="5904476"/>
              <a:ext cx="1368000" cy="288000"/>
            </a:xfrm>
            <a:prstGeom prst="roundRect">
              <a:avLst/>
            </a:prstGeom>
            <a:solidFill>
              <a:srgbClr val="4BACC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6 </a:t>
              </a:r>
              <a:r>
                <a:rPr lang="zh-TW" altLang="en-US" dirty="0"/>
                <a:t>推廣服務</a:t>
              </a: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34B54B50-59FC-4743-89A1-50CE0775E467}"/>
                </a:ext>
              </a:extLst>
            </p:cNvPr>
            <p:cNvSpPr/>
            <p:nvPr/>
          </p:nvSpPr>
          <p:spPr>
            <a:xfrm>
              <a:off x="1689491" y="6299261"/>
              <a:ext cx="1368000" cy="288000"/>
            </a:xfrm>
            <a:prstGeom prst="roundRect">
              <a:avLst/>
            </a:prstGeom>
            <a:solidFill>
              <a:srgbClr val="8064A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7 </a:t>
              </a:r>
              <a:r>
                <a:rPr lang="zh-TW" altLang="en-US" dirty="0"/>
                <a:t>學生事務</a:t>
              </a: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461806F9-2FB2-4D60-BCE6-4936A5FBB09A}"/>
                </a:ext>
              </a:extLst>
            </p:cNvPr>
            <p:cNvSpPr/>
            <p:nvPr/>
          </p:nvSpPr>
          <p:spPr>
            <a:xfrm>
              <a:off x="3133898" y="6299261"/>
              <a:ext cx="1368000" cy="288000"/>
            </a:xfrm>
            <a:prstGeom prst="roundRect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8 </a:t>
              </a:r>
              <a:r>
                <a:rPr lang="zh-TW" altLang="en-US" dirty="0"/>
                <a:t>校地</a:t>
              </a: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9ACCF713-B717-45CD-A4BC-D876EA64D68D}"/>
                </a:ext>
              </a:extLst>
            </p:cNvPr>
            <p:cNvSpPr/>
            <p:nvPr/>
          </p:nvSpPr>
          <p:spPr>
            <a:xfrm>
              <a:off x="4578305" y="6295680"/>
              <a:ext cx="1368000" cy="2880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9 </a:t>
              </a:r>
              <a:r>
                <a:rPr lang="zh-TW" altLang="en-US" dirty="0"/>
                <a:t>財務</a:t>
              </a:r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52BB31A2-B908-49D5-872C-C1B5765937EE}"/>
                </a:ext>
              </a:extLst>
            </p:cNvPr>
            <p:cNvSpPr/>
            <p:nvPr/>
          </p:nvSpPr>
          <p:spPr>
            <a:xfrm>
              <a:off x="6006393" y="6295680"/>
              <a:ext cx="1368000" cy="288000"/>
            </a:xfrm>
            <a:prstGeom prst="roundRect">
              <a:avLst/>
            </a:prstGeom>
            <a:solidFill>
              <a:srgbClr val="0070C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10 </a:t>
              </a:r>
              <a:r>
                <a:rPr lang="zh-TW" altLang="en-US" dirty="0"/>
                <a:t>董事會</a:t>
              </a:r>
            </a:p>
          </p:txBody>
        </p: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C7F9D682-D748-4D4B-8DD5-E0CCEA96D3BE}"/>
                </a:ext>
              </a:extLst>
            </p:cNvPr>
            <p:cNvSpPr/>
            <p:nvPr/>
          </p:nvSpPr>
          <p:spPr>
            <a:xfrm>
              <a:off x="7467119" y="6295680"/>
              <a:ext cx="1368000" cy="2880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13 </a:t>
              </a:r>
              <a:r>
                <a:rPr lang="zh-TW" altLang="en-US" dirty="0"/>
                <a:t>學校資料</a:t>
              </a: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A5DA0FC7-B3F5-476A-9ECC-4B04F7C89CC1}"/>
                </a:ext>
              </a:extLst>
            </p:cNvPr>
            <p:cNvSpPr/>
            <p:nvPr/>
          </p:nvSpPr>
          <p:spPr>
            <a:xfrm>
              <a:off x="8925237" y="6295680"/>
              <a:ext cx="1368000" cy="2880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14 </a:t>
              </a:r>
              <a:r>
                <a:rPr lang="zh-TW" altLang="en-US" dirty="0"/>
                <a:t>產學合作</a:t>
              </a:r>
            </a:p>
          </p:txBody>
        </p:sp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id="{0795D3E5-2812-4EC1-B3CD-27F7A3C3BB31}"/>
                </a:ext>
              </a:extLst>
            </p:cNvPr>
            <p:cNvSpPr/>
            <p:nvPr/>
          </p:nvSpPr>
          <p:spPr>
            <a:xfrm>
              <a:off x="10383355" y="6295680"/>
              <a:ext cx="1368000" cy="288000"/>
            </a:xfrm>
            <a:prstGeom prst="roundRect">
              <a:avLst/>
            </a:prstGeom>
            <a:solidFill>
              <a:srgbClr val="99336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15 </a:t>
              </a:r>
              <a:r>
                <a:rPr lang="zh-TW" altLang="en-US" dirty="0"/>
                <a:t>國際化</a:t>
              </a:r>
            </a:p>
          </p:txBody>
        </p: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5425828F-5ACD-4780-A0D9-EEA64F33D6FB}"/>
                </a:ext>
              </a:extLst>
            </p:cNvPr>
            <p:cNvSpPr txBox="1"/>
            <p:nvPr/>
          </p:nvSpPr>
          <p:spPr>
            <a:xfrm>
              <a:off x="104878" y="6112517"/>
              <a:ext cx="15846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18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表冊類別說明 </a:t>
              </a:r>
              <a:endParaRPr lang="zh-TW" altLang="en-US" dirty="0"/>
            </a:p>
          </p:txBody>
        </p:sp>
      </p:grpSp>
      <p:sp>
        <p:nvSpPr>
          <p:cNvPr id="22" name="Rectangle 2">
            <a:extLst>
              <a:ext uri="{FF2B5EF4-FFF2-40B4-BE49-F238E27FC236}">
                <a16:creationId xmlns:a16="http://schemas.microsoft.com/office/drawing/2014/main" id="{11FCA556-EC98-4812-86F2-7DD4B2AE4990}"/>
              </a:ext>
            </a:extLst>
          </p:cNvPr>
          <p:cNvSpPr/>
          <p:nvPr/>
        </p:nvSpPr>
        <p:spPr>
          <a:xfrm>
            <a:off x="2184732" y="1465578"/>
            <a:ext cx="1443471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1-1,</a:t>
            </a:r>
            <a:r>
              <a:rPr lang="zh-TW" altLang="en-US" sz="1600" dirty="0"/>
              <a:t>表</a:t>
            </a:r>
            <a:r>
              <a:rPr lang="en-US" altLang="zh-TW" sz="1600" dirty="0"/>
              <a:t>1-14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B80A9F32-174D-43E5-BE53-EB749CB677EE}"/>
              </a:ext>
            </a:extLst>
          </p:cNvPr>
          <p:cNvSpPr/>
          <p:nvPr/>
        </p:nvSpPr>
        <p:spPr>
          <a:xfrm>
            <a:off x="3701868" y="1461715"/>
            <a:ext cx="5759099" cy="432000"/>
          </a:xfrm>
          <a:prstGeom prst="roundRect">
            <a:avLst/>
          </a:prstGeom>
          <a:solidFill>
            <a:srgbClr val="ED7D3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2-1-3,</a:t>
            </a:r>
            <a:r>
              <a:rPr lang="zh-TW" altLang="en-US" sz="1600" dirty="0"/>
              <a:t>表</a:t>
            </a:r>
            <a:r>
              <a:rPr lang="en-US" altLang="zh-TW" sz="1600" dirty="0"/>
              <a:t>2-1-3-1,</a:t>
            </a:r>
            <a:r>
              <a:rPr lang="zh-TW" altLang="en-US" sz="1600" dirty="0"/>
              <a:t>表</a:t>
            </a:r>
            <a:r>
              <a:rPr lang="en-US" altLang="zh-TW" sz="1600" dirty="0"/>
              <a:t>2-1-3-2,</a:t>
            </a:r>
            <a:r>
              <a:rPr lang="zh-TW" altLang="en-US" sz="1600" dirty="0"/>
              <a:t>表</a:t>
            </a:r>
            <a:r>
              <a:rPr lang="en-US" altLang="zh-TW" sz="1600" dirty="0"/>
              <a:t>2-1-3-3,</a:t>
            </a:r>
            <a:r>
              <a:rPr lang="zh-TW" altLang="en-US" sz="1600" dirty="0"/>
              <a:t>表</a:t>
            </a:r>
            <a:r>
              <a:rPr lang="en-US" altLang="zh-TW" sz="1600" dirty="0"/>
              <a:t>2-1-3-4,</a:t>
            </a:r>
            <a:r>
              <a:rPr lang="zh-TW" altLang="en-US" sz="1600" dirty="0"/>
              <a:t>表</a:t>
            </a:r>
            <a:r>
              <a:rPr lang="en-US" altLang="zh-TW" sz="1600" dirty="0"/>
              <a:t>2-6,</a:t>
            </a:r>
            <a:r>
              <a:rPr lang="zh-TW" altLang="en-US" sz="1600" dirty="0"/>
              <a:t>表</a:t>
            </a:r>
            <a:r>
              <a:rPr lang="en-US" altLang="zh-TW" sz="1600" dirty="0"/>
              <a:t>2-7</a:t>
            </a:r>
            <a:endParaRPr lang="zh-TW" altLang="en-US" sz="1600" dirty="0"/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67AA283C-A49F-4F15-B15A-013AD0E3D480}"/>
              </a:ext>
            </a:extLst>
          </p:cNvPr>
          <p:cNvSpPr/>
          <p:nvPr/>
        </p:nvSpPr>
        <p:spPr>
          <a:xfrm>
            <a:off x="9534632" y="1464348"/>
            <a:ext cx="1368000" cy="432000"/>
          </a:xfrm>
          <a:prstGeom prst="roundRect">
            <a:avLst/>
          </a:prstGeom>
          <a:solidFill>
            <a:srgbClr val="A5A5A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3-5</a:t>
            </a:r>
            <a:endParaRPr lang="zh-TW" altLang="en-US" sz="1600" dirty="0"/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FC3CB957-9E1B-49AF-BEF4-36996F501940}"/>
              </a:ext>
            </a:extLst>
          </p:cNvPr>
          <p:cNvSpPr/>
          <p:nvPr/>
        </p:nvSpPr>
        <p:spPr>
          <a:xfrm>
            <a:off x="2184732" y="2002041"/>
            <a:ext cx="3923436" cy="1001872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4-1,</a:t>
            </a:r>
            <a:r>
              <a:rPr lang="zh-TW" altLang="en-US" sz="1600" dirty="0"/>
              <a:t>表</a:t>
            </a:r>
            <a:r>
              <a:rPr lang="en-US" altLang="zh-TW" sz="1600" dirty="0"/>
              <a:t>4-1-2,</a:t>
            </a:r>
            <a:r>
              <a:rPr lang="zh-TW" altLang="en-US" sz="1600" dirty="0"/>
              <a:t>表</a:t>
            </a:r>
            <a:r>
              <a:rPr lang="en-US" altLang="zh-TW" sz="1600" dirty="0"/>
              <a:t>4-1-3,</a:t>
            </a:r>
            <a:r>
              <a:rPr lang="zh-TW" altLang="en-US" sz="1600" dirty="0"/>
              <a:t>表</a:t>
            </a:r>
            <a:r>
              <a:rPr lang="en-US" altLang="zh-TW" sz="1600" dirty="0"/>
              <a:t>4-1-4,</a:t>
            </a:r>
            <a:r>
              <a:rPr lang="zh-TW" altLang="en-US" sz="1600" dirty="0"/>
              <a:t>表</a:t>
            </a:r>
            <a:r>
              <a:rPr lang="en-US" altLang="zh-TW" sz="1600" dirty="0"/>
              <a:t>4-1-5,</a:t>
            </a:r>
            <a:r>
              <a:rPr lang="zh-TW" altLang="en-US" sz="1600" dirty="0"/>
              <a:t>表</a:t>
            </a:r>
            <a:r>
              <a:rPr lang="en-US" altLang="zh-TW" sz="1600" dirty="0"/>
              <a:t>4-2,</a:t>
            </a:r>
            <a:r>
              <a:rPr lang="zh-TW" altLang="en-US" sz="1600" dirty="0"/>
              <a:t>表</a:t>
            </a:r>
            <a:r>
              <a:rPr lang="en-US" altLang="zh-TW" sz="1600" dirty="0"/>
              <a:t>4-2-1,</a:t>
            </a:r>
            <a:r>
              <a:rPr lang="zh-TW" altLang="en-US" sz="1600" dirty="0"/>
              <a:t>表</a:t>
            </a:r>
            <a:r>
              <a:rPr lang="en-US" altLang="zh-TW" sz="1600" dirty="0"/>
              <a:t>4-2-9,</a:t>
            </a:r>
            <a:r>
              <a:rPr lang="zh-TW" altLang="en-US" sz="1600" dirty="0"/>
              <a:t>表</a:t>
            </a:r>
            <a:r>
              <a:rPr lang="en-US" altLang="zh-TW" sz="1600" dirty="0"/>
              <a:t>4-2-12,</a:t>
            </a:r>
            <a:r>
              <a:rPr lang="zh-TW" altLang="en-US" sz="1600" dirty="0"/>
              <a:t>表</a:t>
            </a:r>
            <a:r>
              <a:rPr lang="en-US" altLang="zh-TW" sz="1600" dirty="0"/>
              <a:t>4-9-1,</a:t>
            </a:r>
            <a:r>
              <a:rPr lang="zh-TW" altLang="en-US" sz="1600" dirty="0"/>
              <a:t>表</a:t>
            </a:r>
            <a:r>
              <a:rPr lang="en-US" altLang="zh-TW" sz="1600" dirty="0"/>
              <a:t>4-9-2,</a:t>
            </a:r>
            <a:r>
              <a:rPr lang="zh-TW" altLang="en-US" sz="1600" dirty="0"/>
              <a:t>表</a:t>
            </a:r>
            <a:r>
              <a:rPr lang="en-US" altLang="zh-TW" sz="1600" dirty="0"/>
              <a:t>4-15,</a:t>
            </a:r>
            <a:r>
              <a:rPr lang="zh-TW" altLang="en-US" sz="1600" dirty="0"/>
              <a:t>表</a:t>
            </a:r>
            <a:r>
              <a:rPr lang="en-US" altLang="zh-TW" sz="1600" dirty="0"/>
              <a:t>4-18,</a:t>
            </a:r>
            <a:r>
              <a:rPr lang="zh-TW" altLang="en-US" sz="1600" dirty="0"/>
              <a:t>表</a:t>
            </a:r>
            <a:r>
              <a:rPr lang="en-US" altLang="zh-TW" sz="1600" dirty="0"/>
              <a:t>4-19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AC1CD3A-8F7B-4655-93B1-042ADBCC1EF7}"/>
              </a:ext>
            </a:extLst>
          </p:cNvPr>
          <p:cNvSpPr/>
          <p:nvPr/>
        </p:nvSpPr>
        <p:spPr>
          <a:xfrm>
            <a:off x="6181833" y="2028590"/>
            <a:ext cx="1552798" cy="432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5-1,</a:t>
            </a:r>
            <a:r>
              <a:rPr lang="zh-TW" altLang="en-US" sz="1600" dirty="0"/>
              <a:t>表</a:t>
            </a:r>
            <a:r>
              <a:rPr lang="en-US" altLang="zh-TW" sz="1600" dirty="0"/>
              <a:t>5-2</a:t>
            </a:r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id="{8F80D8B8-D436-4DE2-9BF6-C10BAEE4BA57}"/>
              </a:ext>
            </a:extLst>
          </p:cNvPr>
          <p:cNvSpPr/>
          <p:nvPr/>
        </p:nvSpPr>
        <p:spPr>
          <a:xfrm>
            <a:off x="7908168" y="2010359"/>
            <a:ext cx="1552799" cy="432000"/>
          </a:xfrm>
          <a:prstGeom prst="roundRect">
            <a:avLst/>
          </a:prstGeom>
          <a:solidFill>
            <a:srgbClr val="8064A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7-6,</a:t>
            </a:r>
            <a:r>
              <a:rPr lang="zh-TW" altLang="en-US" sz="1600" dirty="0"/>
              <a:t>表</a:t>
            </a:r>
            <a:r>
              <a:rPr lang="en-US" altLang="zh-TW" sz="1600" dirty="0"/>
              <a:t>7-12</a:t>
            </a:r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id="{97FA5F0F-1EC5-4434-ACE0-F50462E49FAA}"/>
              </a:ext>
            </a:extLst>
          </p:cNvPr>
          <p:cNvSpPr/>
          <p:nvPr/>
        </p:nvSpPr>
        <p:spPr>
          <a:xfrm>
            <a:off x="9534632" y="2028590"/>
            <a:ext cx="1368000" cy="432000"/>
          </a:xfrm>
          <a:prstGeom prst="roundRec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8-5</a:t>
            </a:r>
          </a:p>
        </p:txBody>
      </p:sp>
      <p:sp>
        <p:nvSpPr>
          <p:cNvPr id="29" name="Rectangle 10">
            <a:extLst>
              <a:ext uri="{FF2B5EF4-FFF2-40B4-BE49-F238E27FC236}">
                <a16:creationId xmlns:a16="http://schemas.microsoft.com/office/drawing/2014/main" id="{F5326A42-D0A3-446F-ACAB-08FB0B86AC6A}"/>
              </a:ext>
            </a:extLst>
          </p:cNvPr>
          <p:cNvSpPr/>
          <p:nvPr/>
        </p:nvSpPr>
        <p:spPr>
          <a:xfrm>
            <a:off x="6218527" y="2571913"/>
            <a:ext cx="1043784" cy="4320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9-3</a:t>
            </a:r>
          </a:p>
        </p:txBody>
      </p:sp>
      <p:sp>
        <p:nvSpPr>
          <p:cNvPr id="30" name="Rectangle 12">
            <a:extLst>
              <a:ext uri="{FF2B5EF4-FFF2-40B4-BE49-F238E27FC236}">
                <a16:creationId xmlns:a16="http://schemas.microsoft.com/office/drawing/2014/main" id="{86E65091-4C3F-4D0F-AF07-2362E3412BC0}"/>
              </a:ext>
            </a:extLst>
          </p:cNvPr>
          <p:cNvSpPr/>
          <p:nvPr/>
        </p:nvSpPr>
        <p:spPr>
          <a:xfrm>
            <a:off x="7382885" y="2577230"/>
            <a:ext cx="4518147" cy="43200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13-4,</a:t>
            </a:r>
            <a:r>
              <a:rPr lang="zh-TW" altLang="en-US" sz="1600" dirty="0"/>
              <a:t>表</a:t>
            </a:r>
            <a:r>
              <a:rPr lang="en-US" altLang="zh-TW" sz="1600" dirty="0"/>
              <a:t>13-6,</a:t>
            </a:r>
            <a:r>
              <a:rPr lang="zh-TW" altLang="en-US" sz="1600" dirty="0"/>
              <a:t>表</a:t>
            </a:r>
            <a:r>
              <a:rPr lang="en-US" altLang="zh-TW" sz="1600" dirty="0"/>
              <a:t>13-7,</a:t>
            </a:r>
            <a:r>
              <a:rPr lang="zh-TW" altLang="en-US" sz="1600" dirty="0"/>
              <a:t>表</a:t>
            </a:r>
            <a:r>
              <a:rPr lang="en-US" altLang="zh-TW" sz="1600" dirty="0"/>
              <a:t>13-8,</a:t>
            </a:r>
            <a:r>
              <a:rPr lang="zh-TW" altLang="en-US" sz="1600" dirty="0"/>
              <a:t>表</a:t>
            </a:r>
            <a:r>
              <a:rPr lang="en-US" altLang="zh-TW" sz="1600" dirty="0"/>
              <a:t>13-9,</a:t>
            </a:r>
            <a:r>
              <a:rPr lang="zh-TW" altLang="en-US" sz="1600" dirty="0"/>
              <a:t>表</a:t>
            </a:r>
            <a:r>
              <a:rPr lang="en-US" altLang="zh-TW" sz="1600" dirty="0"/>
              <a:t>13-10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931452C4-DE5E-45E4-917B-0013724EC4EF}"/>
              </a:ext>
            </a:extLst>
          </p:cNvPr>
          <p:cNvSpPr/>
          <p:nvPr/>
        </p:nvSpPr>
        <p:spPr>
          <a:xfrm>
            <a:off x="2184732" y="3296717"/>
            <a:ext cx="1552799" cy="432000"/>
          </a:xfrm>
          <a:prstGeom prst="roundRect">
            <a:avLst/>
          </a:prstGeom>
          <a:solidFill>
            <a:srgbClr val="8064A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7-2,</a:t>
            </a:r>
            <a:r>
              <a:rPr lang="zh-TW" altLang="en-US" sz="1600" dirty="0"/>
              <a:t>表</a:t>
            </a:r>
            <a:r>
              <a:rPr lang="en-US" altLang="zh-TW" sz="1600" dirty="0"/>
              <a:t>7-12</a:t>
            </a:r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A86DC2FA-18C5-4901-88D2-FAD028971042}"/>
              </a:ext>
            </a:extLst>
          </p:cNvPr>
          <p:cNvSpPr/>
          <p:nvPr/>
        </p:nvSpPr>
        <p:spPr>
          <a:xfrm>
            <a:off x="2184732" y="4791446"/>
            <a:ext cx="2105756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1-8,</a:t>
            </a:r>
            <a:r>
              <a:rPr lang="zh-TW" altLang="en-US" sz="1600" dirty="0"/>
              <a:t>表</a:t>
            </a:r>
            <a:r>
              <a:rPr lang="en-US" altLang="zh-TW" sz="1600" dirty="0"/>
              <a:t>1-12,</a:t>
            </a:r>
            <a:r>
              <a:rPr lang="zh-TW" altLang="en-US" sz="1600" dirty="0"/>
              <a:t>表</a:t>
            </a:r>
            <a:r>
              <a:rPr lang="en-US" altLang="zh-TW" sz="1600" dirty="0"/>
              <a:t>1-16</a:t>
            </a:r>
          </a:p>
        </p:txBody>
      </p:sp>
      <p:sp>
        <p:nvSpPr>
          <p:cNvPr id="33" name="Rectangle 7">
            <a:extLst>
              <a:ext uri="{FF2B5EF4-FFF2-40B4-BE49-F238E27FC236}">
                <a16:creationId xmlns:a16="http://schemas.microsoft.com/office/drawing/2014/main" id="{AE08ED2A-9592-4467-BD04-68C23505B672}"/>
              </a:ext>
            </a:extLst>
          </p:cNvPr>
          <p:cNvSpPr/>
          <p:nvPr/>
        </p:nvSpPr>
        <p:spPr>
          <a:xfrm>
            <a:off x="4364154" y="4791446"/>
            <a:ext cx="1368000" cy="432000"/>
          </a:xfrm>
          <a:prstGeom prst="roundRect">
            <a:avLst/>
          </a:prstGeom>
          <a:solidFill>
            <a:srgbClr val="4BAC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6-2</a:t>
            </a:r>
          </a:p>
        </p:txBody>
      </p:sp>
      <p:sp>
        <p:nvSpPr>
          <p:cNvPr id="34" name="Rectangle 13">
            <a:extLst>
              <a:ext uri="{FF2B5EF4-FFF2-40B4-BE49-F238E27FC236}">
                <a16:creationId xmlns:a16="http://schemas.microsoft.com/office/drawing/2014/main" id="{6AD6D5F5-B171-4470-BF52-F3A3508A224E}"/>
              </a:ext>
            </a:extLst>
          </p:cNvPr>
          <p:cNvSpPr/>
          <p:nvPr/>
        </p:nvSpPr>
        <p:spPr>
          <a:xfrm>
            <a:off x="2184732" y="5319270"/>
            <a:ext cx="8679217" cy="432000"/>
          </a:xfrm>
          <a:prstGeom prst="roundRect">
            <a:avLst/>
          </a:pr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14-1</a:t>
            </a:r>
            <a:r>
              <a:rPr lang="zh-TW" altLang="en-US" sz="1600" dirty="0"/>
              <a:t>、表</a:t>
            </a:r>
            <a:r>
              <a:rPr lang="en-US" altLang="zh-TW" sz="1600" dirty="0"/>
              <a:t>14-2</a:t>
            </a:r>
            <a:r>
              <a:rPr lang="zh-TW" altLang="en-US" sz="1600" dirty="0"/>
              <a:t>、表</a:t>
            </a:r>
            <a:r>
              <a:rPr lang="en-US" altLang="zh-TW" sz="1600" dirty="0"/>
              <a:t>14-3</a:t>
            </a:r>
            <a:r>
              <a:rPr lang="zh-TW" altLang="en-US" sz="1600" dirty="0"/>
              <a:t>、表</a:t>
            </a:r>
            <a:r>
              <a:rPr lang="en-US" altLang="zh-TW" sz="1600" dirty="0"/>
              <a:t>14-4</a:t>
            </a:r>
            <a:r>
              <a:rPr lang="zh-TW" altLang="en-US" sz="1600" dirty="0"/>
              <a:t>、表</a:t>
            </a:r>
            <a:r>
              <a:rPr lang="en-US" altLang="zh-TW" sz="1600" dirty="0"/>
              <a:t>14-5</a:t>
            </a:r>
            <a:r>
              <a:rPr lang="zh-TW" altLang="en-US" sz="1600" dirty="0"/>
              <a:t>、表</a:t>
            </a:r>
            <a:r>
              <a:rPr lang="en-US" altLang="zh-TW" sz="1600" dirty="0"/>
              <a:t>14-7</a:t>
            </a:r>
            <a:r>
              <a:rPr lang="zh-TW" altLang="en-US" sz="1600" dirty="0"/>
              <a:t>、表</a:t>
            </a:r>
            <a:r>
              <a:rPr lang="en-US" altLang="zh-TW" sz="1600" dirty="0"/>
              <a:t>14-8</a:t>
            </a:r>
            <a:r>
              <a:rPr lang="zh-TW" altLang="en-US" sz="1600" dirty="0"/>
              <a:t>、表</a:t>
            </a:r>
            <a:r>
              <a:rPr lang="en-US" altLang="zh-TW" sz="1600" dirty="0"/>
              <a:t>14-9</a:t>
            </a:r>
            <a:r>
              <a:rPr lang="zh-TW" altLang="en-US" sz="1600" dirty="0"/>
              <a:t>、表</a:t>
            </a:r>
            <a:r>
              <a:rPr lang="en-US" altLang="zh-TW" sz="1600" dirty="0"/>
              <a:t>14-11</a:t>
            </a:r>
            <a:r>
              <a:rPr lang="zh-TW" altLang="en-US" sz="1600" dirty="0"/>
              <a:t>、表</a:t>
            </a:r>
            <a:r>
              <a:rPr lang="en-US" altLang="zh-TW" sz="1600" dirty="0"/>
              <a:t>14-12</a:t>
            </a:r>
          </a:p>
        </p:txBody>
      </p:sp>
      <p:sp>
        <p:nvSpPr>
          <p:cNvPr id="35" name="Rectangle 2">
            <a:extLst>
              <a:ext uri="{FF2B5EF4-FFF2-40B4-BE49-F238E27FC236}">
                <a16:creationId xmlns:a16="http://schemas.microsoft.com/office/drawing/2014/main" id="{FEC8657B-E2CD-424C-87A2-4DEC734D8E2C}"/>
              </a:ext>
            </a:extLst>
          </p:cNvPr>
          <p:cNvSpPr/>
          <p:nvPr/>
        </p:nvSpPr>
        <p:spPr>
          <a:xfrm>
            <a:off x="2184732" y="4029897"/>
            <a:ext cx="2035647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1-1,</a:t>
            </a:r>
            <a:r>
              <a:rPr lang="zh-TW" altLang="en-US" sz="1600" dirty="0"/>
              <a:t>表</a:t>
            </a:r>
            <a:r>
              <a:rPr lang="en-US" altLang="zh-TW" sz="1600" dirty="0"/>
              <a:t>1-14</a:t>
            </a:r>
          </a:p>
        </p:txBody>
      </p:sp>
      <p:sp>
        <p:nvSpPr>
          <p:cNvPr id="36" name="Rectangle 5">
            <a:extLst>
              <a:ext uri="{FF2B5EF4-FFF2-40B4-BE49-F238E27FC236}">
                <a16:creationId xmlns:a16="http://schemas.microsoft.com/office/drawing/2014/main" id="{52A34D44-B727-49E5-BFB8-5E38F53686D5}"/>
              </a:ext>
            </a:extLst>
          </p:cNvPr>
          <p:cNvSpPr/>
          <p:nvPr/>
        </p:nvSpPr>
        <p:spPr>
          <a:xfrm>
            <a:off x="4324753" y="4029897"/>
            <a:ext cx="1358143" cy="432000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4-2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0D2DBE23-68AE-4DAA-99B8-CA52CB3D147F}"/>
              </a:ext>
            </a:extLst>
          </p:cNvPr>
          <p:cNvSpPr/>
          <p:nvPr/>
        </p:nvSpPr>
        <p:spPr>
          <a:xfrm>
            <a:off x="5787270" y="4029897"/>
            <a:ext cx="2255048" cy="432000"/>
          </a:xfrm>
          <a:prstGeom prst="roundRec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8-1,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8-5,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8-6,</a:t>
            </a:r>
          </a:p>
        </p:txBody>
      </p:sp>
      <p:sp>
        <p:nvSpPr>
          <p:cNvPr id="38" name="Rectangle 12">
            <a:extLst>
              <a:ext uri="{FF2B5EF4-FFF2-40B4-BE49-F238E27FC236}">
                <a16:creationId xmlns:a16="http://schemas.microsoft.com/office/drawing/2014/main" id="{4AC1A3A4-7A79-4A57-B3FA-23DCA16BBF57}"/>
              </a:ext>
            </a:extLst>
          </p:cNvPr>
          <p:cNvSpPr/>
          <p:nvPr/>
        </p:nvSpPr>
        <p:spPr>
          <a:xfrm>
            <a:off x="8146692" y="4029897"/>
            <a:ext cx="2035647" cy="43200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13-1,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13-9</a:t>
            </a:r>
          </a:p>
        </p:txBody>
      </p:sp>
    </p:spTree>
    <p:extLst>
      <p:ext uri="{BB962C8B-B14F-4D97-AF65-F5344CB8AC3E}">
        <p14:creationId xmlns:p14="http://schemas.microsoft.com/office/powerpoint/2010/main" val="1387441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0981895-D901-4C24-B9F5-454C0696A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13</a:t>
            </a:fld>
            <a:endParaRPr lang="zh-TW" altLang="en-US"/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B676CA0-C3BC-4CF9-893D-BAC1E20AAB55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87036" y="955673"/>
          <a:ext cx="11822402" cy="454053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901537">
                  <a:extLst>
                    <a:ext uri="{9D8B030D-6E8A-4147-A177-3AD203B41FA5}">
                      <a16:colId xmlns:a16="http://schemas.microsoft.com/office/drawing/2014/main" val="956847855"/>
                    </a:ext>
                  </a:extLst>
                </a:gridCol>
                <a:gridCol w="9920865">
                  <a:extLst>
                    <a:ext uri="{9D8B030D-6E8A-4147-A177-3AD203B41FA5}">
                      <a16:colId xmlns:a16="http://schemas.microsoft.com/office/drawing/2014/main" val="1121232617"/>
                    </a:ext>
                  </a:extLst>
                </a:gridCol>
              </a:tblGrid>
              <a:tr h="6653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/>
                        <a:t>應用單位</a:t>
                      </a:r>
                      <a:endParaRPr lang="zh-TW" altLang="en-US" sz="20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/>
                        <a:t>應用表冊</a:t>
                      </a:r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385017"/>
                  </a:ext>
                </a:extLst>
              </a:tr>
              <a:tr h="2413434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獎勵補助工作小組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endParaRPr lang="en-US" altLang="zh-TW" sz="2000" dirty="0"/>
                    </a:p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dirty="0"/>
                    </a:p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dirty="0"/>
                    </a:p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dirty="0"/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726696"/>
                  </a:ext>
                </a:extLst>
              </a:tr>
              <a:tr h="1461789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總量管制小組</a:t>
                      </a:r>
                      <a:endParaRPr lang="zh-TW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en-US" altLang="zh-TW" sz="2000" b="0" dirty="0">
                        <a:latin typeface="+mj-ea"/>
                        <a:ea typeface="+mj-ea"/>
                      </a:endParaRPr>
                    </a:p>
                    <a:p>
                      <a:endParaRPr lang="zh-TW" altLang="en-US" sz="2000" b="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A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361171"/>
                  </a:ext>
                </a:extLst>
              </a:tr>
            </a:tbl>
          </a:graphicData>
        </a:graphic>
      </p:graphicFrame>
      <p:sp>
        <p:nvSpPr>
          <p:cNvPr id="4" name="標題 3">
            <a:extLst>
              <a:ext uri="{FF2B5EF4-FFF2-40B4-BE49-F238E27FC236}">
                <a16:creationId xmlns:a16="http://schemas.microsoft.com/office/drawing/2014/main" id="{FB882F43-3C4C-4F07-A482-16CB006F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表冊應用單位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12BD5DD-3C10-473E-8B14-EB766E78A20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FB801C87-F36B-47C5-9BBB-970324BA77AD}"/>
              </a:ext>
            </a:extLst>
          </p:cNvPr>
          <p:cNvGrpSpPr/>
          <p:nvPr/>
        </p:nvGrpSpPr>
        <p:grpSpPr>
          <a:xfrm>
            <a:off x="168140" y="5845619"/>
            <a:ext cx="11646477" cy="696221"/>
            <a:chOff x="104878" y="5891040"/>
            <a:chExt cx="11646477" cy="696221"/>
          </a:xfrm>
        </p:grpSpPr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0977E7F8-6D10-4632-BF76-2375442037BC}"/>
                </a:ext>
              </a:extLst>
            </p:cNvPr>
            <p:cNvSpPr/>
            <p:nvPr/>
          </p:nvSpPr>
          <p:spPr>
            <a:xfrm>
              <a:off x="1689491" y="5904476"/>
              <a:ext cx="1368000" cy="288000"/>
            </a:xfrm>
            <a:prstGeom prst="roundRect">
              <a:avLst/>
            </a:prstGeom>
            <a:solidFill>
              <a:srgbClr val="5B9BD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 </a:t>
              </a:r>
              <a:r>
                <a:rPr lang="zh-TW" altLang="en-US" dirty="0"/>
                <a:t>師資</a:t>
              </a: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7DC7119C-9E86-4E9B-B58E-F0AFBF0637D1}"/>
                </a:ext>
              </a:extLst>
            </p:cNvPr>
            <p:cNvSpPr/>
            <p:nvPr/>
          </p:nvSpPr>
          <p:spPr>
            <a:xfrm>
              <a:off x="3133898" y="5906798"/>
              <a:ext cx="1368000" cy="288000"/>
            </a:xfrm>
            <a:prstGeom prst="roundRect">
              <a:avLst/>
            </a:prstGeom>
            <a:solidFill>
              <a:srgbClr val="ED7D3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2 </a:t>
              </a:r>
              <a:r>
                <a:rPr lang="zh-TW" altLang="en-US" dirty="0"/>
                <a:t>招生</a:t>
              </a: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AAF1D561-2E22-4997-924C-51483476DCC8}"/>
                </a:ext>
              </a:extLst>
            </p:cNvPr>
            <p:cNvSpPr/>
            <p:nvPr/>
          </p:nvSpPr>
          <p:spPr>
            <a:xfrm>
              <a:off x="4578305" y="5894875"/>
              <a:ext cx="1368000" cy="288000"/>
            </a:xfrm>
            <a:prstGeom prst="roundRect">
              <a:avLst/>
            </a:prstGeom>
            <a:solidFill>
              <a:srgbClr val="A5A5A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3 </a:t>
              </a:r>
              <a:r>
                <a:rPr lang="zh-TW" altLang="en-US" dirty="0"/>
                <a:t>課程教學</a:t>
              </a:r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0C135183-57C7-4298-932B-21AB2220C92D}"/>
                </a:ext>
              </a:extLst>
            </p:cNvPr>
            <p:cNvSpPr/>
            <p:nvPr/>
          </p:nvSpPr>
          <p:spPr>
            <a:xfrm>
              <a:off x="6009001" y="5891040"/>
              <a:ext cx="1368000" cy="288000"/>
            </a:xfrm>
            <a:prstGeom prst="roundRect">
              <a:avLst/>
            </a:prstGeom>
            <a:solidFill>
              <a:srgbClr val="70AD4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4 </a:t>
              </a:r>
              <a:r>
                <a:rPr lang="zh-TW" altLang="en-US" dirty="0"/>
                <a:t>學生</a:t>
              </a:r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C418E51C-F822-4474-89C4-7DFADBF9A4F9}"/>
                </a:ext>
              </a:extLst>
            </p:cNvPr>
            <p:cNvSpPr/>
            <p:nvPr/>
          </p:nvSpPr>
          <p:spPr>
            <a:xfrm>
              <a:off x="7467119" y="5891040"/>
              <a:ext cx="1368000" cy="2880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5 </a:t>
              </a:r>
              <a:r>
                <a:rPr lang="zh-TW" altLang="en-US" dirty="0"/>
                <a:t>圖書館</a:t>
              </a:r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B92F522E-289A-4E32-A8D1-F344CF6EEA5B}"/>
                </a:ext>
              </a:extLst>
            </p:cNvPr>
            <p:cNvSpPr/>
            <p:nvPr/>
          </p:nvSpPr>
          <p:spPr>
            <a:xfrm>
              <a:off x="8925237" y="5904476"/>
              <a:ext cx="1368000" cy="288000"/>
            </a:xfrm>
            <a:prstGeom prst="roundRect">
              <a:avLst/>
            </a:prstGeom>
            <a:solidFill>
              <a:srgbClr val="4BACC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6 </a:t>
              </a:r>
              <a:r>
                <a:rPr lang="zh-TW" altLang="en-US" dirty="0"/>
                <a:t>推廣服務</a:t>
              </a: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312F4AA7-33CC-4858-87C3-3D2BC77F5FD8}"/>
                </a:ext>
              </a:extLst>
            </p:cNvPr>
            <p:cNvSpPr/>
            <p:nvPr/>
          </p:nvSpPr>
          <p:spPr>
            <a:xfrm>
              <a:off x="1689491" y="6299261"/>
              <a:ext cx="1368000" cy="288000"/>
            </a:xfrm>
            <a:prstGeom prst="roundRect">
              <a:avLst/>
            </a:prstGeom>
            <a:solidFill>
              <a:srgbClr val="8064A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7 </a:t>
              </a:r>
              <a:r>
                <a:rPr lang="zh-TW" altLang="en-US" dirty="0"/>
                <a:t>學生事務</a:t>
              </a: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CAC4E296-4733-431B-8BF2-197B5ABB9865}"/>
                </a:ext>
              </a:extLst>
            </p:cNvPr>
            <p:cNvSpPr/>
            <p:nvPr/>
          </p:nvSpPr>
          <p:spPr>
            <a:xfrm>
              <a:off x="3133898" y="6299261"/>
              <a:ext cx="1368000" cy="288000"/>
            </a:xfrm>
            <a:prstGeom prst="roundRect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8 </a:t>
              </a:r>
              <a:r>
                <a:rPr lang="zh-TW" altLang="en-US" dirty="0"/>
                <a:t>校地</a:t>
              </a: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5A937B16-BDDA-46EF-8CF9-5C3775845DF5}"/>
                </a:ext>
              </a:extLst>
            </p:cNvPr>
            <p:cNvSpPr/>
            <p:nvPr/>
          </p:nvSpPr>
          <p:spPr>
            <a:xfrm>
              <a:off x="4578305" y="6295680"/>
              <a:ext cx="1368000" cy="2880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9 </a:t>
              </a:r>
              <a:r>
                <a:rPr lang="zh-TW" altLang="en-US" dirty="0"/>
                <a:t>財務</a:t>
              </a:r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5D2A642E-7135-455F-91C8-CBC38689DA8C}"/>
                </a:ext>
              </a:extLst>
            </p:cNvPr>
            <p:cNvSpPr/>
            <p:nvPr/>
          </p:nvSpPr>
          <p:spPr>
            <a:xfrm>
              <a:off x="6006393" y="6295680"/>
              <a:ext cx="1368000" cy="288000"/>
            </a:xfrm>
            <a:prstGeom prst="roundRect">
              <a:avLst/>
            </a:prstGeom>
            <a:solidFill>
              <a:srgbClr val="0070C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10 </a:t>
              </a:r>
              <a:r>
                <a:rPr lang="zh-TW" altLang="en-US" dirty="0"/>
                <a:t>董事會</a:t>
              </a:r>
            </a:p>
          </p:txBody>
        </p: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0E1197AC-0A5D-48D4-A4F2-B71E380AA607}"/>
                </a:ext>
              </a:extLst>
            </p:cNvPr>
            <p:cNvSpPr/>
            <p:nvPr/>
          </p:nvSpPr>
          <p:spPr>
            <a:xfrm>
              <a:off x="7467119" y="6295680"/>
              <a:ext cx="1368000" cy="2880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13 </a:t>
              </a:r>
              <a:r>
                <a:rPr lang="zh-TW" altLang="en-US" dirty="0"/>
                <a:t>學校資料</a:t>
              </a: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C04D3681-1763-4A08-ACA8-584FCC5D0CBB}"/>
                </a:ext>
              </a:extLst>
            </p:cNvPr>
            <p:cNvSpPr/>
            <p:nvPr/>
          </p:nvSpPr>
          <p:spPr>
            <a:xfrm>
              <a:off x="8925237" y="6295680"/>
              <a:ext cx="1368000" cy="2880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14 </a:t>
              </a:r>
              <a:r>
                <a:rPr lang="zh-TW" altLang="en-US" dirty="0"/>
                <a:t>產學合作</a:t>
              </a:r>
            </a:p>
          </p:txBody>
        </p:sp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id="{490584D9-44B7-4CCF-B9C3-51BD67BD340C}"/>
                </a:ext>
              </a:extLst>
            </p:cNvPr>
            <p:cNvSpPr/>
            <p:nvPr/>
          </p:nvSpPr>
          <p:spPr>
            <a:xfrm>
              <a:off x="10383355" y="6295680"/>
              <a:ext cx="1368000" cy="288000"/>
            </a:xfrm>
            <a:prstGeom prst="roundRect">
              <a:avLst/>
            </a:prstGeom>
            <a:solidFill>
              <a:srgbClr val="99336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defRPr sz="1400">
                  <a:solidFill>
                    <a:srgbClr val="FFFFFF"/>
                  </a:solidFill>
                </a:defRPr>
              </a:pPr>
              <a:r>
                <a:rPr lang="zh-TW" altLang="en-US" dirty="0"/>
                <a:t>表</a:t>
              </a:r>
              <a:r>
                <a:rPr lang="en-US" altLang="zh-TW" dirty="0"/>
                <a:t>15 </a:t>
              </a:r>
              <a:r>
                <a:rPr lang="zh-TW" altLang="en-US" dirty="0"/>
                <a:t>國際化</a:t>
              </a:r>
            </a:p>
          </p:txBody>
        </p: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B6E37764-9F72-460C-A37D-0773730ADCD2}"/>
                </a:ext>
              </a:extLst>
            </p:cNvPr>
            <p:cNvSpPr txBox="1"/>
            <p:nvPr/>
          </p:nvSpPr>
          <p:spPr>
            <a:xfrm>
              <a:off x="104878" y="6112517"/>
              <a:ext cx="15846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18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表冊類別說明 </a:t>
              </a:r>
              <a:endParaRPr lang="zh-TW" altLang="en-US" dirty="0"/>
            </a:p>
          </p:txBody>
        </p:sp>
      </p:grpSp>
      <p:sp>
        <p:nvSpPr>
          <p:cNvPr id="22" name="Rectangle 2">
            <a:extLst>
              <a:ext uri="{FF2B5EF4-FFF2-40B4-BE49-F238E27FC236}">
                <a16:creationId xmlns:a16="http://schemas.microsoft.com/office/drawing/2014/main" id="{5F363980-AC9B-493A-AFF4-F4456AD9FFDE}"/>
              </a:ext>
            </a:extLst>
          </p:cNvPr>
          <p:cNvSpPr/>
          <p:nvPr/>
        </p:nvSpPr>
        <p:spPr>
          <a:xfrm>
            <a:off x="2228294" y="1803021"/>
            <a:ext cx="5002767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1-2-1,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1-14,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1-16,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1-17-1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2B53808B-0805-4E29-BF8B-C9766378A23E}"/>
              </a:ext>
            </a:extLst>
          </p:cNvPr>
          <p:cNvSpPr/>
          <p:nvPr/>
        </p:nvSpPr>
        <p:spPr>
          <a:xfrm>
            <a:off x="7304728" y="1807227"/>
            <a:ext cx="4695760" cy="432000"/>
          </a:xfrm>
          <a:prstGeom prst="roundRect">
            <a:avLst/>
          </a:prstGeom>
          <a:solidFill>
            <a:srgbClr val="ED7D3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2-1-2,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2-1-3,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2-1-3-1,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2-1-3-2,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2-1-3-3</a:t>
            </a:r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ADEC67BE-F43A-418E-9752-BF02485FDBD2}"/>
              </a:ext>
            </a:extLst>
          </p:cNvPr>
          <p:cNvSpPr/>
          <p:nvPr/>
        </p:nvSpPr>
        <p:spPr>
          <a:xfrm>
            <a:off x="2228294" y="2347719"/>
            <a:ext cx="1604939" cy="432000"/>
          </a:xfrm>
          <a:prstGeom prst="roundRect">
            <a:avLst/>
          </a:prstGeom>
          <a:solidFill>
            <a:srgbClr val="A5A5A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3-5,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3-5-1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0212F5B2-E127-4840-A2B4-688487330D4A}"/>
              </a:ext>
            </a:extLst>
          </p:cNvPr>
          <p:cNvSpPr/>
          <p:nvPr/>
        </p:nvSpPr>
        <p:spPr>
          <a:xfrm>
            <a:off x="3968316" y="2340275"/>
            <a:ext cx="7938653" cy="983888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4-2-5,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4-2-7,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4-2-10,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4-2-13,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4-7-2,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4-9-1,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4-12,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4-14,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4-18,</a:t>
            </a:r>
            <a:r>
              <a:rPr lang="zh-TW" altLang="en-US" sz="1600" dirty="0">
                <a:latin typeface="+mn-ea"/>
              </a:rPr>
              <a:t>表</a:t>
            </a:r>
            <a:r>
              <a:rPr lang="en-US" altLang="zh-TW" sz="1600" dirty="0">
                <a:latin typeface="+mn-ea"/>
              </a:rPr>
              <a:t>4-19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6BE8C773-82D6-4519-BC0B-7E5C23D813C1}"/>
              </a:ext>
            </a:extLst>
          </p:cNvPr>
          <p:cNvSpPr/>
          <p:nvPr/>
        </p:nvSpPr>
        <p:spPr>
          <a:xfrm>
            <a:off x="2228295" y="2884182"/>
            <a:ext cx="1604938" cy="4320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l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dirty="0"/>
              <a:t>表</a:t>
            </a:r>
            <a:r>
              <a:rPr lang="en-US" altLang="zh-TW" sz="1600" dirty="0"/>
              <a:t>5-1</a:t>
            </a: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DC4C6205-6DF8-4ED7-9BC2-BD219078189F}"/>
              </a:ext>
            </a:extLst>
          </p:cNvPr>
          <p:cNvSpPr/>
          <p:nvPr/>
        </p:nvSpPr>
        <p:spPr>
          <a:xfrm>
            <a:off x="2228295" y="3450355"/>
            <a:ext cx="1368000" cy="432000"/>
          </a:xfrm>
          <a:prstGeom prst="roundRect">
            <a:avLst/>
          </a:prstGeom>
          <a:solidFill>
            <a:srgbClr val="4BAC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6-4</a:t>
            </a:r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id="{30CC3189-4085-4DF3-9515-A59DFB55277C}"/>
              </a:ext>
            </a:extLst>
          </p:cNvPr>
          <p:cNvSpPr/>
          <p:nvPr/>
        </p:nvSpPr>
        <p:spPr>
          <a:xfrm>
            <a:off x="3820471" y="3448535"/>
            <a:ext cx="1368000" cy="432000"/>
          </a:xfrm>
          <a:prstGeom prst="roundRect">
            <a:avLst/>
          </a:prstGeom>
          <a:solidFill>
            <a:srgbClr val="8064A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l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dirty="0"/>
              <a:t>表</a:t>
            </a:r>
            <a:r>
              <a:rPr lang="en-US" altLang="zh-TW" sz="1600" dirty="0"/>
              <a:t>7-5</a:t>
            </a: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D2A2FD0C-2254-47CD-AFB8-8B23A487B354}"/>
              </a:ext>
            </a:extLst>
          </p:cNvPr>
          <p:cNvSpPr/>
          <p:nvPr/>
        </p:nvSpPr>
        <p:spPr>
          <a:xfrm>
            <a:off x="5347931" y="3449090"/>
            <a:ext cx="1368000" cy="432000"/>
          </a:xfrm>
          <a:prstGeom prst="roundRec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l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dirty="0"/>
              <a:t>表</a:t>
            </a:r>
            <a:r>
              <a:rPr lang="en-US" altLang="zh-TW" sz="1600" dirty="0"/>
              <a:t>8-5</a:t>
            </a:r>
          </a:p>
        </p:txBody>
      </p:sp>
      <p:sp>
        <p:nvSpPr>
          <p:cNvPr id="30" name="Rectangle 12">
            <a:extLst>
              <a:ext uri="{FF2B5EF4-FFF2-40B4-BE49-F238E27FC236}">
                <a16:creationId xmlns:a16="http://schemas.microsoft.com/office/drawing/2014/main" id="{323A763E-78F2-4597-AFD6-4ECA7FAAD651}"/>
              </a:ext>
            </a:extLst>
          </p:cNvPr>
          <p:cNvSpPr/>
          <p:nvPr/>
        </p:nvSpPr>
        <p:spPr>
          <a:xfrm>
            <a:off x="6871057" y="3448535"/>
            <a:ext cx="1805754" cy="43200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l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dirty="0"/>
              <a:t>表</a:t>
            </a:r>
            <a:r>
              <a:rPr lang="en-US" altLang="zh-TW" sz="1600" dirty="0"/>
              <a:t>13-1,</a:t>
            </a:r>
            <a:r>
              <a:rPr lang="zh-TW" altLang="en-US" sz="1600" dirty="0"/>
              <a:t>表</a:t>
            </a:r>
            <a:r>
              <a:rPr lang="en-US" altLang="zh-TW" sz="1600" dirty="0"/>
              <a:t>13-9</a:t>
            </a:r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DEFDDEFB-7545-4DBF-B7D6-4553973CD350}"/>
              </a:ext>
            </a:extLst>
          </p:cNvPr>
          <p:cNvSpPr/>
          <p:nvPr/>
        </p:nvSpPr>
        <p:spPr>
          <a:xfrm>
            <a:off x="2228294" y="4281340"/>
            <a:ext cx="1592177" cy="432000"/>
          </a:xfrm>
          <a:prstGeom prst="roundRect">
            <a:avLst/>
          </a:prstGeom>
          <a:solidFill>
            <a:srgbClr val="5B9B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1-1,</a:t>
            </a:r>
            <a:r>
              <a:rPr lang="zh-TW" altLang="en-US" sz="1600" dirty="0"/>
              <a:t>表</a:t>
            </a:r>
            <a:r>
              <a:rPr lang="en-US" altLang="zh-TW" sz="1600" dirty="0"/>
              <a:t>1-15</a:t>
            </a: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7BA21915-FF0B-4A83-AD82-345DB35CDC59}"/>
              </a:ext>
            </a:extLst>
          </p:cNvPr>
          <p:cNvSpPr/>
          <p:nvPr/>
        </p:nvSpPr>
        <p:spPr>
          <a:xfrm>
            <a:off x="3968316" y="4282544"/>
            <a:ext cx="1852859" cy="432000"/>
          </a:xfrm>
          <a:prstGeom prst="roundRect">
            <a:avLst/>
          </a:prstGeom>
          <a:solidFill>
            <a:srgbClr val="ED7D3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2-1-2,</a:t>
            </a:r>
            <a:r>
              <a:rPr lang="zh-TW" altLang="en-US" sz="1600" dirty="0"/>
              <a:t>表</a:t>
            </a:r>
            <a:r>
              <a:rPr lang="en-US" altLang="zh-TW" sz="1600" dirty="0"/>
              <a:t>2-1-3</a:t>
            </a:r>
          </a:p>
        </p:txBody>
      </p:sp>
      <p:sp>
        <p:nvSpPr>
          <p:cNvPr id="33" name="Rectangle 4">
            <a:extLst>
              <a:ext uri="{FF2B5EF4-FFF2-40B4-BE49-F238E27FC236}">
                <a16:creationId xmlns:a16="http://schemas.microsoft.com/office/drawing/2014/main" id="{8C8D1231-4FDD-4B29-ACA7-3BEF069070B6}"/>
              </a:ext>
            </a:extLst>
          </p:cNvPr>
          <p:cNvSpPr/>
          <p:nvPr/>
        </p:nvSpPr>
        <p:spPr>
          <a:xfrm>
            <a:off x="5936729" y="4281340"/>
            <a:ext cx="2125606" cy="432000"/>
          </a:xfrm>
          <a:prstGeom prst="roundRect">
            <a:avLst/>
          </a:prstGeom>
          <a:solidFill>
            <a:srgbClr val="A5A5A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zh-TW" altLang="en-US" sz="1600" b="0" dirty="0">
                <a:latin typeface="+mn-ea"/>
                <a:ea typeface="+mn-ea"/>
              </a:rPr>
              <a:t>表</a:t>
            </a:r>
            <a:r>
              <a:rPr lang="en-US" altLang="zh-TW" sz="1600" b="0" dirty="0">
                <a:latin typeface="+mn-ea"/>
                <a:ea typeface="+mn-ea"/>
              </a:rPr>
              <a:t>3-1,</a:t>
            </a:r>
            <a:r>
              <a:rPr lang="zh-TW" altLang="en-US" sz="1600" b="0" dirty="0">
                <a:latin typeface="+mn-ea"/>
                <a:ea typeface="+mn-ea"/>
              </a:rPr>
              <a:t>表</a:t>
            </a:r>
            <a:r>
              <a:rPr lang="en-US" altLang="zh-TW" sz="1600" b="0" dirty="0">
                <a:latin typeface="+mn-ea"/>
                <a:ea typeface="+mn-ea"/>
              </a:rPr>
              <a:t>3-5,</a:t>
            </a:r>
            <a:r>
              <a:rPr lang="zh-TW" altLang="en-US" sz="1600" b="0" dirty="0">
                <a:latin typeface="+mn-ea"/>
                <a:ea typeface="+mn-ea"/>
              </a:rPr>
              <a:t>表</a:t>
            </a:r>
            <a:r>
              <a:rPr lang="en-US" altLang="zh-TW" sz="1600" b="0" dirty="0">
                <a:latin typeface="+mn-ea"/>
                <a:ea typeface="+mn-ea"/>
              </a:rPr>
              <a:t>3-5-3</a:t>
            </a: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609BD79C-9A32-4AD2-A528-27D1C7407917}"/>
              </a:ext>
            </a:extLst>
          </p:cNvPr>
          <p:cNvSpPr/>
          <p:nvPr/>
        </p:nvSpPr>
        <p:spPr>
          <a:xfrm>
            <a:off x="2228294" y="4869308"/>
            <a:ext cx="5834041" cy="432000"/>
          </a:xfrm>
          <a:prstGeom prst="roundRect">
            <a:avLst/>
          </a:prstGeom>
          <a:solidFill>
            <a:srgbClr val="70AD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zh-TW" altLang="en-US" sz="1600" dirty="0"/>
              <a:t>表</a:t>
            </a:r>
            <a:r>
              <a:rPr lang="en-US" altLang="zh-TW" sz="1600" dirty="0"/>
              <a:t>4-2,</a:t>
            </a:r>
            <a:r>
              <a:rPr lang="zh-TW" altLang="en-US" sz="1600" dirty="0"/>
              <a:t>表</a:t>
            </a:r>
            <a:r>
              <a:rPr lang="en-US" altLang="zh-TW" sz="1600" dirty="0"/>
              <a:t>4-2-3,</a:t>
            </a:r>
            <a:r>
              <a:rPr lang="zh-TW" altLang="en-US" sz="1600" dirty="0"/>
              <a:t>表</a:t>
            </a:r>
            <a:r>
              <a:rPr lang="en-US" altLang="zh-TW" sz="1600" dirty="0"/>
              <a:t>4-2-5,</a:t>
            </a:r>
            <a:r>
              <a:rPr lang="zh-TW" altLang="en-US" sz="1600" dirty="0"/>
              <a:t>表</a:t>
            </a:r>
            <a:r>
              <a:rPr lang="en-US" altLang="zh-TW" sz="1600" dirty="0"/>
              <a:t>4-2-7,</a:t>
            </a:r>
            <a:r>
              <a:rPr lang="zh-TW" altLang="en-US" sz="1600" dirty="0"/>
              <a:t>表</a:t>
            </a:r>
            <a:r>
              <a:rPr lang="en-US" altLang="zh-TW" sz="1600" dirty="0"/>
              <a:t>4-2-8,</a:t>
            </a:r>
            <a:r>
              <a:rPr lang="zh-TW" altLang="en-US" sz="1600" dirty="0"/>
              <a:t>表</a:t>
            </a:r>
            <a:r>
              <a:rPr lang="en-US" altLang="zh-TW" sz="1600" dirty="0"/>
              <a:t>4-2-10,</a:t>
            </a:r>
            <a:r>
              <a:rPr lang="zh-TW" altLang="en-US" sz="1600" dirty="0"/>
              <a:t>表</a:t>
            </a:r>
            <a:r>
              <a:rPr lang="en-US" altLang="zh-TW" sz="1600" dirty="0"/>
              <a:t>4-7-2</a:t>
            </a: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id="{0ED57649-D075-47D6-B425-D8761615C9DF}"/>
              </a:ext>
            </a:extLst>
          </p:cNvPr>
          <p:cNvSpPr/>
          <p:nvPr/>
        </p:nvSpPr>
        <p:spPr>
          <a:xfrm>
            <a:off x="8200163" y="4854078"/>
            <a:ext cx="1576671" cy="432000"/>
          </a:xfrm>
          <a:prstGeom prst="roundRec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l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dirty="0">
                <a:latin typeface="+mn-ea"/>
                <a:ea typeface="+mn-ea"/>
              </a:rPr>
              <a:t>表</a:t>
            </a:r>
            <a:r>
              <a:rPr lang="en-US" altLang="zh-TW" sz="1600" dirty="0">
                <a:latin typeface="+mn-ea"/>
                <a:ea typeface="+mn-ea"/>
              </a:rPr>
              <a:t>8-1,</a:t>
            </a:r>
            <a:r>
              <a:rPr lang="zh-TW" altLang="en-US" sz="1600" dirty="0">
                <a:latin typeface="+mn-ea"/>
                <a:ea typeface="+mn-ea"/>
              </a:rPr>
              <a:t>表</a:t>
            </a:r>
            <a:r>
              <a:rPr lang="en-US" altLang="zh-TW" sz="1600" dirty="0">
                <a:latin typeface="+mn-ea"/>
                <a:ea typeface="+mn-ea"/>
              </a:rPr>
              <a:t>8-3</a:t>
            </a:r>
          </a:p>
        </p:txBody>
      </p:sp>
    </p:spTree>
    <p:extLst>
      <p:ext uri="{BB962C8B-B14F-4D97-AF65-F5344CB8AC3E}">
        <p14:creationId xmlns:p14="http://schemas.microsoft.com/office/powerpoint/2010/main" val="979754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14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表冊異動</a:t>
            </a:r>
            <a:endParaRPr lang="en-US" altLang="zh-TW" sz="4400" b="1" dirty="0">
              <a:solidFill>
                <a:srgbClr val="444444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76155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內容版面配置區 4">
            <a:extLst>
              <a:ext uri="{FF2B5EF4-FFF2-40B4-BE49-F238E27FC236}">
                <a16:creationId xmlns:a16="http://schemas.microsoft.com/office/drawing/2014/main" id="{C935CEBC-FFE5-4BF3-A117-132414A1679C}"/>
              </a:ext>
            </a:extLst>
          </p:cNvPr>
          <p:cNvSpPr txBox="1">
            <a:spLocks/>
          </p:cNvSpPr>
          <p:nvPr/>
        </p:nvSpPr>
        <p:spPr>
          <a:xfrm>
            <a:off x="349827" y="5368322"/>
            <a:ext cx="11492345" cy="126561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表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1-8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、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6-2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本期調整欄位說明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新增選項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計畫主持人類型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（僅表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6-2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）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0493AE08-2117-4FE3-B7AD-B605EFA7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D69E5B-C277-4DA8-AD0C-3709D660FF3F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2EAAA6-FBDA-40EE-A193-02CCCED38BDF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58138D5A-002C-4C38-855B-D083CFADDB74}"/>
              </a:ext>
            </a:extLst>
          </p:cNvPr>
          <p:cNvSpPr txBox="1">
            <a:spLocks/>
          </p:cNvSpPr>
          <p:nvPr/>
        </p:nvSpPr>
        <p:spPr>
          <a:xfrm>
            <a:off x="1383454" y="1"/>
            <a:ext cx="10808545" cy="1101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FFFFE5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700" dirty="0"/>
              <a:t>表</a:t>
            </a:r>
            <a:r>
              <a:rPr lang="en-US" altLang="zh-TW" sz="2700" dirty="0"/>
              <a:t>1-8</a:t>
            </a:r>
            <a:r>
              <a:rPr lang="zh-TW" altLang="en-US" sz="2700" dirty="0"/>
              <a:t>教師承接政府部門計畫案、產學計畫案及技術服務案資料表</a:t>
            </a:r>
            <a:br>
              <a:rPr lang="en-US" altLang="zh-TW" sz="2700" dirty="0"/>
            </a:br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16" name="文字版面配置區 5">
            <a:extLst>
              <a:ext uri="{FF2B5EF4-FFF2-40B4-BE49-F238E27FC236}">
                <a16:creationId xmlns:a16="http://schemas.microsoft.com/office/drawing/2014/main" id="{A359FFB3-5EFB-4899-B2D1-DFF3F5D22E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383454" cy="1074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baseline="0">
                <a:solidFill>
                  <a:srgbClr val="004529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01</a:t>
            </a:r>
            <a:endParaRPr lang="zh-TW" altLang="en-US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64DCCDB1-E5DD-4485-A3DE-09C60AF86159}"/>
              </a:ext>
            </a:extLst>
          </p:cNvPr>
          <p:cNvSpPr txBox="1"/>
          <p:nvPr/>
        </p:nvSpPr>
        <p:spPr>
          <a:xfrm>
            <a:off x="162564" y="1070596"/>
            <a:ext cx="1032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表</a:t>
            </a:r>
            <a:r>
              <a:rPr lang="en-US" altLang="zh-TW" sz="2400" b="1" dirty="0"/>
              <a:t>1-8</a:t>
            </a:r>
            <a:endParaRPr lang="zh-TW" altLang="en-US" sz="2400" b="1" dirty="0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A17C54CC-B59C-4AE8-A42D-2A13FDF660A8}"/>
              </a:ext>
            </a:extLst>
          </p:cNvPr>
          <p:cNvSpPr txBox="1"/>
          <p:nvPr/>
        </p:nvSpPr>
        <p:spPr>
          <a:xfrm>
            <a:off x="123770" y="3146630"/>
            <a:ext cx="1032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表</a:t>
            </a:r>
            <a:r>
              <a:rPr lang="en-US" altLang="zh-TW" sz="2400" b="1" dirty="0"/>
              <a:t>6-2</a:t>
            </a:r>
            <a:endParaRPr lang="zh-TW" altLang="en-US" sz="2400" b="1" dirty="0"/>
          </a:p>
        </p:txBody>
      </p:sp>
      <p:sp>
        <p:nvSpPr>
          <p:cNvPr id="22" name="內容版面配置區 4">
            <a:extLst>
              <a:ext uri="{FF2B5EF4-FFF2-40B4-BE49-F238E27FC236}">
                <a16:creationId xmlns:a16="http://schemas.microsoft.com/office/drawing/2014/main" id="{A599F81A-17D2-4F01-BC27-6698C47B3752}"/>
              </a:ext>
            </a:extLst>
          </p:cNvPr>
          <p:cNvSpPr txBox="1">
            <a:spLocks/>
          </p:cNvSpPr>
          <p:nvPr/>
        </p:nvSpPr>
        <p:spPr>
          <a:xfrm>
            <a:off x="5917365" y="5368321"/>
            <a:ext cx="6091756" cy="126561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計畫總金額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調整欄位名稱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：學校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出資金額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17" name="內容版面配置區 7">
            <a:extLst>
              <a:ext uri="{FF2B5EF4-FFF2-40B4-BE49-F238E27FC236}">
                <a16:creationId xmlns:a16="http://schemas.microsoft.com/office/drawing/2014/main" id="{FD4BD895-219B-485C-A5B5-0DE1E322E0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6518049"/>
              </p:ext>
            </p:extLst>
          </p:nvPr>
        </p:nvGraphicFramePr>
        <p:xfrm>
          <a:off x="172719" y="1489677"/>
          <a:ext cx="11846559" cy="16569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852">
                  <a:extLst>
                    <a:ext uri="{9D8B030D-6E8A-4147-A177-3AD203B41FA5}">
                      <a16:colId xmlns:a16="http://schemas.microsoft.com/office/drawing/2014/main" val="18199218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1619878174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985390616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16789134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1179565423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4291264821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1783439761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1926045151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2324650547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154388357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525370824"/>
                    </a:ext>
                  </a:extLst>
                </a:gridCol>
                <a:gridCol w="355369">
                  <a:extLst>
                    <a:ext uri="{9D8B030D-6E8A-4147-A177-3AD203B41FA5}">
                      <a16:colId xmlns:a16="http://schemas.microsoft.com/office/drawing/2014/main" val="1731622371"/>
                    </a:ext>
                  </a:extLst>
                </a:gridCol>
                <a:gridCol w="789712">
                  <a:extLst>
                    <a:ext uri="{9D8B030D-6E8A-4147-A177-3AD203B41FA5}">
                      <a16:colId xmlns:a16="http://schemas.microsoft.com/office/drawing/2014/main" val="1966172159"/>
                    </a:ext>
                  </a:extLst>
                </a:gridCol>
                <a:gridCol w="370611">
                  <a:extLst>
                    <a:ext uri="{9D8B030D-6E8A-4147-A177-3AD203B41FA5}">
                      <a16:colId xmlns:a16="http://schemas.microsoft.com/office/drawing/2014/main" val="2229756396"/>
                    </a:ext>
                  </a:extLst>
                </a:gridCol>
                <a:gridCol w="370611">
                  <a:extLst>
                    <a:ext uri="{9D8B030D-6E8A-4147-A177-3AD203B41FA5}">
                      <a16:colId xmlns:a16="http://schemas.microsoft.com/office/drawing/2014/main" val="3324274351"/>
                    </a:ext>
                  </a:extLst>
                </a:gridCol>
                <a:gridCol w="370611">
                  <a:extLst>
                    <a:ext uri="{9D8B030D-6E8A-4147-A177-3AD203B41FA5}">
                      <a16:colId xmlns:a16="http://schemas.microsoft.com/office/drawing/2014/main" val="3335943162"/>
                    </a:ext>
                  </a:extLst>
                </a:gridCol>
                <a:gridCol w="2119745">
                  <a:extLst>
                    <a:ext uri="{9D8B030D-6E8A-4147-A177-3AD203B41FA5}">
                      <a16:colId xmlns:a16="http://schemas.microsoft.com/office/drawing/2014/main" val="2567324120"/>
                    </a:ext>
                  </a:extLst>
                </a:gridCol>
                <a:gridCol w="353291">
                  <a:extLst>
                    <a:ext uri="{9D8B030D-6E8A-4147-A177-3AD203B41FA5}">
                      <a16:colId xmlns:a16="http://schemas.microsoft.com/office/drawing/2014/main" val="2397910022"/>
                    </a:ext>
                  </a:extLst>
                </a:gridCol>
                <a:gridCol w="544829">
                  <a:extLst>
                    <a:ext uri="{9D8B030D-6E8A-4147-A177-3AD203B41FA5}">
                      <a16:colId xmlns:a16="http://schemas.microsoft.com/office/drawing/2014/main" val="312200583"/>
                    </a:ext>
                  </a:extLst>
                </a:gridCol>
                <a:gridCol w="535826">
                  <a:extLst>
                    <a:ext uri="{9D8B030D-6E8A-4147-A177-3AD203B41FA5}">
                      <a16:colId xmlns:a16="http://schemas.microsoft.com/office/drawing/2014/main" val="2681094033"/>
                    </a:ext>
                  </a:extLst>
                </a:gridCol>
                <a:gridCol w="363127">
                  <a:extLst>
                    <a:ext uri="{9D8B030D-6E8A-4147-A177-3AD203B41FA5}">
                      <a16:colId xmlns:a16="http://schemas.microsoft.com/office/drawing/2014/main" val="1139405658"/>
                    </a:ext>
                  </a:extLst>
                </a:gridCol>
                <a:gridCol w="363127">
                  <a:extLst>
                    <a:ext uri="{9D8B030D-6E8A-4147-A177-3AD203B41FA5}">
                      <a16:colId xmlns:a16="http://schemas.microsoft.com/office/drawing/2014/main" val="572137672"/>
                    </a:ext>
                  </a:extLst>
                </a:gridCol>
                <a:gridCol w="363127">
                  <a:extLst>
                    <a:ext uri="{9D8B030D-6E8A-4147-A177-3AD203B41FA5}">
                      <a16:colId xmlns:a16="http://schemas.microsoft.com/office/drawing/2014/main" val="106772151"/>
                    </a:ext>
                  </a:extLst>
                </a:gridCol>
                <a:gridCol w="363127">
                  <a:extLst>
                    <a:ext uri="{9D8B030D-6E8A-4147-A177-3AD203B41FA5}">
                      <a16:colId xmlns:a16="http://schemas.microsoft.com/office/drawing/2014/main" val="4257973693"/>
                    </a:ext>
                  </a:extLst>
                </a:gridCol>
                <a:gridCol w="363127">
                  <a:extLst>
                    <a:ext uri="{9D8B030D-6E8A-4147-A177-3AD203B41FA5}">
                      <a16:colId xmlns:a16="http://schemas.microsoft.com/office/drawing/2014/main" val="1397674979"/>
                    </a:ext>
                  </a:extLst>
                </a:gridCol>
              </a:tblGrid>
              <a:tr h="1656953"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年度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系所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教師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專案案號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專案案名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專案類型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計劃性質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執行起始日期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執行結束日期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工作類別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經費狀態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計畫總金額</a:t>
                      </a: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政府出資金額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企業出資金額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其他單位出資金額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學校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研究學院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出資金額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主要經費來源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主要經費來源單位名稱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次要經費來源單位名稱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受惠機構名稱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委託單位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合作單位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他校轉入的專案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專案已轉至他校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289226"/>
                  </a:ext>
                </a:extLst>
              </a:tr>
            </a:tbl>
          </a:graphicData>
        </a:graphic>
      </p:graphicFrame>
      <p:graphicFrame>
        <p:nvGraphicFramePr>
          <p:cNvPr id="23" name="內容版面配置區 6">
            <a:extLst>
              <a:ext uri="{FF2B5EF4-FFF2-40B4-BE49-F238E27FC236}">
                <a16:creationId xmlns:a16="http://schemas.microsoft.com/office/drawing/2014/main" id="{7C4D5D6E-2CB0-43C8-99E7-7325D77E475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82500411"/>
              </p:ext>
            </p:extLst>
          </p:nvPr>
        </p:nvGraphicFramePr>
        <p:xfrm>
          <a:off x="162563" y="3557376"/>
          <a:ext cx="11846563" cy="1665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195">
                  <a:extLst>
                    <a:ext uri="{9D8B030D-6E8A-4147-A177-3AD203B41FA5}">
                      <a16:colId xmlns:a16="http://schemas.microsoft.com/office/drawing/2014/main" val="3288347000"/>
                    </a:ext>
                  </a:extLst>
                </a:gridCol>
                <a:gridCol w="534673">
                  <a:extLst>
                    <a:ext uri="{9D8B030D-6E8A-4147-A177-3AD203B41FA5}">
                      <a16:colId xmlns:a16="http://schemas.microsoft.com/office/drawing/2014/main" val="581625972"/>
                    </a:ext>
                  </a:extLst>
                </a:gridCol>
                <a:gridCol w="325192">
                  <a:extLst>
                    <a:ext uri="{9D8B030D-6E8A-4147-A177-3AD203B41FA5}">
                      <a16:colId xmlns:a16="http://schemas.microsoft.com/office/drawing/2014/main" val="2603918008"/>
                    </a:ext>
                  </a:extLst>
                </a:gridCol>
                <a:gridCol w="325192">
                  <a:extLst>
                    <a:ext uri="{9D8B030D-6E8A-4147-A177-3AD203B41FA5}">
                      <a16:colId xmlns:a16="http://schemas.microsoft.com/office/drawing/2014/main" val="3051160319"/>
                    </a:ext>
                  </a:extLst>
                </a:gridCol>
                <a:gridCol w="325192">
                  <a:extLst>
                    <a:ext uri="{9D8B030D-6E8A-4147-A177-3AD203B41FA5}">
                      <a16:colId xmlns:a16="http://schemas.microsoft.com/office/drawing/2014/main" val="200764600"/>
                    </a:ext>
                  </a:extLst>
                </a:gridCol>
                <a:gridCol w="325192">
                  <a:extLst>
                    <a:ext uri="{9D8B030D-6E8A-4147-A177-3AD203B41FA5}">
                      <a16:colId xmlns:a16="http://schemas.microsoft.com/office/drawing/2014/main" val="155219281"/>
                    </a:ext>
                  </a:extLst>
                </a:gridCol>
                <a:gridCol w="1275009">
                  <a:extLst>
                    <a:ext uri="{9D8B030D-6E8A-4147-A177-3AD203B41FA5}">
                      <a16:colId xmlns:a16="http://schemas.microsoft.com/office/drawing/2014/main" val="3455625308"/>
                    </a:ext>
                  </a:extLst>
                </a:gridCol>
                <a:gridCol w="356315">
                  <a:extLst>
                    <a:ext uri="{9D8B030D-6E8A-4147-A177-3AD203B41FA5}">
                      <a16:colId xmlns:a16="http://schemas.microsoft.com/office/drawing/2014/main" val="3220131468"/>
                    </a:ext>
                  </a:extLst>
                </a:gridCol>
                <a:gridCol w="356315">
                  <a:extLst>
                    <a:ext uri="{9D8B030D-6E8A-4147-A177-3AD203B41FA5}">
                      <a16:colId xmlns:a16="http://schemas.microsoft.com/office/drawing/2014/main" val="837711699"/>
                    </a:ext>
                  </a:extLst>
                </a:gridCol>
                <a:gridCol w="356315">
                  <a:extLst>
                    <a:ext uri="{9D8B030D-6E8A-4147-A177-3AD203B41FA5}">
                      <a16:colId xmlns:a16="http://schemas.microsoft.com/office/drawing/2014/main" val="207676418"/>
                    </a:ext>
                  </a:extLst>
                </a:gridCol>
                <a:gridCol w="721217">
                  <a:extLst>
                    <a:ext uri="{9D8B030D-6E8A-4147-A177-3AD203B41FA5}">
                      <a16:colId xmlns:a16="http://schemas.microsoft.com/office/drawing/2014/main" val="137390630"/>
                    </a:ext>
                  </a:extLst>
                </a:gridCol>
                <a:gridCol w="376192">
                  <a:extLst>
                    <a:ext uri="{9D8B030D-6E8A-4147-A177-3AD203B41FA5}">
                      <a16:colId xmlns:a16="http://schemas.microsoft.com/office/drawing/2014/main" val="998636856"/>
                    </a:ext>
                  </a:extLst>
                </a:gridCol>
                <a:gridCol w="376192">
                  <a:extLst>
                    <a:ext uri="{9D8B030D-6E8A-4147-A177-3AD203B41FA5}">
                      <a16:colId xmlns:a16="http://schemas.microsoft.com/office/drawing/2014/main" val="3414726659"/>
                    </a:ext>
                  </a:extLst>
                </a:gridCol>
                <a:gridCol w="376192">
                  <a:extLst>
                    <a:ext uri="{9D8B030D-6E8A-4147-A177-3AD203B41FA5}">
                      <a16:colId xmlns:a16="http://schemas.microsoft.com/office/drawing/2014/main" val="2317723009"/>
                    </a:ext>
                  </a:extLst>
                </a:gridCol>
                <a:gridCol w="2322963">
                  <a:extLst>
                    <a:ext uri="{9D8B030D-6E8A-4147-A177-3AD203B41FA5}">
                      <a16:colId xmlns:a16="http://schemas.microsoft.com/office/drawing/2014/main" val="2817959930"/>
                    </a:ext>
                  </a:extLst>
                </a:gridCol>
                <a:gridCol w="412124">
                  <a:extLst>
                    <a:ext uri="{9D8B030D-6E8A-4147-A177-3AD203B41FA5}">
                      <a16:colId xmlns:a16="http://schemas.microsoft.com/office/drawing/2014/main" val="2637632673"/>
                    </a:ext>
                  </a:extLst>
                </a:gridCol>
                <a:gridCol w="470079">
                  <a:extLst>
                    <a:ext uri="{9D8B030D-6E8A-4147-A177-3AD203B41FA5}">
                      <a16:colId xmlns:a16="http://schemas.microsoft.com/office/drawing/2014/main" val="3446606828"/>
                    </a:ext>
                  </a:extLst>
                </a:gridCol>
                <a:gridCol w="470079">
                  <a:extLst>
                    <a:ext uri="{9D8B030D-6E8A-4147-A177-3AD203B41FA5}">
                      <a16:colId xmlns:a16="http://schemas.microsoft.com/office/drawing/2014/main" val="674541351"/>
                    </a:ext>
                  </a:extLst>
                </a:gridCol>
                <a:gridCol w="364387">
                  <a:extLst>
                    <a:ext uri="{9D8B030D-6E8A-4147-A177-3AD203B41FA5}">
                      <a16:colId xmlns:a16="http://schemas.microsoft.com/office/drawing/2014/main" val="1474304662"/>
                    </a:ext>
                  </a:extLst>
                </a:gridCol>
                <a:gridCol w="364387">
                  <a:extLst>
                    <a:ext uri="{9D8B030D-6E8A-4147-A177-3AD203B41FA5}">
                      <a16:colId xmlns:a16="http://schemas.microsoft.com/office/drawing/2014/main" val="1800803420"/>
                    </a:ext>
                  </a:extLst>
                </a:gridCol>
                <a:gridCol w="364387">
                  <a:extLst>
                    <a:ext uri="{9D8B030D-6E8A-4147-A177-3AD203B41FA5}">
                      <a16:colId xmlns:a16="http://schemas.microsoft.com/office/drawing/2014/main" val="1901592121"/>
                    </a:ext>
                  </a:extLst>
                </a:gridCol>
                <a:gridCol w="364387">
                  <a:extLst>
                    <a:ext uri="{9D8B030D-6E8A-4147-A177-3AD203B41FA5}">
                      <a16:colId xmlns:a16="http://schemas.microsoft.com/office/drawing/2014/main" val="106589488"/>
                    </a:ext>
                  </a:extLst>
                </a:gridCol>
                <a:gridCol w="364387">
                  <a:extLst>
                    <a:ext uri="{9D8B030D-6E8A-4147-A177-3AD203B41FA5}">
                      <a16:colId xmlns:a16="http://schemas.microsoft.com/office/drawing/2014/main" val="255221458"/>
                    </a:ext>
                  </a:extLst>
                </a:gridCol>
              </a:tblGrid>
              <a:tr h="1665288"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專案案號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專案案名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專案類型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計劃性質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計畫主持人類型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執行起始日期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執行結束日期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經費狀態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計畫總金額</a:t>
                      </a: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政府出資金額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企業出資金額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其他單位出資金額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學校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研究學院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出資金額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主要經費來源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主要經費來源單位名稱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次要經費來源</a:t>
                      </a:r>
                    </a:p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單位名稱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受惠機構名稱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委託單位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合作單位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他校轉入的專案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專案已轉至他校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773136"/>
                  </a:ext>
                </a:extLst>
              </a:tr>
            </a:tbl>
          </a:graphicData>
        </a:graphic>
      </p:graphicFrame>
      <p:cxnSp>
        <p:nvCxnSpPr>
          <p:cNvPr id="6" name="直線接點 5"/>
          <p:cNvCxnSpPr/>
          <p:nvPr/>
        </p:nvCxnSpPr>
        <p:spPr>
          <a:xfrm>
            <a:off x="5917365" y="6016336"/>
            <a:ext cx="388126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984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2ABA06A-C5E8-47E9-8F51-BC023ABCAEE5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4F138E4-F362-4D1C-BB22-5E912CE86D51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3D6F96-6234-4110-BDBD-C47CB7261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1101436"/>
          </a:xfrm>
        </p:spPr>
        <p:txBody>
          <a:bodyPr>
            <a:noAutofit/>
          </a:bodyPr>
          <a:lstStyle/>
          <a:p>
            <a:r>
              <a:rPr lang="zh-TW" altLang="en-US" sz="2700" dirty="0"/>
              <a:t>表</a:t>
            </a:r>
            <a:r>
              <a:rPr lang="en-US" altLang="zh-TW" sz="2700" dirty="0"/>
              <a:t>1-8</a:t>
            </a:r>
            <a:r>
              <a:rPr lang="zh-TW" altLang="en-US" sz="2700" dirty="0"/>
              <a:t>教師承接政府部門計畫案、產學計畫案及技術服務案資料表</a:t>
            </a:r>
            <a:br>
              <a:rPr lang="en-US" altLang="zh-TW" sz="2700" dirty="0"/>
            </a:br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7D0FB84-F656-4E8C-9864-C60733DF14C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1728" y="1371143"/>
            <a:ext cx="11528546" cy="1030247"/>
          </a:xfrm>
          <a:solidFill>
            <a:srgbClr val="F2FCDA"/>
          </a:solidFill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   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計畫總金額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計畫總金額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不包含</a:t>
            </a:r>
            <a:r>
              <a:rPr lang="zh-TW" altLang="en-US" kern="100" dirty="0">
                <a:latin typeface="微軟正黑體" panose="020B0604030504040204" pitchFamily="34" charset="-120"/>
              </a:rPr>
              <a:t>以捐贈之設備或其他物品（包括股票）作為產學合作之金額收入。</a:t>
            </a:r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0C92AB5-37C4-4EFB-AEFD-E1AF6664A2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1383454" cy="1074868"/>
          </a:xfrm>
        </p:spPr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13C241C0-3D46-46AD-950F-543151EA1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20" y="1475005"/>
            <a:ext cx="360000" cy="360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D841A516-372A-4741-BF3D-2ECAE2D79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572" y="2918829"/>
            <a:ext cx="720000" cy="720000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39C3131F-9D95-4ED7-BE3A-1CFFE44B48C0}"/>
              </a:ext>
            </a:extLst>
          </p:cNvPr>
          <p:cNvSpPr txBox="1"/>
          <p:nvPr/>
        </p:nvSpPr>
        <p:spPr>
          <a:xfrm>
            <a:off x="2241075" y="3102360"/>
            <a:ext cx="9501540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sz="2400" dirty="0"/>
              <a:t>若</a:t>
            </a:r>
            <a:r>
              <a:rPr lang="zh-TW" altLang="en-US" sz="2400" b="1" dirty="0"/>
              <a:t>前期</a:t>
            </a:r>
            <a:r>
              <a:rPr lang="zh-TW" altLang="en-US" sz="2400" dirty="0"/>
              <a:t>（</a:t>
            </a:r>
            <a:r>
              <a:rPr lang="en-US" altLang="zh-TW" sz="2400" dirty="0"/>
              <a:t>11410 </a:t>
            </a:r>
            <a:r>
              <a:rPr lang="zh-TW" altLang="en-US" sz="2400" dirty="0"/>
              <a:t>期）填報之 </a:t>
            </a:r>
            <a:r>
              <a:rPr lang="en-US" altLang="zh-TW" sz="2400" dirty="0"/>
              <a:t>114 </a:t>
            </a:r>
            <a:r>
              <a:rPr lang="zh-TW" altLang="en-US" sz="2400" dirty="0"/>
              <a:t>年資料，</a:t>
            </a:r>
            <a:r>
              <a:rPr lang="zh-TW" altLang="en-US" sz="2400" b="1" dirty="0"/>
              <a:t>已將「以捐贈之設備或其他物品（包括股票）</a:t>
            </a:r>
            <a:r>
              <a:rPr lang="zh-TW" altLang="en-US" sz="2400" dirty="0"/>
              <a:t>作為產學合作之金額收入」</a:t>
            </a:r>
            <a:r>
              <a:rPr lang="zh-TW" altLang="en-US" sz="2400" b="1" dirty="0"/>
              <a:t>納入計畫總金額</a:t>
            </a:r>
            <a:r>
              <a:rPr lang="zh-TW" altLang="en-US" sz="2400" dirty="0"/>
              <a:t>，請務必於</a:t>
            </a:r>
            <a:r>
              <a:rPr lang="zh-TW" altLang="en-US" sz="2400" b="1" dirty="0"/>
              <a:t>本期</a:t>
            </a:r>
            <a:r>
              <a:rPr lang="zh-TW" altLang="en-US" sz="2400" dirty="0"/>
              <a:t>（</a:t>
            </a:r>
            <a:r>
              <a:rPr lang="en-US" altLang="zh-TW" sz="2400" dirty="0"/>
              <a:t>11503 </a:t>
            </a:r>
            <a:r>
              <a:rPr lang="zh-TW" altLang="en-US" sz="2400" dirty="0"/>
              <a:t>期）維護時，自計畫金額中</a:t>
            </a:r>
            <a:r>
              <a:rPr lang="zh-TW" altLang="en-US" sz="2400" b="1" dirty="0">
                <a:solidFill>
                  <a:srgbClr val="FF0000"/>
                </a:solidFill>
              </a:rPr>
              <a:t>扣除</a:t>
            </a:r>
            <a:r>
              <a:rPr lang="zh-TW" altLang="en-US" sz="2400" dirty="0"/>
              <a:t>（剔除）該筆捐贈折算收入金額。</a:t>
            </a: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B915062C-0976-43A4-9D66-0D3030304313}"/>
              </a:ext>
            </a:extLst>
          </p:cNvPr>
          <p:cNvSpPr txBox="1"/>
          <p:nvPr/>
        </p:nvSpPr>
        <p:spPr>
          <a:xfrm>
            <a:off x="1227572" y="5213712"/>
            <a:ext cx="104768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dirty="0"/>
              <a:t>📅 期別說明：</a:t>
            </a:r>
            <a:endParaRPr lang="en-US" altLang="zh-TW" sz="2000" dirty="0"/>
          </a:p>
          <a:p>
            <a:r>
              <a:rPr lang="zh-TW" altLang="en-US" sz="2000" dirty="0"/>
              <a:t>前期（</a:t>
            </a:r>
            <a:r>
              <a:rPr lang="en-US" altLang="zh-TW" sz="2000" dirty="0"/>
              <a:t>11410 </a:t>
            </a:r>
            <a:r>
              <a:rPr lang="zh-TW" altLang="en-US" sz="2000" dirty="0"/>
              <a:t>期）填報 </a:t>
            </a:r>
            <a:r>
              <a:rPr lang="en-US" altLang="zh-TW" sz="2000" dirty="0"/>
              <a:t>114 </a:t>
            </a:r>
            <a:r>
              <a:rPr lang="zh-TW" altLang="en-US" sz="2000" dirty="0"/>
              <a:t>年資料，資料期間為 </a:t>
            </a:r>
            <a:r>
              <a:rPr lang="en-US" altLang="zh-TW" sz="2000" dirty="0"/>
              <a:t>114 </a:t>
            </a:r>
            <a:r>
              <a:rPr lang="zh-TW" altLang="en-US" sz="2000" dirty="0"/>
              <a:t>年 </a:t>
            </a:r>
            <a:r>
              <a:rPr lang="en-US" altLang="zh-TW" sz="2000" dirty="0"/>
              <a:t>1 </a:t>
            </a:r>
            <a:r>
              <a:rPr lang="zh-TW" altLang="en-US" sz="2000" dirty="0"/>
              <a:t>月 </a:t>
            </a:r>
            <a:r>
              <a:rPr lang="en-US" altLang="zh-TW" sz="2000" dirty="0"/>
              <a:t>1 </a:t>
            </a:r>
            <a:r>
              <a:rPr lang="zh-TW" altLang="en-US" sz="2000" dirty="0"/>
              <a:t>日至 </a:t>
            </a:r>
            <a:r>
              <a:rPr lang="en-US" altLang="zh-TW" sz="2000" dirty="0"/>
              <a:t>114 </a:t>
            </a:r>
            <a:r>
              <a:rPr lang="zh-TW" altLang="en-US" sz="2000" dirty="0"/>
              <a:t>年 </a:t>
            </a:r>
            <a:r>
              <a:rPr lang="en-US" altLang="zh-TW" sz="2000" dirty="0"/>
              <a:t>10 </a:t>
            </a:r>
            <a:r>
              <a:rPr lang="zh-TW" altLang="en-US" sz="2000" dirty="0"/>
              <a:t>月 </a:t>
            </a:r>
            <a:r>
              <a:rPr lang="en-US" altLang="zh-TW" sz="2000" dirty="0"/>
              <a:t>15 </a:t>
            </a:r>
            <a:r>
              <a:rPr lang="zh-TW" altLang="en-US" sz="2000" dirty="0"/>
              <a:t>日；</a:t>
            </a:r>
            <a:br>
              <a:rPr lang="en-US" altLang="zh-TW" sz="2000" dirty="0"/>
            </a:br>
            <a:r>
              <a:rPr lang="zh-TW" altLang="en-US" sz="2000" dirty="0"/>
              <a:t>本期（</a:t>
            </a:r>
            <a:r>
              <a:rPr lang="en-US" altLang="zh-TW" sz="2000" dirty="0"/>
              <a:t>11503 </a:t>
            </a:r>
            <a:r>
              <a:rPr lang="zh-TW" altLang="en-US" sz="2000" dirty="0"/>
              <a:t>期）為維護 </a:t>
            </a:r>
            <a:r>
              <a:rPr lang="en-US" altLang="zh-TW" sz="2000" dirty="0"/>
              <a:t>114 </a:t>
            </a:r>
            <a:r>
              <a:rPr lang="zh-TW" altLang="en-US" sz="2000" dirty="0"/>
              <a:t>年資料，資料期間為 </a:t>
            </a:r>
            <a:r>
              <a:rPr lang="en-US" altLang="zh-TW" sz="2000" dirty="0"/>
              <a:t>114 </a:t>
            </a:r>
            <a:r>
              <a:rPr lang="zh-TW" altLang="en-US" sz="2000" dirty="0"/>
              <a:t>年 </a:t>
            </a:r>
            <a:r>
              <a:rPr lang="en-US" altLang="zh-TW" sz="2000" dirty="0"/>
              <a:t>1 </a:t>
            </a:r>
            <a:r>
              <a:rPr lang="zh-TW" altLang="en-US" sz="2000" dirty="0"/>
              <a:t>月 </a:t>
            </a:r>
            <a:r>
              <a:rPr lang="en-US" altLang="zh-TW" sz="2000" dirty="0"/>
              <a:t>1 </a:t>
            </a:r>
            <a:r>
              <a:rPr lang="zh-TW" altLang="en-US" sz="2000" dirty="0"/>
              <a:t>日至 </a:t>
            </a:r>
            <a:r>
              <a:rPr lang="en-US" altLang="zh-TW" sz="2000" dirty="0"/>
              <a:t>114 </a:t>
            </a:r>
            <a:r>
              <a:rPr lang="zh-TW" altLang="en-US" sz="2000" dirty="0"/>
              <a:t>年 </a:t>
            </a:r>
            <a:r>
              <a:rPr lang="en-US" altLang="zh-TW" sz="2000" dirty="0"/>
              <a:t>12 </a:t>
            </a:r>
            <a:r>
              <a:rPr lang="zh-TW" altLang="en-US" sz="2000" dirty="0"/>
              <a:t>月 </a:t>
            </a:r>
            <a:r>
              <a:rPr lang="en-US" altLang="zh-TW" sz="2000" dirty="0"/>
              <a:t>31 </a:t>
            </a:r>
            <a:r>
              <a:rPr lang="zh-TW" altLang="en-US" sz="2000" dirty="0"/>
              <a:t>日</a:t>
            </a:r>
          </a:p>
        </p:txBody>
      </p:sp>
      <p:cxnSp>
        <p:nvCxnSpPr>
          <p:cNvPr id="7" name="直線接點 6"/>
          <p:cNvCxnSpPr>
            <a:endCxn id="3" idx="3"/>
          </p:cNvCxnSpPr>
          <p:nvPr/>
        </p:nvCxnSpPr>
        <p:spPr>
          <a:xfrm>
            <a:off x="0" y="0"/>
            <a:ext cx="12192000" cy="66754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0" y="-28849"/>
            <a:ext cx="12191999" cy="675164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397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2ABA06A-C5E8-47E9-8F51-BC023ABCAEE5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4F138E4-F362-4D1C-BB22-5E912CE86D51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3D6F96-6234-4110-BDBD-C47CB7261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1101436"/>
          </a:xfrm>
        </p:spPr>
        <p:txBody>
          <a:bodyPr>
            <a:noAutofit/>
          </a:bodyPr>
          <a:lstStyle/>
          <a:p>
            <a:r>
              <a:rPr lang="zh-TW" altLang="en-US" sz="2700" dirty="0"/>
              <a:t>表</a:t>
            </a:r>
            <a:r>
              <a:rPr lang="en-US" altLang="zh-TW" sz="2700" dirty="0"/>
              <a:t>1-8</a:t>
            </a:r>
            <a:r>
              <a:rPr lang="zh-TW" altLang="en-US" sz="2700" dirty="0"/>
              <a:t>教師承接政府部門計畫案、產學計畫案及技術服務案資料表</a:t>
            </a:r>
            <a:br>
              <a:rPr lang="en-US" altLang="zh-TW" sz="2700" dirty="0"/>
            </a:br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7D0FB84-F656-4E8C-9864-C60733DF14C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383452" y="1358144"/>
            <a:ext cx="10224655" cy="172314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987425" indent="-987425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sz="2000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案例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產學合作計畫，案號：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114-0123</a:t>
            </a:r>
            <a:br>
              <a:rPr lang="en-US" altLang="zh-TW" sz="2000" b="1" kern="100" dirty="0">
                <a:latin typeface="微軟正黑體" panose="020B0604030504040204" pitchFamily="34" charset="-120"/>
              </a:rPr>
            </a:br>
            <a:r>
              <a:rPr lang="zh-TW" altLang="en-US" sz="2000" b="1" kern="100" dirty="0">
                <a:latin typeface="微軟正黑體" panose="020B0604030504040204" pitchFamily="34" charset="-120"/>
              </a:rPr>
              <a:t>計畫總經費：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1,100,000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元</a:t>
            </a:r>
            <a:br>
              <a:rPr lang="en-US" altLang="zh-TW" sz="2000" b="1" kern="100" dirty="0">
                <a:latin typeface="微軟正黑體" panose="020B0604030504040204" pitchFamily="34" charset="-120"/>
              </a:rPr>
            </a:br>
            <a:r>
              <a:rPr lang="zh-TW" altLang="en-US" sz="2000" b="1" kern="100" dirty="0">
                <a:latin typeface="微軟正黑體" panose="020B0604030504040204" pitchFamily="34" charset="-120"/>
              </a:rPr>
              <a:t>企業現金補助：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800,000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元，企業另捐設備（市價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100,000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元）</a:t>
            </a:r>
            <a:br>
              <a:rPr lang="en-US" altLang="zh-TW" sz="2000" b="1" kern="100" dirty="0">
                <a:latin typeface="微軟正黑體" panose="020B0604030504040204" pitchFamily="34" charset="-120"/>
              </a:rPr>
            </a:br>
            <a:r>
              <a:rPr lang="zh-TW" altLang="en-US" sz="2000" b="1" kern="100" dirty="0">
                <a:latin typeface="微軟正黑體" panose="020B0604030504040204" pitchFamily="34" charset="-120"/>
              </a:rPr>
              <a:t>學校出資配合款：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200,000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元</a:t>
            </a:r>
            <a:endParaRPr lang="en-US" altLang="zh-TW" sz="2000" b="1" kern="100" dirty="0">
              <a:latin typeface="微軟正黑體" panose="020B0604030504040204" pitchFamily="34" charset="-120"/>
            </a:endParaRP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0C92AB5-37C4-4EFB-AEFD-E1AF6664A2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1383454" cy="1074868"/>
          </a:xfrm>
        </p:spPr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graphicFrame>
        <p:nvGraphicFramePr>
          <p:cNvPr id="8" name="表格 9">
            <a:extLst>
              <a:ext uri="{FF2B5EF4-FFF2-40B4-BE49-F238E27FC236}">
                <a16:creationId xmlns:a16="http://schemas.microsoft.com/office/drawing/2014/main" id="{A7FB0A83-516E-449D-A8C9-8A7582CB7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423248"/>
              </p:ext>
            </p:extLst>
          </p:nvPr>
        </p:nvGraphicFramePr>
        <p:xfrm>
          <a:off x="1383452" y="3429000"/>
          <a:ext cx="10224654" cy="2328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058">
                  <a:extLst>
                    <a:ext uri="{9D8B030D-6E8A-4147-A177-3AD203B41FA5}">
                      <a16:colId xmlns:a16="http://schemas.microsoft.com/office/drawing/2014/main" val="1752362211"/>
                    </a:ext>
                  </a:extLst>
                </a:gridCol>
                <a:gridCol w="1568022">
                  <a:extLst>
                    <a:ext uri="{9D8B030D-6E8A-4147-A177-3AD203B41FA5}">
                      <a16:colId xmlns:a16="http://schemas.microsoft.com/office/drawing/2014/main" val="3760977116"/>
                    </a:ext>
                  </a:extLst>
                </a:gridCol>
                <a:gridCol w="1936070">
                  <a:extLst>
                    <a:ext uri="{9D8B030D-6E8A-4147-A177-3AD203B41FA5}">
                      <a16:colId xmlns:a16="http://schemas.microsoft.com/office/drawing/2014/main" val="2551148086"/>
                    </a:ext>
                  </a:extLst>
                </a:gridCol>
                <a:gridCol w="2217380">
                  <a:extLst>
                    <a:ext uri="{9D8B030D-6E8A-4147-A177-3AD203B41FA5}">
                      <a16:colId xmlns:a16="http://schemas.microsoft.com/office/drawing/2014/main" val="4007224740"/>
                    </a:ext>
                  </a:extLst>
                </a:gridCol>
                <a:gridCol w="3415124">
                  <a:extLst>
                    <a:ext uri="{9D8B030D-6E8A-4147-A177-3AD203B41FA5}">
                      <a16:colId xmlns:a16="http://schemas.microsoft.com/office/drawing/2014/main" val="1606381950"/>
                    </a:ext>
                  </a:extLst>
                </a:gridCol>
              </a:tblGrid>
              <a:tr h="63059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期數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案號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計畫總經費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企業出資金額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說明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628740"/>
                  </a:ext>
                </a:extLst>
              </a:tr>
              <a:tr h="8488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11410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114-0123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kern="100" dirty="0">
                          <a:latin typeface="微軟正黑體" panose="020B0604030504040204" pitchFamily="34" charset="-120"/>
                        </a:rPr>
                        <a:t>1,100,000 </a:t>
                      </a:r>
                      <a:r>
                        <a:rPr lang="zh-TW" altLang="en-US" sz="2000" b="1" kern="100" dirty="0">
                          <a:latin typeface="微軟正黑體" panose="020B0604030504040204" pitchFamily="34" charset="-120"/>
                        </a:rPr>
                        <a:t>元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en-US" altLang="zh-TW" sz="2000" b="1" kern="100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900,000 </a:t>
                      </a:r>
                      <a:r>
                        <a:rPr lang="zh-TW" altLang="en-US" sz="2000" b="1" kern="100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/>
                        <a:t>已填報資料</a:t>
                      </a:r>
                    </a:p>
                    <a:p>
                      <a:pPr algn="ctr"/>
                      <a:r>
                        <a:rPr lang="zh-TW" altLang="en-US" sz="2000" dirty="0"/>
                        <a:t>包含企業捐贈設備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819452"/>
                  </a:ext>
                </a:extLst>
              </a:tr>
              <a:tr h="8488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11503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>
                          <a:solidFill>
                            <a:schemeClr val="tx1"/>
                          </a:solidFill>
                        </a:rPr>
                        <a:t>114-0123</a:t>
                      </a:r>
                      <a:endParaRPr lang="zh-TW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kern="1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</a:rPr>
                        <a:t>1,000,000 </a:t>
                      </a:r>
                      <a:r>
                        <a:rPr lang="zh-TW" altLang="en-US" sz="2000" b="1" kern="1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</a:rPr>
                        <a:t>元</a:t>
                      </a:r>
                      <a:endParaRPr lang="zh-TW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en-US" altLang="zh-TW" sz="2000" b="1" kern="1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800,000 </a:t>
                      </a:r>
                      <a:r>
                        <a:rPr lang="zh-TW" altLang="en-US" sz="2000" b="1" kern="1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前期已填，本期維護時須</a:t>
                      </a:r>
                      <a:r>
                        <a:rPr lang="zh-TW" altLang="en-US" sz="2000" b="1" dirty="0"/>
                        <a:t>扣除捐贈設備金額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7023195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89247BC0-174F-4DA5-9EC6-A7C241AB2E1F}"/>
              </a:ext>
            </a:extLst>
          </p:cNvPr>
          <p:cNvSpPr txBox="1"/>
          <p:nvPr/>
        </p:nvSpPr>
        <p:spPr>
          <a:xfrm>
            <a:off x="1383453" y="6002415"/>
            <a:ext cx="8006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C00000"/>
                </a:solidFill>
              </a:rPr>
              <a:t>計畫總金額不含捐贈；</a:t>
            </a:r>
            <a:r>
              <a:rPr lang="en-US" altLang="zh-TW" b="1" dirty="0">
                <a:solidFill>
                  <a:srgbClr val="C00000"/>
                </a:solidFill>
              </a:rPr>
              <a:t>11503 </a:t>
            </a:r>
            <a:r>
              <a:rPr lang="zh-TW" altLang="en-US" b="1" dirty="0">
                <a:solidFill>
                  <a:srgbClr val="C00000"/>
                </a:solidFill>
              </a:rPr>
              <a:t>期需把 </a:t>
            </a:r>
            <a:r>
              <a:rPr lang="en-US" altLang="zh-TW" b="1" dirty="0">
                <a:solidFill>
                  <a:srgbClr val="C00000"/>
                </a:solidFill>
              </a:rPr>
              <a:t>11410 </a:t>
            </a:r>
            <a:r>
              <a:rPr lang="zh-TW" altLang="en-US" b="1" dirty="0">
                <a:solidFill>
                  <a:srgbClr val="C00000"/>
                </a:solidFill>
              </a:rPr>
              <a:t>期同一筆資料修正成正確金額。</a:t>
            </a:r>
            <a:endParaRPr lang="zh-TW" altLang="en-US" dirty="0">
              <a:solidFill>
                <a:srgbClr val="C00000"/>
              </a:solidFill>
            </a:endParaRPr>
          </a:p>
        </p:txBody>
      </p:sp>
      <p:cxnSp>
        <p:nvCxnSpPr>
          <p:cNvPr id="12" name="直線接點 11"/>
          <p:cNvCxnSpPr/>
          <p:nvPr/>
        </p:nvCxnSpPr>
        <p:spPr>
          <a:xfrm>
            <a:off x="0" y="0"/>
            <a:ext cx="12192000" cy="66754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V="1">
            <a:off x="0" y="-28849"/>
            <a:ext cx="12191999" cy="675164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701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2ABA06A-C5E8-47E9-8F51-BC023ABCAEE5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4F138E4-F362-4D1C-BB22-5E912CE86D51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D3D6F96-6234-4110-BDBD-C47CB7261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1101436"/>
          </a:xfrm>
        </p:spPr>
        <p:txBody>
          <a:bodyPr>
            <a:noAutofit/>
          </a:bodyPr>
          <a:lstStyle/>
          <a:p>
            <a:r>
              <a:rPr lang="zh-TW" altLang="en-US" sz="2700" dirty="0"/>
              <a:t>表</a:t>
            </a:r>
            <a:r>
              <a:rPr lang="en-US" altLang="zh-TW" sz="2700" dirty="0"/>
              <a:t>1-8</a:t>
            </a:r>
            <a:r>
              <a:rPr lang="zh-TW" altLang="en-US" sz="2700" dirty="0"/>
              <a:t>教師承接政府部門計畫案、產學計畫案及技術服務案資料表</a:t>
            </a:r>
            <a:br>
              <a:rPr lang="en-US" altLang="zh-TW" sz="2700" dirty="0"/>
            </a:br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0C92AB5-37C4-4EFB-AEFD-E1AF6664A2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1383454" cy="1074868"/>
          </a:xfrm>
        </p:spPr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2"/>
          <a:srcRect t="20667"/>
          <a:stretch/>
        </p:blipFill>
        <p:spPr>
          <a:xfrm>
            <a:off x="129041" y="1300870"/>
            <a:ext cx="9000000" cy="25108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圖片 17"/>
          <p:cNvPicPr>
            <a:picLocks noChangeAspect="1"/>
          </p:cNvPicPr>
          <p:nvPr/>
        </p:nvPicPr>
        <p:blipFill rotWithShape="1">
          <a:blip r:embed="rId3"/>
          <a:srcRect t="7257"/>
          <a:stretch/>
        </p:blipFill>
        <p:spPr>
          <a:xfrm>
            <a:off x="2993111" y="2631621"/>
            <a:ext cx="9000000" cy="31062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89247BC0-174F-4DA5-9EC6-A7C241AB2E1F}"/>
              </a:ext>
            </a:extLst>
          </p:cNvPr>
          <p:cNvSpPr txBox="1"/>
          <p:nvPr/>
        </p:nvSpPr>
        <p:spPr>
          <a:xfrm>
            <a:off x="198889" y="5737848"/>
            <a:ext cx="16405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rgbClr val="C00000"/>
                </a:solidFill>
              </a:rPr>
              <a:t>手冊</a:t>
            </a:r>
            <a:br>
              <a:rPr lang="en-US" altLang="zh-TW" dirty="0">
                <a:solidFill>
                  <a:srgbClr val="C00000"/>
                </a:solidFill>
              </a:rPr>
            </a:br>
            <a:r>
              <a:rPr lang="zh-TW" altLang="en-US" dirty="0">
                <a:solidFill>
                  <a:srgbClr val="C00000"/>
                </a:solidFill>
              </a:rPr>
              <a:t>表</a:t>
            </a:r>
            <a:r>
              <a:rPr lang="en-US" altLang="zh-TW" dirty="0">
                <a:solidFill>
                  <a:srgbClr val="C00000"/>
                </a:solidFill>
              </a:rPr>
              <a:t>1-8 P.57</a:t>
            </a:r>
          </a:p>
          <a:p>
            <a:r>
              <a:rPr lang="zh-TW" altLang="en-US" dirty="0">
                <a:solidFill>
                  <a:srgbClr val="C00000"/>
                </a:solidFill>
              </a:rPr>
              <a:t>表</a:t>
            </a:r>
            <a:r>
              <a:rPr lang="en-US" altLang="zh-TW" dirty="0">
                <a:solidFill>
                  <a:srgbClr val="C00000"/>
                </a:solidFill>
              </a:rPr>
              <a:t>6-2 P.247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18854" y="5844448"/>
            <a:ext cx="890154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TW" altLang="en-US" sz="2400" strike="sngStrike" kern="100" dirty="0">
                <a:latin typeface="微軟正黑體" panose="020B0604030504040204" pitchFamily="34" charset="-120"/>
              </a:rPr>
              <a:t>以捐贈之設備或其他物品（包括股票）作為產學合作之金額收入</a:t>
            </a:r>
            <a:r>
              <a:rPr lang="zh-TW" altLang="en-US" sz="2400" b="1" kern="100" dirty="0">
                <a:solidFill>
                  <a:schemeClr val="bg1"/>
                </a:solidFill>
                <a:latin typeface="微軟正黑體" panose="020B0604030504040204" pitchFamily="34" charset="-120"/>
              </a:rPr>
              <a:t>此異動刪除</a:t>
            </a:r>
            <a:endParaRPr lang="en-US" altLang="zh-TW" sz="2400" b="1" kern="100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8092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46C5B184-1115-44D1-910A-8E6161553A35}"/>
              </a:ext>
            </a:extLst>
          </p:cNvPr>
          <p:cNvSpPr txBox="1">
            <a:spLocks/>
          </p:cNvSpPr>
          <p:nvPr/>
        </p:nvSpPr>
        <p:spPr>
          <a:xfrm>
            <a:off x="349827" y="1488867"/>
            <a:ext cx="11492345" cy="2538105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承接代表：請依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分別填報對應資料。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zh-TW" altLang="en-US" kern="100" dirty="0">
                <a:latin typeface="微軟正黑體" panose="020B0604030504040204" pitchFamily="34" charset="-120"/>
              </a:rPr>
              <a:t>名稱將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依教育部核定資訊自動帶入</a:t>
            </a:r>
            <a:r>
              <a:rPr lang="zh-TW" altLang="en-US" kern="100" dirty="0">
                <a:latin typeface="微軟正黑體" panose="020B0604030504040204" pitchFamily="34" charset="-120"/>
              </a:rPr>
              <a:t>，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選項為實際學院名稱</a:t>
            </a:r>
            <a:r>
              <a:rPr lang="zh-TW" altLang="en-US" kern="100" dirty="0">
                <a:latin typeface="微軟正黑體" panose="020B0604030504040204" pitchFamily="34" charset="-120"/>
              </a:rPr>
              <a:t>，非顯示為「研究學院」字樣。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若共同參與，請判斷成果歸屬並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擇一認列</a:t>
            </a:r>
            <a:r>
              <a:rPr lang="zh-TW" altLang="en-US" kern="100" dirty="0">
                <a:latin typeface="微軟正黑體" panose="020B0604030504040204" pitchFamily="34" charset="-120"/>
              </a:rPr>
              <a:t>，避免重複填報</a:t>
            </a:r>
            <a:endParaRPr lang="zh-TW" altLang="en-US" dirty="0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803F90AB-3787-49B7-A166-96843ABDD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40" y="1577292"/>
            <a:ext cx="360000" cy="360000"/>
          </a:xfrm>
          <a:prstGeom prst="rect">
            <a:avLst/>
          </a:prstGeom>
        </p:spPr>
      </p:pic>
      <p:sp>
        <p:nvSpPr>
          <p:cNvPr id="22" name="內容版面配置區 4">
            <a:extLst>
              <a:ext uri="{FF2B5EF4-FFF2-40B4-BE49-F238E27FC236}">
                <a16:creationId xmlns:a16="http://schemas.microsoft.com/office/drawing/2014/main" id="{118E8821-C41D-49CF-835A-39BA8FDDD473}"/>
              </a:ext>
            </a:extLst>
          </p:cNvPr>
          <p:cNvSpPr txBox="1">
            <a:spLocks/>
          </p:cNvSpPr>
          <p:nvPr/>
        </p:nvSpPr>
        <p:spPr>
          <a:xfrm>
            <a:off x="1979261" y="3829650"/>
            <a:ext cx="9616929" cy="2733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dirty="0"/>
              <a:t>因新增「承接代表」欄位</a:t>
            </a:r>
            <a:r>
              <a:rPr lang="zh-TW" altLang="en-US" sz="2000" dirty="0"/>
              <a:t>，維護前期資料請注意</a:t>
            </a:r>
            <a:r>
              <a:rPr lang="zh-TW" altLang="en-US" sz="2000" b="1" dirty="0"/>
              <a:t>：</a:t>
            </a:r>
            <a:endParaRPr lang="en-US" altLang="zh-TW" sz="2000" b="1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dirty="0"/>
              <a:t>目前僅國立臺灣科技大學、國立臺北科技大學設有「研究學院」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dirty="0">
                <a:solidFill>
                  <a:srgbClr val="FF0000"/>
                </a:solidFill>
              </a:rPr>
              <a:t>台科大、北科大須就前期已填報之所有資料，逐筆重新判斷承接單位，並自行區分填報為</a:t>
            </a:r>
            <a:r>
              <a:rPr lang="en-US" altLang="zh-TW" sz="2000" b="1" dirty="0">
                <a:solidFill>
                  <a:srgbClr val="FF0000"/>
                </a:solidFill>
              </a:rPr>
              <a:t>【</a:t>
            </a:r>
            <a:r>
              <a:rPr lang="zh-TW" altLang="en-US" sz="2000" b="1" dirty="0">
                <a:solidFill>
                  <a:srgbClr val="FF0000"/>
                </a:solidFill>
              </a:rPr>
              <a:t>學校／研究學院</a:t>
            </a:r>
            <a:r>
              <a:rPr lang="en-US" altLang="zh-TW" sz="2000" b="1" dirty="0">
                <a:solidFill>
                  <a:srgbClr val="FF0000"/>
                </a:solidFill>
              </a:rPr>
              <a:t>】</a:t>
            </a:r>
            <a:r>
              <a:rPr lang="zh-TW" altLang="en-US" sz="2000" dirty="0"/>
              <a:t>；</a:t>
            </a:r>
            <a:endParaRPr lang="en-US" altLang="zh-TW" sz="20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dirty="0">
                <a:solidFill>
                  <a:srgbClr val="FF0000"/>
                </a:solidFill>
              </a:rPr>
              <a:t>其餘學校</a:t>
            </a:r>
            <a:r>
              <a:rPr lang="zh-TW" altLang="en-US" sz="2000" dirty="0"/>
              <a:t>由系統自動代入</a:t>
            </a:r>
            <a:r>
              <a:rPr lang="en-US" altLang="zh-TW" sz="2000" dirty="0"/>
              <a:t>【</a:t>
            </a:r>
            <a:r>
              <a:rPr lang="zh-TW" altLang="en-US" sz="2000" dirty="0"/>
              <a:t>學校</a:t>
            </a:r>
            <a:r>
              <a:rPr lang="en-US" altLang="zh-TW" sz="2000" dirty="0"/>
              <a:t>】</a:t>
            </a:r>
            <a:r>
              <a:rPr lang="zh-TW" altLang="en-US" sz="2000" dirty="0"/>
              <a:t>。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0BC5C87D-CD40-47CC-84A3-9524D63E8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279" y="4215174"/>
            <a:ext cx="720000" cy="720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07B76F0C-F20C-491D-8E19-BB5F659FB0CB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877F97E-ED6B-48E4-909D-94BA967C7882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標題 1">
            <a:extLst>
              <a:ext uri="{FF2B5EF4-FFF2-40B4-BE49-F238E27FC236}">
                <a16:creationId xmlns:a16="http://schemas.microsoft.com/office/drawing/2014/main" id="{79D7235C-F86C-4B00-8AA9-E88C8FFAD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1101436"/>
          </a:xfrm>
        </p:spPr>
        <p:txBody>
          <a:bodyPr>
            <a:noAutofit/>
          </a:bodyPr>
          <a:lstStyle/>
          <a:p>
            <a:r>
              <a:rPr lang="zh-TW" altLang="en-US" sz="2700" dirty="0"/>
              <a:t>表</a:t>
            </a:r>
            <a:r>
              <a:rPr lang="en-US" altLang="zh-TW" sz="2700" dirty="0"/>
              <a:t>1-8</a:t>
            </a:r>
            <a:r>
              <a:rPr lang="zh-TW" altLang="en-US" sz="2700" dirty="0"/>
              <a:t>教師承接政府部門計畫案、產學計畫案及技術服務案資料表</a:t>
            </a:r>
            <a:br>
              <a:rPr lang="en-US" altLang="zh-TW" sz="2700" dirty="0"/>
            </a:br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18" name="文字版面配置區 5">
            <a:extLst>
              <a:ext uri="{FF2B5EF4-FFF2-40B4-BE49-F238E27FC236}">
                <a16:creationId xmlns:a16="http://schemas.microsoft.com/office/drawing/2014/main" id="{AC0DA257-2491-4081-89A5-6727AC5958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1383454" cy="1074868"/>
          </a:xfrm>
        </p:spPr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983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7341" y="2421833"/>
            <a:ext cx="7612823" cy="2387600"/>
          </a:xfrm>
        </p:spPr>
        <p:txBody>
          <a:bodyPr/>
          <a:lstStyle/>
          <a:p>
            <a:r>
              <a:rPr lang="zh-TW" altLang="en-US" dirty="0">
                <a:ln>
                  <a:noFill/>
                </a:ln>
                <a:latin typeface="+mn-ea"/>
                <a:ea typeface="+mn-ea"/>
              </a:rPr>
              <a:t>技專校院校務資料庫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81073" y="3449675"/>
            <a:ext cx="7541628" cy="934720"/>
          </a:xfrm>
        </p:spPr>
        <p:txBody>
          <a:bodyPr/>
          <a:lstStyle/>
          <a:p>
            <a:r>
              <a:rPr lang="en-US" altLang="zh-TW" sz="4800" b="1" dirty="0">
                <a:ln>
                  <a:noFill/>
                </a:ln>
                <a:latin typeface="+mn-ea"/>
                <a:ea typeface="+mn-ea"/>
              </a:rPr>
              <a:t>115</a:t>
            </a:r>
            <a:r>
              <a:rPr lang="zh-TW" altLang="en-US" sz="4800" b="1" dirty="0">
                <a:ln>
                  <a:noFill/>
                </a:ln>
                <a:latin typeface="+mn-ea"/>
                <a:ea typeface="+mn-ea"/>
              </a:rPr>
              <a:t>年</a:t>
            </a:r>
            <a:r>
              <a:rPr lang="en-US" altLang="zh-TW" sz="4800" b="1" dirty="0">
                <a:ln>
                  <a:noFill/>
                </a:ln>
                <a:latin typeface="+mn-ea"/>
                <a:ea typeface="+mn-ea"/>
              </a:rPr>
              <a:t>03</a:t>
            </a:r>
            <a:r>
              <a:rPr lang="zh-TW" altLang="en-US" sz="4800" b="1" dirty="0">
                <a:ln>
                  <a:noFill/>
                </a:ln>
                <a:latin typeface="+mn-ea"/>
                <a:ea typeface="+mn-ea"/>
              </a:rPr>
              <a:t>月份填表說明會</a:t>
            </a:r>
            <a:br>
              <a:rPr lang="zh-TW" altLang="en-US" sz="4800" b="1" dirty="0">
                <a:ln>
                  <a:noFill/>
                </a:ln>
                <a:latin typeface="+mn-ea"/>
                <a:ea typeface="+mn-ea"/>
              </a:rPr>
            </a:br>
            <a:endParaRPr lang="zh-TW" altLang="en-US" sz="4800" b="1" dirty="0">
              <a:ln>
                <a:noFill/>
              </a:ln>
              <a:latin typeface="+mn-ea"/>
              <a:ea typeface="+mn-ea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>
                <a:latin typeface="+mn-ea"/>
              </a:rPr>
              <a:t>2</a:t>
            </a:fld>
            <a:endParaRPr lang="zh-TW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974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內容版面配置區 4">
            <a:extLst>
              <a:ext uri="{FF2B5EF4-FFF2-40B4-BE49-F238E27FC236}">
                <a16:creationId xmlns:a16="http://schemas.microsoft.com/office/drawing/2014/main" id="{D8AC56AD-E25C-48B7-A056-383E240B1A0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854" y="1038500"/>
            <a:ext cx="11056952" cy="3224407"/>
          </a:xfr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新增選項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計畫主持人類型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原有選項：「行政人員」、「研究人員」、「學校」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新增選項：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『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』</a:t>
            </a:r>
            <a:endParaRPr lang="zh-TW" altLang="en-US" dirty="0"/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若計畫無指定主持人，係</a:t>
            </a:r>
            <a:r>
              <a:rPr lang="zh-TW" altLang="en-US" b="1" dirty="0">
                <a:solidFill>
                  <a:srgbClr val="FF0000"/>
                </a:solidFill>
              </a:rPr>
              <a:t>由研究學院名義承接並執行</a:t>
            </a:r>
            <a:r>
              <a:rPr lang="zh-TW" altLang="en-US" kern="100" dirty="0">
                <a:latin typeface="微軟正黑體" panose="020B0604030504040204" pitchFamily="34" charset="-120"/>
              </a:rPr>
              <a:t>，請選擇</a:t>
            </a:r>
            <a:r>
              <a:rPr lang="en-US" altLang="zh-TW" b="1" dirty="0">
                <a:solidFill>
                  <a:srgbClr val="FF0000"/>
                </a:solidFill>
              </a:rPr>
              <a:t>【</a:t>
            </a:r>
            <a:r>
              <a:rPr lang="zh-TW" altLang="en-US" b="1" dirty="0">
                <a:solidFill>
                  <a:srgbClr val="FF0000"/>
                </a:solidFill>
              </a:rPr>
              <a:t>研究學院</a:t>
            </a:r>
            <a:r>
              <a:rPr lang="en-US" altLang="zh-TW" b="1" dirty="0">
                <a:solidFill>
                  <a:srgbClr val="FF0000"/>
                </a:solidFill>
              </a:rPr>
              <a:t>】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dirty="0"/>
              <a:t>若為共同參與，請自行判斷主持人類型，擇一認列於學校或研究學院，不可重複認列。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5CE3522-5CDD-4954-A476-52C3E65FA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6FE966A-BE74-4EE3-B028-8CA37F09D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20</a:t>
            </a:fld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2AB98ABD-49EA-4DC4-8124-0426FCDC08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D9156B71-0E3D-4CF3-A939-EED7661F8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36" y="1150520"/>
            <a:ext cx="360000" cy="360000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CCB405C2-2444-4A9B-B3AF-9F730B88F2BA}"/>
              </a:ext>
            </a:extLst>
          </p:cNvPr>
          <p:cNvSpPr txBox="1"/>
          <p:nvPr/>
        </p:nvSpPr>
        <p:spPr>
          <a:xfrm>
            <a:off x="2305465" y="4498974"/>
            <a:ext cx="9517342" cy="1651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dirty="0"/>
              <a:t>新增「研究學院」選項，僅適用於台科大、北科大。</a:t>
            </a:r>
            <a:endParaRPr lang="en-US" altLang="zh-TW" sz="2000" b="1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dirty="0"/>
              <a:t>維護前期資料請注意</a:t>
            </a:r>
            <a:r>
              <a:rPr lang="zh-TW" altLang="en-US" sz="2000" b="1" dirty="0"/>
              <a:t>：</a:t>
            </a:r>
            <a:endParaRPr lang="en-US" altLang="zh-TW" sz="2000" b="1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dirty="0">
                <a:solidFill>
                  <a:srgbClr val="FF0000"/>
                </a:solidFill>
              </a:rPr>
              <a:t> 台科大、北科大：</a:t>
            </a:r>
            <a:r>
              <a:rPr lang="zh-TW" altLang="en-US" sz="2000" dirty="0"/>
              <a:t>若計畫由研究學院名義承接，請修改主持人類型；</a:t>
            </a:r>
            <a:endParaRPr lang="en-US" altLang="zh-TW" sz="20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dirty="0"/>
              <a:t> </a:t>
            </a:r>
            <a:r>
              <a:rPr lang="zh-TW" altLang="en-US" sz="2000" b="1" dirty="0">
                <a:solidFill>
                  <a:srgbClr val="FF0000"/>
                </a:solidFill>
              </a:rPr>
              <a:t>其餘學校不受影響</a:t>
            </a:r>
            <a:endParaRPr lang="zh-TW" altLang="en-US" sz="2000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ADCB6CA1-683D-4F29-9F24-D21DD3B34D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454" y="4498974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4723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內容版面配置區 4">
            <a:extLst>
              <a:ext uri="{FF2B5EF4-FFF2-40B4-BE49-F238E27FC236}">
                <a16:creationId xmlns:a16="http://schemas.microsoft.com/office/drawing/2014/main" id="{C935CEBC-FFE5-4BF3-A117-132414A1679C}"/>
              </a:ext>
            </a:extLst>
          </p:cNvPr>
          <p:cNvSpPr txBox="1">
            <a:spLocks/>
          </p:cNvSpPr>
          <p:nvPr/>
        </p:nvSpPr>
        <p:spPr>
          <a:xfrm>
            <a:off x="699655" y="1736479"/>
            <a:ext cx="10808545" cy="2423397"/>
          </a:xfrm>
          <a:prstGeom prst="rect">
            <a:avLst/>
          </a:prstGeom>
          <a:solidFill>
            <a:srgbClr val="FFF0D2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調整欄位名稱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：學校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出資金額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出資金額：</a:t>
            </a:r>
            <a:r>
              <a:rPr lang="zh-TW" altLang="en-US" kern="100" dirty="0">
                <a:latin typeface="微軟正黑體" panose="020B0604030504040204" pitchFamily="34" charset="-120"/>
              </a:rPr>
              <a:t>資助學校或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zh-TW" altLang="en-US" kern="100" dirty="0">
                <a:latin typeface="微軟正黑體" panose="020B0604030504040204" pitchFamily="34" charset="-120"/>
              </a:rPr>
              <a:t>執行該計畫之經費，其中來自學校或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zh-TW" altLang="en-US" kern="100" dirty="0">
                <a:latin typeface="微軟正黑體" panose="020B0604030504040204" pitchFamily="34" charset="-120"/>
              </a:rPr>
              <a:t>本身之部分，包括學校或研究學院配合款。</a:t>
            </a:r>
            <a:endParaRPr lang="en-US" altLang="zh-TW" kern="100" dirty="0">
              <a:latin typeface="微軟正黑體" panose="020B0604030504040204" pitchFamily="34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21</a:t>
            </a:fld>
            <a:endParaRPr lang="zh-TW" altLang="en-US"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17750D24-FEE5-4938-86E8-BF31A2FD3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794" y="1795561"/>
            <a:ext cx="360000" cy="360000"/>
          </a:xfrm>
          <a:prstGeom prst="rect">
            <a:avLst/>
          </a:prstGeom>
        </p:spPr>
      </p:pic>
      <p:sp>
        <p:nvSpPr>
          <p:cNvPr id="8" name="標題 7">
            <a:extLst>
              <a:ext uri="{FF2B5EF4-FFF2-40B4-BE49-F238E27FC236}">
                <a16:creationId xmlns:a16="http://schemas.microsoft.com/office/drawing/2014/main" id="{0493AE08-2117-4FE3-B7AD-B605EFA7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D69E5B-C277-4DA8-AD0C-3709D660FF3F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2EAAA6-FBDA-40EE-A193-02CCCED38BDF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58138D5A-002C-4C38-855B-D083CFADDB74}"/>
              </a:ext>
            </a:extLst>
          </p:cNvPr>
          <p:cNvSpPr txBox="1">
            <a:spLocks/>
          </p:cNvSpPr>
          <p:nvPr/>
        </p:nvSpPr>
        <p:spPr>
          <a:xfrm>
            <a:off x="1383454" y="1"/>
            <a:ext cx="10808545" cy="1101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FFFFE5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700" dirty="0"/>
              <a:t>表</a:t>
            </a:r>
            <a:r>
              <a:rPr lang="en-US" altLang="zh-TW" sz="2700" dirty="0"/>
              <a:t>1-8</a:t>
            </a:r>
            <a:r>
              <a:rPr lang="zh-TW" altLang="en-US" sz="2700" dirty="0"/>
              <a:t>教師承接政府部門計畫案、產學計畫案及技術服務案資料表</a:t>
            </a:r>
            <a:br>
              <a:rPr lang="en-US" altLang="zh-TW" sz="2700" dirty="0"/>
            </a:br>
            <a:r>
              <a:rPr lang="zh-TW" altLang="en-US" sz="2700" dirty="0"/>
              <a:t>表</a:t>
            </a:r>
            <a:r>
              <a:rPr lang="en-US" altLang="zh-TW" sz="2700" dirty="0"/>
              <a:t>6-2</a:t>
            </a:r>
            <a:r>
              <a:rPr lang="zh-TW" altLang="en-US" sz="2700" dirty="0"/>
              <a:t>非由教師承接政府部門計畫案、產學計畫案及技術服務案資料表</a:t>
            </a:r>
          </a:p>
        </p:txBody>
      </p:sp>
      <p:sp>
        <p:nvSpPr>
          <p:cNvPr id="16" name="文字版面配置區 5">
            <a:extLst>
              <a:ext uri="{FF2B5EF4-FFF2-40B4-BE49-F238E27FC236}">
                <a16:creationId xmlns:a16="http://schemas.microsoft.com/office/drawing/2014/main" id="{A359FFB3-5EFB-4899-B2D1-DFF3F5D22E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383454" cy="1074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baseline="0">
                <a:solidFill>
                  <a:srgbClr val="004529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05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347153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14-1 </a:t>
            </a:r>
            <a:r>
              <a:rPr lang="zh-TW" altLang="en-US" dirty="0"/>
              <a:t>學校、</a:t>
            </a:r>
            <a:r>
              <a:rPr lang="zh-TW" altLang="en-US" dirty="0">
                <a:solidFill>
                  <a:srgbClr val="C00000"/>
                </a:solidFill>
              </a:rPr>
              <a:t>研究學院</a:t>
            </a:r>
            <a:r>
              <a:rPr lang="zh-TW" altLang="en-US" dirty="0"/>
              <a:t>承接產學計畫經費與全校總經費資料表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22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06</a:t>
            </a:r>
            <a:endParaRPr lang="zh-TW" altLang="en-US" dirty="0"/>
          </a:p>
        </p:txBody>
      </p:sp>
      <p:sp>
        <p:nvSpPr>
          <p:cNvPr id="10" name="內容版面配置區 4">
            <a:extLst>
              <a:ext uri="{FF2B5EF4-FFF2-40B4-BE49-F238E27FC236}">
                <a16:creationId xmlns:a16="http://schemas.microsoft.com/office/drawing/2014/main" id="{FCC24588-25B4-48AD-A57B-16E03EA776F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22118" y="3966036"/>
            <a:ext cx="7460673" cy="2620368"/>
          </a:xfrm>
          <a:solidFill>
            <a:srgbClr val="FFF0D2"/>
          </a:solidFill>
          <a:ln w="57150">
            <a:solidFill>
              <a:srgbClr val="F4A30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研究學院總經費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學校、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研究學院分別填報此欄位。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本欄位由學校自行填報，為本表中唯一非自動帶入欄位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zh-TW" sz="2400" cap="all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請填報</a:t>
            </a:r>
            <a:r>
              <a:rPr lang="zh-TW" altLang="en-US" kern="100" dirty="0">
                <a:latin typeface="微軟正黑體" panose="020B0604030504040204" pitchFamily="34" charset="-120"/>
              </a:rPr>
              <a:t>前一年度</a:t>
            </a:r>
            <a:r>
              <a:rPr lang="en-US" altLang="zh-TW" kern="100" dirty="0">
                <a:latin typeface="微軟正黑體" panose="020B0604030504040204" pitchFamily="34" charset="-120"/>
              </a:rPr>
              <a:t>(114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1</a:t>
            </a:r>
            <a:r>
              <a:rPr lang="zh-TW" altLang="en-US" kern="100" dirty="0">
                <a:latin typeface="微軟正黑體" panose="020B0604030504040204" pitchFamily="34" charset="-120"/>
              </a:rPr>
              <a:t>月</a:t>
            </a:r>
            <a:r>
              <a:rPr lang="en-US" altLang="zh-TW" kern="100" dirty="0">
                <a:latin typeface="微軟正黑體" panose="020B0604030504040204" pitchFamily="34" charset="-120"/>
              </a:rPr>
              <a:t>1</a:t>
            </a:r>
            <a:r>
              <a:rPr lang="zh-TW" altLang="en-US" kern="100" dirty="0">
                <a:latin typeface="微軟正黑體" panose="020B0604030504040204" pitchFamily="34" charset="-120"/>
              </a:rPr>
              <a:t>日至</a:t>
            </a:r>
            <a:r>
              <a:rPr lang="en-US" altLang="zh-TW" kern="100" dirty="0">
                <a:latin typeface="微軟正黑體" panose="020B0604030504040204" pitchFamily="34" charset="-120"/>
              </a:rPr>
              <a:t>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12</a:t>
            </a:r>
            <a:r>
              <a:rPr lang="zh-TW" altLang="en-US" kern="100" dirty="0">
                <a:latin typeface="微軟正黑體" panose="020B0604030504040204" pitchFamily="34" charset="-120"/>
              </a:rPr>
              <a:t>月</a:t>
            </a:r>
            <a:r>
              <a:rPr lang="en-US" altLang="zh-TW" kern="100" dirty="0">
                <a:latin typeface="微軟正黑體" panose="020B0604030504040204" pitchFamily="34" charset="-120"/>
              </a:rPr>
              <a:t>31</a:t>
            </a:r>
            <a:r>
              <a:rPr lang="zh-TW" altLang="en-US" kern="100" dirty="0">
                <a:latin typeface="微軟正黑體" panose="020B0604030504040204" pitchFamily="34" charset="-120"/>
              </a:rPr>
              <a:t>日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zh-TW" sz="2400" cap="all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學校或</a:t>
            </a:r>
            <a:r>
              <a:rPr lang="zh-TW" altLang="zh-TW" sz="2400" b="1" cap="all" dirty="0">
                <a:solidFill>
                  <a:srgbClr val="FF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研究學院</a:t>
            </a:r>
            <a: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之各類收入總和</a:t>
            </a:r>
            <a:r>
              <a:rPr kumimoji="0" lang="zh-TW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，</a:t>
            </a:r>
            <a: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參照「財務報表－收入明細表」總計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46C0BCA9-A3A8-412B-8E7C-28AE6FD53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65" y="3966036"/>
            <a:ext cx="360000" cy="360000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C2EC7E95-A385-413F-B728-695F32D97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2848" y="3827537"/>
            <a:ext cx="410627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TW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</a:t>
            </a:r>
            <a:r>
              <a:rPr kumimoji="0" lang="zh-TW" altLang="zh-TW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注意時間範圍</a:t>
            </a:r>
            <a: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：</a:t>
            </a:r>
            <a:b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請以「年度」填報（非學年度）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zh-TW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🛠️ 重點提醒</a:t>
            </a:r>
            <a:endParaRPr kumimoji="0" lang="en-US" altLang="zh-TW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本表</a:t>
            </a:r>
            <a:r>
              <a:rPr kumimoji="0" lang="zh-TW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僅有「學校</a:t>
            </a:r>
            <a:r>
              <a:rPr kumimoji="0" lang="en-US" altLang="zh-TW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/</a:t>
            </a:r>
            <a:r>
              <a:rPr kumimoji="0" lang="zh-TW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研究學院總經費」需人工填寫，其餘欄位為系統自動代入</a:t>
            </a:r>
            <a:r>
              <a:rPr kumimoji="0" lang="zh-TW" altLang="zh-TW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。</a:t>
            </a:r>
            <a:endParaRPr kumimoji="0" lang="en-US" altLang="zh-TW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TW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pPr marL="363538" indent="-363538"/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✔ 台科大、北科大：填報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學校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與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】</a:t>
            </a:r>
            <a: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總經費</a:t>
            </a:r>
            <a:endParaRPr lang="en-US" altLang="zh-TW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363538" indent="-363538"/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✔ 其他學校：填報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學校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】</a:t>
            </a:r>
            <a:r>
              <a:rPr kumimoji="0" lang="zh-TW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總經費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CF39987-7C11-40FC-A44D-2D0A1EA3CDD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14" name="內容版面配置區 6">
            <a:extLst>
              <a:ext uri="{FF2B5EF4-FFF2-40B4-BE49-F238E27FC236}">
                <a16:creationId xmlns:a16="http://schemas.microsoft.com/office/drawing/2014/main" id="{8DE6A3C4-976E-4892-B1D9-AA663C6E9A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7495034"/>
              </p:ext>
            </p:extLst>
          </p:nvPr>
        </p:nvGraphicFramePr>
        <p:xfrm>
          <a:off x="162566" y="866228"/>
          <a:ext cx="11683070" cy="2865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358">
                  <a:extLst>
                    <a:ext uri="{9D8B030D-6E8A-4147-A177-3AD203B41FA5}">
                      <a16:colId xmlns:a16="http://schemas.microsoft.com/office/drawing/2014/main" val="1968922940"/>
                    </a:ext>
                  </a:extLst>
                </a:gridCol>
                <a:gridCol w="1807600">
                  <a:extLst>
                    <a:ext uri="{9D8B030D-6E8A-4147-A177-3AD203B41FA5}">
                      <a16:colId xmlns:a16="http://schemas.microsoft.com/office/drawing/2014/main" val="3622092834"/>
                    </a:ext>
                  </a:extLst>
                </a:gridCol>
                <a:gridCol w="1736199">
                  <a:extLst>
                    <a:ext uri="{9D8B030D-6E8A-4147-A177-3AD203B41FA5}">
                      <a16:colId xmlns:a16="http://schemas.microsoft.com/office/drawing/2014/main" val="3411478018"/>
                    </a:ext>
                  </a:extLst>
                </a:gridCol>
                <a:gridCol w="3374941">
                  <a:extLst>
                    <a:ext uri="{9D8B030D-6E8A-4147-A177-3AD203B41FA5}">
                      <a16:colId xmlns:a16="http://schemas.microsoft.com/office/drawing/2014/main" val="26155358"/>
                    </a:ext>
                  </a:extLst>
                </a:gridCol>
                <a:gridCol w="2072986">
                  <a:extLst>
                    <a:ext uri="{9D8B030D-6E8A-4147-A177-3AD203B41FA5}">
                      <a16:colId xmlns:a16="http://schemas.microsoft.com/office/drawing/2014/main" val="4147072024"/>
                    </a:ext>
                  </a:extLst>
                </a:gridCol>
                <a:gridCol w="2072986">
                  <a:extLst>
                    <a:ext uri="{9D8B030D-6E8A-4147-A177-3AD203B41FA5}">
                      <a16:colId xmlns:a16="http://schemas.microsoft.com/office/drawing/2014/main" val="2351025304"/>
                    </a:ext>
                  </a:extLst>
                </a:gridCol>
              </a:tblGrid>
              <a:tr h="298457">
                <a:tc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承接代表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項目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經費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單位：元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972271"/>
                  </a:ext>
                </a:extLst>
              </a:tr>
              <a:tr h="298457">
                <a:tc rowSpan="9"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l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□學校</a:t>
                      </a:r>
                    </a:p>
                    <a:p>
                      <a:pPr algn="l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□研究學院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學校</a:t>
                      </a:r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r>
                        <a:rPr lang="zh-TW" alt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研究學院</a:t>
                      </a:r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總經費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kern="100" dirty="0">
                          <a:solidFill>
                            <a:srgbClr val="0070C0"/>
                          </a:solidFill>
                          <a:effectLst/>
                        </a:rPr>
                        <a:t>(</a:t>
                      </a:r>
                      <a:r>
                        <a:rPr lang="zh-TW" sz="2000" b="1" kern="100" dirty="0">
                          <a:solidFill>
                            <a:srgbClr val="0070C0"/>
                          </a:solidFill>
                          <a:effectLst/>
                        </a:rPr>
                        <a:t>請學校填報</a:t>
                      </a:r>
                      <a:r>
                        <a:rPr lang="en-US" sz="2000" b="1" kern="100" dirty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endParaRPr lang="zh-TW" sz="20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947540"/>
                  </a:ext>
                </a:extLst>
              </a:tr>
              <a:tr h="2279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2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經費來源</a:t>
                      </a:r>
                      <a:endParaRPr lang="zh-TW" sz="12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計畫類型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承接對象</a:t>
                      </a:r>
                      <a: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經費</a:t>
                      </a:r>
                      <a: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TW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單位：元</a:t>
                      </a:r>
                      <a: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TW" alt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265602"/>
                  </a:ext>
                </a:extLst>
              </a:tr>
              <a:tr h="2279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專任教師</a:t>
                      </a:r>
                      <a:endParaRPr lang="zh-TW" alt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cap="all" dirty="0">
                          <a:solidFill>
                            <a:schemeClr val="tx1"/>
                          </a:solidFill>
                          <a:cs typeface="Arial" panose="020B0604020202020204" pitchFamily="34" charset="0"/>
                        </a:rPr>
                        <a:t>非由教師</a:t>
                      </a:r>
                      <a:endParaRPr lang="zh-TW" alt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63968"/>
                  </a:ext>
                </a:extLst>
              </a:tr>
              <a:tr h="1492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政府部門資助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altLang="en-US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系統自動代入</a:t>
                      </a:r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 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(</a:t>
                      </a:r>
                      <a:r>
                        <a:rPr lang="zh-TW" altLang="en-US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系統自動代入</a:t>
                      </a:r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 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914767"/>
                  </a:ext>
                </a:extLst>
              </a:tr>
              <a:tr h="19897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417121"/>
                  </a:ext>
                </a:extLst>
              </a:tr>
              <a:tr h="19897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企業部門資助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020869"/>
                  </a:ext>
                </a:extLst>
              </a:tr>
              <a:tr h="19897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7312097"/>
                  </a:ext>
                </a:extLst>
              </a:tr>
              <a:tr h="19897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其他單位資助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2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26479"/>
                  </a:ext>
                </a:extLst>
              </a:tr>
              <a:tr h="19897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</a:t>
                      </a:r>
                      <a:endParaRPr lang="zh-TW" sz="12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191677"/>
                  </a:ext>
                </a:extLst>
              </a:tr>
            </a:tbl>
          </a:graphicData>
        </a:graphic>
      </p:graphicFrame>
      <p:pic>
        <p:nvPicPr>
          <p:cNvPr id="13" name="圖片 12">
            <a:extLst>
              <a:ext uri="{FF2B5EF4-FFF2-40B4-BE49-F238E27FC236}">
                <a16:creationId xmlns:a16="http://schemas.microsoft.com/office/drawing/2014/main" id="{6E650370-1665-4598-B661-83AC03C98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8202" y="357141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08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0493AE08-2117-4FE3-B7AD-B605EFA7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D69E5B-C277-4DA8-AD0C-3709D660FF3F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2EAAA6-FBDA-40EE-A193-02CCCED38BDF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58138D5A-002C-4C38-855B-D083CFADDB74}"/>
              </a:ext>
            </a:extLst>
          </p:cNvPr>
          <p:cNvSpPr txBox="1">
            <a:spLocks/>
          </p:cNvSpPr>
          <p:nvPr/>
        </p:nvSpPr>
        <p:spPr>
          <a:xfrm>
            <a:off x="1383454" y="1"/>
            <a:ext cx="10808545" cy="1101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FFFFE5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800" dirty="0"/>
              <a:t>表</a:t>
            </a:r>
            <a:r>
              <a:rPr lang="en-US" altLang="zh-TW" sz="2800" dirty="0"/>
              <a:t>14-1 </a:t>
            </a:r>
            <a:r>
              <a:rPr lang="zh-TW" altLang="en-US" sz="2800" dirty="0"/>
              <a:t>學校、</a:t>
            </a:r>
            <a:r>
              <a:rPr lang="zh-TW" altLang="en-US" sz="2800" dirty="0">
                <a:solidFill>
                  <a:srgbClr val="C00000"/>
                </a:solidFill>
              </a:rPr>
              <a:t>研究學院</a:t>
            </a:r>
            <a:r>
              <a:rPr lang="zh-TW" altLang="en-US" sz="2800" dirty="0"/>
              <a:t>承接產學計畫經費與全校總經費資料表</a:t>
            </a:r>
            <a:endParaRPr lang="en-US" altLang="zh-TW" sz="2800" dirty="0"/>
          </a:p>
          <a:p>
            <a:r>
              <a:rPr lang="zh-TW" altLang="en-US" sz="2800" dirty="0"/>
              <a:t>表</a:t>
            </a:r>
            <a:r>
              <a:rPr lang="en-US" altLang="zh-TW" sz="2800" dirty="0"/>
              <a:t>14-2 </a:t>
            </a:r>
            <a:r>
              <a:rPr lang="zh-TW" altLang="en-US" sz="2800" dirty="0"/>
              <a:t>學校、</a:t>
            </a:r>
            <a:r>
              <a:rPr lang="zh-TW" altLang="en-US" sz="2800" dirty="0">
                <a:solidFill>
                  <a:srgbClr val="C00000"/>
                </a:solidFill>
              </a:rPr>
              <a:t>研究學院</a:t>
            </a:r>
            <a:r>
              <a:rPr lang="zh-TW" altLang="en-US" sz="2800" dirty="0"/>
              <a:t>承接產學計畫案件數表</a:t>
            </a:r>
            <a:endParaRPr lang="zh-TW" altLang="en-US" sz="2400" dirty="0"/>
          </a:p>
        </p:txBody>
      </p:sp>
      <p:sp>
        <p:nvSpPr>
          <p:cNvPr id="16" name="文字版面配置區 5">
            <a:extLst>
              <a:ext uri="{FF2B5EF4-FFF2-40B4-BE49-F238E27FC236}">
                <a16:creationId xmlns:a16="http://schemas.microsoft.com/office/drawing/2014/main" id="{A359FFB3-5EFB-4899-B2D1-DFF3F5D22E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383454" cy="1074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baseline="0">
                <a:solidFill>
                  <a:srgbClr val="004529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07</a:t>
            </a:r>
            <a:endParaRPr lang="zh-TW" altLang="en-US" dirty="0"/>
          </a:p>
        </p:txBody>
      </p:sp>
      <p:sp>
        <p:nvSpPr>
          <p:cNvPr id="10" name="內容版面配置區 4">
            <a:extLst>
              <a:ext uri="{FF2B5EF4-FFF2-40B4-BE49-F238E27FC236}">
                <a16:creationId xmlns:a16="http://schemas.microsoft.com/office/drawing/2014/main" id="{D22128AB-CF07-4867-BAF9-AF86F33D60F3}"/>
              </a:ext>
            </a:extLst>
          </p:cNvPr>
          <p:cNvSpPr txBox="1">
            <a:spLocks/>
          </p:cNvSpPr>
          <p:nvPr/>
        </p:nvSpPr>
        <p:spPr>
          <a:xfrm>
            <a:off x="349827" y="5674417"/>
            <a:ext cx="11492345" cy="9595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表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14-1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、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14-2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本期新增欄位說明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承接代表、專任教師、非由教師</a:t>
            </a:r>
            <a:endParaRPr lang="en-US" altLang="zh-TW" kern="100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18" name="內容版面配置區 6">
            <a:extLst>
              <a:ext uri="{FF2B5EF4-FFF2-40B4-BE49-F238E27FC236}">
                <a16:creationId xmlns:a16="http://schemas.microsoft.com/office/drawing/2014/main" id="{5F17F482-9D69-4266-8FE6-F138687E5B8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56187776"/>
              </p:ext>
            </p:extLst>
          </p:nvPr>
        </p:nvGraphicFramePr>
        <p:xfrm>
          <a:off x="1268361" y="1253521"/>
          <a:ext cx="10573810" cy="2362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648">
                  <a:extLst>
                    <a:ext uri="{9D8B030D-6E8A-4147-A177-3AD203B41FA5}">
                      <a16:colId xmlns:a16="http://schemas.microsoft.com/office/drawing/2014/main" val="1968922940"/>
                    </a:ext>
                  </a:extLst>
                </a:gridCol>
                <a:gridCol w="1635976">
                  <a:extLst>
                    <a:ext uri="{9D8B030D-6E8A-4147-A177-3AD203B41FA5}">
                      <a16:colId xmlns:a16="http://schemas.microsoft.com/office/drawing/2014/main" val="3622092834"/>
                    </a:ext>
                  </a:extLst>
                </a:gridCol>
                <a:gridCol w="1571354">
                  <a:extLst>
                    <a:ext uri="{9D8B030D-6E8A-4147-A177-3AD203B41FA5}">
                      <a16:colId xmlns:a16="http://schemas.microsoft.com/office/drawing/2014/main" val="3411478018"/>
                    </a:ext>
                  </a:extLst>
                </a:gridCol>
                <a:gridCol w="3054504">
                  <a:extLst>
                    <a:ext uri="{9D8B030D-6E8A-4147-A177-3AD203B41FA5}">
                      <a16:colId xmlns:a16="http://schemas.microsoft.com/office/drawing/2014/main" val="26155358"/>
                    </a:ext>
                  </a:extLst>
                </a:gridCol>
                <a:gridCol w="1876164">
                  <a:extLst>
                    <a:ext uri="{9D8B030D-6E8A-4147-A177-3AD203B41FA5}">
                      <a16:colId xmlns:a16="http://schemas.microsoft.com/office/drawing/2014/main" val="4147072024"/>
                    </a:ext>
                  </a:extLst>
                </a:gridCol>
                <a:gridCol w="1876164">
                  <a:extLst>
                    <a:ext uri="{9D8B030D-6E8A-4147-A177-3AD203B41FA5}">
                      <a16:colId xmlns:a16="http://schemas.microsoft.com/office/drawing/2014/main" val="2351025304"/>
                    </a:ext>
                  </a:extLst>
                </a:gridCol>
              </a:tblGrid>
              <a:tr h="189720">
                <a:tc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項目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經費</a:t>
                      </a:r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單位：元</a:t>
                      </a:r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972271"/>
                  </a:ext>
                </a:extLst>
              </a:tr>
              <a:tr h="189720">
                <a:tc rowSpan="9">
                  <a:txBody>
                    <a:bodyPr/>
                    <a:lstStyle/>
                    <a:p>
                      <a:pPr algn="ctr"/>
                      <a:r>
                        <a:rPr lang="en-US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l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□學校</a:t>
                      </a:r>
                    </a:p>
                    <a:p>
                      <a:pPr algn="l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□研究學院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00" dirty="0">
                          <a:solidFill>
                            <a:schemeClr val="tx1"/>
                          </a:solidFill>
                          <a:effectLst/>
                        </a:rPr>
                        <a:t>學校</a:t>
                      </a:r>
                      <a:r>
                        <a:rPr lang="en-US" altLang="zh-TW" sz="2000" b="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altLang="en-US" sz="2000" b="0" kern="100" dirty="0">
                          <a:solidFill>
                            <a:schemeClr val="tx1"/>
                          </a:solidFill>
                          <a:effectLst/>
                        </a:rPr>
                        <a:t>研究學院</a:t>
                      </a:r>
                      <a:r>
                        <a:rPr lang="zh-TW" altLang="zh-TW" sz="2000" b="0" kern="100" dirty="0">
                          <a:solidFill>
                            <a:schemeClr val="tx1"/>
                          </a:solidFill>
                          <a:effectLst/>
                        </a:rPr>
                        <a:t>總經費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請學校填報</a:t>
                      </a:r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947540"/>
                  </a:ext>
                </a:extLst>
              </a:tr>
              <a:tr h="132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1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經費來源</a:t>
                      </a:r>
                      <a:endParaRPr lang="zh-TW" sz="11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計畫類型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經費</a:t>
                      </a:r>
                      <a:r>
                        <a:rPr lang="en-US" alt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單位：元</a:t>
                      </a:r>
                      <a:r>
                        <a:rPr lang="en-US" alt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TW" alt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265602"/>
                  </a:ext>
                </a:extLst>
              </a:tr>
              <a:tr h="1897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專任教師</a:t>
                      </a:r>
                      <a:endParaRPr lang="zh-TW" altLang="zh-TW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cap="all" dirty="0">
                          <a:solidFill>
                            <a:srgbClr val="FF0000"/>
                          </a:solidFill>
                          <a:cs typeface="Arial" panose="020B0604020202020204" pitchFamily="34" charset="0"/>
                        </a:rPr>
                        <a:t>非由教師</a:t>
                      </a:r>
                      <a:endParaRPr lang="zh-TW" altLang="zh-TW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63968"/>
                  </a:ext>
                </a:extLst>
              </a:tr>
              <a:tr h="10434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政府部門資助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系統自動代入</a:t>
                      </a:r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 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(</a:t>
                      </a:r>
                      <a:r>
                        <a:rPr lang="zh-TW" altLang="en-US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系統自動代入</a:t>
                      </a:r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 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914767"/>
                  </a:ext>
                </a:extLst>
              </a:tr>
              <a:tr h="132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417121"/>
                  </a:ext>
                </a:extLst>
              </a:tr>
              <a:tr h="132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企業部門資助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020869"/>
                  </a:ext>
                </a:extLst>
              </a:tr>
              <a:tr h="132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7312097"/>
                  </a:ext>
                </a:extLst>
              </a:tr>
              <a:tr h="132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其他單位資助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1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26479"/>
                  </a:ext>
                </a:extLst>
              </a:tr>
              <a:tr h="132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</a:t>
                      </a:r>
                      <a:endParaRPr lang="zh-TW" sz="11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030" marR="90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191677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8E6F5465-F2C6-4D27-A1E7-A8C12144B2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662934"/>
              </p:ext>
            </p:extLst>
          </p:nvPr>
        </p:nvGraphicFramePr>
        <p:xfrm>
          <a:off x="1268361" y="3745909"/>
          <a:ext cx="10672431" cy="1798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3237">
                  <a:extLst>
                    <a:ext uri="{9D8B030D-6E8A-4147-A177-3AD203B41FA5}">
                      <a16:colId xmlns:a16="http://schemas.microsoft.com/office/drawing/2014/main" val="1514505337"/>
                    </a:ext>
                  </a:extLst>
                </a:gridCol>
                <a:gridCol w="2098232">
                  <a:extLst>
                    <a:ext uri="{9D8B030D-6E8A-4147-A177-3AD203B41FA5}">
                      <a16:colId xmlns:a16="http://schemas.microsoft.com/office/drawing/2014/main" val="4248910650"/>
                    </a:ext>
                  </a:extLst>
                </a:gridCol>
                <a:gridCol w="2037232">
                  <a:extLst>
                    <a:ext uri="{9D8B030D-6E8A-4147-A177-3AD203B41FA5}">
                      <a16:colId xmlns:a16="http://schemas.microsoft.com/office/drawing/2014/main" val="2675067558"/>
                    </a:ext>
                  </a:extLst>
                </a:gridCol>
                <a:gridCol w="2188138">
                  <a:extLst>
                    <a:ext uri="{9D8B030D-6E8A-4147-A177-3AD203B41FA5}">
                      <a16:colId xmlns:a16="http://schemas.microsoft.com/office/drawing/2014/main" val="2383513279"/>
                    </a:ext>
                  </a:extLst>
                </a:gridCol>
                <a:gridCol w="1867462">
                  <a:extLst>
                    <a:ext uri="{9D8B030D-6E8A-4147-A177-3AD203B41FA5}">
                      <a16:colId xmlns:a16="http://schemas.microsoft.com/office/drawing/2014/main" val="549282780"/>
                    </a:ext>
                  </a:extLst>
                </a:gridCol>
                <a:gridCol w="1558130">
                  <a:extLst>
                    <a:ext uri="{9D8B030D-6E8A-4147-A177-3AD203B41FA5}">
                      <a16:colId xmlns:a16="http://schemas.microsoft.com/office/drawing/2014/main" val="308586257"/>
                    </a:ext>
                  </a:extLst>
                </a:gridCol>
              </a:tblGrid>
              <a:tr h="84088">
                <a:tc rowSpan="2">
                  <a:txBody>
                    <a:bodyPr/>
                    <a:lstStyle/>
                    <a:p>
                      <a:pPr algn="ctr"/>
                      <a:r>
                        <a:rPr lang="zh-TW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承接計畫來源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承接計畫類別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承接計畫總件數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34959"/>
                  </a:ext>
                </a:extLst>
              </a:tr>
              <a:tr h="10014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0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專任教師</a:t>
                      </a: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0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非由教師</a:t>
                      </a: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430080"/>
                  </a:ext>
                </a:extLst>
              </a:tr>
              <a:tr h="70105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□學校</a:t>
                      </a:r>
                    </a:p>
                    <a:p>
                      <a:pPr algn="l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</a:rPr>
                        <a:t>□研究學院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政府部門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181314"/>
                  </a:ext>
                </a:extLst>
              </a:tr>
              <a:tr h="701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委訓計畫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868624"/>
                  </a:ext>
                </a:extLst>
              </a:tr>
              <a:tr h="701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企業部門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133355"/>
                  </a:ext>
                </a:extLst>
              </a:tr>
              <a:tr h="701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委訓計畫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906473"/>
                  </a:ext>
                </a:extLst>
              </a:tr>
              <a:tr h="701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其他單位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553695"/>
                  </a:ext>
                </a:extLst>
              </a:tr>
              <a:tr h="701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4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委訓計畫</a:t>
                      </a:r>
                      <a:endParaRPr lang="zh-TW" sz="14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4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96953"/>
                  </a:ext>
                </a:extLst>
              </a:tr>
            </a:tbl>
          </a:graphicData>
        </a:graphic>
      </p:graphicFrame>
      <p:sp>
        <p:nvSpPr>
          <p:cNvPr id="20" name="文字方塊 19">
            <a:extLst>
              <a:ext uri="{FF2B5EF4-FFF2-40B4-BE49-F238E27FC236}">
                <a16:creationId xmlns:a16="http://schemas.microsoft.com/office/drawing/2014/main" id="{81D269B0-7CC6-484D-A737-99294EF0BC68}"/>
              </a:ext>
            </a:extLst>
          </p:cNvPr>
          <p:cNvSpPr txBox="1"/>
          <p:nvPr/>
        </p:nvSpPr>
        <p:spPr>
          <a:xfrm>
            <a:off x="-1" y="1205056"/>
            <a:ext cx="12208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表</a:t>
            </a:r>
            <a:r>
              <a:rPr lang="en-US" altLang="zh-TW" sz="2400" b="1" dirty="0"/>
              <a:t>14-1</a:t>
            </a:r>
            <a:endParaRPr lang="zh-TW" altLang="en-US" sz="2400" b="1" dirty="0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D9CA2D7D-96D6-4E09-B44D-829C4B0D618B}"/>
              </a:ext>
            </a:extLst>
          </p:cNvPr>
          <p:cNvSpPr txBox="1"/>
          <p:nvPr/>
        </p:nvSpPr>
        <p:spPr>
          <a:xfrm>
            <a:off x="-2" y="3725417"/>
            <a:ext cx="12208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表</a:t>
            </a:r>
            <a:r>
              <a:rPr lang="en-US" altLang="zh-TW" sz="2400" b="1" dirty="0"/>
              <a:t>14-2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51084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24</a:t>
            </a:fld>
            <a:endParaRPr lang="zh-TW" altLang="en-US"/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0493AE08-2117-4FE3-B7AD-B605EFA7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D69E5B-C277-4DA8-AD0C-3709D660FF3F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2EAAA6-FBDA-40EE-A193-02CCCED38BDF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58138D5A-002C-4C38-855B-D083CFADDB74}"/>
              </a:ext>
            </a:extLst>
          </p:cNvPr>
          <p:cNvSpPr txBox="1">
            <a:spLocks/>
          </p:cNvSpPr>
          <p:nvPr/>
        </p:nvSpPr>
        <p:spPr>
          <a:xfrm>
            <a:off x="1383454" y="1"/>
            <a:ext cx="10808545" cy="1101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FFFFE5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800" dirty="0"/>
              <a:t>表</a:t>
            </a:r>
            <a:r>
              <a:rPr lang="en-US" altLang="zh-TW" sz="2800" dirty="0"/>
              <a:t>14-1 </a:t>
            </a:r>
            <a:r>
              <a:rPr lang="zh-TW" altLang="en-US" sz="2800" dirty="0"/>
              <a:t>學校、</a:t>
            </a:r>
            <a:r>
              <a:rPr lang="zh-TW" altLang="en-US" sz="2800" dirty="0">
                <a:solidFill>
                  <a:srgbClr val="C00000"/>
                </a:solidFill>
              </a:rPr>
              <a:t>研究學院</a:t>
            </a:r>
            <a:r>
              <a:rPr lang="zh-TW" altLang="en-US" sz="2800" dirty="0"/>
              <a:t>承接產學計畫經費與全校總經費資料表</a:t>
            </a:r>
            <a:endParaRPr lang="en-US" altLang="zh-TW" sz="2800" dirty="0"/>
          </a:p>
          <a:p>
            <a:r>
              <a:rPr lang="zh-TW" altLang="en-US" sz="2800" dirty="0"/>
              <a:t>表</a:t>
            </a:r>
            <a:r>
              <a:rPr lang="en-US" altLang="zh-TW" sz="2800" dirty="0"/>
              <a:t>14-2 </a:t>
            </a:r>
            <a:r>
              <a:rPr lang="zh-TW" altLang="en-US" sz="2800" dirty="0"/>
              <a:t>學校、</a:t>
            </a:r>
            <a:r>
              <a:rPr lang="zh-TW" altLang="en-US" sz="2800" dirty="0">
                <a:solidFill>
                  <a:srgbClr val="C00000"/>
                </a:solidFill>
              </a:rPr>
              <a:t>研究學院</a:t>
            </a:r>
            <a:r>
              <a:rPr lang="zh-TW" altLang="en-US" sz="2800" dirty="0"/>
              <a:t>承接產學計畫案件數表</a:t>
            </a:r>
            <a:endParaRPr lang="zh-TW" altLang="en-US" sz="2400" dirty="0"/>
          </a:p>
        </p:txBody>
      </p:sp>
      <p:sp>
        <p:nvSpPr>
          <p:cNvPr id="16" name="文字版面配置區 5">
            <a:extLst>
              <a:ext uri="{FF2B5EF4-FFF2-40B4-BE49-F238E27FC236}">
                <a16:creationId xmlns:a16="http://schemas.microsoft.com/office/drawing/2014/main" id="{A359FFB3-5EFB-4899-B2D1-DFF3F5D22E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383454" cy="1074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baseline="0">
                <a:solidFill>
                  <a:srgbClr val="004529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08</a:t>
            </a:r>
            <a:endParaRPr lang="zh-TW" altLang="en-US" dirty="0"/>
          </a:p>
        </p:txBody>
      </p:sp>
      <p:sp>
        <p:nvSpPr>
          <p:cNvPr id="10" name="內容版面配置區 4">
            <a:extLst>
              <a:ext uri="{FF2B5EF4-FFF2-40B4-BE49-F238E27FC236}">
                <a16:creationId xmlns:a16="http://schemas.microsoft.com/office/drawing/2014/main" id="{FA29BEF0-5CD1-41CC-8978-815AE59660F7}"/>
              </a:ext>
            </a:extLst>
          </p:cNvPr>
          <p:cNvSpPr txBox="1">
            <a:spLocks/>
          </p:cNvSpPr>
          <p:nvPr/>
        </p:nvSpPr>
        <p:spPr>
          <a:xfrm>
            <a:off x="426033" y="1884169"/>
            <a:ext cx="7139035" cy="1763485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承接代表：</a:t>
            </a:r>
            <a:r>
              <a:rPr lang="zh-TW" altLang="en-US" kern="100" dirty="0">
                <a:latin typeface="微軟正黑體" panose="020B0604030504040204" pitchFamily="34" charset="-120"/>
              </a:rPr>
              <a:t>系統依來源代入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br>
              <a:rPr lang="en-US" altLang="zh-TW" kern="100" dirty="0">
                <a:latin typeface="微軟正黑體" panose="020B0604030504040204" pitchFamily="34" charset="-120"/>
              </a:rPr>
            </a:br>
            <a:r>
              <a:rPr lang="zh-TW" altLang="en-US" kern="100" dirty="0">
                <a:latin typeface="微軟正黑體" panose="020B0604030504040204" pitchFamily="34" charset="-120"/>
              </a:rPr>
              <a:t>（研究學院名稱依核定匯入）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b="1" kern="100" dirty="0">
              <a:latin typeface="微軟正黑體" panose="020B0604030504040204" pitchFamily="34" charset="-12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E5669DAF-5182-481B-98F3-FD2605A43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87" y="1965552"/>
            <a:ext cx="360000" cy="360000"/>
          </a:xfrm>
          <a:prstGeom prst="rect">
            <a:avLst/>
          </a:prstGeom>
        </p:spPr>
      </p:pic>
      <p:sp>
        <p:nvSpPr>
          <p:cNvPr id="18" name="Rectangle 7">
            <a:extLst>
              <a:ext uri="{FF2B5EF4-FFF2-40B4-BE49-F238E27FC236}">
                <a16:creationId xmlns:a16="http://schemas.microsoft.com/office/drawing/2014/main" id="{0CEB74C2-B6E5-4523-ACF4-9456BA941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9848" y="1884169"/>
            <a:ext cx="3866119" cy="400737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    </a:t>
            </a:r>
            <a:r>
              <a:rPr lang="zh-TW" altLang="zh-TW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補充說明：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zh-TW" sz="24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學校不需自行分類承接對象，</a:t>
            </a:r>
            <a:r>
              <a:rPr lang="zh-TW" altLang="zh-TW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系統將依來源自動判別並分類呈現</a:t>
            </a:r>
            <a:endParaRPr lang="en-US" altLang="zh-TW" sz="24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TW" altLang="zh-TW" sz="24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系統彙整結果若異常，請優先回頭檢查</a:t>
            </a:r>
            <a:r>
              <a:rPr lang="zh-TW" altLang="en-US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1-8</a:t>
            </a:r>
            <a:r>
              <a:rPr lang="zh-TW" altLang="en-US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／</a:t>
            </a:r>
            <a:br>
              <a:rPr lang="en-US" altLang="zh-TW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</a:br>
            <a:r>
              <a:rPr lang="zh-TW" altLang="en-US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sz="24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6-2</a:t>
            </a:r>
            <a:r>
              <a:rPr lang="en-US" altLang="zh-TW" sz="24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 </a:t>
            </a:r>
            <a:r>
              <a:rPr lang="zh-TW" altLang="en-US" sz="24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是否填報正確。</a:t>
            </a:r>
            <a:endParaRPr lang="zh-TW" altLang="zh-TW" sz="24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239752A2-8A1F-4FE8-9BF0-936EC209A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594" y="1605552"/>
            <a:ext cx="720000" cy="720000"/>
          </a:xfrm>
          <a:prstGeom prst="rect">
            <a:avLst/>
          </a:prstGeom>
        </p:spPr>
      </p:pic>
      <p:sp>
        <p:nvSpPr>
          <p:cNvPr id="20" name="內容版面配置區 4">
            <a:extLst>
              <a:ext uri="{FF2B5EF4-FFF2-40B4-BE49-F238E27FC236}">
                <a16:creationId xmlns:a16="http://schemas.microsoft.com/office/drawing/2014/main" id="{8214311A-8E5D-4932-AD1F-C85152FCA309}"/>
              </a:ext>
            </a:extLst>
          </p:cNvPr>
          <p:cNvSpPr txBox="1">
            <a:spLocks/>
          </p:cNvSpPr>
          <p:nvPr/>
        </p:nvSpPr>
        <p:spPr>
          <a:xfrm>
            <a:off x="420746" y="3967448"/>
            <a:ext cx="7139035" cy="1763485"/>
          </a:xfrm>
          <a:prstGeom prst="rect">
            <a:avLst/>
          </a:prstGeom>
          <a:solidFill>
            <a:srgbClr val="F2FCDA"/>
          </a:solidFill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專任教師、非由教師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cap="all" dirty="0">
                <a:cs typeface="Arial" panose="020B0604020202020204" pitchFamily="34" charset="0"/>
              </a:rPr>
              <a:t>系統依來源填代入</a:t>
            </a:r>
            <a:r>
              <a:rPr lang="en-US" altLang="zh-TW" cap="all" dirty="0">
                <a:cs typeface="Arial" panose="020B0604020202020204" pitchFamily="34" charset="0"/>
              </a:rPr>
              <a:t>【</a:t>
            </a:r>
            <a:r>
              <a:rPr lang="zh-TW" altLang="en-US" cap="all" dirty="0">
                <a:cs typeface="Arial" panose="020B0604020202020204" pitchFamily="34" charset="0"/>
              </a:rPr>
              <a:t>專任教師／非由教師</a:t>
            </a:r>
            <a:r>
              <a:rPr lang="en-US" altLang="zh-TW" cap="all" dirty="0">
                <a:cs typeface="Arial" panose="020B0604020202020204" pitchFamily="34" charset="0"/>
              </a:rPr>
              <a:t>】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b="1" dirty="0">
                <a:latin typeface="Arial" panose="020B0604020202020204" pitchFamily="34" charset="0"/>
              </a:rPr>
              <a:t>資料來源：</a:t>
            </a:r>
            <a:r>
              <a:rPr kumimoji="0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專任教師：表</a:t>
            </a:r>
            <a:r>
              <a:rPr kumimoji="0" lang="en-US" altLang="zh-TW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1-8 </a:t>
            </a:r>
            <a:r>
              <a:rPr kumimoji="0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；非由教師：表</a:t>
            </a:r>
            <a:r>
              <a:rPr kumimoji="0" lang="en-US" altLang="zh-TW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6-2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cap="all" dirty="0">
              <a:cs typeface="Arial" panose="020B0604020202020204" pitchFamily="34" charset="0"/>
            </a:endParaRPr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E3A9C8DB-7A12-4F88-90F1-734298898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6" y="399491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153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0493AE08-2117-4FE3-B7AD-B605EFA7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D69E5B-C277-4DA8-AD0C-3709D660FF3F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2EAAA6-FBDA-40EE-A193-02CCCED38BDF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58138D5A-002C-4C38-855B-D083CFADDB74}"/>
              </a:ext>
            </a:extLst>
          </p:cNvPr>
          <p:cNvSpPr txBox="1">
            <a:spLocks/>
          </p:cNvSpPr>
          <p:nvPr/>
        </p:nvSpPr>
        <p:spPr>
          <a:xfrm>
            <a:off x="1383454" y="1"/>
            <a:ext cx="10808545" cy="1101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FFFFE5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dirty="0"/>
              <a:t>表</a:t>
            </a:r>
            <a:r>
              <a:rPr lang="en-US" altLang="zh-TW" dirty="0"/>
              <a:t>1-12</a:t>
            </a:r>
            <a:r>
              <a:rPr lang="zh-TW" altLang="en-US" dirty="0"/>
              <a:t>教師專利</a:t>
            </a:r>
            <a:r>
              <a:rPr lang="en-US" altLang="zh-TW" dirty="0"/>
              <a:t>/</a:t>
            </a:r>
            <a:r>
              <a:rPr lang="zh-TW" altLang="en-US" dirty="0"/>
              <a:t>新品種資料表</a:t>
            </a:r>
            <a:endParaRPr lang="en-US" altLang="zh-TW" dirty="0"/>
          </a:p>
          <a:p>
            <a:r>
              <a:rPr lang="zh-TW" altLang="en-US" dirty="0"/>
              <a:t>表</a:t>
            </a:r>
            <a:r>
              <a:rPr lang="en-US" altLang="zh-TW" dirty="0"/>
              <a:t>1-16</a:t>
            </a:r>
            <a:r>
              <a:rPr lang="zh-TW" altLang="en-US" dirty="0"/>
              <a:t>教師技術移轉或授權資料表</a:t>
            </a:r>
            <a:endParaRPr lang="zh-TW" altLang="en-US" sz="2800" dirty="0"/>
          </a:p>
        </p:txBody>
      </p:sp>
      <p:sp>
        <p:nvSpPr>
          <p:cNvPr id="16" name="文字版面配置區 5">
            <a:extLst>
              <a:ext uri="{FF2B5EF4-FFF2-40B4-BE49-F238E27FC236}">
                <a16:creationId xmlns:a16="http://schemas.microsoft.com/office/drawing/2014/main" id="{A359FFB3-5EFB-4899-B2D1-DFF3F5D22E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383454" cy="1074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baseline="0">
                <a:solidFill>
                  <a:srgbClr val="004529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09</a:t>
            </a:r>
            <a:endParaRPr lang="zh-TW" altLang="en-US" dirty="0"/>
          </a:p>
        </p:txBody>
      </p:sp>
      <p:sp>
        <p:nvSpPr>
          <p:cNvPr id="10" name="內容版面配置區 4">
            <a:extLst>
              <a:ext uri="{FF2B5EF4-FFF2-40B4-BE49-F238E27FC236}">
                <a16:creationId xmlns:a16="http://schemas.microsoft.com/office/drawing/2014/main" id="{D22128AB-CF07-4867-BAF9-AF86F33D60F3}"/>
              </a:ext>
            </a:extLst>
          </p:cNvPr>
          <p:cNvSpPr txBox="1">
            <a:spLocks/>
          </p:cNvSpPr>
          <p:nvPr/>
        </p:nvSpPr>
        <p:spPr>
          <a:xfrm>
            <a:off x="349827" y="5191279"/>
            <a:ext cx="11492345" cy="1442656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表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1-12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、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1-16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本期調整欄位說明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新增選項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申請人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權利人類型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（僅表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1-12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）</a:t>
            </a:r>
            <a:endParaRPr lang="en-US" altLang="zh-TW" b="1" kern="100" dirty="0">
              <a:latin typeface="微軟正黑體" panose="020B0604030504040204" pitchFamily="34" charset="-12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81D269B0-7CC6-484D-A737-99294EF0BC68}"/>
              </a:ext>
            </a:extLst>
          </p:cNvPr>
          <p:cNvSpPr txBox="1"/>
          <p:nvPr/>
        </p:nvSpPr>
        <p:spPr>
          <a:xfrm>
            <a:off x="-1" y="1205056"/>
            <a:ext cx="12208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表</a:t>
            </a:r>
            <a:r>
              <a:rPr lang="en-US" altLang="zh-TW" sz="2400" b="1" dirty="0"/>
              <a:t>1-12</a:t>
            </a:r>
            <a:endParaRPr lang="zh-TW" altLang="en-US" sz="2400" b="1" dirty="0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D9CA2D7D-96D6-4E09-B44D-829C4B0D618B}"/>
              </a:ext>
            </a:extLst>
          </p:cNvPr>
          <p:cNvSpPr txBox="1"/>
          <p:nvPr/>
        </p:nvSpPr>
        <p:spPr>
          <a:xfrm>
            <a:off x="0" y="3334241"/>
            <a:ext cx="12208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表</a:t>
            </a:r>
            <a:r>
              <a:rPr lang="en-US" altLang="zh-TW" sz="2400" b="1" dirty="0"/>
              <a:t>1-16</a:t>
            </a:r>
            <a:endParaRPr lang="zh-TW" altLang="en-US" sz="2400" b="1" dirty="0"/>
          </a:p>
        </p:txBody>
      </p:sp>
      <p:graphicFrame>
        <p:nvGraphicFramePr>
          <p:cNvPr id="17" name="內容版面配置區 6">
            <a:extLst>
              <a:ext uri="{FF2B5EF4-FFF2-40B4-BE49-F238E27FC236}">
                <a16:creationId xmlns:a16="http://schemas.microsoft.com/office/drawing/2014/main" id="{898A89DC-932F-4DAA-93F8-F9811E1AD24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14514086"/>
              </p:ext>
            </p:extLst>
          </p:nvPr>
        </p:nvGraphicFramePr>
        <p:xfrm>
          <a:off x="162572" y="1666721"/>
          <a:ext cx="11846549" cy="15378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0898">
                  <a:extLst>
                    <a:ext uri="{9D8B030D-6E8A-4147-A177-3AD203B41FA5}">
                      <a16:colId xmlns:a16="http://schemas.microsoft.com/office/drawing/2014/main" val="469527345"/>
                    </a:ext>
                  </a:extLst>
                </a:gridCol>
                <a:gridCol w="1408463">
                  <a:extLst>
                    <a:ext uri="{9D8B030D-6E8A-4147-A177-3AD203B41FA5}">
                      <a16:colId xmlns:a16="http://schemas.microsoft.com/office/drawing/2014/main" val="3583895863"/>
                    </a:ext>
                  </a:extLst>
                </a:gridCol>
                <a:gridCol w="379269">
                  <a:extLst>
                    <a:ext uri="{9D8B030D-6E8A-4147-A177-3AD203B41FA5}">
                      <a16:colId xmlns:a16="http://schemas.microsoft.com/office/drawing/2014/main" val="1309458393"/>
                    </a:ext>
                  </a:extLst>
                </a:gridCol>
                <a:gridCol w="379269">
                  <a:extLst>
                    <a:ext uri="{9D8B030D-6E8A-4147-A177-3AD203B41FA5}">
                      <a16:colId xmlns:a16="http://schemas.microsoft.com/office/drawing/2014/main" val="3719115156"/>
                    </a:ext>
                  </a:extLst>
                </a:gridCol>
                <a:gridCol w="935180">
                  <a:extLst>
                    <a:ext uri="{9D8B030D-6E8A-4147-A177-3AD203B41FA5}">
                      <a16:colId xmlns:a16="http://schemas.microsoft.com/office/drawing/2014/main" val="2378383707"/>
                    </a:ext>
                  </a:extLst>
                </a:gridCol>
                <a:gridCol w="441614">
                  <a:extLst>
                    <a:ext uri="{9D8B030D-6E8A-4147-A177-3AD203B41FA5}">
                      <a16:colId xmlns:a16="http://schemas.microsoft.com/office/drawing/2014/main" val="1167398382"/>
                    </a:ext>
                  </a:extLst>
                </a:gridCol>
                <a:gridCol w="441614">
                  <a:extLst>
                    <a:ext uri="{9D8B030D-6E8A-4147-A177-3AD203B41FA5}">
                      <a16:colId xmlns:a16="http://schemas.microsoft.com/office/drawing/2014/main" val="2025046841"/>
                    </a:ext>
                  </a:extLst>
                </a:gridCol>
                <a:gridCol w="820882">
                  <a:extLst>
                    <a:ext uri="{9D8B030D-6E8A-4147-A177-3AD203B41FA5}">
                      <a16:colId xmlns:a16="http://schemas.microsoft.com/office/drawing/2014/main" val="2599382404"/>
                    </a:ext>
                  </a:extLst>
                </a:gridCol>
                <a:gridCol w="561109">
                  <a:extLst>
                    <a:ext uri="{9D8B030D-6E8A-4147-A177-3AD203B41FA5}">
                      <a16:colId xmlns:a16="http://schemas.microsoft.com/office/drawing/2014/main" val="646721495"/>
                    </a:ext>
                  </a:extLst>
                </a:gridCol>
                <a:gridCol w="1059872">
                  <a:extLst>
                    <a:ext uri="{9D8B030D-6E8A-4147-A177-3AD203B41FA5}">
                      <a16:colId xmlns:a16="http://schemas.microsoft.com/office/drawing/2014/main" val="3014142408"/>
                    </a:ext>
                  </a:extLst>
                </a:gridCol>
                <a:gridCol w="410440">
                  <a:extLst>
                    <a:ext uri="{9D8B030D-6E8A-4147-A177-3AD203B41FA5}">
                      <a16:colId xmlns:a16="http://schemas.microsoft.com/office/drawing/2014/main" val="2878048598"/>
                    </a:ext>
                  </a:extLst>
                </a:gridCol>
                <a:gridCol w="410440">
                  <a:extLst>
                    <a:ext uri="{9D8B030D-6E8A-4147-A177-3AD203B41FA5}">
                      <a16:colId xmlns:a16="http://schemas.microsoft.com/office/drawing/2014/main" val="61665552"/>
                    </a:ext>
                  </a:extLst>
                </a:gridCol>
                <a:gridCol w="1818409">
                  <a:extLst>
                    <a:ext uri="{9D8B030D-6E8A-4147-A177-3AD203B41FA5}">
                      <a16:colId xmlns:a16="http://schemas.microsoft.com/office/drawing/2014/main" val="1980520949"/>
                    </a:ext>
                  </a:extLst>
                </a:gridCol>
                <a:gridCol w="665018">
                  <a:extLst>
                    <a:ext uri="{9D8B030D-6E8A-4147-A177-3AD203B41FA5}">
                      <a16:colId xmlns:a16="http://schemas.microsoft.com/office/drawing/2014/main" val="870434359"/>
                    </a:ext>
                  </a:extLst>
                </a:gridCol>
                <a:gridCol w="443518">
                  <a:extLst>
                    <a:ext uri="{9D8B030D-6E8A-4147-A177-3AD203B41FA5}">
                      <a16:colId xmlns:a16="http://schemas.microsoft.com/office/drawing/2014/main" val="4243655267"/>
                    </a:ext>
                  </a:extLst>
                </a:gridCol>
                <a:gridCol w="443518">
                  <a:extLst>
                    <a:ext uri="{9D8B030D-6E8A-4147-A177-3AD203B41FA5}">
                      <a16:colId xmlns:a16="http://schemas.microsoft.com/office/drawing/2014/main" val="828502928"/>
                    </a:ext>
                  </a:extLst>
                </a:gridCol>
                <a:gridCol w="443518">
                  <a:extLst>
                    <a:ext uri="{9D8B030D-6E8A-4147-A177-3AD203B41FA5}">
                      <a16:colId xmlns:a16="http://schemas.microsoft.com/office/drawing/2014/main" val="2368184773"/>
                    </a:ext>
                  </a:extLst>
                </a:gridCol>
                <a:gridCol w="443518">
                  <a:extLst>
                    <a:ext uri="{9D8B030D-6E8A-4147-A177-3AD203B41FA5}">
                      <a16:colId xmlns:a16="http://schemas.microsoft.com/office/drawing/2014/main" val="1020769297"/>
                    </a:ext>
                  </a:extLst>
                </a:gridCol>
              </a:tblGrid>
              <a:tr h="1537855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教師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專利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新品種名稱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國別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專利類型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技術報告代碼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進度狀況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技術報告審核完成日期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作者順序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申請人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權利人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申請人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b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權利人類型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申請日期</a:t>
                      </a:r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公告日期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終止日期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發照機關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證書字號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所屬計畫案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534652"/>
                  </a:ext>
                </a:extLst>
              </a:tr>
            </a:tbl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83B7DF06-DD62-4AB8-9B33-BD57382A6D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556595"/>
              </p:ext>
            </p:extLst>
          </p:nvPr>
        </p:nvGraphicFramePr>
        <p:xfrm>
          <a:off x="162572" y="3841593"/>
          <a:ext cx="11888375" cy="10431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6062">
                  <a:extLst>
                    <a:ext uri="{9D8B030D-6E8A-4147-A177-3AD203B41FA5}">
                      <a16:colId xmlns:a16="http://schemas.microsoft.com/office/drawing/2014/main" val="1643560684"/>
                    </a:ext>
                  </a:extLst>
                </a:gridCol>
                <a:gridCol w="1502918">
                  <a:extLst>
                    <a:ext uri="{9D8B030D-6E8A-4147-A177-3AD203B41FA5}">
                      <a16:colId xmlns:a16="http://schemas.microsoft.com/office/drawing/2014/main" val="1908235935"/>
                    </a:ext>
                  </a:extLst>
                </a:gridCol>
                <a:gridCol w="325882">
                  <a:extLst>
                    <a:ext uri="{9D8B030D-6E8A-4147-A177-3AD203B41FA5}">
                      <a16:colId xmlns:a16="http://schemas.microsoft.com/office/drawing/2014/main" val="1628430616"/>
                    </a:ext>
                  </a:extLst>
                </a:gridCol>
                <a:gridCol w="290946">
                  <a:extLst>
                    <a:ext uri="{9D8B030D-6E8A-4147-A177-3AD203B41FA5}">
                      <a16:colId xmlns:a16="http://schemas.microsoft.com/office/drawing/2014/main" val="1230203530"/>
                    </a:ext>
                  </a:extLst>
                </a:gridCol>
                <a:gridCol w="883227">
                  <a:extLst>
                    <a:ext uri="{9D8B030D-6E8A-4147-A177-3AD203B41FA5}">
                      <a16:colId xmlns:a16="http://schemas.microsoft.com/office/drawing/2014/main" val="140559934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834466675"/>
                    </a:ext>
                  </a:extLst>
                </a:gridCol>
                <a:gridCol w="1273926">
                  <a:extLst>
                    <a:ext uri="{9D8B030D-6E8A-4147-A177-3AD203B41FA5}">
                      <a16:colId xmlns:a16="http://schemas.microsoft.com/office/drawing/2014/main" val="305944888"/>
                    </a:ext>
                  </a:extLst>
                </a:gridCol>
                <a:gridCol w="1273926">
                  <a:extLst>
                    <a:ext uri="{9D8B030D-6E8A-4147-A177-3AD203B41FA5}">
                      <a16:colId xmlns:a16="http://schemas.microsoft.com/office/drawing/2014/main" val="4041119959"/>
                    </a:ext>
                  </a:extLst>
                </a:gridCol>
                <a:gridCol w="1273926">
                  <a:extLst>
                    <a:ext uri="{9D8B030D-6E8A-4147-A177-3AD203B41FA5}">
                      <a16:colId xmlns:a16="http://schemas.microsoft.com/office/drawing/2014/main" val="2187672150"/>
                    </a:ext>
                  </a:extLst>
                </a:gridCol>
                <a:gridCol w="1273926">
                  <a:extLst>
                    <a:ext uri="{9D8B030D-6E8A-4147-A177-3AD203B41FA5}">
                      <a16:colId xmlns:a16="http://schemas.microsoft.com/office/drawing/2014/main" val="1199790451"/>
                    </a:ext>
                  </a:extLst>
                </a:gridCol>
                <a:gridCol w="1273926">
                  <a:extLst>
                    <a:ext uri="{9D8B030D-6E8A-4147-A177-3AD203B41FA5}">
                      <a16:colId xmlns:a16="http://schemas.microsoft.com/office/drawing/2014/main" val="2803283209"/>
                    </a:ext>
                  </a:extLst>
                </a:gridCol>
                <a:gridCol w="737754">
                  <a:extLst>
                    <a:ext uri="{9D8B030D-6E8A-4147-A177-3AD203B41FA5}">
                      <a16:colId xmlns:a16="http://schemas.microsoft.com/office/drawing/2014/main" val="3204144964"/>
                    </a:ext>
                  </a:extLst>
                </a:gridCol>
                <a:gridCol w="703811">
                  <a:extLst>
                    <a:ext uri="{9D8B030D-6E8A-4147-A177-3AD203B41FA5}">
                      <a16:colId xmlns:a16="http://schemas.microsoft.com/office/drawing/2014/main" val="3018618443"/>
                    </a:ext>
                  </a:extLst>
                </a:gridCol>
              </a:tblGrid>
              <a:tr h="1043163"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年度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系所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教師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技術移轉或授權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技轉</a:t>
                      </a: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授權名稱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技術移轉或授權廠商名稱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技術移轉金額或授權金額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技術移轉或授權起始日期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技術移轉或授權終止日期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技術移轉或授權合約編號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是否取得專利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專利證書字號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812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0443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26</a:t>
            </a:fld>
            <a:endParaRPr lang="zh-TW" altLang="en-US"/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0493AE08-2117-4FE3-B7AD-B605EFA7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D69E5B-C277-4DA8-AD0C-3709D660FF3F}"/>
              </a:ext>
            </a:extLst>
          </p:cNvPr>
          <p:cNvSpPr/>
          <p:nvPr/>
        </p:nvSpPr>
        <p:spPr>
          <a:xfrm>
            <a:off x="-1" y="26570"/>
            <a:ext cx="1383454" cy="1095649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2EAAA6-FBDA-40EE-A193-02CCCED38BDF}"/>
              </a:ext>
            </a:extLst>
          </p:cNvPr>
          <p:cNvSpPr/>
          <p:nvPr/>
        </p:nvSpPr>
        <p:spPr>
          <a:xfrm>
            <a:off x="1383454" y="47351"/>
            <a:ext cx="10808546" cy="107486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58138D5A-002C-4C38-855B-D083CFADDB74}"/>
              </a:ext>
            </a:extLst>
          </p:cNvPr>
          <p:cNvSpPr txBox="1">
            <a:spLocks/>
          </p:cNvSpPr>
          <p:nvPr/>
        </p:nvSpPr>
        <p:spPr>
          <a:xfrm>
            <a:off x="1383454" y="1"/>
            <a:ext cx="10808545" cy="1101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FFFFE5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dirty="0"/>
              <a:t>表</a:t>
            </a:r>
            <a:r>
              <a:rPr lang="en-US" altLang="zh-TW" dirty="0"/>
              <a:t>1-12</a:t>
            </a:r>
            <a:r>
              <a:rPr lang="zh-TW" altLang="en-US" dirty="0"/>
              <a:t>教師專利</a:t>
            </a:r>
            <a:r>
              <a:rPr lang="en-US" altLang="zh-TW" dirty="0"/>
              <a:t>/</a:t>
            </a:r>
            <a:r>
              <a:rPr lang="zh-TW" altLang="en-US" dirty="0"/>
              <a:t>新品種資料表</a:t>
            </a:r>
            <a:endParaRPr lang="en-US" altLang="zh-TW" dirty="0"/>
          </a:p>
          <a:p>
            <a:r>
              <a:rPr lang="zh-TW" altLang="en-US" dirty="0"/>
              <a:t>表</a:t>
            </a:r>
            <a:r>
              <a:rPr lang="en-US" altLang="zh-TW" dirty="0"/>
              <a:t>1-16</a:t>
            </a:r>
            <a:r>
              <a:rPr lang="zh-TW" altLang="en-US" dirty="0"/>
              <a:t>教師技術移轉或授權資料表</a:t>
            </a:r>
            <a:endParaRPr lang="zh-TW" altLang="en-US" sz="2800" dirty="0"/>
          </a:p>
        </p:txBody>
      </p:sp>
      <p:sp>
        <p:nvSpPr>
          <p:cNvPr id="16" name="文字版面配置區 5">
            <a:extLst>
              <a:ext uri="{FF2B5EF4-FFF2-40B4-BE49-F238E27FC236}">
                <a16:creationId xmlns:a16="http://schemas.microsoft.com/office/drawing/2014/main" id="{A359FFB3-5EFB-4899-B2D1-DFF3F5D22E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383454" cy="1074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baseline="0">
                <a:solidFill>
                  <a:srgbClr val="004529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10</a:t>
            </a:r>
            <a:endParaRPr lang="zh-TW" altLang="en-US" dirty="0"/>
          </a:p>
        </p:txBody>
      </p:sp>
      <p:sp>
        <p:nvSpPr>
          <p:cNvPr id="18" name="內容版面配置區 4">
            <a:extLst>
              <a:ext uri="{FF2B5EF4-FFF2-40B4-BE49-F238E27FC236}">
                <a16:creationId xmlns:a16="http://schemas.microsoft.com/office/drawing/2014/main" id="{54F8CCC0-B16F-4B06-A14A-F2630810D39A}"/>
              </a:ext>
            </a:extLst>
          </p:cNvPr>
          <p:cNvSpPr txBox="1">
            <a:spLocks/>
          </p:cNvSpPr>
          <p:nvPr/>
        </p:nvSpPr>
        <p:spPr>
          <a:xfrm>
            <a:off x="626917" y="1469813"/>
            <a:ext cx="10855821" cy="2712026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承接代表：請依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分別填報對應資料。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zh-TW" altLang="en-US" kern="100" dirty="0">
                <a:latin typeface="微軟正黑體" panose="020B0604030504040204" pitchFamily="34" charset="-120"/>
              </a:rPr>
              <a:t>名稱將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依教育部核定資訊自動帶入</a:t>
            </a:r>
            <a:r>
              <a:rPr lang="zh-TW" altLang="en-US" kern="100" dirty="0">
                <a:latin typeface="微軟正黑體" panose="020B0604030504040204" pitchFamily="34" charset="-120"/>
              </a:rPr>
              <a:t>，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選項為實際學院名稱</a:t>
            </a:r>
            <a:r>
              <a:rPr lang="zh-TW" altLang="en-US" kern="100" dirty="0">
                <a:latin typeface="微軟正黑體" panose="020B0604030504040204" pitchFamily="34" charset="-120"/>
              </a:rPr>
              <a:t>，非顯示為「研究學院」字樣。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若共同參與，請判斷成果歸屬並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擇一認列</a:t>
            </a:r>
            <a:r>
              <a:rPr lang="zh-TW" altLang="en-US" kern="100" dirty="0">
                <a:latin typeface="微軟正黑體" panose="020B0604030504040204" pitchFamily="34" charset="-120"/>
              </a:rPr>
              <a:t>，避免重複填報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   </a:t>
            </a:r>
            <a:endParaRPr lang="zh-TW" altLang="en-US" dirty="0"/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177EA61A-B0B9-46C3-8302-CCCBED393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62" y="159114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535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F951EC-A34D-4D59-A051-EDB56AB24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1-12</a:t>
            </a:r>
            <a:r>
              <a:rPr lang="zh-TW" altLang="en-US" dirty="0"/>
              <a:t>教師專利</a:t>
            </a:r>
            <a:r>
              <a:rPr lang="en-US" altLang="zh-TW" dirty="0"/>
              <a:t>/</a:t>
            </a:r>
            <a:r>
              <a:rPr lang="zh-TW" altLang="en-US" dirty="0"/>
              <a:t>新品種資料表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50BDD1A-E852-4BE9-950D-66BF77A4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27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5466E979-25B2-4FB0-8A86-1A581DC2D7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11</a:t>
            </a:r>
            <a:endParaRPr lang="zh-TW" altLang="en-US" dirty="0"/>
          </a:p>
        </p:txBody>
      </p:sp>
      <p:sp>
        <p:nvSpPr>
          <p:cNvPr id="12" name="內容版面配置區 4">
            <a:extLst>
              <a:ext uri="{FF2B5EF4-FFF2-40B4-BE49-F238E27FC236}">
                <a16:creationId xmlns:a16="http://schemas.microsoft.com/office/drawing/2014/main" id="{3133E6E9-F444-445A-B93D-312317536B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3621" y="1226969"/>
            <a:ext cx="10869563" cy="2533870"/>
          </a:xfr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新增選項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申請人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權利人類型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原有選項：</a:t>
            </a:r>
            <a:r>
              <a:rPr lang="en-US" altLang="zh-TW" kern="100" dirty="0">
                <a:latin typeface="微軟正黑體" panose="020B0604030504040204" pitchFamily="34" charset="-120"/>
              </a:rPr>
              <a:t>『</a:t>
            </a:r>
            <a:r>
              <a:rPr lang="zh-TW" altLang="en-US" kern="100" dirty="0">
                <a:latin typeface="微軟正黑體" panose="020B0604030504040204" pitchFamily="34" charset="-120"/>
              </a:rPr>
              <a:t>本校</a:t>
            </a:r>
            <a:r>
              <a:rPr lang="en-US" altLang="zh-TW" kern="100" dirty="0">
                <a:latin typeface="微軟正黑體" panose="020B0604030504040204" pitchFamily="34" charset="-120"/>
              </a:rPr>
              <a:t>』</a:t>
            </a:r>
            <a:r>
              <a:rPr lang="zh-TW" altLang="en-US" kern="100" dirty="0">
                <a:latin typeface="微軟正黑體" panose="020B0604030504040204" pitchFamily="34" charset="-120"/>
              </a:rPr>
              <a:t>、</a:t>
            </a:r>
            <a:r>
              <a:rPr lang="en-US" altLang="zh-TW" kern="100" dirty="0">
                <a:latin typeface="微軟正黑體" panose="020B0604030504040204" pitchFamily="34" charset="-120"/>
              </a:rPr>
              <a:t>『</a:t>
            </a:r>
            <a:r>
              <a:rPr lang="zh-TW" altLang="en-US" kern="100" dirty="0">
                <a:latin typeface="微軟正黑體" panose="020B0604030504040204" pitchFamily="34" charset="-120"/>
              </a:rPr>
              <a:t>企業</a:t>
            </a:r>
            <a:r>
              <a:rPr lang="en-US" altLang="zh-TW" kern="100" dirty="0">
                <a:latin typeface="微軟正黑體" panose="020B0604030504040204" pitchFamily="34" charset="-120"/>
              </a:rPr>
              <a:t>』</a:t>
            </a:r>
            <a:r>
              <a:rPr lang="zh-TW" altLang="en-US" kern="100" dirty="0">
                <a:latin typeface="微軟正黑體" panose="020B0604030504040204" pitchFamily="34" charset="-120"/>
              </a:rPr>
              <a:t>、</a:t>
            </a:r>
            <a:r>
              <a:rPr lang="en-US" altLang="zh-TW" kern="100" dirty="0">
                <a:latin typeface="微軟正黑體" panose="020B0604030504040204" pitchFamily="34" charset="-120"/>
              </a:rPr>
              <a:t>『</a:t>
            </a:r>
            <a:r>
              <a:rPr lang="zh-TW" altLang="en-US" kern="100" dirty="0">
                <a:latin typeface="微軟正黑體" panose="020B0604030504040204" pitchFamily="34" charset="-120"/>
              </a:rPr>
              <a:t>其他學校或機構</a:t>
            </a:r>
            <a:r>
              <a:rPr lang="en-US" altLang="zh-TW" kern="100" dirty="0">
                <a:latin typeface="微軟正黑體" panose="020B0604030504040204" pitchFamily="34" charset="-120"/>
              </a:rPr>
              <a:t>』</a:t>
            </a:r>
            <a:r>
              <a:rPr lang="zh-TW" altLang="en-US" kern="100" dirty="0">
                <a:latin typeface="微軟正黑體" panose="020B0604030504040204" pitchFamily="34" charset="-120"/>
              </a:rPr>
              <a:t>、</a:t>
            </a:r>
            <a:r>
              <a:rPr lang="en-US" altLang="zh-TW" kern="100" dirty="0">
                <a:latin typeface="微軟正黑體" panose="020B0604030504040204" pitchFamily="34" charset="-120"/>
              </a:rPr>
              <a:t>『</a:t>
            </a:r>
            <a:r>
              <a:rPr lang="zh-TW" altLang="en-US" kern="100" dirty="0">
                <a:latin typeface="微軟正黑體" panose="020B0604030504040204" pitchFamily="34" charset="-120"/>
              </a:rPr>
              <a:t>一般個人</a:t>
            </a:r>
            <a:r>
              <a:rPr lang="en-US" altLang="zh-TW" kern="100" dirty="0">
                <a:latin typeface="微軟正黑體" panose="020B0604030504040204" pitchFamily="34" charset="-120"/>
              </a:rPr>
              <a:t>』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新增選項：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『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』</a:t>
            </a:r>
            <a:endParaRPr lang="zh-TW" altLang="en-US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6AF98E91-3C62-44BD-BBD8-897DFD4A5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16" y="1344011"/>
            <a:ext cx="360000" cy="360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A849F2CD-4FC8-480C-86E9-BA0BB66BF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454" y="3970595"/>
            <a:ext cx="720000" cy="720000"/>
          </a:xfrm>
          <a:prstGeom prst="rect">
            <a:avLst/>
          </a:prstGeom>
        </p:spPr>
      </p:pic>
      <p:sp>
        <p:nvSpPr>
          <p:cNvPr id="17" name="內容版面配置區 4">
            <a:extLst>
              <a:ext uri="{FF2B5EF4-FFF2-40B4-BE49-F238E27FC236}">
                <a16:creationId xmlns:a16="http://schemas.microsoft.com/office/drawing/2014/main" id="{66EAE31D-DBB0-4203-AFC2-035BA9442AAC}"/>
              </a:ext>
            </a:extLst>
          </p:cNvPr>
          <p:cNvSpPr txBox="1">
            <a:spLocks/>
          </p:cNvSpPr>
          <p:nvPr/>
        </p:nvSpPr>
        <p:spPr>
          <a:xfrm>
            <a:off x="1966350" y="4002590"/>
            <a:ext cx="9877052" cy="1376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填報提醒：</a:t>
            </a:r>
            <a:endParaRPr lang="en-US" altLang="zh-TW" sz="20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研究學院為新增選項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，請依實際申請人／權利人</a:t>
            </a: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填寫對應類型</a:t>
            </a:r>
            <a:endParaRPr lang="zh-TW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032421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14-4</a:t>
            </a:r>
            <a:r>
              <a:rPr lang="zh-TW" altLang="en-US" dirty="0"/>
              <a:t>專利、新品種、授權件數表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28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12</a:t>
            </a:r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84F8952-1CDE-45AD-B16F-AFE7B022F420}"/>
              </a:ext>
            </a:extLst>
          </p:cNvPr>
          <p:cNvGraphicFramePr>
            <a:graphicFrameLocks noGrp="1"/>
          </p:cNvGraphicFramePr>
          <p:nvPr/>
        </p:nvGraphicFramePr>
        <p:xfrm>
          <a:off x="162565" y="899643"/>
          <a:ext cx="11846556" cy="1430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1553">
                  <a:extLst>
                    <a:ext uri="{9D8B030D-6E8A-4147-A177-3AD203B41FA5}">
                      <a16:colId xmlns:a16="http://schemas.microsoft.com/office/drawing/2014/main" val="341979683"/>
                    </a:ext>
                  </a:extLst>
                </a:gridCol>
                <a:gridCol w="1949864">
                  <a:extLst>
                    <a:ext uri="{9D8B030D-6E8A-4147-A177-3AD203B41FA5}">
                      <a16:colId xmlns:a16="http://schemas.microsoft.com/office/drawing/2014/main" val="2489988790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386509546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580385475"/>
                    </a:ext>
                  </a:extLst>
                </a:gridCol>
                <a:gridCol w="2078182">
                  <a:extLst>
                    <a:ext uri="{9D8B030D-6E8A-4147-A177-3AD203B41FA5}">
                      <a16:colId xmlns:a16="http://schemas.microsoft.com/office/drawing/2014/main" val="283970855"/>
                    </a:ext>
                  </a:extLst>
                </a:gridCol>
                <a:gridCol w="1319645">
                  <a:extLst>
                    <a:ext uri="{9D8B030D-6E8A-4147-A177-3AD203B41FA5}">
                      <a16:colId xmlns:a16="http://schemas.microsoft.com/office/drawing/2014/main" val="1283438030"/>
                    </a:ext>
                  </a:extLst>
                </a:gridCol>
                <a:gridCol w="1049482">
                  <a:extLst>
                    <a:ext uri="{9D8B030D-6E8A-4147-A177-3AD203B41FA5}">
                      <a16:colId xmlns:a16="http://schemas.microsoft.com/office/drawing/2014/main" val="3994147841"/>
                    </a:ext>
                  </a:extLst>
                </a:gridCol>
                <a:gridCol w="1309254">
                  <a:extLst>
                    <a:ext uri="{9D8B030D-6E8A-4147-A177-3AD203B41FA5}">
                      <a16:colId xmlns:a16="http://schemas.microsoft.com/office/drawing/2014/main" val="946686715"/>
                    </a:ext>
                  </a:extLst>
                </a:gridCol>
                <a:gridCol w="973976">
                  <a:extLst>
                    <a:ext uri="{9D8B030D-6E8A-4147-A177-3AD203B41FA5}">
                      <a16:colId xmlns:a16="http://schemas.microsoft.com/office/drawing/2014/main" val="2677082341"/>
                    </a:ext>
                  </a:extLst>
                </a:gridCol>
              </a:tblGrid>
              <a:tr h="586257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中華民國有實體審查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美國專利公告數合計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其他國家有實體審查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已授權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875852"/>
                  </a:ext>
                </a:extLst>
              </a:tr>
              <a:tr h="844532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□學校</a:t>
                      </a:r>
                    </a:p>
                    <a:p>
                      <a:pPr algn="l"/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□研究學院</a:t>
                      </a:r>
                      <a:endParaRPr lang="zh-TW" alt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專利公告數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新品種數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專利公告數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新品種數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專利公告數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新品種數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951011"/>
                  </a:ext>
                </a:extLst>
              </a:tr>
            </a:tbl>
          </a:graphicData>
        </a:graphic>
      </p:graphicFrame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C25B5B98-B1AF-4722-9AAB-0AE44DBBB065}"/>
              </a:ext>
            </a:extLst>
          </p:cNvPr>
          <p:cNvSpPr txBox="1">
            <a:spLocks/>
          </p:cNvSpPr>
          <p:nvPr/>
        </p:nvSpPr>
        <p:spPr>
          <a:xfrm>
            <a:off x="401557" y="2455359"/>
            <a:ext cx="11607564" cy="1846477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承接代表：</a:t>
            </a:r>
            <a:r>
              <a:rPr lang="zh-TW" altLang="en-US" kern="100" dirty="0">
                <a:latin typeface="微軟正黑體" panose="020B0604030504040204" pitchFamily="34" charset="-120"/>
              </a:rPr>
              <a:t>系統依來源代入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（研究學院名稱依核定匯入）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所有欄位將依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學校／研究學院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分別呈現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56BEEAF8-2526-49FE-A3E0-269B10827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8127" y="4496322"/>
            <a:ext cx="6122353" cy="1996562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     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補充說明：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學校不需自行分類承接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代表</a:t>
            </a:r>
            <a:r>
              <a:rPr lang="zh-TW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，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系統將依來源自動判別並分類呈現</a:t>
            </a:r>
            <a:endParaRPr lang="en-US" altLang="zh-TW" sz="20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TW" altLang="zh-TW" sz="20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系統彙整結果若異常，請優先回頭檢查</a:t>
            </a: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1-12</a:t>
            </a: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／</a:t>
            </a:r>
            <a:b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</a:b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1-16 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是否填報正確。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69E60BE9-B46A-4FBF-B8EE-8EC33F2D6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557" y="4496321"/>
            <a:ext cx="59265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Arial" panose="020B0604020202020204" pitchFamily="34" charset="0"/>
              </a:rPr>
              <a:t>📌 資料來源：</a:t>
            </a:r>
            <a:b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表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1-12 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教師專利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/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新品種資料表</a:t>
            </a:r>
            <a:endParaRPr kumimoji="0" lang="en-US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表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1-16 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教師技術移轉或授權資料表</a:t>
            </a:r>
            <a:endParaRPr kumimoji="0" lang="en-US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BB6085B7-1790-43BA-B32A-24E2842C6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494" y="4524626"/>
            <a:ext cx="720000" cy="720000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FA24E346-BD4A-4299-93AA-1FD79B2D8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27" y="251569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54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4-7-4</a:t>
            </a:r>
            <a:r>
              <a:rPr lang="zh-TW" altLang="en-US" dirty="0"/>
              <a:t>實習機構及實習條件表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29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13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415636" y="2737943"/>
            <a:ext cx="11486202" cy="1603065"/>
          </a:xfrm>
          <a:prstGeom prst="rect">
            <a:avLst/>
          </a:prstGeom>
          <a:solidFill>
            <a:srgbClr val="FFF0D2"/>
          </a:solidFill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zh-TW" sz="2400" b="1" kern="100" dirty="0">
                <a:solidFill>
                  <a:srgbClr val="FF0000"/>
                </a:solidFill>
                <a:effectLst/>
              </a:rPr>
              <a:t>投保情形</a:t>
            </a:r>
            <a:r>
              <a:rPr lang="zh-TW" altLang="en-US" sz="2400" b="1" kern="100" dirty="0">
                <a:solidFill>
                  <a:srgbClr val="FF0000"/>
                </a:solidFill>
                <a:effectLst/>
              </a:rPr>
              <a:t>、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僅勞工職業災害保險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投保情形原「勞工保險」統一改為「勞工職業災害保險」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依據</a:t>
            </a:r>
            <a:r>
              <a:rPr lang="en-US" altLang="zh-TW" kern="100" dirty="0">
                <a:latin typeface="微軟正黑體" panose="020B0604030504040204" pitchFamily="34" charset="-120"/>
              </a:rPr>
              <a:t>《</a:t>
            </a:r>
            <a:r>
              <a:rPr lang="zh-TW" altLang="en-US" kern="100" dirty="0">
                <a:latin typeface="微軟正黑體" panose="020B0604030504040204" pitchFamily="34" charset="-120"/>
              </a:rPr>
              <a:t>專科以上學校產學合作實施辦法</a:t>
            </a:r>
            <a:r>
              <a:rPr lang="en-US" altLang="zh-TW" kern="100" dirty="0">
                <a:latin typeface="微軟正黑體" panose="020B0604030504040204" pitchFamily="34" charset="-120"/>
              </a:rPr>
              <a:t>》</a:t>
            </a:r>
            <a:r>
              <a:rPr lang="zh-TW" altLang="en-US" kern="100" dirty="0">
                <a:latin typeface="微軟正黑體" panose="020B0604030504040204" pitchFamily="34" charset="-120"/>
              </a:rPr>
              <a:t>規定辦理</a:t>
            </a:r>
            <a:endParaRPr lang="en-US" altLang="zh-TW" sz="1800" kern="100" dirty="0">
              <a:latin typeface="微軟正黑體" panose="020B0604030504040204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81C82342-6466-4523-8C3C-D95B143E8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27" y="2868380"/>
            <a:ext cx="360000" cy="36000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5B0BE50-EFE2-46A0-AB63-AC35134FDD58}"/>
              </a:ext>
            </a:extLst>
          </p:cNvPr>
          <p:cNvGraphicFramePr>
            <a:graphicFrameLocks noGrp="1"/>
          </p:cNvGraphicFramePr>
          <p:nvPr/>
        </p:nvGraphicFramePr>
        <p:xfrm>
          <a:off x="161613" y="965418"/>
          <a:ext cx="11847517" cy="1636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315">
                  <a:extLst>
                    <a:ext uri="{9D8B030D-6E8A-4147-A177-3AD203B41FA5}">
                      <a16:colId xmlns:a16="http://schemas.microsoft.com/office/drawing/2014/main" val="3288487168"/>
                    </a:ext>
                  </a:extLst>
                </a:gridCol>
                <a:gridCol w="342315">
                  <a:extLst>
                    <a:ext uri="{9D8B030D-6E8A-4147-A177-3AD203B41FA5}">
                      <a16:colId xmlns:a16="http://schemas.microsoft.com/office/drawing/2014/main" val="2729484588"/>
                    </a:ext>
                  </a:extLst>
                </a:gridCol>
                <a:gridCol w="342315">
                  <a:extLst>
                    <a:ext uri="{9D8B030D-6E8A-4147-A177-3AD203B41FA5}">
                      <a16:colId xmlns:a16="http://schemas.microsoft.com/office/drawing/2014/main" val="1814716228"/>
                    </a:ext>
                  </a:extLst>
                </a:gridCol>
                <a:gridCol w="338906">
                  <a:extLst>
                    <a:ext uri="{9D8B030D-6E8A-4147-A177-3AD203B41FA5}">
                      <a16:colId xmlns:a16="http://schemas.microsoft.com/office/drawing/2014/main" val="3423251370"/>
                    </a:ext>
                  </a:extLst>
                </a:gridCol>
                <a:gridCol w="997527">
                  <a:extLst>
                    <a:ext uri="{9D8B030D-6E8A-4147-A177-3AD203B41FA5}">
                      <a16:colId xmlns:a16="http://schemas.microsoft.com/office/drawing/2014/main" val="1723049292"/>
                    </a:ext>
                  </a:extLst>
                </a:gridCol>
                <a:gridCol w="1080654">
                  <a:extLst>
                    <a:ext uri="{9D8B030D-6E8A-4147-A177-3AD203B41FA5}">
                      <a16:colId xmlns:a16="http://schemas.microsoft.com/office/drawing/2014/main" val="1181553017"/>
                    </a:ext>
                  </a:extLst>
                </a:gridCol>
                <a:gridCol w="599945">
                  <a:extLst>
                    <a:ext uri="{9D8B030D-6E8A-4147-A177-3AD203B41FA5}">
                      <a16:colId xmlns:a16="http://schemas.microsoft.com/office/drawing/2014/main" val="152227010"/>
                    </a:ext>
                  </a:extLst>
                </a:gridCol>
                <a:gridCol w="750874">
                  <a:extLst>
                    <a:ext uri="{9D8B030D-6E8A-4147-A177-3AD203B41FA5}">
                      <a16:colId xmlns:a16="http://schemas.microsoft.com/office/drawing/2014/main" val="2415394076"/>
                    </a:ext>
                  </a:extLst>
                </a:gridCol>
                <a:gridCol w="602672">
                  <a:extLst>
                    <a:ext uri="{9D8B030D-6E8A-4147-A177-3AD203B41FA5}">
                      <a16:colId xmlns:a16="http://schemas.microsoft.com/office/drawing/2014/main" val="876456748"/>
                    </a:ext>
                  </a:extLst>
                </a:gridCol>
                <a:gridCol w="446289">
                  <a:extLst>
                    <a:ext uri="{9D8B030D-6E8A-4147-A177-3AD203B41FA5}">
                      <a16:colId xmlns:a16="http://schemas.microsoft.com/office/drawing/2014/main" val="3147252133"/>
                    </a:ext>
                  </a:extLst>
                </a:gridCol>
                <a:gridCol w="3097011">
                  <a:extLst>
                    <a:ext uri="{9D8B030D-6E8A-4147-A177-3AD203B41FA5}">
                      <a16:colId xmlns:a16="http://schemas.microsoft.com/office/drawing/2014/main" val="2327690157"/>
                    </a:ext>
                  </a:extLst>
                </a:gridCol>
                <a:gridCol w="968898">
                  <a:extLst>
                    <a:ext uri="{9D8B030D-6E8A-4147-A177-3AD203B41FA5}">
                      <a16:colId xmlns:a16="http://schemas.microsoft.com/office/drawing/2014/main" val="592628582"/>
                    </a:ext>
                  </a:extLst>
                </a:gridCol>
                <a:gridCol w="968898">
                  <a:extLst>
                    <a:ext uri="{9D8B030D-6E8A-4147-A177-3AD203B41FA5}">
                      <a16:colId xmlns:a16="http://schemas.microsoft.com/office/drawing/2014/main" val="1465368903"/>
                    </a:ext>
                  </a:extLst>
                </a:gridCol>
                <a:gridCol w="968898">
                  <a:extLst>
                    <a:ext uri="{9D8B030D-6E8A-4147-A177-3AD203B41FA5}">
                      <a16:colId xmlns:a16="http://schemas.microsoft.com/office/drawing/2014/main" val="1075540764"/>
                    </a:ext>
                  </a:extLst>
                </a:gridCol>
              </a:tblGrid>
              <a:tr h="230524"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學年度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國別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地區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實習機構</a:t>
                      </a:r>
                      <a:b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</a:b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資訊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學生實際實習地址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學生實習權益人次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518712"/>
                  </a:ext>
                </a:extLst>
              </a:tr>
              <a:tr h="3457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實習待遇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投保情形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257614"/>
                  </a:ext>
                </a:extLst>
              </a:tr>
              <a:tr h="102675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工資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獎學金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津貼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無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僅勞工職業災害保險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僅校外實習保險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兩者皆有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兩者皆無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013603"/>
                  </a:ext>
                </a:extLst>
              </a:tr>
            </a:tbl>
          </a:graphicData>
        </a:graphic>
      </p:graphicFrame>
      <p:pic>
        <p:nvPicPr>
          <p:cNvPr id="10" name="圖片 9">
            <a:extLst>
              <a:ext uri="{FF2B5EF4-FFF2-40B4-BE49-F238E27FC236}">
                <a16:creationId xmlns:a16="http://schemas.microsoft.com/office/drawing/2014/main" id="{5A8FFA07-19EF-4ACC-8420-03C5D1F0A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54" y="4477179"/>
            <a:ext cx="720000" cy="720000"/>
          </a:xfrm>
          <a:prstGeom prst="rect">
            <a:avLst/>
          </a:prstGeom>
        </p:spPr>
      </p:pic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8EDF6EB4-B1C7-401D-9BD3-97AB39C49324}"/>
              </a:ext>
            </a:extLst>
          </p:cNvPr>
          <p:cNvSpPr txBox="1">
            <a:spLocks/>
          </p:cNvSpPr>
          <p:nvPr/>
        </p:nvSpPr>
        <p:spPr>
          <a:xfrm>
            <a:off x="2192482" y="4341008"/>
            <a:ext cx="9709356" cy="2397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為什麼要改？</a:t>
            </a:r>
            <a:endParaRPr lang="en-US" altLang="zh-TW" sz="20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根據</a:t>
            </a:r>
            <a:r>
              <a:rPr lang="en-US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《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專科以上學校產學合作實施辦法</a:t>
            </a:r>
            <a:r>
              <a:rPr lang="en-US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》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第</a:t>
            </a:r>
            <a:r>
              <a:rPr lang="en-US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17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條，</a:t>
            </a: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學校應為實習學生辦理「勞工職業災害保險」</a:t>
            </a:r>
            <a:endParaRPr lang="en-US" altLang="zh-TW" sz="20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因此，將原選項「勞工保險」</a:t>
            </a:r>
            <a:r>
              <a:rPr lang="zh-TW" altLang="en-US" sz="20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修正為「勞工職業災害保險」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，以反映法規要求</a:t>
            </a: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EB0F1C0D-12F4-4AAE-82C8-DE56A22DFD91}"/>
              </a:ext>
            </a:extLst>
          </p:cNvPr>
          <p:cNvCxnSpPr/>
          <p:nvPr/>
        </p:nvCxnSpPr>
        <p:spPr>
          <a:xfrm>
            <a:off x="0" y="0"/>
            <a:ext cx="12192000" cy="66754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BFD5A1C6-7FBE-4FD9-A235-E40D9216F660}"/>
              </a:ext>
            </a:extLst>
          </p:cNvPr>
          <p:cNvCxnSpPr/>
          <p:nvPr/>
        </p:nvCxnSpPr>
        <p:spPr>
          <a:xfrm flipV="1">
            <a:off x="0" y="-28849"/>
            <a:ext cx="12191999" cy="675164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071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5400"/>
            <a:ext cx="3765550" cy="68834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TextBox 148"/>
          <p:cNvSpPr txBox="1"/>
          <p:nvPr/>
        </p:nvSpPr>
        <p:spPr>
          <a:xfrm>
            <a:off x="679449" y="512763"/>
            <a:ext cx="2406651" cy="2913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報告大綱</a:t>
            </a:r>
            <a:endParaRPr lang="en-US" altLang="zh-CN" sz="8000" b="1" cap="all" dirty="0">
              <a:solidFill>
                <a:srgbClr val="FFFFE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+mn-lt"/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fld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7685940" cy="606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表冊異動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下期表冊異動預告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3412450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4-7-4</a:t>
            </a:r>
            <a:r>
              <a:rPr lang="zh-TW" altLang="en-US" dirty="0"/>
              <a:t>實習機構及實習條件表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30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13</a:t>
            </a:r>
            <a:endParaRPr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FE7B093-85D6-4C51-9A71-0DFCE704B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203" y="998206"/>
            <a:ext cx="11557594" cy="33180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FE4B9344-0FA7-4629-B05D-4F5C1C0005E3}"/>
              </a:ext>
            </a:extLst>
          </p:cNvPr>
          <p:cNvSpPr txBox="1"/>
          <p:nvPr/>
        </p:nvSpPr>
        <p:spPr>
          <a:xfrm>
            <a:off x="8757524" y="4276668"/>
            <a:ext cx="3117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TW" altLang="en-US" dirty="0">
                <a:solidFill>
                  <a:srgbClr val="C00000"/>
                </a:solidFill>
              </a:rPr>
              <a:t>手冊 表</a:t>
            </a:r>
            <a:r>
              <a:rPr lang="en-US" altLang="zh-TW" dirty="0">
                <a:solidFill>
                  <a:srgbClr val="C00000"/>
                </a:solidFill>
              </a:rPr>
              <a:t>4-7-4  P.188-189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18DE3BC-D796-40CA-8FA2-64A4DC46EE00}"/>
              </a:ext>
            </a:extLst>
          </p:cNvPr>
          <p:cNvSpPr/>
          <p:nvPr/>
        </p:nvSpPr>
        <p:spPr>
          <a:xfrm>
            <a:off x="10027227" y="1870364"/>
            <a:ext cx="820881" cy="16417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2F75B7C9-4692-4AF8-9E31-2A50C5E73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317" y="4663525"/>
            <a:ext cx="720000" cy="720000"/>
          </a:xfrm>
          <a:prstGeom prst="rect">
            <a:avLst/>
          </a:prstGeom>
        </p:spPr>
      </p:pic>
      <p:sp>
        <p:nvSpPr>
          <p:cNvPr id="18" name="內容版面配置區 4">
            <a:extLst>
              <a:ext uri="{FF2B5EF4-FFF2-40B4-BE49-F238E27FC236}">
                <a16:creationId xmlns:a16="http://schemas.microsoft.com/office/drawing/2014/main" id="{A73A5EF2-916B-4A6A-932F-6FC4498E2C0A}"/>
              </a:ext>
            </a:extLst>
          </p:cNvPr>
          <p:cNvSpPr txBox="1">
            <a:spLocks/>
          </p:cNvSpPr>
          <p:nvPr/>
        </p:nvSpPr>
        <p:spPr>
          <a:xfrm>
            <a:off x="1683327" y="4663525"/>
            <a:ext cx="9709356" cy="1681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000" dirty="0"/>
              <a:t>表</a:t>
            </a:r>
            <a:r>
              <a:rPr lang="en-US" altLang="zh-TW" sz="2000" dirty="0"/>
              <a:t>4-7-4 </a:t>
            </a:r>
            <a:r>
              <a:rPr lang="zh-TW" altLang="en-US" sz="2000" dirty="0"/>
              <a:t>預計異動項目：</a:t>
            </a:r>
            <a:r>
              <a:rPr lang="zh-TW" altLang="en-US" sz="2000" strike="sngStrike" kern="100" dirty="0">
                <a:latin typeface="微軟正黑體" panose="020B0604030504040204" pitchFamily="34" charset="-120"/>
              </a:rPr>
              <a:t>投保情形原「勞工保險」統一改為「勞工職業災害保險」</a:t>
            </a:r>
            <a:r>
              <a:rPr lang="zh-TW" altLang="en-US" sz="2000" kern="100" dirty="0">
                <a:latin typeface="微軟正黑體" panose="020B0604030504040204" pitchFamily="34" charset="-120"/>
              </a:rPr>
              <a:t> </a:t>
            </a:r>
            <a:endParaRPr lang="en-US" altLang="zh-TW" sz="2000" kern="100" dirty="0">
              <a:latin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2000" dirty="0"/>
              <a:t>經評估後，</a:t>
            </a:r>
            <a:r>
              <a:rPr lang="zh-TW" altLang="en-US" sz="2000" b="1" dirty="0"/>
              <a:t>本期不進行異動</a:t>
            </a:r>
            <a:r>
              <a:rPr lang="zh-TW" altLang="en-US" sz="2000" dirty="0"/>
              <a:t>，維持原填報方式：</a:t>
            </a:r>
          </a:p>
          <a:p>
            <a:pPr marL="0" indent="0">
              <a:buNone/>
            </a:pPr>
            <a:r>
              <a:rPr lang="zh-TW" altLang="en-US" sz="2000" dirty="0"/>
              <a:t>☑ 投保情形：維持為</a:t>
            </a:r>
            <a:r>
              <a:rPr lang="zh-TW" altLang="en-US" sz="2000" b="1" dirty="0"/>
              <a:t>「勞工保險」</a:t>
            </a:r>
          </a:p>
          <a:p>
            <a:pPr marL="0" indent="0">
              <a:buNone/>
            </a:pPr>
            <a:r>
              <a:rPr lang="zh-TW" altLang="en-US" sz="2000" dirty="0"/>
              <a:t>📌 簡報與手冊因已印製，請留意本項變動，造成不便敬請見諒。</a:t>
            </a:r>
          </a:p>
        </p:txBody>
      </p:sp>
    </p:spTree>
    <p:extLst>
      <p:ext uri="{BB962C8B-B14F-4D97-AF65-F5344CB8AC3E}">
        <p14:creationId xmlns:p14="http://schemas.microsoft.com/office/powerpoint/2010/main" val="984654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2B9539-EFF6-4B67-AA28-23DA0065E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7-4 </a:t>
            </a:r>
            <a:r>
              <a:rPr lang="zh-TW" altLang="en-US" dirty="0"/>
              <a:t>學校辦理各項社會關切教育之主題執行情況表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CC112FE-BBEC-4BE5-8DB4-A8C96B5E6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31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F72154DE-26C1-4A54-9E6F-CF29FDE0200E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62567" y="966355"/>
          <a:ext cx="11846555" cy="1475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5742">
                  <a:extLst>
                    <a:ext uri="{9D8B030D-6E8A-4147-A177-3AD203B41FA5}">
                      <a16:colId xmlns:a16="http://schemas.microsoft.com/office/drawing/2014/main" val="2933231044"/>
                    </a:ext>
                  </a:extLst>
                </a:gridCol>
                <a:gridCol w="935182">
                  <a:extLst>
                    <a:ext uri="{9D8B030D-6E8A-4147-A177-3AD203B41FA5}">
                      <a16:colId xmlns:a16="http://schemas.microsoft.com/office/drawing/2014/main" val="3709622691"/>
                    </a:ext>
                  </a:extLst>
                </a:gridCol>
                <a:gridCol w="904009">
                  <a:extLst>
                    <a:ext uri="{9D8B030D-6E8A-4147-A177-3AD203B41FA5}">
                      <a16:colId xmlns:a16="http://schemas.microsoft.com/office/drawing/2014/main" val="375828414"/>
                    </a:ext>
                  </a:extLst>
                </a:gridCol>
                <a:gridCol w="1023505">
                  <a:extLst>
                    <a:ext uri="{9D8B030D-6E8A-4147-A177-3AD203B41FA5}">
                      <a16:colId xmlns:a16="http://schemas.microsoft.com/office/drawing/2014/main" val="734443273"/>
                    </a:ext>
                  </a:extLst>
                </a:gridCol>
                <a:gridCol w="1023505">
                  <a:extLst>
                    <a:ext uri="{9D8B030D-6E8A-4147-A177-3AD203B41FA5}">
                      <a16:colId xmlns:a16="http://schemas.microsoft.com/office/drawing/2014/main" val="4167672347"/>
                    </a:ext>
                  </a:extLst>
                </a:gridCol>
                <a:gridCol w="1413164">
                  <a:extLst>
                    <a:ext uri="{9D8B030D-6E8A-4147-A177-3AD203B41FA5}">
                      <a16:colId xmlns:a16="http://schemas.microsoft.com/office/drawing/2014/main" val="300407590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2122789047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4031152424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2226747280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1975091924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213983878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708118132"/>
                    </a:ext>
                  </a:extLst>
                </a:gridCol>
                <a:gridCol w="890142">
                  <a:extLst>
                    <a:ext uri="{9D8B030D-6E8A-4147-A177-3AD203B41FA5}">
                      <a16:colId xmlns:a16="http://schemas.microsoft.com/office/drawing/2014/main" val="1544340056"/>
                    </a:ext>
                  </a:extLst>
                </a:gridCol>
                <a:gridCol w="605296">
                  <a:extLst>
                    <a:ext uri="{9D8B030D-6E8A-4147-A177-3AD203B41FA5}">
                      <a16:colId xmlns:a16="http://schemas.microsoft.com/office/drawing/2014/main" val="2182783747"/>
                    </a:ext>
                  </a:extLst>
                </a:gridCol>
              </a:tblGrid>
              <a:tr h="613063"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學年度</a:t>
                      </a:r>
                      <a:endParaRPr lang="en-US" alt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活動</a:t>
                      </a:r>
                      <a:endParaRPr lang="en-US" altLang="zh-TW" sz="2400" b="1" strike="sngStrike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主題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活動類別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活動</a:t>
                      </a:r>
                      <a:endParaRPr lang="en-US" altLang="zh-TW" sz="2400" b="1" strike="sngStrike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日期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活動</a:t>
                      </a:r>
                      <a:endParaRPr lang="en-US" altLang="zh-TW" sz="2400" b="1" strike="sngStrike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方式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活動場次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effectLst/>
                        </a:rPr>
                        <a:t>本校參與人次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具體成效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備註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316736"/>
                  </a:ext>
                </a:extLst>
              </a:tr>
              <a:tr h="4935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sz="2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教師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學生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其他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186115"/>
                  </a:ext>
                </a:extLst>
              </a:tr>
              <a:tr h="36887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effectLst/>
                        </a:rPr>
                        <a:t>男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effectLst/>
                        </a:rPr>
                        <a:t>女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男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女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男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女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444125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1F738E3D-5056-496C-8774-0740F5FBB7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14</a:t>
            </a:r>
            <a:endParaRPr lang="zh-TW" altLang="en-US" dirty="0"/>
          </a:p>
        </p:txBody>
      </p:sp>
      <p:sp>
        <p:nvSpPr>
          <p:cNvPr id="13" name="內容版面配置區 3">
            <a:extLst>
              <a:ext uri="{FF2B5EF4-FFF2-40B4-BE49-F238E27FC236}">
                <a16:creationId xmlns:a16="http://schemas.microsoft.com/office/drawing/2014/main" id="{91591972-16A6-476D-96AA-7BDCB802593C}"/>
              </a:ext>
            </a:extLst>
          </p:cNvPr>
          <p:cNvSpPr txBox="1">
            <a:spLocks/>
          </p:cNvSpPr>
          <p:nvPr/>
        </p:nvSpPr>
        <p:spPr>
          <a:xfrm>
            <a:off x="162561" y="2699558"/>
            <a:ext cx="11846559" cy="2885156"/>
          </a:xfrm>
          <a:prstGeom prst="rect">
            <a:avLst/>
          </a:prstGeom>
          <a:solidFill>
            <a:srgbClr val="FFDCDC"/>
          </a:solidFill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14600" indent="-25146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    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刪除欄位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活動主題、活動日期、活動方式、教師、學生、其他、具體成效、</a:t>
            </a:r>
            <a:b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</a:b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備註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自</a:t>
            </a:r>
            <a:r>
              <a:rPr lang="en-US" altLang="zh-TW" kern="100" dirty="0">
                <a:latin typeface="微軟正黑體" panose="020B0604030504040204" pitchFamily="34" charset="-120"/>
              </a:rPr>
              <a:t>115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03</a:t>
            </a:r>
            <a:r>
              <a:rPr lang="zh-TW" altLang="en-US" kern="100" dirty="0">
                <a:latin typeface="微軟正黑體" panose="020B0604030504040204" pitchFamily="34" charset="-120"/>
              </a:rPr>
              <a:t>月起，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停止蒐集以下欄位</a:t>
            </a:r>
            <a:r>
              <a:rPr lang="zh-TW" altLang="en-US" kern="100" dirty="0">
                <a:latin typeface="微軟正黑體" panose="020B0604030504040204" pitchFamily="34" charset="-120"/>
              </a:rPr>
              <a:t>：</a:t>
            </a:r>
            <a:br>
              <a:rPr lang="en-US" altLang="zh-TW" kern="100" dirty="0">
                <a:latin typeface="微軟正黑體" panose="020B0604030504040204" pitchFamily="34" charset="-120"/>
              </a:rPr>
            </a:br>
            <a:r>
              <a:rPr lang="zh-TW" altLang="en-US" kern="100" dirty="0">
                <a:latin typeface="微軟正黑體" panose="020B0604030504040204" pitchFamily="34" charset="-120"/>
              </a:rPr>
              <a:t>活動主題、活動日期、活動方式、教師、學生、其他、具體成效、備註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原「教師／學生／其他人次」分項填報 →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整併為「本校參與人次（男女）</a:t>
            </a:r>
            <a:r>
              <a:rPr lang="zh-TW" altLang="en-US" kern="100" dirty="0">
                <a:latin typeface="微軟正黑體" panose="020B0604030504040204" pitchFamily="34" charset="-120"/>
              </a:rPr>
              <a:t>」</a:t>
            </a:r>
            <a:br>
              <a:rPr lang="en-US" altLang="zh-TW" kern="100" dirty="0">
                <a:latin typeface="微軟正黑體" panose="020B0604030504040204" pitchFamily="34" charset="-120"/>
              </a:rPr>
            </a:br>
            <a:r>
              <a:rPr lang="zh-TW" altLang="en-US" kern="100" dirty="0">
                <a:latin typeface="微軟正黑體" panose="020B0604030504040204" pitchFamily="34" charset="-120"/>
              </a:rPr>
              <a:t>現僅需統計本校參與者之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男、女人次總數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</p:txBody>
      </p: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8B1482E9-6BBC-4EFF-BE72-6C132915480E}"/>
              </a:ext>
            </a:extLst>
          </p:cNvPr>
          <p:cNvGrpSpPr/>
          <p:nvPr/>
        </p:nvGrpSpPr>
        <p:grpSpPr>
          <a:xfrm>
            <a:off x="1105593" y="1456806"/>
            <a:ext cx="809105" cy="116378"/>
            <a:chOff x="1105593" y="1456806"/>
            <a:chExt cx="809105" cy="116378"/>
          </a:xfrm>
        </p:grpSpPr>
        <p:cxnSp>
          <p:nvCxnSpPr>
            <p:cNvPr id="15" name="直線接點 14">
              <a:extLst>
                <a:ext uri="{FF2B5EF4-FFF2-40B4-BE49-F238E27FC236}">
                  <a16:creationId xmlns:a16="http://schemas.microsoft.com/office/drawing/2014/main" id="{A1B5285F-0465-4840-ACFB-B7DD6D58F6F7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>
              <a:extLst>
                <a:ext uri="{FF2B5EF4-FFF2-40B4-BE49-F238E27FC236}">
                  <a16:creationId xmlns:a16="http://schemas.microsoft.com/office/drawing/2014/main" id="{558B7D2C-E622-4EBE-B9A2-FFF79B7963E3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20B965F2-E9D4-401B-A6BA-DCFE77EE0FF3}"/>
              </a:ext>
            </a:extLst>
          </p:cNvPr>
          <p:cNvGrpSpPr/>
          <p:nvPr/>
        </p:nvGrpSpPr>
        <p:grpSpPr>
          <a:xfrm>
            <a:off x="1084812" y="1830879"/>
            <a:ext cx="809105" cy="116378"/>
            <a:chOff x="1084812" y="1830879"/>
            <a:chExt cx="809105" cy="116378"/>
          </a:xfrm>
        </p:grpSpPr>
        <p:cxnSp>
          <p:nvCxnSpPr>
            <p:cNvPr id="17" name="直線接點 16">
              <a:extLst>
                <a:ext uri="{FF2B5EF4-FFF2-40B4-BE49-F238E27FC236}">
                  <a16:creationId xmlns:a16="http://schemas.microsoft.com/office/drawing/2014/main" id="{39E8326C-D23A-431B-BB81-02F8AE2AA4F8}"/>
                </a:ext>
              </a:extLst>
            </p:cNvPr>
            <p:cNvCxnSpPr/>
            <p:nvPr/>
          </p:nvCxnSpPr>
          <p:spPr>
            <a:xfrm>
              <a:off x="1084812" y="1947257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>
              <a:extLst>
                <a:ext uri="{FF2B5EF4-FFF2-40B4-BE49-F238E27FC236}">
                  <a16:creationId xmlns:a16="http://schemas.microsoft.com/office/drawing/2014/main" id="{7E8BF207-F777-47EF-9303-7C56A885314F}"/>
                </a:ext>
              </a:extLst>
            </p:cNvPr>
            <p:cNvCxnSpPr/>
            <p:nvPr/>
          </p:nvCxnSpPr>
          <p:spPr>
            <a:xfrm>
              <a:off x="1084812" y="1830879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90365C62-0347-466C-9A1E-5A4F673BBEA8}"/>
              </a:ext>
            </a:extLst>
          </p:cNvPr>
          <p:cNvGrpSpPr/>
          <p:nvPr/>
        </p:nvGrpSpPr>
        <p:grpSpPr>
          <a:xfrm>
            <a:off x="3027911" y="1446414"/>
            <a:ext cx="1647998" cy="126763"/>
            <a:chOff x="1105593" y="1456806"/>
            <a:chExt cx="809105" cy="116378"/>
          </a:xfrm>
        </p:grpSpPr>
        <p:cxnSp>
          <p:nvCxnSpPr>
            <p:cNvPr id="22" name="直線接點 21">
              <a:extLst>
                <a:ext uri="{FF2B5EF4-FFF2-40B4-BE49-F238E27FC236}">
                  <a16:creationId xmlns:a16="http://schemas.microsoft.com/office/drawing/2014/main" id="{CEA7FF1E-172A-4EF1-9CD6-CE54DA51BDE3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>
              <a:extLst>
                <a:ext uri="{FF2B5EF4-FFF2-40B4-BE49-F238E27FC236}">
                  <a16:creationId xmlns:a16="http://schemas.microsoft.com/office/drawing/2014/main" id="{684AF884-054A-4C1F-935A-9498F558599B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822F0826-7681-4129-B88B-15A0D2C10690}"/>
              </a:ext>
            </a:extLst>
          </p:cNvPr>
          <p:cNvGrpSpPr/>
          <p:nvPr/>
        </p:nvGrpSpPr>
        <p:grpSpPr>
          <a:xfrm>
            <a:off x="3017520" y="1803869"/>
            <a:ext cx="1647998" cy="126763"/>
            <a:chOff x="1105593" y="1456806"/>
            <a:chExt cx="809105" cy="116378"/>
          </a:xfrm>
        </p:grpSpPr>
        <p:cxnSp>
          <p:nvCxnSpPr>
            <p:cNvPr id="25" name="直線接點 24">
              <a:extLst>
                <a:ext uri="{FF2B5EF4-FFF2-40B4-BE49-F238E27FC236}">
                  <a16:creationId xmlns:a16="http://schemas.microsoft.com/office/drawing/2014/main" id="{85546428-9BB6-405B-AA5E-96A0C75FB2C4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>
              <a:extLst>
                <a:ext uri="{FF2B5EF4-FFF2-40B4-BE49-F238E27FC236}">
                  <a16:creationId xmlns:a16="http://schemas.microsoft.com/office/drawing/2014/main" id="{F3790E97-41C8-4405-975E-8C285BABBEBF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588F23F0-7B69-4CEC-86ED-A1EE8AD61D80}"/>
              </a:ext>
            </a:extLst>
          </p:cNvPr>
          <p:cNvGrpSpPr/>
          <p:nvPr/>
        </p:nvGrpSpPr>
        <p:grpSpPr>
          <a:xfrm>
            <a:off x="6588529" y="1740488"/>
            <a:ext cx="3480262" cy="90392"/>
            <a:chOff x="1105593" y="1456806"/>
            <a:chExt cx="809105" cy="116378"/>
          </a:xfrm>
        </p:grpSpPr>
        <p:cxnSp>
          <p:nvCxnSpPr>
            <p:cNvPr id="28" name="直線接點 27">
              <a:extLst>
                <a:ext uri="{FF2B5EF4-FFF2-40B4-BE49-F238E27FC236}">
                  <a16:creationId xmlns:a16="http://schemas.microsoft.com/office/drawing/2014/main" id="{BF323125-031D-4D03-97E6-323FA5D02759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>
              <a:extLst>
                <a:ext uri="{FF2B5EF4-FFF2-40B4-BE49-F238E27FC236}">
                  <a16:creationId xmlns:a16="http://schemas.microsoft.com/office/drawing/2014/main" id="{FE35CC5F-3FFE-45EB-A964-39A9EB862F7F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DD599B4E-C72B-4A26-87AC-D4DE0B9AEA94}"/>
              </a:ext>
            </a:extLst>
          </p:cNvPr>
          <p:cNvGrpSpPr/>
          <p:nvPr/>
        </p:nvGrpSpPr>
        <p:grpSpPr>
          <a:xfrm>
            <a:off x="10713720" y="1456806"/>
            <a:ext cx="1069571" cy="116371"/>
            <a:chOff x="1105593" y="1456806"/>
            <a:chExt cx="809105" cy="116378"/>
          </a:xfrm>
        </p:grpSpPr>
        <p:cxnSp>
          <p:nvCxnSpPr>
            <p:cNvPr id="31" name="直線接點 30">
              <a:extLst>
                <a:ext uri="{FF2B5EF4-FFF2-40B4-BE49-F238E27FC236}">
                  <a16:creationId xmlns:a16="http://schemas.microsoft.com/office/drawing/2014/main" id="{30F713D3-4674-44F7-B189-AE4224505A07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>
              <a:extLst>
                <a:ext uri="{FF2B5EF4-FFF2-40B4-BE49-F238E27FC236}">
                  <a16:creationId xmlns:a16="http://schemas.microsoft.com/office/drawing/2014/main" id="{6A86A3E3-B346-4A68-9915-208556E49CB4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3F2C2D8A-1923-438B-9EB8-80A86C5B9C4C}"/>
              </a:ext>
            </a:extLst>
          </p:cNvPr>
          <p:cNvGrpSpPr/>
          <p:nvPr/>
        </p:nvGrpSpPr>
        <p:grpSpPr>
          <a:xfrm>
            <a:off x="10672156" y="1814261"/>
            <a:ext cx="1069571" cy="116371"/>
            <a:chOff x="1105593" y="1456806"/>
            <a:chExt cx="809105" cy="116378"/>
          </a:xfrm>
        </p:grpSpPr>
        <p:cxnSp>
          <p:nvCxnSpPr>
            <p:cNvPr id="34" name="直線接點 33">
              <a:extLst>
                <a:ext uri="{FF2B5EF4-FFF2-40B4-BE49-F238E27FC236}">
                  <a16:creationId xmlns:a16="http://schemas.microsoft.com/office/drawing/2014/main" id="{3A0E4392-BD38-4670-916F-BBAC909551A6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接點 34">
              <a:extLst>
                <a:ext uri="{FF2B5EF4-FFF2-40B4-BE49-F238E27FC236}">
                  <a16:creationId xmlns:a16="http://schemas.microsoft.com/office/drawing/2014/main" id="{28C61BA4-CF09-49A9-A869-458C8AFEEAC0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群組 37">
            <a:extLst>
              <a:ext uri="{FF2B5EF4-FFF2-40B4-BE49-F238E27FC236}">
                <a16:creationId xmlns:a16="http://schemas.microsoft.com/office/drawing/2014/main" id="{6F0D704E-D31B-4FDC-9395-FAA2724EF45A}"/>
              </a:ext>
            </a:extLst>
          </p:cNvPr>
          <p:cNvGrpSpPr/>
          <p:nvPr/>
        </p:nvGrpSpPr>
        <p:grpSpPr>
          <a:xfrm>
            <a:off x="7887393" y="2216399"/>
            <a:ext cx="2347652" cy="111161"/>
            <a:chOff x="1105593" y="1456806"/>
            <a:chExt cx="809105" cy="116378"/>
          </a:xfrm>
        </p:grpSpPr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D9D96CD5-CDD7-48AF-B0C2-305022941F13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>
              <a:extLst>
                <a:ext uri="{FF2B5EF4-FFF2-40B4-BE49-F238E27FC236}">
                  <a16:creationId xmlns:a16="http://schemas.microsoft.com/office/drawing/2014/main" id="{F7093B4B-DDEC-4E80-AE2A-DEDC78E01ACB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圖片 35">
            <a:extLst>
              <a:ext uri="{FF2B5EF4-FFF2-40B4-BE49-F238E27FC236}">
                <a16:creationId xmlns:a16="http://schemas.microsoft.com/office/drawing/2014/main" id="{75333CBE-461C-4A69-B61E-D1DF3FD34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18" y="2790689"/>
            <a:ext cx="360000" cy="360000"/>
          </a:xfrm>
          <a:prstGeom prst="rect">
            <a:avLst/>
          </a:prstGeom>
        </p:spPr>
      </p:pic>
      <p:sp>
        <p:nvSpPr>
          <p:cNvPr id="41" name="文字方塊 40">
            <a:extLst>
              <a:ext uri="{FF2B5EF4-FFF2-40B4-BE49-F238E27FC236}">
                <a16:creationId xmlns:a16="http://schemas.microsoft.com/office/drawing/2014/main" id="{62E568DD-2D41-4BBF-999C-042F0969337D}"/>
              </a:ext>
            </a:extLst>
          </p:cNvPr>
          <p:cNvSpPr txBox="1"/>
          <p:nvPr/>
        </p:nvSpPr>
        <p:spPr>
          <a:xfrm>
            <a:off x="2348345" y="5781597"/>
            <a:ext cx="94349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dirty="0"/>
              <a:t>本次異動目的為減輕學校填報負擔，依評鑑表冊所需資料調整。</a:t>
            </a:r>
            <a:endParaRPr lang="en-US" altLang="zh-TW" sz="2000" dirty="0"/>
          </a:p>
        </p:txBody>
      </p:sp>
      <p:pic>
        <p:nvPicPr>
          <p:cNvPr id="42" name="圖片 41">
            <a:extLst>
              <a:ext uri="{FF2B5EF4-FFF2-40B4-BE49-F238E27FC236}">
                <a16:creationId xmlns:a16="http://schemas.microsoft.com/office/drawing/2014/main" id="{164C004A-0B40-4C2C-9ED5-B308207D4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54" y="569458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51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內容版面配置區 3">
            <a:extLst>
              <a:ext uri="{FF2B5EF4-FFF2-40B4-BE49-F238E27FC236}">
                <a16:creationId xmlns:a16="http://schemas.microsoft.com/office/drawing/2014/main" id="{8A5D1BED-0BC9-4185-A8F8-694F38B44F9B}"/>
              </a:ext>
            </a:extLst>
          </p:cNvPr>
          <p:cNvSpPr txBox="1">
            <a:spLocks/>
          </p:cNvSpPr>
          <p:nvPr/>
        </p:nvSpPr>
        <p:spPr>
          <a:xfrm>
            <a:off x="162565" y="4275771"/>
            <a:ext cx="7360453" cy="2233974"/>
          </a:xfrm>
          <a:prstGeom prst="rect">
            <a:avLst/>
          </a:prstGeom>
          <a:solidFill>
            <a:srgbClr val="F2FCDA"/>
          </a:solidFill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活動場次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請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依「活動類別」填報辦理活動場次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若同場活動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同時符合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2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個活動類別</a:t>
            </a:r>
            <a:r>
              <a:rPr lang="zh-TW" altLang="en-US" kern="100" dirty="0">
                <a:latin typeface="微軟正黑體" panose="020B0604030504040204" pitchFamily="34" charset="-120"/>
              </a:rPr>
              <a:t>，請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分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2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筆填報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 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92B9539-EFF6-4B67-AA28-23DA0065E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7-4 </a:t>
            </a:r>
            <a:r>
              <a:rPr lang="zh-TW" altLang="en-US" dirty="0"/>
              <a:t>學校辦理各項社會關切教育之主題執行情況表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CC112FE-BBEC-4BE5-8DB4-A8C96B5E6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32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F72154DE-26C1-4A54-9E6F-CF29FDE0200E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62567" y="966355"/>
          <a:ext cx="11846555" cy="1475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5742">
                  <a:extLst>
                    <a:ext uri="{9D8B030D-6E8A-4147-A177-3AD203B41FA5}">
                      <a16:colId xmlns:a16="http://schemas.microsoft.com/office/drawing/2014/main" val="2933231044"/>
                    </a:ext>
                  </a:extLst>
                </a:gridCol>
                <a:gridCol w="935182">
                  <a:extLst>
                    <a:ext uri="{9D8B030D-6E8A-4147-A177-3AD203B41FA5}">
                      <a16:colId xmlns:a16="http://schemas.microsoft.com/office/drawing/2014/main" val="3709622691"/>
                    </a:ext>
                  </a:extLst>
                </a:gridCol>
                <a:gridCol w="904009">
                  <a:extLst>
                    <a:ext uri="{9D8B030D-6E8A-4147-A177-3AD203B41FA5}">
                      <a16:colId xmlns:a16="http://schemas.microsoft.com/office/drawing/2014/main" val="375828414"/>
                    </a:ext>
                  </a:extLst>
                </a:gridCol>
                <a:gridCol w="1023505">
                  <a:extLst>
                    <a:ext uri="{9D8B030D-6E8A-4147-A177-3AD203B41FA5}">
                      <a16:colId xmlns:a16="http://schemas.microsoft.com/office/drawing/2014/main" val="734443273"/>
                    </a:ext>
                  </a:extLst>
                </a:gridCol>
                <a:gridCol w="1023505">
                  <a:extLst>
                    <a:ext uri="{9D8B030D-6E8A-4147-A177-3AD203B41FA5}">
                      <a16:colId xmlns:a16="http://schemas.microsoft.com/office/drawing/2014/main" val="4167672347"/>
                    </a:ext>
                  </a:extLst>
                </a:gridCol>
                <a:gridCol w="1413164">
                  <a:extLst>
                    <a:ext uri="{9D8B030D-6E8A-4147-A177-3AD203B41FA5}">
                      <a16:colId xmlns:a16="http://schemas.microsoft.com/office/drawing/2014/main" val="300407590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2122789047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4031152424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2226747280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1975091924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213983878"/>
                    </a:ext>
                  </a:extLst>
                </a:gridCol>
                <a:gridCol w="699335">
                  <a:extLst>
                    <a:ext uri="{9D8B030D-6E8A-4147-A177-3AD203B41FA5}">
                      <a16:colId xmlns:a16="http://schemas.microsoft.com/office/drawing/2014/main" val="708118132"/>
                    </a:ext>
                  </a:extLst>
                </a:gridCol>
                <a:gridCol w="890142">
                  <a:extLst>
                    <a:ext uri="{9D8B030D-6E8A-4147-A177-3AD203B41FA5}">
                      <a16:colId xmlns:a16="http://schemas.microsoft.com/office/drawing/2014/main" val="1544340056"/>
                    </a:ext>
                  </a:extLst>
                </a:gridCol>
                <a:gridCol w="605296">
                  <a:extLst>
                    <a:ext uri="{9D8B030D-6E8A-4147-A177-3AD203B41FA5}">
                      <a16:colId xmlns:a16="http://schemas.microsoft.com/office/drawing/2014/main" val="2182783747"/>
                    </a:ext>
                  </a:extLst>
                </a:gridCol>
              </a:tblGrid>
              <a:tr h="613063"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學年度</a:t>
                      </a:r>
                      <a:endParaRPr lang="en-US" alt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活動</a:t>
                      </a:r>
                      <a:endParaRPr lang="en-US" altLang="zh-TW" sz="2400" b="1" strike="sngStrike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主題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活動類別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活動</a:t>
                      </a:r>
                      <a:endParaRPr lang="en-US" altLang="zh-TW" sz="2400" b="1" strike="sngStrike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日期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活動</a:t>
                      </a:r>
                      <a:endParaRPr lang="en-US" altLang="zh-TW" sz="2400" b="1" strike="sngStrike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方式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活動場次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effectLst/>
                        </a:rPr>
                        <a:t>本校參與人次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具體成效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備註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316736"/>
                  </a:ext>
                </a:extLst>
              </a:tr>
              <a:tr h="4935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sz="2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教師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學生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strike="sngStrike" kern="100" dirty="0">
                          <a:solidFill>
                            <a:srgbClr val="FF0000"/>
                          </a:solidFill>
                          <a:effectLst/>
                        </a:rPr>
                        <a:t>其他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186115"/>
                  </a:ext>
                </a:extLst>
              </a:tr>
              <a:tr h="36887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effectLst/>
                        </a:rPr>
                        <a:t>男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effectLst/>
                        </a:rPr>
                        <a:t>女</a:t>
                      </a:r>
                      <a:endParaRPr lang="zh-TW" sz="2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男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女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男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strike="sngStrike" kern="100" dirty="0">
                          <a:effectLst/>
                        </a:rPr>
                        <a:t>女</a:t>
                      </a:r>
                      <a:endParaRPr lang="zh-TW" sz="2400" strike="sngStrik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444125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1F738E3D-5056-496C-8774-0740F5FBB7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15</a:t>
            </a:r>
            <a:endParaRPr lang="zh-TW" altLang="en-US" dirty="0"/>
          </a:p>
        </p:txBody>
      </p: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8B1482E9-6BBC-4EFF-BE72-6C132915480E}"/>
              </a:ext>
            </a:extLst>
          </p:cNvPr>
          <p:cNvGrpSpPr/>
          <p:nvPr/>
        </p:nvGrpSpPr>
        <p:grpSpPr>
          <a:xfrm>
            <a:off x="1105593" y="1456806"/>
            <a:ext cx="809105" cy="116378"/>
            <a:chOff x="1105593" y="1456806"/>
            <a:chExt cx="809105" cy="116378"/>
          </a:xfrm>
        </p:grpSpPr>
        <p:cxnSp>
          <p:nvCxnSpPr>
            <p:cNvPr id="15" name="直線接點 14">
              <a:extLst>
                <a:ext uri="{FF2B5EF4-FFF2-40B4-BE49-F238E27FC236}">
                  <a16:creationId xmlns:a16="http://schemas.microsoft.com/office/drawing/2014/main" id="{A1B5285F-0465-4840-ACFB-B7DD6D58F6F7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>
              <a:extLst>
                <a:ext uri="{FF2B5EF4-FFF2-40B4-BE49-F238E27FC236}">
                  <a16:creationId xmlns:a16="http://schemas.microsoft.com/office/drawing/2014/main" id="{558B7D2C-E622-4EBE-B9A2-FFF79B7963E3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20B965F2-E9D4-401B-A6BA-DCFE77EE0FF3}"/>
              </a:ext>
            </a:extLst>
          </p:cNvPr>
          <p:cNvGrpSpPr/>
          <p:nvPr/>
        </p:nvGrpSpPr>
        <p:grpSpPr>
          <a:xfrm>
            <a:off x="1084812" y="1830879"/>
            <a:ext cx="809105" cy="116378"/>
            <a:chOff x="1084812" y="1830879"/>
            <a:chExt cx="809105" cy="116378"/>
          </a:xfrm>
        </p:grpSpPr>
        <p:cxnSp>
          <p:nvCxnSpPr>
            <p:cNvPr id="17" name="直線接點 16">
              <a:extLst>
                <a:ext uri="{FF2B5EF4-FFF2-40B4-BE49-F238E27FC236}">
                  <a16:creationId xmlns:a16="http://schemas.microsoft.com/office/drawing/2014/main" id="{39E8326C-D23A-431B-BB81-02F8AE2AA4F8}"/>
                </a:ext>
              </a:extLst>
            </p:cNvPr>
            <p:cNvCxnSpPr/>
            <p:nvPr/>
          </p:nvCxnSpPr>
          <p:spPr>
            <a:xfrm>
              <a:off x="1084812" y="1947257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>
              <a:extLst>
                <a:ext uri="{FF2B5EF4-FFF2-40B4-BE49-F238E27FC236}">
                  <a16:creationId xmlns:a16="http://schemas.microsoft.com/office/drawing/2014/main" id="{7E8BF207-F777-47EF-9303-7C56A885314F}"/>
                </a:ext>
              </a:extLst>
            </p:cNvPr>
            <p:cNvCxnSpPr/>
            <p:nvPr/>
          </p:nvCxnSpPr>
          <p:spPr>
            <a:xfrm>
              <a:off x="1084812" y="1830879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90365C62-0347-466C-9A1E-5A4F673BBEA8}"/>
              </a:ext>
            </a:extLst>
          </p:cNvPr>
          <p:cNvGrpSpPr/>
          <p:nvPr/>
        </p:nvGrpSpPr>
        <p:grpSpPr>
          <a:xfrm>
            <a:off x="3027911" y="1446414"/>
            <a:ext cx="1647998" cy="126763"/>
            <a:chOff x="1105593" y="1456806"/>
            <a:chExt cx="809105" cy="116378"/>
          </a:xfrm>
        </p:grpSpPr>
        <p:cxnSp>
          <p:nvCxnSpPr>
            <p:cNvPr id="22" name="直線接點 21">
              <a:extLst>
                <a:ext uri="{FF2B5EF4-FFF2-40B4-BE49-F238E27FC236}">
                  <a16:creationId xmlns:a16="http://schemas.microsoft.com/office/drawing/2014/main" id="{CEA7FF1E-172A-4EF1-9CD6-CE54DA51BDE3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>
              <a:extLst>
                <a:ext uri="{FF2B5EF4-FFF2-40B4-BE49-F238E27FC236}">
                  <a16:creationId xmlns:a16="http://schemas.microsoft.com/office/drawing/2014/main" id="{684AF884-054A-4C1F-935A-9498F558599B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822F0826-7681-4129-B88B-15A0D2C10690}"/>
              </a:ext>
            </a:extLst>
          </p:cNvPr>
          <p:cNvGrpSpPr/>
          <p:nvPr/>
        </p:nvGrpSpPr>
        <p:grpSpPr>
          <a:xfrm>
            <a:off x="3017520" y="1803869"/>
            <a:ext cx="1647998" cy="126763"/>
            <a:chOff x="1105593" y="1456806"/>
            <a:chExt cx="809105" cy="116378"/>
          </a:xfrm>
        </p:grpSpPr>
        <p:cxnSp>
          <p:nvCxnSpPr>
            <p:cNvPr id="25" name="直線接點 24">
              <a:extLst>
                <a:ext uri="{FF2B5EF4-FFF2-40B4-BE49-F238E27FC236}">
                  <a16:creationId xmlns:a16="http://schemas.microsoft.com/office/drawing/2014/main" id="{85546428-9BB6-405B-AA5E-96A0C75FB2C4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>
              <a:extLst>
                <a:ext uri="{FF2B5EF4-FFF2-40B4-BE49-F238E27FC236}">
                  <a16:creationId xmlns:a16="http://schemas.microsoft.com/office/drawing/2014/main" id="{F3790E97-41C8-4405-975E-8C285BABBEBF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588F23F0-7B69-4CEC-86ED-A1EE8AD61D80}"/>
              </a:ext>
            </a:extLst>
          </p:cNvPr>
          <p:cNvGrpSpPr/>
          <p:nvPr/>
        </p:nvGrpSpPr>
        <p:grpSpPr>
          <a:xfrm>
            <a:off x="6588529" y="1740488"/>
            <a:ext cx="3480262" cy="90392"/>
            <a:chOff x="1105593" y="1456806"/>
            <a:chExt cx="809105" cy="116378"/>
          </a:xfrm>
        </p:grpSpPr>
        <p:cxnSp>
          <p:nvCxnSpPr>
            <p:cNvPr id="28" name="直線接點 27">
              <a:extLst>
                <a:ext uri="{FF2B5EF4-FFF2-40B4-BE49-F238E27FC236}">
                  <a16:creationId xmlns:a16="http://schemas.microsoft.com/office/drawing/2014/main" id="{BF323125-031D-4D03-97E6-323FA5D02759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>
              <a:extLst>
                <a:ext uri="{FF2B5EF4-FFF2-40B4-BE49-F238E27FC236}">
                  <a16:creationId xmlns:a16="http://schemas.microsoft.com/office/drawing/2014/main" id="{FE35CC5F-3FFE-45EB-A964-39A9EB862F7F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DD599B4E-C72B-4A26-87AC-D4DE0B9AEA94}"/>
              </a:ext>
            </a:extLst>
          </p:cNvPr>
          <p:cNvGrpSpPr/>
          <p:nvPr/>
        </p:nvGrpSpPr>
        <p:grpSpPr>
          <a:xfrm>
            <a:off x="10713720" y="1456806"/>
            <a:ext cx="1069571" cy="116371"/>
            <a:chOff x="1105593" y="1456806"/>
            <a:chExt cx="809105" cy="116378"/>
          </a:xfrm>
        </p:grpSpPr>
        <p:cxnSp>
          <p:nvCxnSpPr>
            <p:cNvPr id="31" name="直線接點 30">
              <a:extLst>
                <a:ext uri="{FF2B5EF4-FFF2-40B4-BE49-F238E27FC236}">
                  <a16:creationId xmlns:a16="http://schemas.microsoft.com/office/drawing/2014/main" id="{30F713D3-4674-44F7-B189-AE4224505A07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>
              <a:extLst>
                <a:ext uri="{FF2B5EF4-FFF2-40B4-BE49-F238E27FC236}">
                  <a16:creationId xmlns:a16="http://schemas.microsoft.com/office/drawing/2014/main" id="{6A86A3E3-B346-4A68-9915-208556E49CB4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3F2C2D8A-1923-438B-9EB8-80A86C5B9C4C}"/>
              </a:ext>
            </a:extLst>
          </p:cNvPr>
          <p:cNvGrpSpPr/>
          <p:nvPr/>
        </p:nvGrpSpPr>
        <p:grpSpPr>
          <a:xfrm>
            <a:off x="10672156" y="1814261"/>
            <a:ext cx="1069571" cy="116371"/>
            <a:chOff x="1105593" y="1456806"/>
            <a:chExt cx="809105" cy="116378"/>
          </a:xfrm>
        </p:grpSpPr>
        <p:cxnSp>
          <p:nvCxnSpPr>
            <p:cNvPr id="34" name="直線接點 33">
              <a:extLst>
                <a:ext uri="{FF2B5EF4-FFF2-40B4-BE49-F238E27FC236}">
                  <a16:creationId xmlns:a16="http://schemas.microsoft.com/office/drawing/2014/main" id="{3A0E4392-BD38-4670-916F-BBAC909551A6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接點 34">
              <a:extLst>
                <a:ext uri="{FF2B5EF4-FFF2-40B4-BE49-F238E27FC236}">
                  <a16:creationId xmlns:a16="http://schemas.microsoft.com/office/drawing/2014/main" id="{28C61BA4-CF09-49A9-A869-458C8AFEEAC0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圖片 35">
            <a:extLst>
              <a:ext uri="{FF2B5EF4-FFF2-40B4-BE49-F238E27FC236}">
                <a16:creationId xmlns:a16="http://schemas.microsoft.com/office/drawing/2014/main" id="{E943C43F-D5E6-4165-B44B-7035728E8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6" y="4328121"/>
            <a:ext cx="360000" cy="360000"/>
          </a:xfrm>
          <a:prstGeom prst="rect">
            <a:avLst/>
          </a:prstGeom>
        </p:spPr>
      </p:pic>
      <p:grpSp>
        <p:nvGrpSpPr>
          <p:cNvPr id="38" name="群組 37">
            <a:extLst>
              <a:ext uri="{FF2B5EF4-FFF2-40B4-BE49-F238E27FC236}">
                <a16:creationId xmlns:a16="http://schemas.microsoft.com/office/drawing/2014/main" id="{6F0D704E-D31B-4FDC-9395-FAA2724EF45A}"/>
              </a:ext>
            </a:extLst>
          </p:cNvPr>
          <p:cNvGrpSpPr/>
          <p:nvPr/>
        </p:nvGrpSpPr>
        <p:grpSpPr>
          <a:xfrm>
            <a:off x="7887393" y="2216399"/>
            <a:ext cx="2347652" cy="111161"/>
            <a:chOff x="1105593" y="1456806"/>
            <a:chExt cx="809105" cy="116378"/>
          </a:xfrm>
        </p:grpSpPr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D9D96CD5-CDD7-48AF-B0C2-305022941F13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>
              <a:extLst>
                <a:ext uri="{FF2B5EF4-FFF2-40B4-BE49-F238E27FC236}">
                  <a16:creationId xmlns:a16="http://schemas.microsoft.com/office/drawing/2014/main" id="{F7093B4B-DDEC-4E80-AE2A-DEDC78E01ACB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" name="表格 40">
            <a:extLst>
              <a:ext uri="{FF2B5EF4-FFF2-40B4-BE49-F238E27FC236}">
                <a16:creationId xmlns:a16="http://schemas.microsoft.com/office/drawing/2014/main" id="{8469DA5B-1578-4B64-B622-9DB035C6D2DB}"/>
              </a:ext>
            </a:extLst>
          </p:cNvPr>
          <p:cNvGraphicFramePr>
            <a:graphicFrameLocks noGrp="1"/>
          </p:cNvGraphicFramePr>
          <p:nvPr/>
        </p:nvGraphicFramePr>
        <p:xfrm>
          <a:off x="162566" y="3162688"/>
          <a:ext cx="11846555" cy="9850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9311">
                  <a:extLst>
                    <a:ext uri="{9D8B030D-6E8A-4147-A177-3AD203B41FA5}">
                      <a16:colId xmlns:a16="http://schemas.microsoft.com/office/drawing/2014/main" val="4004302925"/>
                    </a:ext>
                  </a:extLst>
                </a:gridCol>
                <a:gridCol w="2369311">
                  <a:extLst>
                    <a:ext uri="{9D8B030D-6E8A-4147-A177-3AD203B41FA5}">
                      <a16:colId xmlns:a16="http://schemas.microsoft.com/office/drawing/2014/main" val="2004924024"/>
                    </a:ext>
                  </a:extLst>
                </a:gridCol>
                <a:gridCol w="2369311">
                  <a:extLst>
                    <a:ext uri="{9D8B030D-6E8A-4147-A177-3AD203B41FA5}">
                      <a16:colId xmlns:a16="http://schemas.microsoft.com/office/drawing/2014/main" val="3634968959"/>
                    </a:ext>
                  </a:extLst>
                </a:gridCol>
                <a:gridCol w="2369311">
                  <a:extLst>
                    <a:ext uri="{9D8B030D-6E8A-4147-A177-3AD203B41FA5}">
                      <a16:colId xmlns:a16="http://schemas.microsoft.com/office/drawing/2014/main" val="3101093661"/>
                    </a:ext>
                  </a:extLst>
                </a:gridCol>
                <a:gridCol w="2369311">
                  <a:extLst>
                    <a:ext uri="{9D8B030D-6E8A-4147-A177-3AD203B41FA5}">
                      <a16:colId xmlns:a16="http://schemas.microsoft.com/office/drawing/2014/main" val="2251591907"/>
                    </a:ext>
                  </a:extLst>
                </a:gridCol>
              </a:tblGrid>
              <a:tr h="492529"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學期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kern="100">
                          <a:solidFill>
                            <a:schemeClr val="tx1"/>
                          </a:solidFill>
                          <a:effectLst/>
                        </a:rPr>
                        <a:t>活動類別</a:t>
                      </a:r>
                      <a:endParaRPr lang="zh-TW" sz="2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活動場次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本校參與人次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414452"/>
                  </a:ext>
                </a:extLst>
              </a:tr>
              <a:tr h="4925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kern="100">
                          <a:solidFill>
                            <a:schemeClr val="tx1"/>
                          </a:solidFill>
                          <a:effectLst/>
                        </a:rPr>
                        <a:t>男</a:t>
                      </a:r>
                      <a:endParaRPr lang="zh-TW" sz="2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女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95306"/>
                  </a:ext>
                </a:extLst>
              </a:tr>
            </a:tbl>
          </a:graphicData>
        </a:graphic>
      </p:graphicFrame>
      <p:sp>
        <p:nvSpPr>
          <p:cNvPr id="42" name="箭號: 向下 41">
            <a:extLst>
              <a:ext uri="{FF2B5EF4-FFF2-40B4-BE49-F238E27FC236}">
                <a16:creationId xmlns:a16="http://schemas.microsoft.com/office/drawing/2014/main" id="{A5350B81-B59D-49DC-9F61-1102E65B4185}"/>
              </a:ext>
            </a:extLst>
          </p:cNvPr>
          <p:cNvSpPr/>
          <p:nvPr/>
        </p:nvSpPr>
        <p:spPr>
          <a:xfrm>
            <a:off x="5742943" y="2460256"/>
            <a:ext cx="685800" cy="613064"/>
          </a:xfrm>
          <a:prstGeom prst="downArrow">
            <a:avLst/>
          </a:prstGeom>
          <a:ln w="28575">
            <a:solidFill>
              <a:srgbClr val="F4A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35D09BA0-47AE-489B-AAF5-C39A58027FED}"/>
              </a:ext>
            </a:extLst>
          </p:cNvPr>
          <p:cNvSpPr txBox="1"/>
          <p:nvPr/>
        </p:nvSpPr>
        <p:spPr>
          <a:xfrm>
            <a:off x="7887393" y="4300542"/>
            <a:ext cx="41217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dirty="0"/>
              <a:t>活動類別為下拉選單：</a:t>
            </a:r>
            <a:endParaRPr lang="en-US" altLang="zh-TW" sz="2000" dirty="0"/>
          </a:p>
          <a:p>
            <a:r>
              <a:rPr lang="zh-TW" altLang="en-US" sz="1600" dirty="0"/>
              <a:t>生活教育、生命教育、安全教育、能源教育、藝術教育、民主法治教育、智慧財產權保護理念、性別平等教育、菸害防治理念、提升學生游泳能力、其他</a:t>
            </a:r>
            <a:endParaRPr lang="en-US" altLang="zh-TW" sz="1600" dirty="0"/>
          </a:p>
          <a:p>
            <a:endParaRPr lang="en-US" altLang="zh-TW" sz="1600" dirty="0"/>
          </a:p>
          <a:p>
            <a:r>
              <a:rPr lang="zh-TW" altLang="en-US" sz="2000" dirty="0"/>
              <a:t>✅請學校依</a:t>
            </a:r>
            <a:r>
              <a:rPr lang="zh-TW" altLang="en-US" sz="2000" b="1" dirty="0"/>
              <a:t>「活動主題與內容」自行認定最適類別</a:t>
            </a:r>
            <a:endParaRPr lang="en-US" altLang="zh-TW" sz="2000" b="1" dirty="0"/>
          </a:p>
        </p:txBody>
      </p:sp>
      <p:pic>
        <p:nvPicPr>
          <p:cNvPr id="44" name="圖片 43">
            <a:extLst>
              <a:ext uri="{FF2B5EF4-FFF2-40B4-BE49-F238E27FC236}">
                <a16:creationId xmlns:a16="http://schemas.microsoft.com/office/drawing/2014/main" id="{AF5AF292-FF0F-4B26-9731-AAC464CEE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108" y="431192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656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2B9539-EFF6-4B67-AA28-23DA0065E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7-4 </a:t>
            </a:r>
            <a:r>
              <a:rPr lang="zh-TW" altLang="en-US" dirty="0"/>
              <a:t>學校辦理各項社會關切教育之主題執行情況表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CC112FE-BBEC-4BE5-8DB4-A8C96B5E6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33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1F738E3D-5056-496C-8774-0740F5FBB7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15</a:t>
            </a:r>
            <a:endParaRPr lang="zh-TW" altLang="en-US" dirty="0"/>
          </a:p>
        </p:txBody>
      </p:sp>
      <p:sp>
        <p:nvSpPr>
          <p:cNvPr id="45" name="內容版面配置區 4">
            <a:extLst>
              <a:ext uri="{FF2B5EF4-FFF2-40B4-BE49-F238E27FC236}">
                <a16:creationId xmlns:a16="http://schemas.microsoft.com/office/drawing/2014/main" id="{4D2BC805-93AD-4636-A20F-DFBFA7C24668}"/>
              </a:ext>
            </a:extLst>
          </p:cNvPr>
          <p:cNvSpPr txBox="1">
            <a:spLocks/>
          </p:cNvSpPr>
          <p:nvPr/>
        </p:nvSpPr>
        <p:spPr>
          <a:xfrm>
            <a:off x="796414" y="944945"/>
            <a:ext cx="11002296" cy="23381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19238" indent="-1519238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案例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：學校辦理一場講座、一週的法治教育宣導活動</a:t>
            </a:r>
            <a:br>
              <a:rPr lang="en-US" altLang="zh-TW" b="1" kern="100" dirty="0">
                <a:latin typeface="微軟正黑體" panose="020B0604030504040204" pitchFamily="34" charset="-120"/>
              </a:rPr>
            </a:br>
            <a:r>
              <a:rPr lang="zh-TW" altLang="en-US" b="1" kern="100" dirty="0">
                <a:latin typeface="微軟正黑體" panose="020B0604030504040204" pitchFamily="34" charset="-120"/>
              </a:rPr>
              <a:t>講座：</a:t>
            </a:r>
            <a:r>
              <a:rPr lang="zh-TW" altLang="en-US" kern="100" dirty="0">
                <a:latin typeface="微軟正黑體" panose="020B0604030504040204" pitchFamily="34" charset="-120"/>
              </a:rPr>
              <a:t>活動類別包含：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安全教育</a:t>
            </a:r>
            <a:r>
              <a:rPr lang="zh-TW" altLang="en-US" kern="100" dirty="0">
                <a:latin typeface="微軟正黑體" panose="020B0604030504040204" pitchFamily="34" charset="-120"/>
              </a:rPr>
              <a:t>及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性別平等教育</a:t>
            </a:r>
            <a:br>
              <a:rPr lang="en-US" altLang="zh-TW" kern="100" dirty="0">
                <a:latin typeface="微軟正黑體" panose="020B0604030504040204" pitchFamily="34" charset="-120"/>
              </a:rPr>
            </a:br>
            <a:r>
              <a:rPr lang="zh-TW" altLang="en-US" kern="100" dirty="0">
                <a:latin typeface="微軟正黑體" panose="020B0604030504040204" pitchFamily="34" charset="-120"/>
              </a:rPr>
              <a:t>參與者：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男生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30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人；女生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50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人</a:t>
            </a:r>
            <a:br>
              <a:rPr lang="en-US" altLang="zh-TW" b="1" kern="100" dirty="0">
                <a:latin typeface="微軟正黑體" panose="020B0604030504040204" pitchFamily="34" charset="-120"/>
              </a:rPr>
            </a:br>
            <a:r>
              <a:rPr lang="zh-TW" altLang="en-US" b="1" kern="100" dirty="0">
                <a:latin typeface="微軟正黑體" panose="020B0604030504040204" pitchFamily="34" charset="-120"/>
              </a:rPr>
              <a:t>法治教育宣導活動：</a:t>
            </a:r>
            <a:r>
              <a:rPr lang="zh-TW" altLang="en-US" kern="100" dirty="0">
                <a:latin typeface="微軟正黑體" panose="020B0604030504040204" pitchFamily="34" charset="-120"/>
              </a:rPr>
              <a:t>活動類別包含：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民主法治教育、智慧財產權保護理念、性別平等教育</a:t>
            </a:r>
            <a:b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</a:br>
            <a:r>
              <a:rPr lang="zh-TW" altLang="en-US" kern="100" dirty="0">
                <a:latin typeface="微軟正黑體" panose="020B0604030504040204" pitchFamily="34" charset="-120"/>
              </a:rPr>
              <a:t>參與者：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男生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200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人；女生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150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人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b="1" kern="100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A306E34B-6692-481E-A3F3-6E76A4697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140486"/>
              </p:ext>
            </p:extLst>
          </p:nvPr>
        </p:nvGraphicFramePr>
        <p:xfrm>
          <a:off x="796414" y="3429000"/>
          <a:ext cx="11002296" cy="2594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7160">
                  <a:extLst>
                    <a:ext uri="{9D8B030D-6E8A-4147-A177-3AD203B41FA5}">
                      <a16:colId xmlns:a16="http://schemas.microsoft.com/office/drawing/2014/main" val="1579435527"/>
                    </a:ext>
                  </a:extLst>
                </a:gridCol>
                <a:gridCol w="2403988">
                  <a:extLst>
                    <a:ext uri="{9D8B030D-6E8A-4147-A177-3AD203B41FA5}">
                      <a16:colId xmlns:a16="http://schemas.microsoft.com/office/drawing/2014/main" val="1235831266"/>
                    </a:ext>
                  </a:extLst>
                </a:gridCol>
                <a:gridCol w="2750574">
                  <a:extLst>
                    <a:ext uri="{9D8B030D-6E8A-4147-A177-3AD203B41FA5}">
                      <a16:colId xmlns:a16="http://schemas.microsoft.com/office/drawing/2014/main" val="4142168913"/>
                    </a:ext>
                  </a:extLst>
                </a:gridCol>
                <a:gridCol w="2750574">
                  <a:extLst>
                    <a:ext uri="{9D8B030D-6E8A-4147-A177-3AD203B41FA5}">
                      <a16:colId xmlns:a16="http://schemas.microsoft.com/office/drawing/2014/main" val="2300622709"/>
                    </a:ext>
                  </a:extLst>
                </a:gridCol>
              </a:tblGrid>
              <a:tr h="428436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活動類別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活動場次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本校參與人次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447755"/>
                  </a:ext>
                </a:extLst>
              </a:tr>
              <a:tr h="42843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000" kern="100" dirty="0">
                          <a:solidFill>
                            <a:schemeClr val="tx1"/>
                          </a:solidFill>
                          <a:effectLst/>
                        </a:rPr>
                        <a:t>男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000" kern="100" dirty="0">
                          <a:solidFill>
                            <a:schemeClr val="tx1"/>
                          </a:solidFill>
                          <a:effectLst/>
                        </a:rPr>
                        <a:t>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73284950"/>
                  </a:ext>
                </a:extLst>
              </a:tr>
              <a:tr h="43438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安全教育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30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50</a:t>
                      </a:r>
                      <a:endParaRPr lang="zh-TW" alt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9963234"/>
                  </a:ext>
                </a:extLst>
              </a:tr>
              <a:tr h="43438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性別平等教育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2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230</a:t>
                      </a:r>
                      <a:r>
                        <a:rPr lang="zh-TW" altLang="en-US" sz="2000" dirty="0"/>
                        <a:t>（</a:t>
                      </a:r>
                      <a:r>
                        <a:rPr lang="en-US" altLang="zh-TW" sz="2000" dirty="0"/>
                        <a:t>30+200</a:t>
                      </a:r>
                      <a:r>
                        <a:rPr lang="zh-TW" altLang="en-US" sz="2000" dirty="0"/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200</a:t>
                      </a:r>
                      <a:r>
                        <a:rPr lang="zh-TW" altLang="en-US" sz="2000" dirty="0"/>
                        <a:t>（</a:t>
                      </a:r>
                      <a:r>
                        <a:rPr lang="en-US" altLang="zh-TW" sz="2000" dirty="0"/>
                        <a:t>50+150</a:t>
                      </a:r>
                      <a:r>
                        <a:rPr lang="zh-TW" altLang="en-US" sz="2000" dirty="0"/>
                        <a:t>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0244476"/>
                  </a:ext>
                </a:extLst>
              </a:tr>
              <a:tr h="43438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民主法治教育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200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150</a:t>
                      </a:r>
                      <a:endParaRPr lang="zh-TW" alt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6709360"/>
                  </a:ext>
                </a:extLst>
              </a:tr>
              <a:tr h="43438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智慧財產權保護理念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200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150</a:t>
                      </a:r>
                      <a:endParaRPr lang="zh-TW" alt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0110464"/>
                  </a:ext>
                </a:extLst>
              </a:tr>
            </a:tbl>
          </a:graphicData>
        </a:graphic>
      </p:graphicFrame>
      <p:sp>
        <p:nvSpPr>
          <p:cNvPr id="8" name="文字方塊 7">
            <a:extLst>
              <a:ext uri="{FF2B5EF4-FFF2-40B4-BE49-F238E27FC236}">
                <a16:creationId xmlns:a16="http://schemas.microsoft.com/office/drawing/2014/main" id="{ECFE4946-99E8-439A-8389-925C9AF30D8D}"/>
              </a:ext>
            </a:extLst>
          </p:cNvPr>
          <p:cNvSpPr txBox="1"/>
          <p:nvPr/>
        </p:nvSpPr>
        <p:spPr>
          <a:xfrm>
            <a:off x="1383454" y="6169328"/>
            <a:ext cx="71333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</a:rPr>
              <a:t>同一場活動若符合 </a:t>
            </a:r>
            <a:r>
              <a:rPr lang="en-US" altLang="zh-TW" sz="2000" b="1" dirty="0">
                <a:solidFill>
                  <a:srgbClr val="FF0000"/>
                </a:solidFill>
              </a:rPr>
              <a:t>X</a:t>
            </a:r>
            <a:r>
              <a:rPr lang="zh-TW" altLang="en-US" sz="2000" b="1" dirty="0">
                <a:solidFill>
                  <a:srgbClr val="FF0000"/>
                </a:solidFill>
              </a:rPr>
              <a:t>種活動類別，須分 </a:t>
            </a:r>
            <a:r>
              <a:rPr lang="en-US" altLang="zh-TW" sz="2000" b="1" dirty="0">
                <a:solidFill>
                  <a:srgbClr val="FF0000"/>
                </a:solidFill>
              </a:rPr>
              <a:t>X </a:t>
            </a:r>
            <a:r>
              <a:rPr lang="zh-TW" altLang="en-US" sz="2000" b="1" dirty="0">
                <a:solidFill>
                  <a:srgbClr val="FF0000"/>
                </a:solidFill>
              </a:rPr>
              <a:t>筆填報；人次可相同</a:t>
            </a:r>
          </a:p>
        </p:txBody>
      </p:sp>
    </p:spTree>
    <p:extLst>
      <p:ext uri="{BB962C8B-B14F-4D97-AF65-F5344CB8AC3E}">
        <p14:creationId xmlns:p14="http://schemas.microsoft.com/office/powerpoint/2010/main" val="3665617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63BF1-721D-40E2-AE55-C7F9DC83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12-2 </a:t>
            </a:r>
            <a:r>
              <a:rPr lang="zh-TW" altLang="en-US" dirty="0"/>
              <a:t>國立技專校院校務基金「接受捐贈」決算情形表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F958DB-A29B-4A6C-BC75-8FB652F73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34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C4C784E-1BFC-40CF-9555-7772F7F0278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2753592"/>
            <a:ext cx="11846559" cy="3739292"/>
          </a:xfrm>
          <a:solidFill>
            <a:srgbClr val="FFDCDC"/>
          </a:solidFill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dirty="0"/>
              <a:t>    </a:t>
            </a:r>
            <a:r>
              <a:rPr lang="en-US" altLang="zh-TW" dirty="0"/>
              <a:t>【</a:t>
            </a:r>
            <a:r>
              <a:rPr lang="zh-TW" altLang="en-US" dirty="0"/>
              <a:t>刪除表冊</a:t>
            </a:r>
            <a:r>
              <a:rPr lang="en-US" altLang="zh-TW" dirty="0"/>
              <a:t>】</a:t>
            </a:r>
            <a:r>
              <a:rPr lang="zh-TW" altLang="en-US" dirty="0"/>
              <a:t>：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dirty="0"/>
              <a:t>自</a:t>
            </a:r>
            <a:r>
              <a:rPr lang="en-US" altLang="zh-TW" dirty="0"/>
              <a:t>115</a:t>
            </a:r>
            <a:r>
              <a:rPr lang="zh-TW" altLang="en-US" dirty="0"/>
              <a:t>年</a:t>
            </a:r>
            <a:r>
              <a:rPr lang="en-US" altLang="zh-TW" dirty="0"/>
              <a:t>03</a:t>
            </a:r>
            <a:r>
              <a:rPr lang="zh-TW" altLang="en-US" dirty="0"/>
              <a:t>月起，刪除本表。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zh-TW" altLang="en-US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zh-TW" altLang="en-US" dirty="0"/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sz="1900" dirty="0"/>
              <a:t> </a:t>
            </a:r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A31177B-9D40-48AC-AD7F-A5A5628FA3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16</a:t>
            </a:r>
            <a:endParaRPr lang="zh-TW" altLang="en-US" dirty="0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54339E8B-B514-406C-A985-18040DDDA9FE}"/>
              </a:ext>
            </a:extLst>
          </p:cNvPr>
          <p:cNvGrpSpPr/>
          <p:nvPr/>
        </p:nvGrpSpPr>
        <p:grpSpPr>
          <a:xfrm>
            <a:off x="141554" y="1043906"/>
            <a:ext cx="11867567" cy="1201499"/>
            <a:chOff x="129364" y="861666"/>
            <a:chExt cx="11867567" cy="1671765"/>
          </a:xfrm>
        </p:grpSpPr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8947B4F0-02E9-455A-869C-26006CEAAC6B}"/>
                </a:ext>
              </a:extLst>
            </p:cNvPr>
            <p:cNvCxnSpPr/>
            <p:nvPr/>
          </p:nvCxnSpPr>
          <p:spPr>
            <a:xfrm>
              <a:off x="129364" y="861666"/>
              <a:ext cx="11867567" cy="16717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6675BA5F-363B-43D2-B278-E5893076BDA0}"/>
                </a:ext>
              </a:extLst>
            </p:cNvPr>
            <p:cNvCxnSpPr/>
            <p:nvPr/>
          </p:nvCxnSpPr>
          <p:spPr>
            <a:xfrm flipV="1">
              <a:off x="129364" y="861666"/>
              <a:ext cx="11867567" cy="16717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548404E-70BF-4415-990F-5265D7561D04}"/>
              </a:ext>
            </a:extLst>
          </p:cNvPr>
          <p:cNvGraphicFramePr>
            <a:graphicFrameLocks noGrp="1"/>
          </p:cNvGraphicFramePr>
          <p:nvPr/>
        </p:nvGraphicFramePr>
        <p:xfrm>
          <a:off x="141553" y="1026205"/>
          <a:ext cx="1187975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541">
                  <a:extLst>
                    <a:ext uri="{9D8B030D-6E8A-4147-A177-3AD203B41FA5}">
                      <a16:colId xmlns:a16="http://schemas.microsoft.com/office/drawing/2014/main" val="1119808411"/>
                    </a:ext>
                  </a:extLst>
                </a:gridCol>
                <a:gridCol w="366541">
                  <a:extLst>
                    <a:ext uri="{9D8B030D-6E8A-4147-A177-3AD203B41FA5}">
                      <a16:colId xmlns:a16="http://schemas.microsoft.com/office/drawing/2014/main" val="2968656619"/>
                    </a:ext>
                  </a:extLst>
                </a:gridCol>
                <a:gridCol w="904010">
                  <a:extLst>
                    <a:ext uri="{9D8B030D-6E8A-4147-A177-3AD203B41FA5}">
                      <a16:colId xmlns:a16="http://schemas.microsoft.com/office/drawing/2014/main" val="785397348"/>
                    </a:ext>
                  </a:extLst>
                </a:gridCol>
                <a:gridCol w="831272">
                  <a:extLst>
                    <a:ext uri="{9D8B030D-6E8A-4147-A177-3AD203B41FA5}">
                      <a16:colId xmlns:a16="http://schemas.microsoft.com/office/drawing/2014/main" val="346136111"/>
                    </a:ext>
                  </a:extLst>
                </a:gridCol>
                <a:gridCol w="935182">
                  <a:extLst>
                    <a:ext uri="{9D8B030D-6E8A-4147-A177-3AD203B41FA5}">
                      <a16:colId xmlns:a16="http://schemas.microsoft.com/office/drawing/2014/main" val="917480879"/>
                    </a:ext>
                  </a:extLst>
                </a:gridCol>
                <a:gridCol w="924791">
                  <a:extLst>
                    <a:ext uri="{9D8B030D-6E8A-4147-A177-3AD203B41FA5}">
                      <a16:colId xmlns:a16="http://schemas.microsoft.com/office/drawing/2014/main" val="2515756323"/>
                    </a:ext>
                  </a:extLst>
                </a:gridCol>
                <a:gridCol w="529936">
                  <a:extLst>
                    <a:ext uri="{9D8B030D-6E8A-4147-A177-3AD203B41FA5}">
                      <a16:colId xmlns:a16="http://schemas.microsoft.com/office/drawing/2014/main" val="3545038822"/>
                    </a:ext>
                  </a:extLst>
                </a:gridCol>
                <a:gridCol w="785436">
                  <a:extLst>
                    <a:ext uri="{9D8B030D-6E8A-4147-A177-3AD203B41FA5}">
                      <a16:colId xmlns:a16="http://schemas.microsoft.com/office/drawing/2014/main" val="2816957894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3648958925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3769307751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723502567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2861707072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3082065790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2796839542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1588976923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4026346870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2527791425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1693154614"/>
                    </a:ext>
                  </a:extLst>
                </a:gridCol>
              </a:tblGrid>
              <a:tr h="183515">
                <a:tc rowSpan="5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單位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接受捐贈總金額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非指定用途捐贈金額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指定用途捐贈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實體捐贈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739965"/>
                  </a:ext>
                </a:extLst>
              </a:tr>
              <a:tr h="457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指定用於非資本支出用途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指定用於資本支出用途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土地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土地改良物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房屋及建築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機械及設備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交通運輸及設備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什項設備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有價證券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744734"/>
                  </a:ext>
                </a:extLst>
              </a:tr>
              <a:tr h="457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獎助學金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9344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留本獎助學金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其他獎助學金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299257"/>
                  </a:ext>
                </a:extLst>
              </a:tr>
              <a:tr h="920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說明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說明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845920"/>
                  </a:ext>
                </a:extLst>
              </a:tr>
            </a:tbl>
          </a:graphicData>
        </a:graphic>
      </p:graphicFrame>
      <p:pic>
        <p:nvPicPr>
          <p:cNvPr id="12" name="圖片 11">
            <a:extLst>
              <a:ext uri="{FF2B5EF4-FFF2-40B4-BE49-F238E27FC236}">
                <a16:creationId xmlns:a16="http://schemas.microsoft.com/office/drawing/2014/main" id="{F26738EA-37C9-4B1C-BB26-593785EB8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18" y="279068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941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14-3</a:t>
            </a:r>
            <a:r>
              <a:rPr lang="zh-TW" altLang="en-US" dirty="0"/>
              <a:t>學校、</a:t>
            </a:r>
            <a:r>
              <a:rPr lang="zh-TW" altLang="en-US" dirty="0">
                <a:solidFill>
                  <a:srgbClr val="C00000"/>
                </a:solidFill>
              </a:rPr>
              <a:t>研究學院</a:t>
            </a:r>
            <a:r>
              <a:rPr lang="zh-TW" altLang="en-US" dirty="0"/>
              <a:t>產學合作單位數統計表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35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17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370941-2131-417D-B548-3A8DC2834691}"/>
              </a:ext>
            </a:extLst>
          </p:cNvPr>
          <p:cNvGraphicFramePr>
            <a:graphicFrameLocks noGrp="1"/>
          </p:cNvGraphicFramePr>
          <p:nvPr/>
        </p:nvGraphicFramePr>
        <p:xfrm>
          <a:off x="162566" y="949146"/>
          <a:ext cx="11757917" cy="19298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5912">
                  <a:extLst>
                    <a:ext uri="{9D8B030D-6E8A-4147-A177-3AD203B41FA5}">
                      <a16:colId xmlns:a16="http://schemas.microsoft.com/office/drawing/2014/main" val="1514505337"/>
                    </a:ext>
                  </a:extLst>
                </a:gridCol>
                <a:gridCol w="2476386">
                  <a:extLst>
                    <a:ext uri="{9D8B030D-6E8A-4147-A177-3AD203B41FA5}">
                      <a16:colId xmlns:a16="http://schemas.microsoft.com/office/drawing/2014/main" val="4248910650"/>
                    </a:ext>
                  </a:extLst>
                </a:gridCol>
                <a:gridCol w="2535382">
                  <a:extLst>
                    <a:ext uri="{9D8B030D-6E8A-4147-A177-3AD203B41FA5}">
                      <a16:colId xmlns:a16="http://schemas.microsoft.com/office/drawing/2014/main" val="2383513279"/>
                    </a:ext>
                  </a:extLst>
                </a:gridCol>
                <a:gridCol w="2005445">
                  <a:extLst>
                    <a:ext uri="{9D8B030D-6E8A-4147-A177-3AD203B41FA5}">
                      <a16:colId xmlns:a16="http://schemas.microsoft.com/office/drawing/2014/main" val="911544716"/>
                    </a:ext>
                  </a:extLst>
                </a:gridCol>
                <a:gridCol w="1897396">
                  <a:extLst>
                    <a:ext uri="{9D8B030D-6E8A-4147-A177-3AD203B41FA5}">
                      <a16:colId xmlns:a16="http://schemas.microsoft.com/office/drawing/2014/main" val="549282780"/>
                    </a:ext>
                  </a:extLst>
                </a:gridCol>
                <a:gridCol w="1897396">
                  <a:extLst>
                    <a:ext uri="{9D8B030D-6E8A-4147-A177-3AD203B41FA5}">
                      <a16:colId xmlns:a16="http://schemas.microsoft.com/office/drawing/2014/main" val="2102922836"/>
                    </a:ext>
                  </a:extLst>
                </a:gridCol>
              </a:tblGrid>
              <a:tr h="588709"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計畫類別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合作對象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合作單位數</a:t>
                      </a: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34959"/>
                  </a:ext>
                </a:extLst>
              </a:tr>
              <a:tr h="21295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專任教師</a:t>
                      </a: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非由教師</a:t>
                      </a: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835355"/>
                  </a:ext>
                </a:extLst>
              </a:tr>
              <a:tr h="164457">
                <a:tc rowSpan="4"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□學校</a:t>
                      </a:r>
                    </a:p>
                    <a:p>
                      <a:pPr algn="l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□研究學院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企業部門</a:t>
                      </a:r>
                      <a:endParaRPr lang="zh-TW" alt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181314"/>
                  </a:ext>
                </a:extLst>
              </a:tr>
              <a:tr h="1644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委訓計畫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868624"/>
                  </a:ext>
                </a:extLst>
              </a:tr>
              <a:tr h="1644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產學合作計畫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其他單位</a:t>
                      </a:r>
                      <a:endParaRPr lang="zh-TW" alt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133355"/>
                  </a:ext>
                </a:extLst>
              </a:tr>
              <a:tr h="1644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委訓計畫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906473"/>
                  </a:ext>
                </a:extLst>
              </a:tr>
            </a:tbl>
          </a:graphicData>
        </a:graphic>
      </p:graphicFrame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86789B18-7B76-4745-93EB-3C8BB3359FAF}"/>
              </a:ext>
            </a:extLst>
          </p:cNvPr>
          <p:cNvSpPr txBox="1">
            <a:spLocks/>
          </p:cNvSpPr>
          <p:nvPr/>
        </p:nvSpPr>
        <p:spPr>
          <a:xfrm>
            <a:off x="369910" y="3091294"/>
            <a:ext cx="6754592" cy="1200330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承接代表：</a:t>
            </a:r>
            <a:r>
              <a:rPr lang="zh-TW" altLang="en-US" kern="100" dirty="0">
                <a:latin typeface="微軟正黑體" panose="020B0604030504040204" pitchFamily="34" charset="-120"/>
              </a:rPr>
              <a:t>請依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分別填報</a:t>
            </a:r>
            <a:br>
              <a:rPr lang="zh-TW" altLang="en-US" kern="100" dirty="0">
                <a:latin typeface="微軟正黑體" panose="020B0604030504040204" pitchFamily="34" charset="-120"/>
              </a:rPr>
            </a:br>
            <a:r>
              <a:rPr lang="zh-TW" altLang="en-US" kern="100" dirty="0">
                <a:latin typeface="微軟正黑體" panose="020B0604030504040204" pitchFamily="34" charset="-120"/>
              </a:rPr>
              <a:t>（研究學院名稱依核定匯入）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b="1" kern="100" dirty="0">
              <a:latin typeface="微軟正黑體" panose="020B0604030504040204" pitchFamily="34" charset="-120"/>
            </a:endParaRPr>
          </a:p>
        </p:txBody>
      </p:sp>
      <p:sp>
        <p:nvSpPr>
          <p:cNvPr id="12" name="內容版面配置區 4">
            <a:extLst>
              <a:ext uri="{FF2B5EF4-FFF2-40B4-BE49-F238E27FC236}">
                <a16:creationId xmlns:a16="http://schemas.microsoft.com/office/drawing/2014/main" id="{7F2E0A48-2E62-47D5-B9AA-59EF92790CBD}"/>
              </a:ext>
            </a:extLst>
          </p:cNvPr>
          <p:cNvSpPr txBox="1">
            <a:spLocks/>
          </p:cNvSpPr>
          <p:nvPr/>
        </p:nvSpPr>
        <p:spPr>
          <a:xfrm>
            <a:off x="369910" y="4436918"/>
            <a:ext cx="11413381" cy="2055965"/>
          </a:xfrm>
          <a:prstGeom prst="rect">
            <a:avLst/>
          </a:prstGeom>
          <a:solidFill>
            <a:srgbClr val="F2FCDA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專任教師、非由教師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cap="all" dirty="0">
                <a:cs typeface="Arial" panose="020B0604020202020204" pitchFamily="34" charset="0"/>
              </a:rPr>
              <a:t>請依</a:t>
            </a:r>
            <a:r>
              <a:rPr lang="en-US" altLang="zh-TW" cap="all" dirty="0">
                <a:cs typeface="Arial" panose="020B0604020202020204" pitchFamily="34" charset="0"/>
              </a:rPr>
              <a:t>【</a:t>
            </a:r>
            <a:r>
              <a:rPr lang="zh-TW" altLang="en-US" cap="all" dirty="0">
                <a:cs typeface="Arial" panose="020B0604020202020204" pitchFamily="34" charset="0"/>
              </a:rPr>
              <a:t>專任教師／非由教師</a:t>
            </a:r>
            <a:r>
              <a:rPr lang="en-US" altLang="zh-TW" cap="all" dirty="0">
                <a:cs typeface="Arial" panose="020B0604020202020204" pitchFamily="34" charset="0"/>
              </a:rPr>
              <a:t>】</a:t>
            </a:r>
            <a:r>
              <a:rPr lang="zh-TW" altLang="en-US" cap="all" dirty="0">
                <a:cs typeface="Arial" panose="020B0604020202020204" pitchFamily="34" charset="0"/>
              </a:rPr>
              <a:t>分別填報</a:t>
            </a:r>
            <a:endParaRPr lang="en-US" altLang="zh-TW" cap="all" dirty="0">
              <a:cs typeface="Arial" panose="020B0604020202020204" pitchFamily="34" charset="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專任教師</a:t>
            </a:r>
            <a:r>
              <a:rPr lang="zh-TW" altLang="en-US" kern="100" dirty="0">
                <a:latin typeface="微軟正黑體" panose="020B0604030504040204" pitchFamily="34" charset="-120"/>
              </a:rPr>
              <a:t>：指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以專任教師身分</a:t>
            </a:r>
            <a:r>
              <a:rPr lang="zh-TW" altLang="en-US" kern="100" dirty="0">
                <a:latin typeface="微軟正黑體" panose="020B0604030504040204" pitchFamily="34" charset="-120"/>
              </a:rPr>
              <a:t>承接計畫，並擔任該計畫於校內之主要計畫主持人者，其相關計畫資料。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非由教師</a:t>
            </a:r>
            <a:r>
              <a:rPr lang="zh-TW" altLang="en-US" kern="100" dirty="0">
                <a:latin typeface="微軟正黑體" panose="020B0604030504040204" pitchFamily="34" charset="-120"/>
              </a:rPr>
              <a:t>：學校或研究學院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非以教師名義</a:t>
            </a:r>
            <a:r>
              <a:rPr lang="zh-TW" altLang="en-US" kern="100" dirty="0">
                <a:latin typeface="微軟正黑體" panose="020B0604030504040204" pitchFamily="34" charset="-120"/>
              </a:rPr>
              <a:t>與合作單位簽約之計畫資料。</a:t>
            </a:r>
            <a:endParaRPr lang="en-US" altLang="zh-TW" cap="all" dirty="0">
              <a:cs typeface="Arial" panose="020B0604020202020204" pitchFamily="34" charset="0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8615D311-9157-4524-B37C-2DB48EBC0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2010" y="3158917"/>
            <a:ext cx="3141733" cy="981111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     </a:t>
            </a:r>
            <a:r>
              <a:rPr lang="zh-TW" altLang="zh-TW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補充說明：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14-3</a:t>
            </a: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為學校填報表冊</a:t>
            </a:r>
            <a:endParaRPr kumimoji="0" lang="en-US" altLang="zh-TW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US" altLang="zh-TW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D86736F6-4690-4877-A05B-64B0C21B2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203" y="3043100"/>
            <a:ext cx="720000" cy="720000"/>
          </a:xfrm>
          <a:prstGeom prst="rect">
            <a:avLst/>
          </a:prstGeom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B19AB115-0592-447C-A009-68243A7D9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45" y="3140086"/>
            <a:ext cx="360000" cy="360000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4EC13E6A-2F33-4667-81DB-78D9F3F75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45" y="443691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109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14-3</a:t>
            </a:r>
            <a:r>
              <a:rPr lang="zh-TW" altLang="en-US" dirty="0"/>
              <a:t>學校、</a:t>
            </a:r>
            <a:r>
              <a:rPr lang="zh-TW" altLang="en-US" dirty="0">
                <a:solidFill>
                  <a:srgbClr val="C00000"/>
                </a:solidFill>
              </a:rPr>
              <a:t>研究學院</a:t>
            </a:r>
            <a:r>
              <a:rPr lang="zh-TW" altLang="en-US" dirty="0"/>
              <a:t>產學合作單位數統計表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36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18</a:t>
            </a:r>
            <a:endParaRPr lang="zh-TW" altLang="en-US" dirty="0"/>
          </a:p>
        </p:txBody>
      </p:sp>
      <p:sp>
        <p:nvSpPr>
          <p:cNvPr id="14" name="內容版面配置區 4">
            <a:extLst>
              <a:ext uri="{FF2B5EF4-FFF2-40B4-BE49-F238E27FC236}">
                <a16:creationId xmlns:a16="http://schemas.microsoft.com/office/drawing/2014/main" id="{A3BB4968-2CC5-45AE-BE58-B6D8B8E96543}"/>
              </a:ext>
            </a:extLst>
          </p:cNvPr>
          <p:cNvSpPr txBox="1">
            <a:spLocks/>
          </p:cNvSpPr>
          <p:nvPr/>
        </p:nvSpPr>
        <p:spPr>
          <a:xfrm>
            <a:off x="493404" y="883232"/>
            <a:ext cx="11105235" cy="5922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750" indent="-53975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sz="2000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案例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：學校、研究學院與多個單位進行產學合作及委訓計畫，合作情形如下：</a:t>
            </a:r>
            <a:endParaRPr lang="en-US" altLang="zh-TW" sz="2000" b="1" kern="100" dirty="0">
              <a:latin typeface="微軟正黑體" panose="020B0604030504040204" pitchFamily="34" charset="-120"/>
            </a:endParaRPr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72AF28FA-E89A-4BC6-9734-0DFC3343E68F}"/>
              </a:ext>
            </a:extLst>
          </p:cNvPr>
          <p:cNvSpPr txBox="1">
            <a:spLocks/>
          </p:cNvSpPr>
          <p:nvPr/>
        </p:nvSpPr>
        <p:spPr>
          <a:xfrm>
            <a:off x="493403" y="1251931"/>
            <a:ext cx="11105235" cy="1559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numCol="2" rtlCol="0">
            <a:normAutofit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750" indent="-53975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kern="100" dirty="0">
                <a:latin typeface="微軟正黑體" panose="020B0604030504040204" pitchFamily="34" charset="-120"/>
              </a:rPr>
              <a:t>承接代表：學校</a:t>
            </a:r>
            <a:endParaRPr lang="en-US" altLang="zh-TW" sz="2000" b="1" kern="100" dirty="0">
              <a:latin typeface="微軟正黑體" panose="020B0604030504040204" pitchFamily="34" charset="-120"/>
            </a:endParaRPr>
          </a:p>
          <a:p>
            <a:pPr marL="539750" indent="-53975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sz="2000" b="1" kern="100" dirty="0">
                <a:latin typeface="微軟正黑體" panose="020B0604030504040204" pitchFamily="34" charset="-120"/>
              </a:rPr>
              <a:t>A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企業 產學合作計畫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3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件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專任教師 承接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)</a:t>
            </a:r>
            <a:br>
              <a:rPr lang="en-US" altLang="zh-TW" sz="2000" b="1" kern="100" dirty="0">
                <a:latin typeface="微軟正黑體" panose="020B0604030504040204" pitchFamily="34" charset="-120"/>
              </a:rPr>
            </a:br>
            <a:r>
              <a:rPr lang="en-US" altLang="zh-TW" sz="2000" b="1" kern="100" dirty="0">
                <a:latin typeface="微軟正黑體" panose="020B0604030504040204" pitchFamily="34" charset="-120"/>
              </a:rPr>
              <a:t>    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委訓計畫       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2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件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非由教師 承接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)</a:t>
            </a:r>
          </a:p>
          <a:p>
            <a:pPr marL="1519238" indent="-1519238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sz="2000" b="1" kern="100" dirty="0">
                <a:latin typeface="微軟正黑體" panose="020B0604030504040204" pitchFamily="34" charset="-120"/>
              </a:rPr>
              <a:t>B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企業 產學合作計畫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5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件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專任教師 承接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)</a:t>
            </a:r>
          </a:p>
          <a:p>
            <a:pPr marL="1519238" indent="-1519238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sz="2000" b="1" kern="100" dirty="0">
                <a:latin typeface="微軟正黑體" panose="020B0604030504040204" pitchFamily="34" charset="-120"/>
              </a:rPr>
              <a:t>承接代表：研究學院</a:t>
            </a:r>
          </a:p>
          <a:p>
            <a:pPr marL="1519238" indent="-1519238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sz="2000" b="1" kern="100" dirty="0">
                <a:latin typeface="微軟正黑體" panose="020B0604030504040204" pitchFamily="34" charset="-120"/>
              </a:rPr>
              <a:t>C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企業 委訓計畫         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2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件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非由教師 承接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)</a:t>
            </a:r>
            <a:endParaRPr lang="zh-TW" altLang="en-US" sz="2000" b="1" kern="100" dirty="0">
              <a:latin typeface="微軟正黑體" panose="020B0604030504040204" pitchFamily="34" charset="-120"/>
            </a:endParaRPr>
          </a:p>
          <a:p>
            <a:pPr marL="811213" indent="-811213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sz="2000" b="1" kern="100" dirty="0">
                <a:latin typeface="微軟正黑體" panose="020B0604030504040204" pitchFamily="34" charset="-120"/>
              </a:rPr>
              <a:t>D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醫院 產學合作計畫 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1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件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專任教師 承接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)</a:t>
            </a:r>
            <a:br>
              <a:rPr lang="en-US" altLang="zh-TW" sz="2000" b="1" kern="100" dirty="0">
                <a:latin typeface="微軟正黑體" panose="020B0604030504040204" pitchFamily="34" charset="-120"/>
              </a:rPr>
            </a:br>
            <a:r>
              <a:rPr lang="zh-TW" altLang="en-US" sz="2000" b="1" kern="100" dirty="0">
                <a:latin typeface="微軟正黑體" panose="020B0604030504040204" pitchFamily="34" charset="-120"/>
              </a:rPr>
              <a:t>委訓計畫          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1 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件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000" b="1" kern="100" dirty="0">
                <a:latin typeface="微軟正黑體" panose="020B0604030504040204" pitchFamily="34" charset="-120"/>
              </a:rPr>
              <a:t>專任教師 承接</a:t>
            </a:r>
            <a:r>
              <a:rPr lang="en-US" altLang="zh-TW" sz="2000" b="1" kern="100" dirty="0">
                <a:latin typeface="微軟正黑體" panose="020B0604030504040204" pitchFamily="34" charset="-120"/>
              </a:rPr>
              <a:t>)</a:t>
            </a:r>
          </a:p>
        </p:txBody>
      </p:sp>
      <p:graphicFrame>
        <p:nvGraphicFramePr>
          <p:cNvPr id="15" name="表格 4">
            <a:extLst>
              <a:ext uri="{FF2B5EF4-FFF2-40B4-BE49-F238E27FC236}">
                <a16:creationId xmlns:a16="http://schemas.microsoft.com/office/drawing/2014/main" id="{B6992BED-82C4-4F46-B100-323B0F5A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855275"/>
              </p:ext>
            </p:extLst>
          </p:nvPr>
        </p:nvGraphicFramePr>
        <p:xfrm>
          <a:off x="1560099" y="2760494"/>
          <a:ext cx="8689493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91">
                  <a:extLst>
                    <a:ext uri="{9D8B030D-6E8A-4147-A177-3AD203B41FA5}">
                      <a16:colId xmlns:a16="http://schemas.microsoft.com/office/drawing/2014/main" val="1579435527"/>
                    </a:ext>
                  </a:extLst>
                </a:gridCol>
                <a:gridCol w="1698640">
                  <a:extLst>
                    <a:ext uri="{9D8B030D-6E8A-4147-A177-3AD203B41FA5}">
                      <a16:colId xmlns:a16="http://schemas.microsoft.com/office/drawing/2014/main" val="1235831266"/>
                    </a:ext>
                  </a:extLst>
                </a:gridCol>
                <a:gridCol w="1211306">
                  <a:extLst>
                    <a:ext uri="{9D8B030D-6E8A-4147-A177-3AD203B41FA5}">
                      <a16:colId xmlns:a16="http://schemas.microsoft.com/office/drawing/2014/main" val="1533570100"/>
                    </a:ext>
                  </a:extLst>
                </a:gridCol>
                <a:gridCol w="1077953">
                  <a:extLst>
                    <a:ext uri="{9D8B030D-6E8A-4147-A177-3AD203B41FA5}">
                      <a16:colId xmlns:a16="http://schemas.microsoft.com/office/drawing/2014/main" val="4142168913"/>
                    </a:ext>
                  </a:extLst>
                </a:gridCol>
                <a:gridCol w="1077953">
                  <a:extLst>
                    <a:ext uri="{9D8B030D-6E8A-4147-A177-3AD203B41FA5}">
                      <a16:colId xmlns:a16="http://schemas.microsoft.com/office/drawing/2014/main" val="2300622709"/>
                    </a:ext>
                  </a:extLst>
                </a:gridCol>
                <a:gridCol w="2363650">
                  <a:extLst>
                    <a:ext uri="{9D8B030D-6E8A-4147-A177-3AD203B41FA5}">
                      <a16:colId xmlns:a16="http://schemas.microsoft.com/office/drawing/2014/main" val="343038076"/>
                    </a:ext>
                  </a:extLst>
                </a:gridCol>
              </a:tblGrid>
              <a:tr h="368388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承接代表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計畫類別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合作對象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合作單位數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說明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447755"/>
                  </a:ext>
                </a:extLst>
              </a:tr>
              <a:tr h="2833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專任教師</a:t>
                      </a:r>
                    </a:p>
                  </a:txBody>
                  <a:tcPr marL="17780" marR="177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非由教師</a:t>
                      </a:r>
                    </a:p>
                  </a:txBody>
                  <a:tcPr marL="17780" marR="177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284950"/>
                  </a:ext>
                </a:extLst>
              </a:tr>
              <a:tr h="36838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學校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產學合作計畫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企業部門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2</a:t>
                      </a:r>
                      <a:endParaRPr lang="zh-TW" altLang="en-US" sz="2000" dirty="0"/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A</a:t>
                      </a:r>
                      <a:r>
                        <a:rPr lang="zh-TW" altLang="en-US" sz="2000" dirty="0"/>
                        <a:t>企業、</a:t>
                      </a:r>
                      <a:r>
                        <a:rPr lang="en-US" altLang="zh-TW" sz="2000" dirty="0"/>
                        <a:t>B</a:t>
                      </a:r>
                      <a:r>
                        <a:rPr lang="zh-TW" altLang="en-US" sz="2000" dirty="0"/>
                        <a:t>企業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59963234"/>
                  </a:ext>
                </a:extLst>
              </a:tr>
              <a:tr h="368388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委訓計畫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kern="100" dirty="0">
                          <a:effectLst/>
                        </a:rPr>
                        <a:t>A</a:t>
                      </a:r>
                      <a:r>
                        <a:rPr lang="zh-TW" altLang="zh-TW" sz="2000" kern="100" dirty="0">
                          <a:effectLst/>
                        </a:rPr>
                        <a:t>企業</a:t>
                      </a:r>
                      <a:endParaRPr lang="zh-TW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60244476"/>
                  </a:ext>
                </a:extLst>
              </a:tr>
              <a:tr h="368388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產學合作計畫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其他單位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36709360"/>
                  </a:ext>
                </a:extLst>
              </a:tr>
              <a:tr h="368388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委訓計畫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181388"/>
                  </a:ext>
                </a:extLst>
              </a:tr>
              <a:tr h="36838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研究學院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產學合作計畫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1E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企業部門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177425"/>
                  </a:ext>
                </a:extLst>
              </a:tr>
              <a:tr h="368388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委訓計畫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5E3C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kern="100" dirty="0">
                          <a:effectLst/>
                        </a:rPr>
                        <a:t>C</a:t>
                      </a:r>
                      <a:r>
                        <a:rPr lang="zh-TW" altLang="zh-TW" sz="2000" kern="100" dirty="0">
                          <a:effectLst/>
                        </a:rPr>
                        <a:t>企業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044925"/>
                  </a:ext>
                </a:extLst>
              </a:tr>
              <a:tr h="368388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產學合作計畫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BF1E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其他單位</a:t>
                      </a: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D</a:t>
                      </a:r>
                      <a:r>
                        <a:rPr lang="zh-TW" altLang="en-US" sz="2000" dirty="0"/>
                        <a:t>醫院 </a:t>
                      </a:r>
                    </a:p>
                  </a:txBody>
                  <a:tcPr anchor="ctr">
                    <a:solidFill>
                      <a:srgbClr val="EB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633954"/>
                  </a:ext>
                </a:extLst>
              </a:tr>
              <a:tr h="368388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TW" sz="1600" kern="100" dirty="0">
                          <a:effectLst/>
                        </a:rPr>
                        <a:t>委訓計畫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5E3C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1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0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D</a:t>
                      </a:r>
                      <a:r>
                        <a:rPr lang="zh-TW" altLang="en-US" sz="2000" dirty="0"/>
                        <a:t>醫院 </a:t>
                      </a:r>
                    </a:p>
                  </a:txBody>
                  <a:tcPr anchor="ctr">
                    <a:solidFill>
                      <a:srgbClr val="D5E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0110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5716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14-5</a:t>
            </a:r>
            <a:r>
              <a:rPr lang="zh-TW" altLang="en-US" dirty="0"/>
              <a:t>各種智慧財產權衍生運用總金額表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37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19</a:t>
            </a:r>
            <a:endParaRPr lang="zh-TW" altLang="en-US" dirty="0"/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CAEA1427-958E-45CC-A056-B37775CBC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212" y="3125821"/>
            <a:ext cx="360000" cy="360000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32BCA57-53C2-4CB1-8807-640161E8C779}"/>
              </a:ext>
            </a:extLst>
          </p:cNvPr>
          <p:cNvGraphicFramePr>
            <a:graphicFrameLocks noGrp="1"/>
          </p:cNvGraphicFramePr>
          <p:nvPr/>
        </p:nvGraphicFramePr>
        <p:xfrm>
          <a:off x="162567" y="911114"/>
          <a:ext cx="11866866" cy="2027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0369">
                  <a:extLst>
                    <a:ext uri="{9D8B030D-6E8A-4147-A177-3AD203B41FA5}">
                      <a16:colId xmlns:a16="http://schemas.microsoft.com/office/drawing/2014/main" val="2731636349"/>
                    </a:ext>
                  </a:extLst>
                </a:gridCol>
                <a:gridCol w="2847109">
                  <a:extLst>
                    <a:ext uri="{9D8B030D-6E8A-4147-A177-3AD203B41FA5}">
                      <a16:colId xmlns:a16="http://schemas.microsoft.com/office/drawing/2014/main" val="3038648945"/>
                    </a:ext>
                  </a:extLst>
                </a:gridCol>
                <a:gridCol w="1575955">
                  <a:extLst>
                    <a:ext uri="{9D8B030D-6E8A-4147-A177-3AD203B41FA5}">
                      <a16:colId xmlns:a16="http://schemas.microsoft.com/office/drawing/2014/main" val="1447558793"/>
                    </a:ext>
                  </a:extLst>
                </a:gridCol>
                <a:gridCol w="1977811">
                  <a:extLst>
                    <a:ext uri="{9D8B030D-6E8A-4147-A177-3AD203B41FA5}">
                      <a16:colId xmlns:a16="http://schemas.microsoft.com/office/drawing/2014/main" val="3557664549"/>
                    </a:ext>
                  </a:extLst>
                </a:gridCol>
                <a:gridCol w="1977811">
                  <a:extLst>
                    <a:ext uri="{9D8B030D-6E8A-4147-A177-3AD203B41FA5}">
                      <a16:colId xmlns:a16="http://schemas.microsoft.com/office/drawing/2014/main" val="1225078419"/>
                    </a:ext>
                  </a:extLst>
                </a:gridCol>
                <a:gridCol w="1977811">
                  <a:extLst>
                    <a:ext uri="{9D8B030D-6E8A-4147-A177-3AD203B41FA5}">
                      <a16:colId xmlns:a16="http://schemas.microsoft.com/office/drawing/2014/main" val="676309965"/>
                    </a:ext>
                  </a:extLst>
                </a:gridCol>
              </a:tblGrid>
              <a:tr h="479310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400" b="1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方式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須繳交科發基金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不須繳交科發基金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09006"/>
                  </a:ext>
                </a:extLst>
              </a:tr>
              <a:tr h="309718">
                <a:tc rowSpan="5"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□學校</a:t>
                      </a:r>
                    </a:p>
                    <a:p>
                      <a:pPr algn="l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□研究學院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現金金額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645294"/>
                  </a:ext>
                </a:extLst>
              </a:tr>
              <a:tr h="3097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股票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股數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619937"/>
                  </a:ext>
                </a:extLst>
              </a:tr>
              <a:tr h="3097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股價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167399"/>
                  </a:ext>
                </a:extLst>
              </a:tr>
              <a:tr h="3097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其他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項目說明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759023"/>
                  </a:ext>
                </a:extLst>
              </a:tr>
              <a:tr h="3097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合計金額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466012"/>
                  </a:ext>
                </a:extLst>
              </a:tr>
            </a:tbl>
          </a:graphicData>
        </a:graphic>
      </p:graphicFrame>
      <p:sp>
        <p:nvSpPr>
          <p:cNvPr id="9" name="內容版面配置區 4">
            <a:extLst>
              <a:ext uri="{FF2B5EF4-FFF2-40B4-BE49-F238E27FC236}">
                <a16:creationId xmlns:a16="http://schemas.microsoft.com/office/drawing/2014/main" id="{9F4FE469-0B8C-415B-9983-42F77BE4B539}"/>
              </a:ext>
            </a:extLst>
          </p:cNvPr>
          <p:cNvSpPr txBox="1">
            <a:spLocks/>
          </p:cNvSpPr>
          <p:nvPr/>
        </p:nvSpPr>
        <p:spPr>
          <a:xfrm>
            <a:off x="394894" y="3108644"/>
            <a:ext cx="11525586" cy="1713841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承接代表：</a:t>
            </a:r>
            <a:r>
              <a:rPr lang="zh-TW" altLang="en-US" kern="100" dirty="0">
                <a:latin typeface="微軟正黑體" panose="020B0604030504040204" pitchFamily="34" charset="-120"/>
              </a:rPr>
              <a:t>請依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分別填報（研究學院名稱依核定匯入）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所有欄位將依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學校／研究學院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分別填報</a:t>
            </a:r>
            <a:endParaRPr lang="en-US" altLang="zh-TW" b="1" kern="100" dirty="0">
              <a:latin typeface="微軟正黑體" panose="020B0604030504040204" pitchFamily="34" charset="-120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FF8F56FD-6B0A-4C07-BA88-C7AF5D70C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254" y="5340927"/>
            <a:ext cx="3366656" cy="883228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     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補充說明：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14-5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為學校填報表冊</a:t>
            </a:r>
            <a:endParaRPr lang="en-US" altLang="zh-TW" sz="2000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E68672BF-EB26-48D1-8C2B-DDCDBE9B6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636" y="5226886"/>
            <a:ext cx="720000" cy="7200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74779C43-DD50-4D41-BF14-ACB8BED1A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27" y="317158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482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14-7</a:t>
            </a:r>
            <a:r>
              <a:rPr lang="zh-TW" altLang="en-US" dirty="0"/>
              <a:t>擔任產學合作計畫</a:t>
            </a:r>
            <a:r>
              <a:rPr lang="en-US" altLang="zh-TW" dirty="0"/>
              <a:t>/</a:t>
            </a:r>
            <a:r>
              <a:rPr lang="zh-TW" altLang="en-US" dirty="0"/>
              <a:t>委訓計畫主持人數統計表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38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20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1979781-6297-42F5-A7F4-0C2053E29AAC}"/>
              </a:ext>
            </a:extLst>
          </p:cNvPr>
          <p:cNvGraphicFramePr>
            <a:graphicFrameLocks noGrp="1"/>
          </p:cNvGraphicFramePr>
          <p:nvPr/>
        </p:nvGraphicFramePr>
        <p:xfrm>
          <a:off x="88091" y="927815"/>
          <a:ext cx="11921031" cy="8006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7318">
                  <a:extLst>
                    <a:ext uri="{9D8B030D-6E8A-4147-A177-3AD203B41FA5}">
                      <a16:colId xmlns:a16="http://schemas.microsoft.com/office/drawing/2014/main" val="342744545"/>
                    </a:ext>
                  </a:extLst>
                </a:gridCol>
                <a:gridCol w="2089259">
                  <a:extLst>
                    <a:ext uri="{9D8B030D-6E8A-4147-A177-3AD203B41FA5}">
                      <a16:colId xmlns:a16="http://schemas.microsoft.com/office/drawing/2014/main" val="3978539550"/>
                    </a:ext>
                  </a:extLst>
                </a:gridCol>
                <a:gridCol w="1485557">
                  <a:extLst>
                    <a:ext uri="{9D8B030D-6E8A-4147-A177-3AD203B41FA5}">
                      <a16:colId xmlns:a16="http://schemas.microsoft.com/office/drawing/2014/main" val="3629389551"/>
                    </a:ext>
                  </a:extLst>
                </a:gridCol>
                <a:gridCol w="1485557">
                  <a:extLst>
                    <a:ext uri="{9D8B030D-6E8A-4147-A177-3AD203B41FA5}">
                      <a16:colId xmlns:a16="http://schemas.microsoft.com/office/drawing/2014/main" val="669161079"/>
                    </a:ext>
                  </a:extLst>
                </a:gridCol>
                <a:gridCol w="2992582">
                  <a:extLst>
                    <a:ext uri="{9D8B030D-6E8A-4147-A177-3AD203B41FA5}">
                      <a16:colId xmlns:a16="http://schemas.microsoft.com/office/drawing/2014/main" val="553270514"/>
                    </a:ext>
                  </a:extLst>
                </a:gridCol>
                <a:gridCol w="1880754">
                  <a:extLst>
                    <a:ext uri="{9D8B030D-6E8A-4147-A177-3AD203B41FA5}">
                      <a16:colId xmlns:a16="http://schemas.microsoft.com/office/drawing/2014/main" val="3648121199"/>
                    </a:ext>
                  </a:extLst>
                </a:gridCol>
                <a:gridCol w="1400004">
                  <a:extLst>
                    <a:ext uri="{9D8B030D-6E8A-4147-A177-3AD203B41FA5}">
                      <a16:colId xmlns:a16="http://schemas.microsoft.com/office/drawing/2014/main" val="2417462961"/>
                    </a:ext>
                  </a:extLst>
                </a:gridCol>
              </a:tblGrid>
              <a:tr h="800690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承接代表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自然科技類</a:t>
                      </a:r>
                    </a:p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專任教師數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人文社會類</a:t>
                      </a:r>
                    </a:p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專任教師數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擔任產學合作計畫及委訓</a:t>
                      </a:r>
                      <a:br>
                        <a:rPr lang="en-US" alt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</a:b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計畫主持人之專任教師數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借調專任教師數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學生總數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066094"/>
                  </a:ext>
                </a:extLst>
              </a:tr>
            </a:tbl>
          </a:graphicData>
        </a:graphic>
      </p:graphicFrame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3DDC041A-597A-4A0B-A1BC-667505ED884B}"/>
              </a:ext>
            </a:extLst>
          </p:cNvPr>
          <p:cNvSpPr txBox="1">
            <a:spLocks/>
          </p:cNvSpPr>
          <p:nvPr/>
        </p:nvSpPr>
        <p:spPr>
          <a:xfrm>
            <a:off x="401557" y="1853887"/>
            <a:ext cx="11607564" cy="1846477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承接代表：</a:t>
            </a:r>
            <a:r>
              <a:rPr lang="zh-TW" altLang="en-US" kern="100" dirty="0">
                <a:latin typeface="微軟正黑體" panose="020B0604030504040204" pitchFamily="34" charset="-120"/>
              </a:rPr>
              <a:t>系統依來源代入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學校／研究學院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（研究學院名稱依核定匯入）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學校／研究學院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依教師之主聘系所分類。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4FEDC963-6E9B-439E-A676-F8A47EEB2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828" y="5260625"/>
            <a:ext cx="9104544" cy="1232258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     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補充說明：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學校不需自行分類承接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代表</a:t>
            </a:r>
            <a:r>
              <a:rPr lang="zh-TW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，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系統將依來源自動判別並分類呈現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系統彙整結果若異常，請優先回頭檢查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表1-</a:t>
            </a:r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</a:t>
            </a:r>
            <a:r>
              <a:rPr lang="zh-TW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／表</a:t>
            </a:r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1-8/</a:t>
            </a:r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表</a:t>
            </a:r>
            <a:r>
              <a:rPr lang="en-US" altLang="zh-TW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4-2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是否填報正確。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738CFE3-65A6-4C93-B94B-D03099362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727" y="3858387"/>
            <a:ext cx="831641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Arial" panose="020B0604020202020204" pitchFamily="34" charset="0"/>
              </a:rPr>
              <a:t>📌 資料來源：</a:t>
            </a:r>
            <a:b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表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1-1 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教師基本資料表</a:t>
            </a:r>
            <a:endParaRPr kumimoji="0" lang="en-US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表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1-8 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教師承接政府部門計畫案、產學計畫案及技術服務案資料表</a:t>
            </a:r>
            <a:endParaRPr kumimoji="0" lang="en-US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表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4-2 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各年級實際在學學生人數</a:t>
            </a:r>
            <a:endParaRPr kumimoji="0" lang="en-US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CAEA1427-958E-45CC-A056-B37775CBC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27" y="1946483"/>
            <a:ext cx="360000" cy="360000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98B6A7EC-43D1-4CA9-B155-B82AD304A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54" y="531347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27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14-8 </a:t>
            </a:r>
            <a:r>
              <a:rPr lang="zh-TW" altLang="en-US" dirty="0"/>
              <a:t>大學校院推動創新育成及技術移轉績效表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39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21</a:t>
            </a:r>
            <a:endParaRPr lang="zh-TW" altLang="en-US" dirty="0"/>
          </a:p>
        </p:txBody>
      </p:sp>
      <p:sp>
        <p:nvSpPr>
          <p:cNvPr id="10" name="內容版面配置區 4">
            <a:extLst>
              <a:ext uri="{FF2B5EF4-FFF2-40B4-BE49-F238E27FC236}">
                <a16:creationId xmlns:a16="http://schemas.microsoft.com/office/drawing/2014/main" id="{FCC24588-25B4-48AD-A57B-16E03EA776F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89171" y="2574334"/>
            <a:ext cx="11334692" cy="4086117"/>
          </a:xfrm>
          <a:solidFill>
            <a:srgbClr val="FFF0D2"/>
          </a:solidFill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學校與企業技術移轉成果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-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金額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若合約為未稅價，請學校自行計算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「含稅價」</a:t>
            </a:r>
            <a:r>
              <a:rPr lang="zh-TW" altLang="en-US" kern="100" dirty="0">
                <a:latin typeface="微軟正黑體" panose="020B0604030504040204" pitchFamily="34" charset="-120"/>
              </a:rPr>
              <a:t>填報。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若為股票</a:t>
            </a:r>
            <a:r>
              <a:rPr lang="zh-TW" altLang="en-US" kern="100" dirty="0">
                <a:latin typeface="微軟正黑體" panose="020B0604030504040204" pitchFamily="34" charset="-120"/>
              </a:rPr>
              <a:t>，填報。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其次為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面值</a:t>
            </a:r>
            <a:r>
              <a:rPr lang="zh-TW" altLang="en-US" kern="100" dirty="0">
                <a:latin typeface="微軟正黑體" panose="020B0604030504040204" pitchFamily="34" charset="-120"/>
              </a:rPr>
              <a:t>，以</a:t>
            </a:r>
            <a:r>
              <a:rPr lang="en-US" altLang="zh-TW" kern="100" dirty="0">
                <a:latin typeface="微軟正黑體" panose="020B0604030504040204" pitchFamily="34" charset="-120"/>
              </a:rPr>
              <a:t>1</a:t>
            </a:r>
            <a:r>
              <a:rPr lang="zh-TW" altLang="en-US" kern="100" dirty="0">
                <a:latin typeface="微軟正黑體" panose="020B0604030504040204" pitchFamily="34" charset="-120"/>
              </a:rPr>
              <a:t>股為單位。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股價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請先認定市場公開交易價格</a:t>
            </a:r>
            <a:r>
              <a:rPr lang="en-US" altLang="zh-TW" kern="100" dirty="0">
                <a:latin typeface="微軟正黑體" panose="020B0604030504040204" pitchFamily="34" charset="-120"/>
              </a:rPr>
              <a:t>(</a:t>
            </a:r>
            <a:r>
              <a:rPr lang="zh-TW" altLang="en-US" kern="100" dirty="0">
                <a:latin typeface="微軟正黑體" panose="020B0604030504040204" pitchFamily="34" charset="-120"/>
              </a:rPr>
              <a:t>以合約生效日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當日股價</a:t>
            </a:r>
            <a:r>
              <a:rPr lang="zh-TW" altLang="en-US" kern="100" dirty="0">
                <a:latin typeface="微軟正黑體" panose="020B0604030504040204" pitchFamily="34" charset="-120"/>
              </a:rPr>
              <a:t>金額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微軟正黑體" panose="020B0604030504040204" pitchFamily="34" charset="-120"/>
              </a:rPr>
              <a:t>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「當日股價」</a:t>
            </a:r>
            <a:r>
              <a:rPr lang="zh-TW" altLang="en-US" kern="100" dirty="0">
                <a:latin typeface="微軟正黑體" panose="020B0604030504040204" pitchFamily="34" charset="-120"/>
              </a:rPr>
              <a:t>係指學校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</a:t>
            </a:r>
            <a:r>
              <a:rPr lang="zh-TW" altLang="en-US" kern="100" dirty="0">
                <a:latin typeface="微軟正黑體" panose="020B0604030504040204" pitchFamily="34" charset="-120"/>
              </a:rPr>
              <a:t>該股票於公開市場之交易價格，原則以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收盤價</a:t>
            </a:r>
            <a:r>
              <a:rPr lang="zh-TW" altLang="en-US" kern="100" dirty="0">
                <a:latin typeface="微軟正黑體" panose="020B0604030504040204" pitchFamily="34" charset="-120"/>
              </a:rPr>
              <a:t>認定；若無法取得收盤價，得以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合約生效日最近一交易日之收盤價</a:t>
            </a:r>
            <a:r>
              <a:rPr lang="zh-TW" altLang="en-US" kern="100" dirty="0">
                <a:latin typeface="微軟正黑體" panose="020B0604030504040204" pitchFamily="34" charset="-120"/>
              </a:rPr>
              <a:t>替代。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金額</a:t>
            </a:r>
            <a:r>
              <a:rPr lang="zh-TW" altLang="en-US" kern="100" dirty="0">
                <a:latin typeface="微軟正黑體" panose="020B0604030504040204" pitchFamily="34" charset="-120"/>
              </a:rPr>
              <a:t>計算方式：</a:t>
            </a:r>
            <a:br>
              <a:rPr lang="zh-TW" altLang="en-US" kern="100" dirty="0">
                <a:latin typeface="微軟正黑體" panose="020B0604030504040204" pitchFamily="34" charset="-120"/>
              </a:rPr>
            </a:br>
            <a:r>
              <a:rPr lang="zh-TW" altLang="en-US" b="1" kern="100" dirty="0">
                <a:latin typeface="微軟正黑體" panose="020B0604030504040204" pitchFamily="34" charset="-120"/>
              </a:rPr>
              <a:t>➤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填報金額＝股價 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× 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股數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。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46C0BCA9-A3A8-412B-8E7C-28AE6FD53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37" y="2653113"/>
            <a:ext cx="360000" cy="360000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363FD676-5BFF-40A6-A811-CE71FBD9D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485141"/>
              </p:ext>
            </p:extLst>
          </p:nvPr>
        </p:nvGraphicFramePr>
        <p:xfrm>
          <a:off x="162565" y="954679"/>
          <a:ext cx="11846556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890">
                  <a:extLst>
                    <a:ext uri="{9D8B030D-6E8A-4147-A177-3AD203B41FA5}">
                      <a16:colId xmlns:a16="http://schemas.microsoft.com/office/drawing/2014/main" val="27187468"/>
                    </a:ext>
                  </a:extLst>
                </a:gridCol>
                <a:gridCol w="1513536">
                  <a:extLst>
                    <a:ext uri="{9D8B030D-6E8A-4147-A177-3AD203B41FA5}">
                      <a16:colId xmlns:a16="http://schemas.microsoft.com/office/drawing/2014/main" val="3870164921"/>
                    </a:ext>
                  </a:extLst>
                </a:gridCol>
                <a:gridCol w="987213">
                  <a:extLst>
                    <a:ext uri="{9D8B030D-6E8A-4147-A177-3AD203B41FA5}">
                      <a16:colId xmlns:a16="http://schemas.microsoft.com/office/drawing/2014/main" val="2366916550"/>
                    </a:ext>
                  </a:extLst>
                </a:gridCol>
                <a:gridCol w="987213">
                  <a:extLst>
                    <a:ext uri="{9D8B030D-6E8A-4147-A177-3AD203B41FA5}">
                      <a16:colId xmlns:a16="http://schemas.microsoft.com/office/drawing/2014/main" val="329557926"/>
                    </a:ext>
                  </a:extLst>
                </a:gridCol>
                <a:gridCol w="987213">
                  <a:extLst>
                    <a:ext uri="{9D8B030D-6E8A-4147-A177-3AD203B41FA5}">
                      <a16:colId xmlns:a16="http://schemas.microsoft.com/office/drawing/2014/main" val="2379936890"/>
                    </a:ext>
                  </a:extLst>
                </a:gridCol>
                <a:gridCol w="987213">
                  <a:extLst>
                    <a:ext uri="{9D8B030D-6E8A-4147-A177-3AD203B41FA5}">
                      <a16:colId xmlns:a16="http://schemas.microsoft.com/office/drawing/2014/main" val="3424447926"/>
                    </a:ext>
                  </a:extLst>
                </a:gridCol>
                <a:gridCol w="987213">
                  <a:extLst>
                    <a:ext uri="{9D8B030D-6E8A-4147-A177-3AD203B41FA5}">
                      <a16:colId xmlns:a16="http://schemas.microsoft.com/office/drawing/2014/main" val="1503241734"/>
                    </a:ext>
                  </a:extLst>
                </a:gridCol>
                <a:gridCol w="987213">
                  <a:extLst>
                    <a:ext uri="{9D8B030D-6E8A-4147-A177-3AD203B41FA5}">
                      <a16:colId xmlns:a16="http://schemas.microsoft.com/office/drawing/2014/main" val="276838657"/>
                    </a:ext>
                  </a:extLst>
                </a:gridCol>
                <a:gridCol w="1291549">
                  <a:extLst>
                    <a:ext uri="{9D8B030D-6E8A-4147-A177-3AD203B41FA5}">
                      <a16:colId xmlns:a16="http://schemas.microsoft.com/office/drawing/2014/main" val="897433911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72866086"/>
                    </a:ext>
                  </a:extLst>
                </a:gridCol>
                <a:gridCol w="1039091">
                  <a:extLst>
                    <a:ext uri="{9D8B030D-6E8A-4147-A177-3AD203B41FA5}">
                      <a16:colId xmlns:a16="http://schemas.microsoft.com/office/drawing/2014/main" val="4115802813"/>
                    </a:ext>
                  </a:extLst>
                </a:gridCol>
                <a:gridCol w="786939">
                  <a:extLst>
                    <a:ext uri="{9D8B030D-6E8A-4147-A177-3AD203B41FA5}">
                      <a16:colId xmlns:a16="http://schemas.microsoft.com/office/drawing/2014/main" val="1329231571"/>
                    </a:ext>
                  </a:extLst>
                </a:gridCol>
              </a:tblGrid>
              <a:tr h="166370">
                <a:tc rowSpan="5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學校與企業技術移轉成果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自育成中心畢業之企業家數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至校內育成中心培育之企業進行實習之學生人次及時數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育成中心收入</a:t>
                      </a:r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492450"/>
                  </a:ext>
                </a:extLst>
              </a:tr>
              <a:tr h="635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學校育成中心培育之企業</a:t>
                      </a:r>
                      <a:endParaRPr lang="zh-TW" sz="16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非學校育成中心培育之企業有技術移轉之企業</a:t>
                      </a:r>
                      <a:endParaRPr lang="zh-TW" sz="16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9839708"/>
                  </a:ext>
                </a:extLst>
              </a:tr>
              <a:tr h="2349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進駐企業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實體進駐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zh-TW" sz="16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合約企業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虛擬進駐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zh-TW" sz="16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180140"/>
                  </a:ext>
                </a:extLst>
              </a:tr>
              <a:tr h="1974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有技術移轉</a:t>
                      </a:r>
                      <a:endParaRPr lang="zh-TW" sz="16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無技術移轉家數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有技術移轉</a:t>
                      </a:r>
                      <a:endParaRPr lang="zh-TW" sz="16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無技術移轉家數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家數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金額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830270"/>
                  </a:ext>
                </a:extLst>
              </a:tr>
              <a:tr h="3206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金額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家數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金額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168127"/>
                  </a:ext>
                </a:extLst>
              </a:tr>
            </a:tbl>
          </a:graphicData>
        </a:graphic>
      </p:graphicFrame>
      <p:sp>
        <p:nvSpPr>
          <p:cNvPr id="15" name="Rectangle 7">
            <a:extLst>
              <a:ext uri="{FF2B5EF4-FFF2-40B4-BE49-F238E27FC236}">
                <a16:creationId xmlns:a16="http://schemas.microsoft.com/office/drawing/2014/main" id="{3E70BA80-7725-4336-B65D-97B367E7D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0673" y="5683827"/>
            <a:ext cx="4263189" cy="809056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solidFill>
              <a:srgbClr val="F4A3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✔ 台科大、北科大：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本表須一併納入研究學院資料，請學校整合填報</a:t>
            </a:r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EAE0E517-F63F-411A-8396-B87F7B45C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2536" y="5728355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64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3">
            <a:extLst>
              <a:ext uri="{FF2B5EF4-FFF2-40B4-BE49-F238E27FC236}">
                <a16:creationId xmlns:a16="http://schemas.microsoft.com/office/drawing/2014/main" id="{AF688635-F2B7-4680-945E-399100E220E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03008622"/>
              </p:ext>
            </p:extLst>
          </p:nvPr>
        </p:nvGraphicFramePr>
        <p:xfrm>
          <a:off x="446808" y="1371601"/>
          <a:ext cx="11379441" cy="5194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1056">
                  <a:extLst>
                    <a:ext uri="{9D8B030D-6E8A-4147-A177-3AD203B41FA5}">
                      <a16:colId xmlns:a16="http://schemas.microsoft.com/office/drawing/2014/main" val="3427972571"/>
                    </a:ext>
                  </a:extLst>
                </a:gridCol>
                <a:gridCol w="7098385">
                  <a:extLst>
                    <a:ext uri="{9D8B030D-6E8A-4147-A177-3AD203B41FA5}">
                      <a16:colId xmlns:a16="http://schemas.microsoft.com/office/drawing/2014/main" val="3364513182"/>
                    </a:ext>
                  </a:extLst>
                </a:gridCol>
              </a:tblGrid>
              <a:tr h="74029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表冊編號</a:t>
                      </a:r>
                    </a:p>
                  </a:txBody>
                  <a:tcPr anchor="ctr"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A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/>
                        <a:t>說明</a:t>
                      </a:r>
                    </a:p>
                  </a:txBody>
                  <a:tcPr anchor="ctr"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A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418084"/>
                  </a:ext>
                </a:extLst>
              </a:tr>
              <a:tr h="740298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dirty="0"/>
                        <a:t>表</a:t>
                      </a:r>
                      <a:r>
                        <a:rPr lang="en-US" altLang="zh-TW" sz="2000" dirty="0"/>
                        <a:t>12-2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539750" indent="0" algn="l"/>
                      <a:r>
                        <a:rPr lang="zh-TW" altLang="en-US" sz="2000" dirty="0"/>
                        <a:t>刪除​表冊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970351"/>
                  </a:ext>
                </a:extLst>
              </a:tr>
              <a:tr h="1175245"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/>
                        <a:t>表</a:t>
                      </a:r>
                      <a:r>
                        <a:rPr lang="en-US" altLang="zh-TW" sz="2000" dirty="0"/>
                        <a:t>1-8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1-12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1-16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6-2</a:t>
                      </a:r>
                      <a:r>
                        <a:rPr lang="zh-TW" altLang="en-US" sz="2000" dirty="0"/>
                        <a:t>、</a:t>
                      </a:r>
                      <a:br>
                        <a:rPr lang="en-US" altLang="zh-TW" sz="2000" dirty="0"/>
                      </a:br>
                      <a:r>
                        <a:rPr lang="zh-TW" altLang="en-US" sz="2000" dirty="0"/>
                        <a:t>表</a:t>
                      </a:r>
                      <a:r>
                        <a:rPr lang="en-US" altLang="zh-TW" sz="2000" dirty="0"/>
                        <a:t>4-7-4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14-1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14-3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14-5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因應法規與應用需求調整欄位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定義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088047"/>
                  </a:ext>
                </a:extLst>
              </a:tr>
              <a:tr h="740298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dirty="0"/>
                        <a:t>表</a:t>
                      </a:r>
                      <a:r>
                        <a:rPr lang="en-US" altLang="zh-TW" sz="2000" dirty="0"/>
                        <a:t>7-4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539750" indent="0" algn="l" defTabSz="914332" rtl="0" eaLnBrk="1" latinLnBrk="0" hangingPunct="1"/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刪減未用欄位，新增必要欄位，以最少資料滿足評鑑需求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606416"/>
                  </a:ext>
                </a:extLst>
              </a:tr>
              <a:tr h="1057748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dirty="0"/>
                        <a:t>表</a:t>
                      </a:r>
                      <a:r>
                        <a:rPr lang="en-US" altLang="zh-TW" sz="2000" dirty="0"/>
                        <a:t>14-2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14-4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/>
                        <a:t>因應應用需求新增欄位（系統自動產出，免填）</a:t>
                      </a:r>
                      <a:endParaRPr lang="en-US" altLang="zh-TW" sz="2000" dirty="0"/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156326"/>
                  </a:ext>
                </a:extLst>
              </a:tr>
              <a:tr h="740298"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/>
                        <a:t>表</a:t>
                      </a:r>
                      <a:r>
                        <a:rPr lang="en-US" altLang="zh-TW" sz="2000" dirty="0"/>
                        <a:t>14-8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14-9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14-11</a:t>
                      </a:r>
                      <a:r>
                        <a:rPr lang="zh-TW" altLang="en-US" sz="2000" dirty="0"/>
                        <a:t>、表</a:t>
                      </a:r>
                      <a:r>
                        <a:rPr lang="en-US" altLang="zh-TW" sz="2000" dirty="0"/>
                        <a:t>14-12</a:t>
                      </a:r>
                      <a:endParaRPr lang="zh-TW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539750" indent="0" algn="l" defTabSz="914332" rtl="0" eaLnBrk="1" latinLnBrk="0" hangingPunct="1">
                        <a:defRPr sz="1600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本期起皆涵蓋研究學院資料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701273"/>
                  </a:ext>
                </a:extLst>
              </a:tr>
            </a:tbl>
          </a:graphicData>
        </a:graphic>
      </p:graphicFrame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本期異動摘要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00</a:t>
            </a:r>
            <a:endParaRPr lang="zh-TW" altLang="en-US" dirty="0"/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460DD4F4-E7B7-457A-9E54-24C404F39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893" y="3249000"/>
            <a:ext cx="360000" cy="360000"/>
          </a:xfrm>
          <a:prstGeom prst="rect">
            <a:avLst/>
          </a:prstGeom>
        </p:spPr>
      </p:pic>
      <p:sp>
        <p:nvSpPr>
          <p:cNvPr id="16" name="內容版面配置區 4">
            <a:extLst>
              <a:ext uri="{FF2B5EF4-FFF2-40B4-BE49-F238E27FC236}">
                <a16:creationId xmlns:a16="http://schemas.microsoft.com/office/drawing/2014/main" id="{94D29027-75BF-4846-887D-A839D315B630}"/>
              </a:ext>
            </a:extLst>
          </p:cNvPr>
          <p:cNvSpPr txBox="1">
            <a:spLocks/>
          </p:cNvSpPr>
          <p:nvPr/>
        </p:nvSpPr>
        <p:spPr>
          <a:xfrm>
            <a:off x="446809" y="877079"/>
            <a:ext cx="11562316" cy="5614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b="1" dirty="0"/>
              <a:t>影響表冊共 </a:t>
            </a:r>
            <a:r>
              <a:rPr lang="en-US" altLang="zh-TW" b="1" dirty="0"/>
              <a:t>17 </a:t>
            </a:r>
            <a:r>
              <a:rPr lang="zh-TW" altLang="en-US" b="1" dirty="0"/>
              <a:t>張</a:t>
            </a:r>
            <a:endParaRPr lang="en-US" altLang="zh-TW" dirty="0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2C00C87B-62E6-416F-A8A3-A0199F706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893" y="2308248"/>
            <a:ext cx="360000" cy="360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52B137D5-3F80-4312-BBD5-CDE8BD2501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7893" y="4185647"/>
            <a:ext cx="360000" cy="360000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4931D234-4249-459C-8C38-2A3B4BDB04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7893" y="6105862"/>
            <a:ext cx="360000" cy="360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9F2D8EA-5097-4931-9BBA-0E34108AD8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893" y="512639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57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61F383-ABED-4830-9F00-BCFFA382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14-8 </a:t>
            </a:r>
            <a:r>
              <a:rPr lang="zh-TW" altLang="en-US" dirty="0"/>
              <a:t>大學校院推動創新育成及技術移轉績效表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3F47D38-3A63-475B-8A81-18F5A82D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40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5BD59B1-1E85-4A11-8101-6809973F80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22</a:t>
            </a:r>
            <a:endParaRPr lang="zh-TW" altLang="en-US" dirty="0"/>
          </a:p>
        </p:txBody>
      </p:sp>
      <p:sp>
        <p:nvSpPr>
          <p:cNvPr id="12" name="內容版面配置區 3">
            <a:extLst>
              <a:ext uri="{FF2B5EF4-FFF2-40B4-BE49-F238E27FC236}">
                <a16:creationId xmlns:a16="http://schemas.microsoft.com/office/drawing/2014/main" id="{09D9DC70-7D84-4BEF-9BAB-EAF07299F627}"/>
              </a:ext>
            </a:extLst>
          </p:cNvPr>
          <p:cNvSpPr txBox="1">
            <a:spLocks/>
          </p:cNvSpPr>
          <p:nvPr/>
        </p:nvSpPr>
        <p:spPr>
          <a:xfrm>
            <a:off x="1383453" y="1164008"/>
            <a:ext cx="9653515" cy="20444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案例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kern="100" dirty="0">
                <a:latin typeface="微軟正黑體" panose="020B0604030504040204" pitchFamily="34" charset="-120"/>
              </a:rPr>
              <a:t>學校於</a:t>
            </a:r>
            <a:r>
              <a:rPr lang="en-US" altLang="zh-TW" kern="100" dirty="0">
                <a:latin typeface="微軟正黑體" panose="020B0604030504040204" pitchFamily="34" charset="-120"/>
              </a:rPr>
              <a:t>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2</a:t>
            </a:r>
            <a:r>
              <a:rPr lang="zh-TW" altLang="en-US" kern="100" dirty="0">
                <a:latin typeface="微軟正黑體" panose="020B0604030504040204" pitchFamily="34" charset="-120"/>
              </a:rPr>
              <a:t>月</a:t>
            </a:r>
            <a:r>
              <a:rPr lang="en-US" altLang="zh-TW" kern="100" dirty="0">
                <a:latin typeface="微軟正黑體" panose="020B0604030504040204" pitchFamily="34" charset="-120"/>
              </a:rPr>
              <a:t>10</a:t>
            </a:r>
            <a:r>
              <a:rPr lang="zh-TW" altLang="en-US" kern="100" dirty="0">
                <a:latin typeface="微軟正黑體" panose="020B0604030504040204" pitchFamily="34" charset="-120"/>
              </a:rPr>
              <a:t>日與合約企業簽約，合約以股票作為技術移轉對價，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b="1" kern="100" dirty="0">
                <a:latin typeface="微軟正黑體" panose="020B0604030504040204" pitchFamily="34" charset="-120"/>
              </a:rPr>
              <a:t>股數為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2,000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股</a:t>
            </a:r>
            <a:endParaRPr lang="en-US" altLang="zh-TW" b="1" kern="100" dirty="0">
              <a:latin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b="1" kern="100" dirty="0">
                <a:latin typeface="微軟正黑體" panose="020B0604030504040204" pitchFamily="34" charset="-120"/>
              </a:rPr>
              <a:t>填報時，股價請以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市場公開交易價格計算，原則採用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收盤價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kern="100" dirty="0">
                <a:latin typeface="微軟正黑體" panose="020B0604030504040204" pitchFamily="34" charset="-120"/>
              </a:rPr>
              <a:t>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</a:t>
            </a:r>
            <a:r>
              <a:rPr lang="en-US" altLang="zh-TW" kern="100" dirty="0">
                <a:latin typeface="微軟正黑體" panose="020B0604030504040204" pitchFamily="34" charset="-120"/>
              </a:rPr>
              <a:t>(114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3</a:t>
            </a:r>
            <a:r>
              <a:rPr lang="zh-TW" altLang="en-US" kern="100" dirty="0">
                <a:latin typeface="微軟正黑體" panose="020B0604030504040204" pitchFamily="34" charset="-120"/>
              </a:rPr>
              <a:t>月</a:t>
            </a:r>
            <a:r>
              <a:rPr lang="en-US" altLang="zh-TW" kern="100" dirty="0">
                <a:latin typeface="微軟正黑體" panose="020B0604030504040204" pitchFamily="34" charset="-120"/>
              </a:rPr>
              <a:t>3</a:t>
            </a:r>
            <a:r>
              <a:rPr lang="zh-TW" altLang="en-US" kern="100" dirty="0">
                <a:latin typeface="微軟正黑體" panose="020B0604030504040204" pitchFamily="34" charset="-120"/>
              </a:rPr>
              <a:t>日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收盤價為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50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元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股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3" name="內容版面配置區 3">
            <a:extLst>
              <a:ext uri="{FF2B5EF4-FFF2-40B4-BE49-F238E27FC236}">
                <a16:creationId xmlns:a16="http://schemas.microsoft.com/office/drawing/2014/main" id="{4E1A4721-38C6-4DEB-88FF-3B7F80A77088}"/>
              </a:ext>
            </a:extLst>
          </p:cNvPr>
          <p:cNvSpPr txBox="1">
            <a:spLocks/>
          </p:cNvSpPr>
          <p:nvPr/>
        </p:nvSpPr>
        <p:spPr>
          <a:xfrm>
            <a:off x="1383453" y="3429000"/>
            <a:ext cx="10625666" cy="2978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0950" indent="-125095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TW" altLang="en-US" b="1" kern="100" dirty="0">
                <a:latin typeface="微軟正黑體" panose="020B0604030504040204" pitchFamily="34" charset="-120"/>
              </a:rPr>
              <a:t>填報金額＝股價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×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股數</a:t>
            </a:r>
            <a:br>
              <a:rPr lang="en-US" altLang="zh-TW" b="1" kern="100" dirty="0">
                <a:latin typeface="微軟正黑體" panose="020B0604030504040204" pitchFamily="34" charset="-120"/>
              </a:rPr>
            </a:br>
            <a:r>
              <a:rPr lang="en-US" altLang="zh-TW" b="1" kern="100" dirty="0">
                <a:latin typeface="微軟正黑體" panose="020B0604030504040204" pitchFamily="34" charset="-120"/>
              </a:rPr>
              <a:t>=50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元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×2,000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股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=100,000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元。</a:t>
            </a:r>
          </a:p>
        </p:txBody>
      </p:sp>
    </p:spTree>
    <p:extLst>
      <p:ext uri="{BB962C8B-B14F-4D97-AF65-F5344CB8AC3E}">
        <p14:creationId xmlns:p14="http://schemas.microsoft.com/office/powerpoint/2010/main" val="34376430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內容版面配置區 4">
            <a:extLst>
              <a:ext uri="{FF2B5EF4-FFF2-40B4-BE49-F238E27FC236}">
                <a16:creationId xmlns:a16="http://schemas.microsoft.com/office/drawing/2014/main" id="{12A1F12F-CA86-43FF-AD23-628DE678ACD4}"/>
              </a:ext>
            </a:extLst>
          </p:cNvPr>
          <p:cNvSpPr txBox="1">
            <a:spLocks/>
          </p:cNvSpPr>
          <p:nvPr/>
        </p:nvSpPr>
        <p:spPr>
          <a:xfrm>
            <a:off x="442885" y="1963883"/>
            <a:ext cx="11371580" cy="1631370"/>
          </a:xfrm>
          <a:prstGeom prst="rect">
            <a:avLst/>
          </a:prstGeom>
          <a:solidFill>
            <a:srgbClr val="F2FCDA"/>
          </a:solidFill>
          <a:ln w="57150">
            <a:solidFill>
              <a:srgbClr val="F4A3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本表涵蓋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研究學院</a:t>
            </a:r>
            <a:r>
              <a:rPr lang="zh-TW" altLang="en-US" kern="100" dirty="0">
                <a:latin typeface="微軟正黑體" panose="020B0604030504040204" pitchFamily="34" charset="-120"/>
              </a:rPr>
              <a:t>資料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三表均應包含研究學院所屬師生、衍生或合作事業資料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kern="100" dirty="0">
              <a:latin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B679C7-ABB4-4823-B12D-A5FC8E632960}"/>
              </a:ext>
            </a:extLst>
          </p:cNvPr>
          <p:cNvSpPr/>
          <p:nvPr/>
        </p:nvSpPr>
        <p:spPr>
          <a:xfrm>
            <a:off x="-1" y="26570"/>
            <a:ext cx="1383454" cy="1631371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315C9A-0B48-4904-8F80-F08247CA7EC0}"/>
              </a:ext>
            </a:extLst>
          </p:cNvPr>
          <p:cNvSpPr/>
          <p:nvPr/>
        </p:nvSpPr>
        <p:spPr>
          <a:xfrm>
            <a:off x="1383454" y="47350"/>
            <a:ext cx="10808546" cy="1610591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0"/>
            <a:ext cx="10625666" cy="1610591"/>
          </a:xfrm>
        </p:spPr>
        <p:txBody>
          <a:bodyPr>
            <a:no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14-9</a:t>
            </a:r>
            <a:r>
              <a:rPr lang="zh-TW" altLang="en-US" dirty="0"/>
              <a:t>學校師生創新創業明細表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14-11</a:t>
            </a:r>
            <a:r>
              <a:rPr lang="zh-TW" altLang="en-US" dirty="0"/>
              <a:t>學校衍生企業明細表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14-12</a:t>
            </a:r>
            <a:r>
              <a:rPr lang="zh-TW" altLang="en-US" dirty="0"/>
              <a:t>學校合作企業新事業部門明細表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41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1383454" cy="1631370"/>
          </a:xfrm>
        </p:spPr>
        <p:txBody>
          <a:bodyPr/>
          <a:lstStyle/>
          <a:p>
            <a:r>
              <a:rPr lang="en-US" altLang="zh-TW" dirty="0"/>
              <a:t>23</a:t>
            </a:r>
            <a:endParaRPr lang="zh-TW" altLang="en-US" dirty="0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7DDA0337-1E79-44E5-AE88-120D4F6D8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653" y="2104755"/>
            <a:ext cx="360000" cy="360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25303326-026B-4501-8560-AF57468A5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53" y="4431786"/>
            <a:ext cx="720000" cy="720000"/>
          </a:xfrm>
          <a:prstGeom prst="rect">
            <a:avLst/>
          </a:prstGeom>
        </p:spPr>
      </p:pic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B0D32B28-655D-4A6C-BD30-BDE4508A759F}"/>
              </a:ext>
            </a:extLst>
          </p:cNvPr>
          <p:cNvSpPr/>
          <p:nvPr/>
        </p:nvSpPr>
        <p:spPr>
          <a:xfrm>
            <a:off x="2306784" y="4264625"/>
            <a:ext cx="9507681" cy="1367444"/>
          </a:xfrm>
          <a:prstGeom prst="roundRect">
            <a:avLst/>
          </a:prstGeom>
          <a:solidFill>
            <a:schemeClr val="bg1">
              <a:lumMod val="95000"/>
              <a:alpha val="50196"/>
            </a:schemeClr>
          </a:solidFill>
          <a:ln w="57150">
            <a:solidFill>
              <a:srgbClr val="F4A3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填報提醒</a:t>
            </a:r>
            <a:endParaRPr lang="en-US" altLang="zh-TW" sz="2000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pPr marL="363538" indent="-363538"/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✔ 台科大、北科大：</a:t>
            </a:r>
            <a:r>
              <a:rPr lang="en-US" altLang="zh-TW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3</a:t>
            </a:r>
            <a:r>
              <a:rPr lang="zh-TW" altLang="en-US" sz="2000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張表須一併納入研究學院資料，請學校整合填報</a:t>
            </a:r>
            <a:endParaRPr lang="en-US" altLang="zh-TW" sz="2000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74973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4CB679C7-ABB4-4823-B12D-A5FC8E632960}"/>
              </a:ext>
            </a:extLst>
          </p:cNvPr>
          <p:cNvSpPr/>
          <p:nvPr/>
        </p:nvSpPr>
        <p:spPr>
          <a:xfrm>
            <a:off x="-1" y="26570"/>
            <a:ext cx="1383454" cy="1631371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315C9A-0B48-4904-8F80-F08247CA7EC0}"/>
              </a:ext>
            </a:extLst>
          </p:cNvPr>
          <p:cNvSpPr/>
          <p:nvPr/>
        </p:nvSpPr>
        <p:spPr>
          <a:xfrm>
            <a:off x="1383454" y="47350"/>
            <a:ext cx="10808546" cy="1610591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0"/>
            <a:ext cx="10625666" cy="1610591"/>
          </a:xfrm>
        </p:spPr>
        <p:txBody>
          <a:bodyPr>
            <a:no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14-5   </a:t>
            </a:r>
            <a:r>
              <a:rPr lang="zh-TW" altLang="en-US" dirty="0"/>
              <a:t>各種智慧財產權衍生運用總金額表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14-9   </a:t>
            </a:r>
            <a:r>
              <a:rPr lang="zh-TW" altLang="en-US" dirty="0"/>
              <a:t>學校師生創新創業明細表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14-11 </a:t>
            </a:r>
            <a:r>
              <a:rPr lang="zh-TW" altLang="en-US" dirty="0"/>
              <a:t>學校衍生企業明細表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42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1383454" cy="1631370"/>
          </a:xfrm>
        </p:spPr>
        <p:txBody>
          <a:bodyPr/>
          <a:lstStyle/>
          <a:p>
            <a:r>
              <a:rPr lang="en-US" altLang="zh-TW" dirty="0"/>
              <a:t>24</a:t>
            </a:r>
            <a:endParaRPr lang="zh-TW" altLang="en-US" dirty="0"/>
          </a:p>
        </p:txBody>
      </p:sp>
      <p:sp>
        <p:nvSpPr>
          <p:cNvPr id="13" name="內容版面配置區 3">
            <a:extLst>
              <a:ext uri="{FF2B5EF4-FFF2-40B4-BE49-F238E27FC236}">
                <a16:creationId xmlns:a16="http://schemas.microsoft.com/office/drawing/2014/main" id="{BF08B7D7-681A-4A18-9DBE-6932E5C9090B}"/>
              </a:ext>
            </a:extLst>
          </p:cNvPr>
          <p:cNvSpPr txBox="1">
            <a:spLocks/>
          </p:cNvSpPr>
          <p:nvPr/>
        </p:nvSpPr>
        <p:spPr>
          <a:xfrm>
            <a:off x="352899" y="1825935"/>
            <a:ext cx="11486202" cy="1603065"/>
          </a:xfrm>
          <a:prstGeom prst="rect">
            <a:avLst/>
          </a:prstGeom>
          <a:solidFill>
            <a:srgbClr val="FFF0D2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修改定義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endParaRPr lang="zh-TW" altLang="en-US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股價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原則上以市場公開交易價格填報，並以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</a:t>
            </a:r>
            <a:r>
              <a:rPr lang="zh-TW" altLang="en-US" kern="100" dirty="0">
                <a:latin typeface="微軟正黑體" panose="020B0604030504040204" pitchFamily="34" charset="-120"/>
              </a:rPr>
              <a:t>之收盤價為準；倘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</a:t>
            </a:r>
            <a:r>
              <a:rPr lang="zh-TW" altLang="en-US" kern="100" dirty="0">
                <a:latin typeface="微軟正黑體" panose="020B0604030504040204" pitchFamily="34" charset="-120"/>
              </a:rPr>
              <a:t>適逢例假日或非交易日，致無收盤價可供參考時，則以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合約生效日</a:t>
            </a:r>
            <a:r>
              <a:rPr lang="zh-TW" altLang="en-US" kern="100" dirty="0">
                <a:latin typeface="微軟正黑體" panose="020B0604030504040204" pitchFamily="34" charset="-120"/>
              </a:rPr>
              <a:t>後首個有收盤價之交易日收盤價計算。</a:t>
            </a:r>
            <a:endParaRPr lang="en-US" altLang="zh-TW" sz="1800" kern="100" dirty="0">
              <a:latin typeface="微軟正黑體" panose="020B0604030504040204" pitchFamily="34" charset="-120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73029701-D6A0-4355-9245-029A2487A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90" y="195637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341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43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下期表冊異動預告</a:t>
            </a:r>
            <a:endParaRPr lang="en-US" altLang="zh-TW" sz="4400" b="1" dirty="0">
              <a:solidFill>
                <a:srgbClr val="444444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27237067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內容版面配置區 4">
            <a:extLst>
              <a:ext uri="{FF2B5EF4-FFF2-40B4-BE49-F238E27FC236}">
                <a16:creationId xmlns:a16="http://schemas.microsoft.com/office/drawing/2014/main" id="{5E4F18A2-6CEF-4BD0-A4C9-9C26043E2E88}"/>
              </a:ext>
            </a:extLst>
          </p:cNvPr>
          <p:cNvSpPr txBox="1">
            <a:spLocks/>
          </p:cNvSpPr>
          <p:nvPr/>
        </p:nvSpPr>
        <p:spPr>
          <a:xfrm>
            <a:off x="345441" y="3914459"/>
            <a:ext cx="11541759" cy="1553672"/>
          </a:xfrm>
          <a:prstGeom prst="rect">
            <a:avLst/>
          </a:prstGeom>
          <a:solidFill>
            <a:srgbClr val="F2FCDA"/>
          </a:solidFill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27275" indent="-2327275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50-54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55-59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60-64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65-69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 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70-74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75-79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b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</a:b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80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歲及以上</a:t>
            </a:r>
          </a:p>
          <a:p>
            <a:pPr marL="342874" indent="-342874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年齡區間新增細分類：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50-54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55-59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…80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歲及以上」共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7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區間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  <a:endParaRPr lang="en-US" altLang="zh-TW" kern="100" dirty="0">
              <a:latin typeface="微軟正黑體" panose="020B0604030504040204" pitchFamily="34" charset="-12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4A63BF1-721D-40E2-AE55-C7F9DC83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4-15 </a:t>
            </a:r>
            <a:r>
              <a:rPr lang="zh-TW" altLang="en-US" dirty="0"/>
              <a:t>年齡別學生人數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F958DB-A29B-4A6C-BC75-8FB652F73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44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C4C784E-1BFC-40CF-9555-7772F7F0278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5287" y="3284889"/>
            <a:ext cx="11551913" cy="536049"/>
          </a:xfrm>
          <a:solidFill>
            <a:srgbClr val="FFDCDC"/>
          </a:solidFill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dirty="0"/>
              <a:t>    </a:t>
            </a:r>
            <a:r>
              <a:rPr lang="en-US" altLang="zh-TW" b="1" dirty="0"/>
              <a:t>【</a:t>
            </a:r>
            <a:r>
              <a:rPr lang="zh-TW" altLang="en-US" b="1" dirty="0"/>
              <a:t>刪除欄位</a:t>
            </a:r>
            <a:r>
              <a:rPr lang="en-US" altLang="zh-TW" b="1" dirty="0"/>
              <a:t>】</a:t>
            </a:r>
            <a:r>
              <a:rPr lang="zh-TW" altLang="en-US" dirty="0"/>
              <a:t>：</a:t>
            </a:r>
            <a:r>
              <a:rPr lang="en-US" altLang="zh-TW" b="1" dirty="0">
                <a:solidFill>
                  <a:srgbClr val="FF0000"/>
                </a:solidFill>
              </a:rPr>
              <a:t>50-59</a:t>
            </a:r>
            <a:r>
              <a:rPr lang="zh-TW" altLang="en-US" b="1" dirty="0">
                <a:solidFill>
                  <a:srgbClr val="FF0000"/>
                </a:solidFill>
              </a:rPr>
              <a:t>歲、</a:t>
            </a:r>
            <a:r>
              <a:rPr lang="en-US" altLang="zh-TW" b="1" dirty="0">
                <a:solidFill>
                  <a:srgbClr val="FF0000"/>
                </a:solidFill>
              </a:rPr>
              <a:t>60</a:t>
            </a:r>
            <a:r>
              <a:rPr lang="zh-TW" altLang="en-US" b="1" dirty="0">
                <a:solidFill>
                  <a:srgbClr val="FF0000"/>
                </a:solidFill>
              </a:rPr>
              <a:t>歲以上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A31177B-9D40-48AC-AD7F-A5A5628FA3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86C86BA2-F58A-4C5D-8108-966453AE73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120095"/>
              </p:ext>
            </p:extLst>
          </p:nvPr>
        </p:nvGraphicFramePr>
        <p:xfrm>
          <a:off x="1309245" y="2129905"/>
          <a:ext cx="10699876" cy="1031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5667">
                  <a:extLst>
                    <a:ext uri="{9D8B030D-6E8A-4147-A177-3AD203B41FA5}">
                      <a16:colId xmlns:a16="http://schemas.microsoft.com/office/drawing/2014/main" val="283332455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4135892446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1614021068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441393819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460492792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2819117397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2683192773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1151382299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2333767689"/>
                    </a:ext>
                  </a:extLst>
                </a:gridCol>
                <a:gridCol w="704434">
                  <a:extLst>
                    <a:ext uri="{9D8B030D-6E8A-4147-A177-3AD203B41FA5}">
                      <a16:colId xmlns:a16="http://schemas.microsoft.com/office/drawing/2014/main" val="1713701324"/>
                    </a:ext>
                  </a:extLst>
                </a:gridCol>
                <a:gridCol w="706900">
                  <a:extLst>
                    <a:ext uri="{9D8B030D-6E8A-4147-A177-3AD203B41FA5}">
                      <a16:colId xmlns:a16="http://schemas.microsoft.com/office/drawing/2014/main" val="3569309994"/>
                    </a:ext>
                  </a:extLst>
                </a:gridCol>
                <a:gridCol w="705667">
                  <a:extLst>
                    <a:ext uri="{9D8B030D-6E8A-4147-A177-3AD203B41FA5}">
                      <a16:colId xmlns:a16="http://schemas.microsoft.com/office/drawing/2014/main" val="3173312896"/>
                    </a:ext>
                  </a:extLst>
                </a:gridCol>
                <a:gridCol w="1115936">
                  <a:extLst>
                    <a:ext uri="{9D8B030D-6E8A-4147-A177-3AD203B41FA5}">
                      <a16:colId xmlns:a16="http://schemas.microsoft.com/office/drawing/2014/main" val="1291475351"/>
                    </a:ext>
                  </a:extLst>
                </a:gridCol>
                <a:gridCol w="1115936">
                  <a:extLst>
                    <a:ext uri="{9D8B030D-6E8A-4147-A177-3AD203B41FA5}">
                      <a16:colId xmlns:a16="http://schemas.microsoft.com/office/drawing/2014/main" val="3336379498"/>
                    </a:ext>
                  </a:extLst>
                </a:gridCol>
              </a:tblGrid>
              <a:tr h="66525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50-54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55-59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60-64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65-69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70-74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75-79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80</a:t>
                      </a: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歲及以上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1230482"/>
                  </a:ext>
                </a:extLst>
              </a:tr>
              <a:tr h="313547"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222157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F902E743-3760-4198-B411-05117FF6A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760275"/>
              </p:ext>
            </p:extLst>
          </p:nvPr>
        </p:nvGraphicFramePr>
        <p:xfrm>
          <a:off x="152412" y="982828"/>
          <a:ext cx="11866866" cy="1028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2802">
                  <a:extLst>
                    <a:ext uri="{9D8B030D-6E8A-4147-A177-3AD203B41FA5}">
                      <a16:colId xmlns:a16="http://schemas.microsoft.com/office/drawing/2014/main" val="399690517"/>
                    </a:ext>
                  </a:extLst>
                </a:gridCol>
                <a:gridCol w="382802">
                  <a:extLst>
                    <a:ext uri="{9D8B030D-6E8A-4147-A177-3AD203B41FA5}">
                      <a16:colId xmlns:a16="http://schemas.microsoft.com/office/drawing/2014/main" val="3504450789"/>
                    </a:ext>
                  </a:extLst>
                </a:gridCol>
                <a:gridCol w="382802">
                  <a:extLst>
                    <a:ext uri="{9D8B030D-6E8A-4147-A177-3AD203B41FA5}">
                      <a16:colId xmlns:a16="http://schemas.microsoft.com/office/drawing/2014/main" val="4230152264"/>
                    </a:ext>
                  </a:extLst>
                </a:gridCol>
                <a:gridCol w="332422">
                  <a:extLst>
                    <a:ext uri="{9D8B030D-6E8A-4147-A177-3AD203B41FA5}">
                      <a16:colId xmlns:a16="http://schemas.microsoft.com/office/drawing/2014/main" val="339742522"/>
                    </a:ext>
                  </a:extLst>
                </a:gridCol>
                <a:gridCol w="332422">
                  <a:extLst>
                    <a:ext uri="{9D8B030D-6E8A-4147-A177-3AD203B41FA5}">
                      <a16:colId xmlns:a16="http://schemas.microsoft.com/office/drawing/2014/main" val="1293724941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2394936009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2153910127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759355300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1650812521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3110304278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2193939788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2127689515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3741286291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3264591102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2659284933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1341797602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1624311104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1974264047"/>
                    </a:ext>
                  </a:extLst>
                </a:gridCol>
                <a:gridCol w="278308">
                  <a:extLst>
                    <a:ext uri="{9D8B030D-6E8A-4147-A177-3AD203B41FA5}">
                      <a16:colId xmlns:a16="http://schemas.microsoft.com/office/drawing/2014/main" val="591170301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3222158672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4222546404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3875141754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2129224862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1544034639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254580855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1005853313"/>
                    </a:ext>
                  </a:extLst>
                </a:gridCol>
                <a:gridCol w="427122">
                  <a:extLst>
                    <a:ext uri="{9D8B030D-6E8A-4147-A177-3AD203B41FA5}">
                      <a16:colId xmlns:a16="http://schemas.microsoft.com/office/drawing/2014/main" val="2382530964"/>
                    </a:ext>
                  </a:extLst>
                </a:gridCol>
                <a:gridCol w="685082">
                  <a:extLst>
                    <a:ext uri="{9D8B030D-6E8A-4147-A177-3AD203B41FA5}">
                      <a16:colId xmlns:a16="http://schemas.microsoft.com/office/drawing/2014/main" val="308743220"/>
                    </a:ext>
                  </a:extLst>
                </a:gridCol>
                <a:gridCol w="685082">
                  <a:extLst>
                    <a:ext uri="{9D8B030D-6E8A-4147-A177-3AD203B41FA5}">
                      <a16:colId xmlns:a16="http://schemas.microsoft.com/office/drawing/2014/main" val="3888818844"/>
                    </a:ext>
                  </a:extLst>
                </a:gridCol>
                <a:gridCol w="685082">
                  <a:extLst>
                    <a:ext uri="{9D8B030D-6E8A-4147-A177-3AD203B41FA5}">
                      <a16:colId xmlns:a16="http://schemas.microsoft.com/office/drawing/2014/main" val="3265309749"/>
                    </a:ext>
                  </a:extLst>
                </a:gridCol>
                <a:gridCol w="685082">
                  <a:extLst>
                    <a:ext uri="{9D8B030D-6E8A-4147-A177-3AD203B41FA5}">
                      <a16:colId xmlns:a16="http://schemas.microsoft.com/office/drawing/2014/main" val="1313956177"/>
                    </a:ext>
                  </a:extLst>
                </a:gridCol>
              </a:tblGrid>
              <a:tr h="662987"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學年度 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年級　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15</a:t>
                      </a:r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歲以下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16</a:t>
                      </a:r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17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18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19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20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21</a:t>
                      </a:r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… 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30-34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35-39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40-44</a:t>
                      </a:r>
                      <a:r>
                        <a:rPr lang="zh-TW" sz="1600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45-49</a:t>
                      </a:r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歲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50-59</a:t>
                      </a:r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歲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歲以上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263862"/>
                  </a:ext>
                </a:extLst>
              </a:tr>
              <a:tr h="33149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男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女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男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</a:rPr>
                        <a:t>女</a:t>
                      </a:r>
                      <a:endParaRPr lang="zh-TW" sz="2400" b="1" strike="sngStrike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574426"/>
                  </a:ext>
                </a:extLst>
              </a:tr>
            </a:tbl>
          </a:graphicData>
        </a:graphic>
      </p:graphicFrame>
      <p:pic>
        <p:nvPicPr>
          <p:cNvPr id="16" name="圖片 15">
            <a:extLst>
              <a:ext uri="{FF2B5EF4-FFF2-40B4-BE49-F238E27FC236}">
                <a16:creationId xmlns:a16="http://schemas.microsoft.com/office/drawing/2014/main" id="{4E1A90B6-56A7-4398-B5D6-E9AC04AC3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86" y="3990890"/>
            <a:ext cx="360000" cy="360000"/>
          </a:xfrm>
          <a:prstGeom prst="rect">
            <a:avLst/>
          </a:prstGeom>
        </p:spPr>
      </p:pic>
      <p:grpSp>
        <p:nvGrpSpPr>
          <p:cNvPr id="17" name="群組 16">
            <a:extLst>
              <a:ext uri="{FF2B5EF4-FFF2-40B4-BE49-F238E27FC236}">
                <a16:creationId xmlns:a16="http://schemas.microsoft.com/office/drawing/2014/main" id="{D88B2BCD-8272-48A6-83C6-739D1233E06F}"/>
              </a:ext>
            </a:extLst>
          </p:cNvPr>
          <p:cNvGrpSpPr/>
          <p:nvPr/>
        </p:nvGrpSpPr>
        <p:grpSpPr>
          <a:xfrm>
            <a:off x="9448800" y="1261711"/>
            <a:ext cx="2438400" cy="89107"/>
            <a:chOff x="1105593" y="1456806"/>
            <a:chExt cx="809105" cy="116378"/>
          </a:xfrm>
        </p:grpSpPr>
        <p:cxnSp>
          <p:nvCxnSpPr>
            <p:cNvPr id="18" name="直線接點 17">
              <a:extLst>
                <a:ext uri="{FF2B5EF4-FFF2-40B4-BE49-F238E27FC236}">
                  <a16:creationId xmlns:a16="http://schemas.microsoft.com/office/drawing/2014/main" id="{62EF28C1-9716-429F-9FEA-2D955F7C143F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>
              <a:extLst>
                <a:ext uri="{FF2B5EF4-FFF2-40B4-BE49-F238E27FC236}">
                  <a16:creationId xmlns:a16="http://schemas.microsoft.com/office/drawing/2014/main" id="{6BB41D1D-232A-4B29-9C9A-DC7BA87D9613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F6321B39-F159-4958-B7AA-4EFB88A39531}"/>
              </a:ext>
            </a:extLst>
          </p:cNvPr>
          <p:cNvGrpSpPr/>
          <p:nvPr/>
        </p:nvGrpSpPr>
        <p:grpSpPr>
          <a:xfrm>
            <a:off x="9448800" y="1761886"/>
            <a:ext cx="2438400" cy="89107"/>
            <a:chOff x="1105593" y="1456806"/>
            <a:chExt cx="809105" cy="116378"/>
          </a:xfrm>
        </p:grpSpPr>
        <p:cxnSp>
          <p:nvCxnSpPr>
            <p:cNvPr id="21" name="直線接點 20">
              <a:extLst>
                <a:ext uri="{FF2B5EF4-FFF2-40B4-BE49-F238E27FC236}">
                  <a16:creationId xmlns:a16="http://schemas.microsoft.com/office/drawing/2014/main" id="{5B5E0903-126C-4A28-8F0C-6A98B0179898}"/>
                </a:ext>
              </a:extLst>
            </p:cNvPr>
            <p:cNvCxnSpPr/>
            <p:nvPr/>
          </p:nvCxnSpPr>
          <p:spPr>
            <a:xfrm>
              <a:off x="1105593" y="1573184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>
              <a:extLst>
                <a:ext uri="{FF2B5EF4-FFF2-40B4-BE49-F238E27FC236}">
                  <a16:creationId xmlns:a16="http://schemas.microsoft.com/office/drawing/2014/main" id="{68311260-0D7C-4A00-8B22-ECD2513417E4}"/>
                </a:ext>
              </a:extLst>
            </p:cNvPr>
            <p:cNvCxnSpPr/>
            <p:nvPr/>
          </p:nvCxnSpPr>
          <p:spPr>
            <a:xfrm>
              <a:off x="1105593" y="1456806"/>
              <a:ext cx="809105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圖片 23">
            <a:extLst>
              <a:ext uri="{FF2B5EF4-FFF2-40B4-BE49-F238E27FC236}">
                <a16:creationId xmlns:a16="http://schemas.microsoft.com/office/drawing/2014/main" id="{5C740E72-528D-4F32-AEC4-F3EB61585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86" y="3372913"/>
            <a:ext cx="360000" cy="360000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16B32B0C-529C-494C-8D81-B05702AD4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547" y="5544703"/>
            <a:ext cx="720000" cy="720000"/>
          </a:xfrm>
          <a:prstGeom prst="rect">
            <a:avLst/>
          </a:prstGeom>
        </p:spPr>
      </p:pic>
      <p:sp>
        <p:nvSpPr>
          <p:cNvPr id="27" name="文字方塊 26">
            <a:extLst>
              <a:ext uri="{FF2B5EF4-FFF2-40B4-BE49-F238E27FC236}">
                <a16:creationId xmlns:a16="http://schemas.microsoft.com/office/drawing/2014/main" id="{606F9C47-C7E4-4A43-A92C-E04055C80769}"/>
              </a:ext>
            </a:extLst>
          </p:cNvPr>
          <p:cNvSpPr txBox="1"/>
          <p:nvPr/>
        </p:nvSpPr>
        <p:spPr>
          <a:xfrm>
            <a:off x="2260022" y="5544703"/>
            <a:ext cx="91907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補充說明</a:t>
            </a:r>
            <a:endParaRPr lang="en-US" altLang="zh-TW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本次異動為原有</a:t>
            </a:r>
            <a:r>
              <a:rPr lang="zh-TW" altLang="en-US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年齡區間的細分重整</a:t>
            </a:r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，目的在更精確掌握高齡在學學生結構各年齡區間</a:t>
            </a:r>
            <a:endParaRPr lang="en-US" altLang="zh-TW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  <a:p>
            <a:r>
              <a:rPr lang="zh-TW" altLang="en-US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請</a:t>
            </a:r>
            <a:r>
              <a:rPr lang="zh-TW" altLang="en-US" b="1" kern="100" dirty="0">
                <a:solidFill>
                  <a:schemeClr val="tx1"/>
                </a:solidFill>
                <a:latin typeface="微軟正黑體" panose="020B0604030504040204" pitchFamily="34" charset="-120"/>
              </a:rPr>
              <a:t>分別填列實際在學人數</a:t>
            </a:r>
            <a:endParaRPr lang="en-US" altLang="zh-TW" b="1" kern="100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630762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336900-DD25-445D-8F5B-457E3CF68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7-5</a:t>
            </a:r>
            <a:r>
              <a:rPr lang="zh-TW" altLang="en-US" dirty="0"/>
              <a:t>助學措施統計表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B783758-4391-4003-ACC1-C8422D302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45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37C32B0-61E3-4F0B-B598-0E54DCDD2E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graphicFrame>
        <p:nvGraphicFramePr>
          <p:cNvPr id="10" name="內容版面配置區 9">
            <a:extLst>
              <a:ext uri="{FF2B5EF4-FFF2-40B4-BE49-F238E27FC236}">
                <a16:creationId xmlns:a16="http://schemas.microsoft.com/office/drawing/2014/main" id="{395A03C8-DB97-4B8A-85D4-D89CEFC2B61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24499598"/>
              </p:ext>
            </p:extLst>
          </p:nvPr>
        </p:nvGraphicFramePr>
        <p:xfrm>
          <a:off x="182875" y="935182"/>
          <a:ext cx="11826246" cy="232756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835434">
                  <a:extLst>
                    <a:ext uri="{9D8B030D-6E8A-4147-A177-3AD203B41FA5}">
                      <a16:colId xmlns:a16="http://schemas.microsoft.com/office/drawing/2014/main" val="384804328"/>
                    </a:ext>
                  </a:extLst>
                </a:gridCol>
                <a:gridCol w="561109">
                  <a:extLst>
                    <a:ext uri="{9D8B030D-6E8A-4147-A177-3AD203B41FA5}">
                      <a16:colId xmlns:a16="http://schemas.microsoft.com/office/drawing/2014/main" val="629948337"/>
                    </a:ext>
                  </a:extLst>
                </a:gridCol>
                <a:gridCol w="550718">
                  <a:extLst>
                    <a:ext uri="{9D8B030D-6E8A-4147-A177-3AD203B41FA5}">
                      <a16:colId xmlns:a16="http://schemas.microsoft.com/office/drawing/2014/main" val="1880288983"/>
                    </a:ext>
                  </a:extLst>
                </a:gridCol>
                <a:gridCol w="3574473">
                  <a:extLst>
                    <a:ext uri="{9D8B030D-6E8A-4147-A177-3AD203B41FA5}">
                      <a16:colId xmlns:a16="http://schemas.microsoft.com/office/drawing/2014/main" val="3597922148"/>
                    </a:ext>
                  </a:extLst>
                </a:gridCol>
                <a:gridCol w="1576128">
                  <a:extLst>
                    <a:ext uri="{9D8B030D-6E8A-4147-A177-3AD203B41FA5}">
                      <a16:colId xmlns:a16="http://schemas.microsoft.com/office/drawing/2014/main" val="3560482861"/>
                    </a:ext>
                  </a:extLst>
                </a:gridCol>
                <a:gridCol w="1576128">
                  <a:extLst>
                    <a:ext uri="{9D8B030D-6E8A-4147-A177-3AD203B41FA5}">
                      <a16:colId xmlns:a16="http://schemas.microsoft.com/office/drawing/2014/main" val="91762799"/>
                    </a:ext>
                  </a:extLst>
                </a:gridCol>
                <a:gridCol w="1576128">
                  <a:extLst>
                    <a:ext uri="{9D8B030D-6E8A-4147-A177-3AD203B41FA5}">
                      <a16:colId xmlns:a16="http://schemas.microsoft.com/office/drawing/2014/main" val="378065348"/>
                    </a:ext>
                  </a:extLst>
                </a:gridCol>
                <a:gridCol w="1576128">
                  <a:extLst>
                    <a:ext uri="{9D8B030D-6E8A-4147-A177-3AD203B41FA5}">
                      <a16:colId xmlns:a16="http://schemas.microsoft.com/office/drawing/2014/main" val="3483485043"/>
                    </a:ext>
                  </a:extLst>
                </a:gridCol>
              </a:tblGrid>
              <a:tr h="498763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系所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學制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助學措施類別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補助人數</a:t>
                      </a:r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次</a:t>
                      </a:r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教育部補助經費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學校自籌經費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經費總和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978467"/>
                  </a:ext>
                </a:extLst>
              </a:tr>
              <a:tr h="1723517"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大專校院弱勢學生助學金</a:t>
                      </a:r>
                    </a:p>
                    <a:p>
                      <a:pPr algn="l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生活助學金</a:t>
                      </a:r>
                    </a:p>
                    <a:p>
                      <a:pPr algn="l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緊急紓困助學金</a:t>
                      </a:r>
                    </a:p>
                    <a:p>
                      <a:pPr algn="l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校內住宿優惠</a:t>
                      </a:r>
                    </a:p>
                    <a:p>
                      <a:pPr algn="l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工讀助學金</a:t>
                      </a:r>
                    </a:p>
                    <a:p>
                      <a:pPr algn="l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研究生獎助學金</a:t>
                      </a:r>
                    </a:p>
                    <a:p>
                      <a:pPr algn="l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其他校內助學措施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046042"/>
                  </a:ext>
                </a:extLst>
              </a:tr>
            </a:tbl>
          </a:graphicData>
        </a:graphic>
      </p:graphicFrame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5326C2E6-52D3-4123-9113-0E69497B12AE}"/>
              </a:ext>
            </a:extLst>
          </p:cNvPr>
          <p:cNvSpPr txBox="1">
            <a:spLocks/>
          </p:cNvSpPr>
          <p:nvPr/>
        </p:nvSpPr>
        <p:spPr>
          <a:xfrm>
            <a:off x="557421" y="3429000"/>
            <a:ext cx="10984114" cy="1465117"/>
          </a:xfrm>
          <a:prstGeom prst="rect">
            <a:avLst/>
          </a:prstGeom>
          <a:solidFill>
            <a:srgbClr val="FFF0D2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dirty="0"/>
              <a:t>    </a:t>
            </a:r>
            <a:r>
              <a:rPr lang="en-US" altLang="zh-TW" b="1" dirty="0"/>
              <a:t>【</a:t>
            </a:r>
            <a:r>
              <a:rPr lang="zh-TW" altLang="en-US" b="1" dirty="0"/>
              <a:t>修改定義</a:t>
            </a:r>
            <a:r>
              <a:rPr lang="en-US" altLang="zh-TW" b="1" dirty="0"/>
              <a:t>】</a:t>
            </a:r>
            <a:r>
              <a:rPr lang="zh-TW" altLang="en-US" dirty="0"/>
              <a:t>：</a:t>
            </a:r>
            <a:r>
              <a:rPr lang="zh-TW" altLang="en-US" b="1" dirty="0">
                <a:solidFill>
                  <a:srgbClr val="FF0000"/>
                </a:solidFill>
              </a:rPr>
              <a:t>大專校院弱勢學生助學金</a:t>
            </a:r>
          </a:p>
          <a:p>
            <a:pPr marL="342874" indent="-342874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大專校院弱勢學生助學金</a:t>
            </a:r>
            <a:r>
              <a:rPr lang="zh-TW" altLang="en-US" kern="100" dirty="0">
                <a:latin typeface="微軟正黑體" panose="020B0604030504040204" pitchFamily="34" charset="-120"/>
              </a:rPr>
              <a:t>：依「大專校院弱勢學生助學計畫」規定辦理。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補助人數、經費，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學校免填，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由教育部技術及職業教育司提供匯入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dirty="0"/>
          </a:p>
          <a:p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F096B21-07C4-41AC-A57C-CFAB33651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66" y="3481343"/>
            <a:ext cx="360000" cy="36000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13071451-5BDF-4A05-BEBD-92F043F70098}"/>
              </a:ext>
            </a:extLst>
          </p:cNvPr>
          <p:cNvSpPr txBox="1"/>
          <p:nvPr/>
        </p:nvSpPr>
        <p:spPr>
          <a:xfrm>
            <a:off x="2197677" y="5185669"/>
            <a:ext cx="67281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b="1" dirty="0"/>
              <a:t>補充說明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TW" altLang="en-US" sz="2000" dirty="0"/>
              <a:t>此項助學金，改由技職司提供並匯入資料庫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TW" altLang="en-US" sz="2000" dirty="0"/>
              <a:t>學校可查看結果，但無需再個別填列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C1D1071C-13EC-4AB7-9E72-98333EED8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454" y="514853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199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46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3396789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E1BBC6F-6F61-4E01-A9C2-A3658D44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47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1DA42C0-E41A-44A7-8BCB-640000DC0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F7F167A-BB3A-4A2E-93B5-D0EE8B2029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9" name="內容版面配置區 4">
            <a:extLst>
              <a:ext uri="{FF2B5EF4-FFF2-40B4-BE49-F238E27FC236}">
                <a16:creationId xmlns:a16="http://schemas.microsoft.com/office/drawing/2014/main" id="{4E693E3A-7B6C-4947-A511-A763671A21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055912"/>
              </p:ext>
            </p:extLst>
          </p:nvPr>
        </p:nvGraphicFramePr>
        <p:xfrm>
          <a:off x="413497" y="999529"/>
          <a:ext cx="11365006" cy="5120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8">
                  <a:extLst>
                    <a:ext uri="{9D8B030D-6E8A-4147-A177-3AD203B41FA5}">
                      <a16:colId xmlns:a16="http://schemas.microsoft.com/office/drawing/2014/main" val="314474761"/>
                    </a:ext>
                  </a:extLst>
                </a:gridCol>
                <a:gridCol w="2473037">
                  <a:extLst>
                    <a:ext uri="{9D8B030D-6E8A-4147-A177-3AD203B41FA5}">
                      <a16:colId xmlns:a16="http://schemas.microsoft.com/office/drawing/2014/main" val="3031485974"/>
                    </a:ext>
                  </a:extLst>
                </a:gridCol>
                <a:gridCol w="6842821">
                  <a:extLst>
                    <a:ext uri="{9D8B030D-6E8A-4147-A177-3AD203B41FA5}">
                      <a16:colId xmlns:a16="http://schemas.microsoft.com/office/drawing/2014/main" val="3709629495"/>
                    </a:ext>
                  </a:extLst>
                </a:gridCol>
              </a:tblGrid>
              <a:tr h="4892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F5F5F5"/>
                          </a:solidFill>
                        </a:rPr>
                        <a:t>起訖時間</a:t>
                      </a:r>
                      <a:endParaRPr lang="zh-TW" altLang="en-US" sz="2400" b="1" dirty="0">
                        <a:solidFill>
                          <a:srgbClr val="F5F5F5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F5F5F5"/>
                          </a:solidFill>
                        </a:rPr>
                        <a:t>作業事項</a:t>
                      </a:r>
                      <a:endParaRPr lang="zh-TW" altLang="en-US" sz="2400" b="1" dirty="0">
                        <a:solidFill>
                          <a:srgbClr val="F5F5F5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F5F5F5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說明</a:t>
                      </a:r>
                    </a:p>
                  </a:txBody>
                  <a:tcPr anchor="ctr">
                    <a:solidFill>
                      <a:srgbClr val="0070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613971"/>
                  </a:ext>
                </a:extLst>
              </a:tr>
              <a:tr h="75016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703C"/>
                          </a:solidFill>
                        </a:rPr>
                        <a:t>02/02~02/26</a:t>
                      </a:r>
                      <a:endParaRPr lang="zh-TW" altLang="en-US" sz="2400" b="1" dirty="0">
                        <a:solidFill>
                          <a:srgbClr val="00703C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zh-TW" altLang="en-US" sz="2400" b="1" kern="1200" dirty="0">
                          <a:solidFill>
                            <a:srgbClr val="444444"/>
                          </a:solidFill>
                          <a:effectLst/>
                        </a:rPr>
                        <a:t>系所設定</a:t>
                      </a:r>
                      <a:endParaRPr lang="zh-TW" altLang="en-US" sz="2400" b="1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學校依</a:t>
                      </a:r>
                      <a:r>
                        <a:rPr lang="zh-TW" altLang="en-US" sz="2000" b="1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組織規程</a:t>
                      </a: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核定公文</a:t>
                      </a: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至系統申請</a:t>
                      </a:r>
                      <a:r>
                        <a:rPr lang="en-US" altLang="zh-TW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維護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一般系所</a:t>
                      </a:r>
                      <a:r>
                        <a:rPr lang="zh-TW" altLang="en-US" sz="2000" b="0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特殊專班</a:t>
                      </a: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資料。</a:t>
                      </a: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073983"/>
                  </a:ext>
                </a:extLst>
              </a:tr>
              <a:tr h="75016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703C"/>
                          </a:solidFill>
                        </a:rPr>
                        <a:t>03/02~04/30</a:t>
                      </a:r>
                      <a:endParaRPr lang="zh-TW" altLang="en-US" sz="2400" b="1" dirty="0">
                        <a:solidFill>
                          <a:srgbClr val="00703C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444444"/>
                          </a:solidFill>
                        </a:rPr>
                        <a:t>填表期間</a:t>
                      </a:r>
                      <a:endParaRPr lang="zh-TW" altLang="en-US" sz="2400" b="1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各校填表作業期間。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2000" b="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</a:rPr>
                        <a:t>同步開放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受評學校</a:t>
                      </a:r>
                      <a:r>
                        <a:rPr lang="zh-TW" altLang="en-US" sz="2000" b="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</a:rPr>
                        <a:t>瀏覽及下載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評鑑表冊</a:t>
                      </a: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。</a:t>
                      </a:r>
                      <a:endParaRPr lang="zh-TW" altLang="en-US" sz="2000" b="1" kern="1200" dirty="0">
                        <a:solidFill>
                          <a:srgbClr val="444444"/>
                        </a:solidFill>
                        <a:latin typeface="微軟正黑體" pitchFamily="34" charset="-12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457273"/>
                  </a:ext>
                </a:extLst>
              </a:tr>
              <a:tr h="4892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703C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05/04~05/06</a:t>
                      </a:r>
                      <a:endParaRPr lang="zh-TW" altLang="en-US" sz="2400" b="1" dirty="0">
                        <a:solidFill>
                          <a:srgbClr val="00703C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第一次資料匯出</a:t>
                      </a:r>
                      <a:endParaRPr lang="zh-TW" altLang="en-US" sz="2400" b="1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校庫提供資料予應用單位</a:t>
                      </a:r>
                    </a:p>
                  </a:txBody>
                  <a:tcPr anchor="ctr">
                    <a:solidFill>
                      <a:srgbClr val="A8D0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145263"/>
                  </a:ext>
                </a:extLst>
              </a:tr>
              <a:tr h="140248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703C"/>
                          </a:solidFill>
                        </a:rPr>
                        <a:t>05/07~05/20</a:t>
                      </a:r>
                      <a:endParaRPr lang="zh-TW" altLang="en-US" sz="2400" b="1" dirty="0">
                        <a:solidFill>
                          <a:srgbClr val="00703C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444444"/>
                          </a:solidFill>
                        </a:rPr>
                        <a:t>學校自主修正期</a:t>
                      </a: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>
                          <a:solidFill>
                            <a:srgbClr val="444444"/>
                          </a:solidFill>
                        </a:rPr>
                        <a:t>修正條件：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學校自行發現問題或接獲應用單位通知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>
                          <a:solidFill>
                            <a:srgbClr val="444444"/>
                          </a:solidFill>
                        </a:rPr>
                        <a:t>開放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修正當期及歷史資料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>
                          <a:solidFill>
                            <a:srgbClr val="444444"/>
                          </a:solidFill>
                        </a:rPr>
                        <a:t>請務必於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TW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5/20 </a:t>
                      </a:r>
                      <a:r>
                        <a:rPr lang="zh-TW" altLang="en-US" sz="2000" b="1" dirty="0">
                          <a:solidFill>
                            <a:srgbClr val="444444"/>
                          </a:solidFill>
                        </a:rPr>
                        <a:t>下午 </a:t>
                      </a:r>
                      <a:r>
                        <a:rPr lang="en-US" altLang="zh-TW" sz="2000" b="1" dirty="0">
                          <a:solidFill>
                            <a:srgbClr val="444444"/>
                          </a:solidFill>
                        </a:rPr>
                        <a:t>5 </a:t>
                      </a:r>
                      <a:r>
                        <a:rPr lang="zh-TW" altLang="en-US" sz="2000" b="1" dirty="0">
                          <a:solidFill>
                            <a:srgbClr val="444444"/>
                          </a:solidFill>
                        </a:rPr>
                        <a:t>時前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完成修正作業</a:t>
                      </a:r>
                      <a:endParaRPr lang="en-US" altLang="zh-TW" sz="2000" b="1" kern="1200" dirty="0">
                        <a:solidFill>
                          <a:srgbClr val="C00000"/>
                        </a:solidFill>
                        <a:latin typeface="微軟正黑體" pitchFamily="34" charset="-120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評鑑表冊</a:t>
                      </a:r>
                      <a:r>
                        <a:rPr lang="en-US" altLang="zh-TW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10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月底定稿</a:t>
                      </a:r>
                      <a:r>
                        <a:rPr lang="zh-TW" altLang="en-US" sz="2000" b="0" dirty="0">
                          <a:solidFill>
                            <a:srgbClr val="444444"/>
                          </a:solidFill>
                        </a:rPr>
                        <a:t>後即不再更新，請把握本次修正期。</a:t>
                      </a: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716"/>
                  </a:ext>
                </a:extLst>
              </a:tr>
              <a:tr h="4892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703C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05/21</a:t>
                      </a:r>
                      <a:endParaRPr lang="zh-TW" altLang="en-US" sz="2400" b="1" dirty="0">
                        <a:solidFill>
                          <a:srgbClr val="00703C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第二次資料匯出</a:t>
                      </a:r>
                      <a:endParaRPr lang="zh-TW" altLang="en-US" sz="2400" b="1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校庫提供資料予應用單位</a:t>
                      </a:r>
                    </a:p>
                  </a:txBody>
                  <a:tcPr anchor="ctr">
                    <a:solidFill>
                      <a:srgbClr val="A8D0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816174"/>
                  </a:ext>
                </a:extLst>
              </a:tr>
              <a:tr h="75016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703C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05/29</a:t>
                      </a:r>
                      <a:r>
                        <a:rPr lang="zh-TW" altLang="en-US" sz="2400" b="1" dirty="0">
                          <a:solidFill>
                            <a:srgbClr val="00703C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前</a:t>
                      </a: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資料寄送</a:t>
                      </a: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5/29</a:t>
                      </a:r>
                      <a:r>
                        <a:rPr lang="zh-TW" altLang="en-US" sz="2000" b="1" kern="1200" dirty="0">
                          <a:solidFill>
                            <a:srgbClr val="C0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前</a:t>
                      </a:r>
                      <a:r>
                        <a:rPr lang="zh-TW" altLang="en-US" sz="2000" b="0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備妥公文及附件寄出，</a:t>
                      </a:r>
                      <a:r>
                        <a:rPr lang="zh-TW" altLang="en-US" sz="2000" b="1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郵戳為憑</a:t>
                      </a:r>
                      <a:br>
                        <a:rPr lang="en-US" altLang="zh-TW" sz="2000" b="1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</a:br>
                      <a:r>
                        <a:rPr lang="zh-TW" altLang="en-US" sz="2000" b="1" kern="1200" dirty="0">
                          <a:solidFill>
                            <a:srgbClr val="444444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（含當期輸入表冊及修正資料）</a:t>
                      </a:r>
                    </a:p>
                  </a:txBody>
                  <a:tcPr anchor="ctr">
                    <a:solidFill>
                      <a:srgbClr val="FFF1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65106"/>
                  </a:ext>
                </a:extLst>
              </a:tr>
            </a:tbl>
          </a:graphicData>
        </a:graphic>
      </p:graphicFrame>
      <p:pic>
        <p:nvPicPr>
          <p:cNvPr id="6" name="圖片 5">
            <a:extLst>
              <a:ext uri="{FF2B5EF4-FFF2-40B4-BE49-F238E27FC236}">
                <a16:creationId xmlns:a16="http://schemas.microsoft.com/office/drawing/2014/main" id="{30B61DA1-C272-4F60-8621-24F4D174C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91" y="6294990"/>
            <a:ext cx="288000" cy="288000"/>
          </a:xfrm>
          <a:prstGeom prst="rect">
            <a:avLst/>
          </a:prstGeom>
        </p:spPr>
      </p:pic>
      <p:sp>
        <p:nvSpPr>
          <p:cNvPr id="10" name="矩形: 圓角 9">
            <a:extLst>
              <a:ext uri="{FF2B5EF4-FFF2-40B4-BE49-F238E27FC236}">
                <a16:creationId xmlns:a16="http://schemas.microsoft.com/office/drawing/2014/main" id="{8B86E4FD-B14C-4DAE-AEB1-D9DF0100EB9B}"/>
              </a:ext>
            </a:extLst>
          </p:cNvPr>
          <p:cNvSpPr/>
          <p:nvPr/>
        </p:nvSpPr>
        <p:spPr>
          <a:xfrm>
            <a:off x="2497711" y="6213586"/>
            <a:ext cx="1440000" cy="468000"/>
          </a:xfrm>
          <a:prstGeom prst="roundRect">
            <a:avLst/>
          </a:prstGeom>
          <a:solidFill>
            <a:srgbClr val="A8D08D"/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TW" altLang="en-US" sz="1800" b="1" i="0" u="none" kern="1200" dirty="0">
                <a:solidFill>
                  <a:srgbClr val="444444"/>
                </a:solidFill>
                <a:latin typeface="Arial" panose="020B0604020202020204"/>
                <a:ea typeface="+mn-ea"/>
                <a:cs typeface="+mn-cs"/>
              </a:rPr>
              <a:t>校庫端作業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98973D09-2C9F-468D-BAEA-68811B58E106}"/>
              </a:ext>
            </a:extLst>
          </p:cNvPr>
          <p:cNvSpPr/>
          <p:nvPr/>
        </p:nvSpPr>
        <p:spPr>
          <a:xfrm>
            <a:off x="934101" y="6213586"/>
            <a:ext cx="1440000" cy="468000"/>
          </a:xfrm>
          <a:prstGeom prst="roundRect">
            <a:avLst/>
          </a:prstGeom>
          <a:solidFill>
            <a:srgbClr val="FFF176"/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TW" altLang="en-US" sz="1800" b="1" i="0" u="none" kern="1200" dirty="0">
                <a:solidFill>
                  <a:srgbClr val="444444"/>
                </a:solidFill>
                <a:latin typeface="Arial" panose="020B0604020202020204"/>
                <a:ea typeface="+mn-ea"/>
                <a:cs typeface="+mn-cs"/>
              </a:rPr>
              <a:t>學校端作業</a:t>
            </a:r>
          </a:p>
        </p:txBody>
      </p:sp>
    </p:spTree>
    <p:extLst>
      <p:ext uri="{BB962C8B-B14F-4D97-AF65-F5344CB8AC3E}">
        <p14:creationId xmlns:p14="http://schemas.microsoft.com/office/powerpoint/2010/main" val="22660037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CBC8F8E-801C-4EBD-9236-889C7DAAE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48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9094D98-D5F6-42B7-87FD-3C1298154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資料匯出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1D57161-FFEA-459C-B266-4869C07012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6" name="矩形 19">
            <a:extLst>
              <a:ext uri="{FF2B5EF4-FFF2-40B4-BE49-F238E27FC236}">
                <a16:creationId xmlns:a16="http://schemas.microsoft.com/office/drawing/2014/main" id="{9D419519-FB11-47D2-933A-C7B3459B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454" y="1024888"/>
            <a:ext cx="100314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spcBef>
                <a:spcPts val="600"/>
              </a:spcBef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第一次資料匯出：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05/04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spcBef>
                <a:spcPts val="600"/>
              </a:spcBef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第二次資料匯出：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05/21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spcBef>
                <a:spcPts val="600"/>
              </a:spcBef>
            </a:pP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Picture 8" descr="http://www.iconpng.com/png/phuzion/fav%20(star).png">
            <a:extLst>
              <a:ext uri="{FF2B5EF4-FFF2-40B4-BE49-F238E27FC236}">
                <a16:creationId xmlns:a16="http://schemas.microsoft.com/office/drawing/2014/main" id="{8AE58E88-926A-41B7-B2F8-3B3D721FA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5" y="1107397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http://www.iconpng.com/png/phuzion/fav%20(star).png">
            <a:extLst>
              <a:ext uri="{FF2B5EF4-FFF2-40B4-BE49-F238E27FC236}">
                <a16:creationId xmlns:a16="http://schemas.microsoft.com/office/drawing/2014/main" id="{5BF1C9EC-4E3F-48E6-B179-0B59DC3A3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5" y="1625366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群組 13">
            <a:extLst>
              <a:ext uri="{FF2B5EF4-FFF2-40B4-BE49-F238E27FC236}">
                <a16:creationId xmlns:a16="http://schemas.microsoft.com/office/drawing/2014/main" id="{C385AF91-69B6-4703-839C-F127A9B8862E}"/>
              </a:ext>
            </a:extLst>
          </p:cNvPr>
          <p:cNvGrpSpPr/>
          <p:nvPr/>
        </p:nvGrpSpPr>
        <p:grpSpPr>
          <a:xfrm>
            <a:off x="598209" y="2563771"/>
            <a:ext cx="11107433" cy="787070"/>
            <a:chOff x="4035524" y="242923"/>
            <a:chExt cx="3536751" cy="57600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03FBB91-6A20-4FEC-B7AF-11EE70A6AB75}"/>
                </a:ext>
              </a:extLst>
            </p:cNvPr>
            <p:cNvSpPr/>
            <p:nvPr/>
          </p:nvSpPr>
          <p:spPr>
            <a:xfrm>
              <a:off x="4035524" y="242923"/>
              <a:ext cx="3536751" cy="576000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字方塊 17">
              <a:extLst>
                <a:ext uri="{FF2B5EF4-FFF2-40B4-BE49-F238E27FC236}">
                  <a16:creationId xmlns:a16="http://schemas.microsoft.com/office/drawing/2014/main" id="{920A8CF4-5EFC-4970-9F7E-561B0F1C18ED}"/>
                </a:ext>
              </a:extLst>
            </p:cNvPr>
            <p:cNvSpPr txBox="1"/>
            <p:nvPr/>
          </p:nvSpPr>
          <p:spPr>
            <a:xfrm>
              <a:off x="4035524" y="242923"/>
              <a:ext cx="3536751" cy="5760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TW" altLang="en-US" sz="2400" b="1" kern="1200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資料匯出單位：</a:t>
              </a:r>
              <a:endParaRPr lang="zh-TW" altLang="en-US" sz="24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76075695-C48F-4019-96CD-07EE4FADB501}"/>
              </a:ext>
            </a:extLst>
          </p:cNvPr>
          <p:cNvSpPr/>
          <p:nvPr/>
        </p:nvSpPr>
        <p:spPr>
          <a:xfrm>
            <a:off x="598209" y="3502174"/>
            <a:ext cx="4815455" cy="2462208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教育部統計處：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教育部人事處：不定時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教育部會計處：不定時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學務特教司：不定時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國際及兩岸教育司：不定時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資訊及科技教育司：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私校獎勵補助工作小組：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zh-TW" altLang="en-US" sz="2000" dirty="0">
              <a:solidFill>
                <a:srgbClr val="444444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516945D-61E0-4FFC-815F-3C01ADBF8C74}"/>
              </a:ext>
            </a:extLst>
          </p:cNvPr>
          <p:cNvSpPr/>
          <p:nvPr/>
        </p:nvSpPr>
        <p:spPr>
          <a:xfrm>
            <a:off x="5694219" y="3502174"/>
            <a:ext cx="6011424" cy="2462208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總量管制小組：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大專校院產學合作績效評量：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台灣評鑑協會：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3~12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月提供評鑑學校報表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大專校院一覽表：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大專校院學生基本資料庫：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大專校院校務資訊公開平臺：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月、</a:t>
            </a:r>
            <a:r>
              <a:rPr lang="en-US" altLang="zh-TW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  <a:p>
            <a:r>
              <a:rPr lang="zh-TW" altLang="en-US" sz="20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其他經教育部核定可提供相關資料之單位：不定時</a:t>
            </a:r>
            <a:endParaRPr lang="en-US" altLang="zh-TW" sz="20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000" dirty="0">
              <a:solidFill>
                <a:srgbClr val="4444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7560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94BAFD2-86C3-4D2F-8506-140EC8542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49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D24ACA5-3844-43B9-90AE-D342B4A4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資料寄送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284B413-CA05-4121-9153-74B53A145F6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aphicFrame>
        <p:nvGraphicFramePr>
          <p:cNvPr id="38" name="資料庫圖表 37">
            <a:extLst>
              <a:ext uri="{FF2B5EF4-FFF2-40B4-BE49-F238E27FC236}">
                <a16:creationId xmlns:a16="http://schemas.microsoft.com/office/drawing/2014/main" id="{BA81FE4E-748F-4193-91D0-0FC189998C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3787691"/>
              </p:ext>
            </p:extLst>
          </p:nvPr>
        </p:nvGraphicFramePr>
        <p:xfrm>
          <a:off x="716599" y="904009"/>
          <a:ext cx="10910827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TextBox 3">
            <a:extLst>
              <a:ext uri="{FF2B5EF4-FFF2-40B4-BE49-F238E27FC236}">
                <a16:creationId xmlns:a16="http://schemas.microsoft.com/office/drawing/2014/main" id="{45A226A5-251C-4174-8C6B-82A97B374522}"/>
              </a:ext>
            </a:extLst>
          </p:cNvPr>
          <p:cNvSpPr txBox="1"/>
          <p:nvPr/>
        </p:nvSpPr>
        <p:spPr>
          <a:xfrm>
            <a:off x="747455" y="1234212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1944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7372746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50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6005821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en-US" altLang="zh-TW" sz="2800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  </a:t>
            </a:r>
            <a:r>
              <a:rPr lang="en-US" altLang="zh-TW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11510 </a:t>
            </a: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期起填表手冊不再現場發放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 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11510 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期起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，說明會</a:t>
            </a:r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現場將不再發放填表手冊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紙本簡報仍維持發放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填表手冊將於說明會結束後統一寄送。</a:t>
            </a:r>
            <a:endParaRPr lang="en-US" altLang="zh-TW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另可至系統下載勘誤版電子手冊。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zh-TW" altLang="en-US" sz="2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51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7E2CC35-644A-43F8-9FD4-BB3BE7E46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341" y="1512905"/>
            <a:ext cx="502936" cy="502936"/>
          </a:xfrm>
          <a:prstGeom prst="rect">
            <a:avLst/>
          </a:prstGeom>
        </p:spPr>
      </p:pic>
      <p:grpSp>
        <p:nvGrpSpPr>
          <p:cNvPr id="9" name="群組 8">
            <a:extLst>
              <a:ext uri="{FF2B5EF4-FFF2-40B4-BE49-F238E27FC236}">
                <a16:creationId xmlns:a16="http://schemas.microsoft.com/office/drawing/2014/main" id="{5A90D857-1984-4190-896A-D7C054B1E801}"/>
              </a:ext>
            </a:extLst>
          </p:cNvPr>
          <p:cNvGrpSpPr/>
          <p:nvPr/>
        </p:nvGrpSpPr>
        <p:grpSpPr>
          <a:xfrm>
            <a:off x="4765341" y="1512905"/>
            <a:ext cx="6539259" cy="2778540"/>
            <a:chOff x="4765341" y="1512905"/>
            <a:chExt cx="6539259" cy="2572138"/>
          </a:xfrm>
        </p:grpSpPr>
        <p:cxnSp>
          <p:nvCxnSpPr>
            <p:cNvPr id="4" name="直線接點 3">
              <a:extLst>
                <a:ext uri="{FF2B5EF4-FFF2-40B4-BE49-F238E27FC236}">
                  <a16:creationId xmlns:a16="http://schemas.microsoft.com/office/drawing/2014/main" id="{4A0B9CE6-BE84-4D62-9CBB-6E791D5C7564}"/>
                </a:ext>
              </a:extLst>
            </p:cNvPr>
            <p:cNvCxnSpPr>
              <a:cxnSpLocks/>
              <a:endCxn id="21" idx="3"/>
            </p:cNvCxnSpPr>
            <p:nvPr/>
          </p:nvCxnSpPr>
          <p:spPr>
            <a:xfrm>
              <a:off x="4765341" y="1512905"/>
              <a:ext cx="6539259" cy="257213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A95E8FCE-72B7-4CCB-89AE-ADF86566F1A2}"/>
                </a:ext>
              </a:extLst>
            </p:cNvPr>
            <p:cNvCxnSpPr>
              <a:cxnSpLocks/>
              <a:stCxn id="21" idx="1"/>
            </p:cNvCxnSpPr>
            <p:nvPr/>
          </p:nvCxnSpPr>
          <p:spPr>
            <a:xfrm flipV="1">
              <a:off x="4765341" y="1512905"/>
              <a:ext cx="6539259" cy="257213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6929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en-US" altLang="zh-TW" sz="2800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 </a:t>
            </a: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手冊發放說明修正通知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經評估後，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11510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期將維持說明會現場發放填表手冊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🔁紙本簡報所示「不再發放、改為會後寄送」政策已取消。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📎勘誤版電子手冊仍可於系統下載。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zh-TW" altLang="en-US" sz="2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endParaRPr lang="en-US" altLang="zh-TW" sz="28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52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7E2CC35-644A-43F8-9FD4-BB3BE7E46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341" y="1512905"/>
            <a:ext cx="502936" cy="50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369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en-US" altLang="zh-TW" sz="2800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 </a:t>
            </a:r>
            <a:r>
              <a:rPr lang="en-US" altLang="zh-TW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115</a:t>
            </a: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學年度受評學校注意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資料瀏覽與下載</a:t>
            </a:r>
            <a:endParaRPr lang="en-US" altLang="zh-TW" sz="24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1200"/>
              </a:spcBef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校務資料庫每年 </a:t>
            </a:r>
            <a:r>
              <a:rPr lang="en-US" altLang="zh-TW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 </a:t>
            </a:r>
            <a:r>
              <a:rPr lang="zh-TW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月至 </a:t>
            </a:r>
            <a:r>
              <a:rPr lang="en-US" altLang="zh-TW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 </a:t>
            </a:r>
            <a:r>
              <a:rPr lang="zh-TW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 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開放受評學校瀏覽與下載 </a:t>
            </a:r>
            <a:r>
              <a:rPr lang="zh-TW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評鑑表冊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修正時間說明</a:t>
            </a:r>
            <a:endParaRPr lang="en-US" altLang="zh-TW" sz="24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1200"/>
              </a:spcBef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「學校自主修正期」，受評學校可同步申請修正 </a:t>
            </a:r>
            <a:r>
              <a:rPr lang="zh-TW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當期及歷史資料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。本次修正期為 </a:t>
            </a:r>
            <a:r>
              <a:rPr lang="zh-TW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評鑑表冊的最後一次修正機會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評鑑表冊修正最後時機</a:t>
            </a:r>
            <a:endParaRPr lang="en-US" altLang="zh-TW" sz="24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1200"/>
              </a:spcBef>
              <a:defRPr/>
            </a:pPr>
            <a:r>
              <a: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月底定稿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後即不再更新，請把握本次修正期。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1200"/>
              </a:spcBef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若於 </a:t>
            </a:r>
            <a:r>
              <a: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 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月修正期 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發現歷史資料有誤並申請修正，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該修正不會反映在評鑑表冊中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53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D4B9B4E-4823-4273-AF4E-419351535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341" y="1512905"/>
            <a:ext cx="450977" cy="450977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B2FD3E57-03A8-4DD8-82CC-B229C07D09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6318" y="590550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096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zh-TW" altLang="en-US" sz="2800" b="1" kern="0" dirty="0">
                <a:solidFill>
                  <a:srgbClr val="444444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anose="02020500000000000000" pitchFamily="18" charset="-120"/>
              </a:rPr>
              <a:t>　</a:t>
            </a:r>
            <a:r>
              <a:rPr lang="en-US" altLang="zh-TW" sz="1800" kern="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rPr>
              <a:t> </a:t>
            </a:r>
            <a:r>
              <a:rPr lang="zh-TW" altLang="zh-TW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重要澄清：證照編碼的正確認知</a:t>
            </a: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【編碼性質】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校務資料庫的證照編碼 ＝ 系統內部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流水號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非官方證照代碼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，請勿引用</a:t>
            </a:r>
            <a:endParaRPr lang="zh-TW" altLang="zh-TW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【現行作業】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105</a:t>
            </a: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學年度起：改為六大類別證照張數填報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不再使用編碼列表</a:t>
            </a:r>
          </a:p>
          <a:p>
            <a:pPr marL="285730" lvl="1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zh-TW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【重要提醒】</a:t>
            </a:r>
            <a:endParaRPr lang="en-US" altLang="zh-TW" sz="2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請勿聽信坊間宣傳！</a:t>
            </a:r>
            <a:endParaRPr lang="en-US" altLang="zh-TW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該編碼列表無法代表「專業合格單位核發之證照代碼」</a:t>
            </a: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54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3E29F0B-E67D-4DD3-8587-2A9774972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728" y="161405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616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重要提醒 </a:t>
            </a:r>
            <a:r>
              <a:rPr lang="en-US" altLang="zh-TW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歷史資料修正範圍限制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修正範圍：僅限近三年內資料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實施時間：自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年上半年起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目的：維護資料穩定性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en-US" altLang="zh-TW" sz="2400" dirty="0">
                <a:solidFill>
                  <a:srgbClr val="00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      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不可修正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超過三年的歷史資料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55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044194BA-637F-496E-A805-FC7C961AD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263" y="4214245"/>
            <a:ext cx="360000" cy="360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703B7AE-5B32-414C-BF1F-03EE74F27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945" y="157249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610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現場提問流程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提問方式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請先填寫「問題提問單」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簡報最末頁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繳交時間與地點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會議休息時間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問題提問回收處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簽到處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或直接交給場邊工作人員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      建議：詳細填寫問題內容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有助於獲得更精準的回覆</a:t>
            </a:r>
            <a:endParaRPr lang="en-US" altLang="zh-TW" sz="2400" dirty="0">
              <a:latin typeface="微軟正黑體" pitchFamily="34" charset="-120"/>
              <a:ea typeface="微軟正黑體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56</a:t>
            </a:fld>
            <a:endParaRPr lang="zh-TW" altLang="en-US"/>
          </a:p>
        </p:txBody>
      </p:sp>
      <p:pic>
        <p:nvPicPr>
          <p:cNvPr id="7" name="圖片 2">
            <a:extLst>
              <a:ext uri="{FF2B5EF4-FFF2-40B4-BE49-F238E27FC236}">
                <a16:creationId xmlns:a16="http://schemas.microsoft.com/office/drawing/2014/main" id="{BA677041-1D6F-4920-B606-3FC0BBD4C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2" y="953926"/>
            <a:ext cx="4524619" cy="5721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44FC337-FCF5-47FA-90E8-918A9A5E1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118" y="5282045"/>
            <a:ext cx="360000" cy="360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656A7006-EC1C-47FD-8E21-38338C133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164" y="161405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151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57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30951760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59C6821-C97E-4879-9F93-627876957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58</a:t>
            </a:fld>
            <a:endParaRPr lang="zh-TW" altLang="en-US"/>
          </a:p>
        </p:txBody>
      </p:sp>
      <p:graphicFrame>
        <p:nvGraphicFramePr>
          <p:cNvPr id="30" name="內容版面配置區 29">
            <a:extLst>
              <a:ext uri="{FF2B5EF4-FFF2-40B4-BE49-F238E27FC236}">
                <a16:creationId xmlns:a16="http://schemas.microsoft.com/office/drawing/2014/main" id="{C8677EBB-2D1D-4308-AC06-F02AADE3E4F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59995280"/>
              </p:ext>
            </p:extLst>
          </p:nvPr>
        </p:nvGraphicFramePr>
        <p:xfrm>
          <a:off x="680484" y="1561682"/>
          <a:ext cx="10909004" cy="3318663"/>
        </p:xfrm>
        <a:graphic>
          <a:graphicData uri="http://schemas.openxmlformats.org/drawingml/2006/table">
            <a:tbl>
              <a:tblPr/>
              <a:tblGrid>
                <a:gridCol w="2477386">
                  <a:extLst>
                    <a:ext uri="{9D8B030D-6E8A-4147-A177-3AD203B41FA5}">
                      <a16:colId xmlns:a16="http://schemas.microsoft.com/office/drawing/2014/main" val="2956296492"/>
                    </a:ext>
                  </a:extLst>
                </a:gridCol>
                <a:gridCol w="4338083">
                  <a:extLst>
                    <a:ext uri="{9D8B030D-6E8A-4147-A177-3AD203B41FA5}">
                      <a16:colId xmlns:a16="http://schemas.microsoft.com/office/drawing/2014/main" val="2208840638"/>
                    </a:ext>
                  </a:extLst>
                </a:gridCol>
                <a:gridCol w="4093535">
                  <a:extLst>
                    <a:ext uri="{9D8B030D-6E8A-4147-A177-3AD203B41FA5}">
                      <a16:colId xmlns:a16="http://schemas.microsoft.com/office/drawing/2014/main" val="2931781622"/>
                    </a:ext>
                  </a:extLst>
                </a:gridCol>
              </a:tblGrid>
              <a:tr h="1106221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FFFFFF"/>
                          </a:solidFill>
                          <a:effectLst/>
                        </a:rPr>
                        <a:t>問題類別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電話</a:t>
                      </a:r>
                      <a:endParaRPr lang="zh-TW" altLang="en-US" sz="28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聯絡信箱​</a:t>
                      </a:r>
                      <a:endParaRPr lang="zh-TW" altLang="en-US" sz="28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599042"/>
                  </a:ext>
                </a:extLst>
              </a:tr>
              <a:tr h="1106221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444444"/>
                          </a:solidFill>
                          <a:effectLst/>
                        </a:rPr>
                        <a:t>表冊定義</a:t>
                      </a:r>
                      <a:endParaRPr lang="en-US" sz="2800" b="1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C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05-5342601 #5360、5362​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CD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tvedb@yuntech.edu.tw​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C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411146"/>
                  </a:ext>
                </a:extLst>
              </a:tr>
              <a:tr h="1106221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444444"/>
                          </a:solidFill>
                          <a:effectLst/>
                        </a:rPr>
                        <a:t>系統操作</a:t>
                      </a:r>
                      <a:endParaRPr lang="en-US" sz="2800" b="1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05-5342601 #5361、5363​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tvedb3@yuntech.edu.tw​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B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62691"/>
                  </a:ext>
                </a:extLst>
              </a:tr>
            </a:tbl>
          </a:graphicData>
        </a:graphic>
      </p:graphicFrame>
      <p:sp>
        <p:nvSpPr>
          <p:cNvPr id="4" name="標題 3">
            <a:extLst>
              <a:ext uri="{FF2B5EF4-FFF2-40B4-BE49-F238E27FC236}">
                <a16:creationId xmlns:a16="http://schemas.microsoft.com/office/drawing/2014/main" id="{A3610E6B-A63F-48D4-A7E1-E958BEB62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聯絡資訊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36E779D-C042-48D7-9872-142FB49631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sp>
        <p:nvSpPr>
          <p:cNvPr id="29" name="矩形 16">
            <a:extLst>
              <a:ext uri="{FF2B5EF4-FFF2-40B4-BE49-F238E27FC236}">
                <a16:creationId xmlns:a16="http://schemas.microsoft.com/office/drawing/2014/main" id="{068F2AD2-E3EA-449A-93A8-EBC50AEDE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454" y="5148377"/>
            <a:ext cx="8902352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9pPr>
          </a:lstStyle>
          <a:p>
            <a:pPr>
              <a:lnSpc>
                <a:spcPts val="6500"/>
              </a:lnSpc>
              <a:spcBef>
                <a:spcPct val="0"/>
              </a:spcBef>
              <a:buNone/>
              <a:defRPr/>
            </a:pPr>
            <a:r>
              <a:rPr lang="zh-TW" altLang="en-US" sz="2400" dirty="0">
                <a:solidFill>
                  <a:srgbClr val="444444"/>
                </a:solidFill>
                <a:latin typeface="+mn-ea"/>
                <a:ea typeface="+mn-ea"/>
              </a:rPr>
              <a:t>提醒：來電</a:t>
            </a:r>
            <a:r>
              <a:rPr lang="en-US" altLang="zh-TW" sz="2400" dirty="0">
                <a:solidFill>
                  <a:srgbClr val="444444"/>
                </a:solidFill>
                <a:latin typeface="+mn-ea"/>
                <a:ea typeface="+mn-ea"/>
              </a:rPr>
              <a:t>/</a:t>
            </a:r>
            <a:r>
              <a:rPr lang="zh-TW" altLang="en-US" sz="2400" dirty="0">
                <a:solidFill>
                  <a:srgbClr val="444444"/>
                </a:solidFill>
                <a:latin typeface="+mn-ea"/>
                <a:ea typeface="+mn-ea"/>
              </a:rPr>
              <a:t>來信請依問題分類，可節省轉接時間</a:t>
            </a:r>
            <a:endParaRPr kumimoji="0" lang="zh-TW" altLang="en-US" sz="2400" b="1" u="sng" dirty="0">
              <a:solidFill>
                <a:srgbClr val="444444"/>
              </a:solidFill>
              <a:latin typeface="+mn-ea"/>
              <a:ea typeface="+mn-ea"/>
            </a:endParaRPr>
          </a:p>
        </p:txBody>
      </p:sp>
      <p:sp>
        <p:nvSpPr>
          <p:cNvPr id="31" name="Rectangle 1">
            <a:extLst>
              <a:ext uri="{FF2B5EF4-FFF2-40B4-BE49-F238E27FC236}">
                <a16:creationId xmlns:a16="http://schemas.microsoft.com/office/drawing/2014/main" id="{A4C61529-D225-4948-9E51-962C864A9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2796" y="2525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A31816D-F219-4BD3-BF30-7BF2DD0E4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454" y="5542614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0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6462666-BCFE-4443-A764-D8DB6B15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59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65DCF20-B81B-43B7-8722-9E8E6AA0A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後續資源與服務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8E6BAD3-7AFA-4032-B3D3-6DC130DB59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0A133E98-98D5-4AED-83FA-5CBE9386E2E5}"/>
              </a:ext>
            </a:extLst>
          </p:cNvPr>
          <p:cNvSpPr txBox="1"/>
          <p:nvPr/>
        </p:nvSpPr>
        <p:spPr>
          <a:xfrm>
            <a:off x="1924594" y="1076051"/>
            <a:ext cx="7559064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 sz="1800" b="1"/>
            </a:pPr>
            <a:r>
              <a:rPr sz="2800" dirty="0"/>
              <a:t>線上資源下載（</a:t>
            </a:r>
            <a:r>
              <a:rPr lang="en-US" sz="2800" dirty="0"/>
              <a:t>2</a:t>
            </a:r>
            <a:r>
              <a:rPr sz="2800" dirty="0"/>
              <a:t>月</a:t>
            </a:r>
            <a:r>
              <a:rPr lang="en-US" sz="2800" dirty="0"/>
              <a:t>12</a:t>
            </a:r>
            <a:r>
              <a:rPr sz="2800" dirty="0"/>
              <a:t>日起）</a:t>
            </a:r>
            <a:endParaRPr lang="en-US" sz="2800" dirty="0"/>
          </a:p>
          <a:p>
            <a:pPr>
              <a:spcBef>
                <a:spcPts val="600"/>
              </a:spcBef>
              <a:defRPr sz="1800" b="1"/>
            </a:pPr>
            <a:r>
              <a:rPr lang="zh-TW" altLang="en-US" sz="2400" dirty="0"/>
              <a:t>本小組系統網站提供：</a:t>
            </a:r>
            <a:endParaRPr sz="240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46E737A-9954-43EF-9431-5F7194F2A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46115"/>
              </p:ext>
            </p:extLst>
          </p:nvPr>
        </p:nvGraphicFramePr>
        <p:xfrm>
          <a:off x="2133600" y="2188493"/>
          <a:ext cx="73152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資源類型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rPr sz="2400" baseline="0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內容說明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問答集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說明會常見Q&amp;A整理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填表表冊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最新勘誤修正版本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會議簡報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lang="zh-TW" altLang="en-US" sz="2400" baseline="0" dirty="0">
                          <a:latin typeface="Arial" panose="020B0604020202020204" pitchFamily="34" charset="0"/>
                          <a:ea typeface="+mn-ea"/>
                        </a:rPr>
                        <a:t>最新勘誤修正版本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5">
            <a:extLst>
              <a:ext uri="{FF2B5EF4-FFF2-40B4-BE49-F238E27FC236}">
                <a16:creationId xmlns:a16="http://schemas.microsoft.com/office/drawing/2014/main" id="{348C9A6C-5D3E-47F4-81C5-473279FBA8A6}"/>
              </a:ext>
            </a:extLst>
          </p:cNvPr>
          <p:cNvSpPr txBox="1"/>
          <p:nvPr/>
        </p:nvSpPr>
        <p:spPr>
          <a:xfrm>
            <a:off x="990105" y="4399230"/>
            <a:ext cx="498715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/>
            </a:pPr>
            <a:r>
              <a:rPr sz="2400" dirty="0" err="1"/>
              <a:t>內容更新機制</a:t>
            </a:r>
            <a:endParaRPr sz="2400" dirty="0"/>
          </a:p>
          <a:p>
            <a:r>
              <a:rPr sz="2400" dirty="0" err="1"/>
              <a:t>發現錯誤？歡迎回饋</a:t>
            </a:r>
            <a:r>
              <a:rPr sz="2400" dirty="0"/>
              <a:t>！</a:t>
            </a:r>
          </a:p>
          <a:p>
            <a:pPr>
              <a:defRPr sz="1300"/>
            </a:pPr>
            <a:r>
              <a:rPr sz="2400" dirty="0"/>
              <a:t>回報期限：</a:t>
            </a:r>
            <a:r>
              <a:rPr lang="en-US" sz="2400" dirty="0"/>
              <a:t>2</a:t>
            </a:r>
            <a:r>
              <a:rPr sz="2400" dirty="0"/>
              <a:t>月</a:t>
            </a:r>
            <a:r>
              <a:rPr lang="en-US" sz="2400" dirty="0"/>
              <a:t>12</a:t>
            </a:r>
            <a:r>
              <a:rPr sz="2400" dirty="0"/>
              <a:t>日前</a:t>
            </a:r>
          </a:p>
          <a:p>
            <a:pPr>
              <a:defRPr sz="1300"/>
            </a:pPr>
            <a:r>
              <a:rPr sz="2400" dirty="0" err="1"/>
              <a:t>回報目的：確保勘誤版內容準確</a:t>
            </a:r>
            <a:endParaRPr sz="2400" dirty="0"/>
          </a:p>
          <a:p>
            <a:pPr>
              <a:defRPr sz="1300"/>
            </a:pPr>
            <a:r>
              <a:rPr sz="2400" dirty="0" err="1"/>
              <a:t>聯絡方式：請參考聯絡資訊頁面</a:t>
            </a:r>
            <a:endParaRPr sz="2400" dirty="0"/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18C9B1B1-C7F7-480E-8ECB-8179F1D328E9}"/>
              </a:ext>
            </a:extLst>
          </p:cNvPr>
          <p:cNvSpPr txBox="1"/>
          <p:nvPr/>
        </p:nvSpPr>
        <p:spPr>
          <a:xfrm>
            <a:off x="6370607" y="4399230"/>
            <a:ext cx="58213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/>
            </a:pPr>
            <a:r>
              <a:rPr sz="2400" dirty="0" err="1"/>
              <a:t>環保友善提醒</a:t>
            </a:r>
            <a:endParaRPr sz="2400" dirty="0"/>
          </a:p>
          <a:p>
            <a:r>
              <a:rPr sz="2400" dirty="0" err="1"/>
              <a:t>紙本表冊數量有限</a:t>
            </a:r>
            <a:endParaRPr lang="en-US" sz="2400" dirty="0"/>
          </a:p>
          <a:p>
            <a:r>
              <a:rPr sz="2400" dirty="0" err="1"/>
              <a:t>建議做法：優先使用線上下載版本</a:t>
            </a:r>
            <a:endParaRPr sz="2400" dirty="0"/>
          </a:p>
          <a:p>
            <a:pPr>
              <a:defRPr sz="1300"/>
            </a:pPr>
            <a:r>
              <a:rPr sz="2400" dirty="0" err="1"/>
              <a:t>共同目標：響應環保，減少紙張消耗</a:t>
            </a:r>
            <a:endParaRPr sz="2400" dirty="0"/>
          </a:p>
          <a:p>
            <a:pPr>
              <a:defRPr sz="1300"/>
            </a:pPr>
            <a:r>
              <a:rPr sz="2400" dirty="0" err="1"/>
              <a:t>使用便利：數位版本便於搜尋和保存</a:t>
            </a:r>
            <a:endParaRPr sz="2000" dirty="0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C7AC2FC4-E2DE-4651-8BE0-F54219D8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794" y="4469754"/>
            <a:ext cx="288000" cy="288000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7C9BF854-4F7C-4AEB-912B-8F64BFB94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634" y="5936170"/>
            <a:ext cx="288000" cy="288000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39E09ADF-7EBA-4A89-84E0-B92DDA3D9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79" y="5572621"/>
            <a:ext cx="288000" cy="288000"/>
          </a:xfrm>
          <a:prstGeom prst="rect">
            <a:avLst/>
          </a:prstGeom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B91961A8-ECC9-4C4C-8589-FABEF5D455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064" y="5936170"/>
            <a:ext cx="288000" cy="288000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53E44B57-4C3D-41BD-AFAF-E72423C688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2151" y="5583971"/>
            <a:ext cx="288000" cy="288000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298F87C4-BD40-47DB-A4E7-882836CBE2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6515" y="1135818"/>
            <a:ext cx="360000" cy="360000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3A3E3FFA-1389-4AEB-9774-4D9F8C0753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569" y="4498384"/>
            <a:ext cx="288000" cy="288000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4A10ECAA-FBB5-49B3-BD75-EC8AC660FC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2423" y="5224726"/>
            <a:ext cx="288000" cy="28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AAB8E1F4-7372-46A6-9A3B-BD9D8AE6E8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570" y="5263127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22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C4DEE2D-4F27-4F30-A32E-203681EC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7CFA343-F601-4FDC-A9AD-A56DE8B5B7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768791"/>
            <a:ext cx="11607318" cy="5092382"/>
          </a:xfrm>
        </p:spPr>
        <p:txBody>
          <a:bodyPr/>
          <a:lstStyle/>
          <a:p>
            <a:r>
              <a:rPr lang="zh-TW" altLang="en-US" sz="2000" dirty="0"/>
              <a:t>填報表冊總數：</a:t>
            </a:r>
            <a:r>
              <a:rPr lang="zh-TW" alt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國立</a:t>
            </a:r>
            <a:r>
              <a:rPr lang="en-US" altLang="zh-TW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86</a:t>
            </a:r>
            <a:r>
              <a:rPr lang="zh-TW" alt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張表冊，私立</a:t>
            </a:r>
            <a:r>
              <a:rPr lang="en-US" altLang="zh-TW" sz="2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89</a:t>
            </a:r>
            <a:r>
              <a:rPr lang="zh-TW" alt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張表冊         </a:t>
            </a:r>
            <a:r>
              <a:rPr lang="zh-TW" altLang="en-US" sz="2000" dirty="0"/>
              <a:t>異動表冊總數：共</a:t>
            </a:r>
            <a:r>
              <a:rPr lang="en-US" altLang="zh-TW" sz="2000" dirty="0"/>
              <a:t>17</a:t>
            </a:r>
            <a:r>
              <a:rPr lang="zh-TW" altLang="en-US" sz="2000" dirty="0"/>
              <a:t>張</a:t>
            </a:r>
            <a:endParaRPr lang="en-US" altLang="zh-TW" sz="2000" dirty="0"/>
          </a:p>
          <a:p>
            <a:endParaRPr lang="zh-TW" altLang="en-US" sz="2800" kern="1200" dirty="0">
              <a:solidFill>
                <a:schemeClr val="tx1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8499F4B-733F-46A3-A1D0-8E37B55A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填報表冊總覽</a:t>
            </a:r>
            <a:r>
              <a:rPr lang="en-US" altLang="zh-TW" dirty="0"/>
              <a:t>(3</a:t>
            </a:r>
            <a:r>
              <a:rPr lang="zh-TW" altLang="en-US" dirty="0"/>
              <a:t>月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85EFF96-4916-43A2-A5EE-029C281640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00</a:t>
            </a:r>
            <a:endParaRPr lang="zh-TW" altLang="en-US" dirty="0"/>
          </a:p>
        </p:txBody>
      </p:sp>
      <p:graphicFrame>
        <p:nvGraphicFramePr>
          <p:cNvPr id="8" name="內容版面配置區 5">
            <a:extLst>
              <a:ext uri="{FF2B5EF4-FFF2-40B4-BE49-F238E27FC236}">
                <a16:creationId xmlns:a16="http://schemas.microsoft.com/office/drawing/2014/main" id="{E91E2395-DEEE-4CEB-B1FE-C8B722F081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902634"/>
              </p:ext>
            </p:extLst>
          </p:nvPr>
        </p:nvGraphicFramePr>
        <p:xfrm>
          <a:off x="401802" y="1132848"/>
          <a:ext cx="11247120" cy="5348161"/>
        </p:xfrm>
        <a:graphic>
          <a:graphicData uri="http://schemas.openxmlformats.org/drawingml/2006/table">
            <a:tbl>
              <a:tblPr firstRow="1" bandRow="1"/>
              <a:tblGrid>
                <a:gridCol w="2000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1574">
                  <a:extLst>
                    <a:ext uri="{9D8B030D-6E8A-4147-A177-3AD203B41FA5}">
                      <a16:colId xmlns:a16="http://schemas.microsoft.com/office/drawing/2014/main" val="2271738314"/>
                    </a:ext>
                  </a:extLst>
                </a:gridCol>
                <a:gridCol w="1853709">
                  <a:extLst>
                    <a:ext uri="{9D8B030D-6E8A-4147-A177-3AD203B41FA5}">
                      <a16:colId xmlns:a16="http://schemas.microsoft.com/office/drawing/2014/main" val="1745575117"/>
                    </a:ext>
                  </a:extLst>
                </a:gridCol>
                <a:gridCol w="57514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36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分類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填報表冊數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免填表冊數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異動表冊數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5471159"/>
                  </a:ext>
                </a:extLst>
              </a:tr>
              <a:tr h="363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師資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  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招生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課程教學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7</a:t>
                      </a:r>
                      <a:endParaRPr lang="zh-TW" altLang="en-US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zh-TW" altLang="en-US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學生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5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圖書館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6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推廣服務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  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195666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7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學生事務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  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912487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8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校地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540758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9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財務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1</a:t>
                      </a:r>
                      <a:endParaRPr lang="zh-TW" altLang="en-US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zh-TW" altLang="en-US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295130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董事會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619370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會計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  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（刪除表冊：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137457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產學合作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zh-TW" altLang="en-US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1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8931742"/>
                  </a:ext>
                </a:extLst>
              </a:tr>
              <a:tr h="36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國際化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496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29077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anchor="b">
            <a:noAutofit/>
          </a:bodyPr>
          <a:lstStyle/>
          <a:p>
            <a:pPr algn="l"/>
            <a:br>
              <a:rPr lang="en-US" altLang="zh-TW" sz="9600" dirty="0">
                <a:ln>
                  <a:noFill/>
                </a:ln>
              </a:rPr>
            </a:br>
            <a:r>
              <a:rPr lang="zh-TW" altLang="en-US" sz="9600" dirty="0">
                <a:ln>
                  <a:noFill/>
                </a:ln>
              </a:rPr>
              <a:t>敬祝填表順利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667503" y="6291703"/>
            <a:ext cx="5295900" cy="571500"/>
          </a:xfrm>
        </p:spPr>
        <p:txBody>
          <a:bodyPr/>
          <a:lstStyle/>
          <a:p>
            <a:pPr algn="r"/>
            <a:r>
              <a:rPr lang="zh-TW" altLang="en-US" sz="3600" b="1" spc="51" dirty="0">
                <a:ln w="11430">
                  <a:noFill/>
                </a:ln>
                <a:solidFill>
                  <a:srgbClr val="444444"/>
                </a:solidFill>
                <a:latin typeface="微軟正黑體" pitchFamily="34" charset="-120"/>
              </a:rPr>
              <a:t>校務資料庫維運小組</a:t>
            </a:r>
          </a:p>
          <a:p>
            <a:endParaRPr lang="zh-TW" altLang="en-US" sz="4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60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01FAC15-95DE-43B5-BF21-B86D1F8521D4}"/>
              </a:ext>
            </a:extLst>
          </p:cNvPr>
          <p:cNvSpPr txBox="1"/>
          <p:nvPr/>
        </p:nvSpPr>
        <p:spPr>
          <a:xfrm>
            <a:off x="0" y="6577453"/>
            <a:ext cx="72112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200" dirty="0"/>
              <a:t>本簡報中所使用圖示皆來自 </a:t>
            </a:r>
            <a:r>
              <a:rPr lang="en-US" altLang="zh-TW" sz="1200" dirty="0" err="1"/>
              <a:t>Flaticon</a:t>
            </a:r>
            <a:r>
              <a:rPr lang="zh-TW" altLang="en-US" sz="1200" dirty="0"/>
              <a:t>，版權歸原作者所有，依據免費授權條款標註出處。</a:t>
            </a:r>
          </a:p>
        </p:txBody>
      </p:sp>
    </p:spTree>
    <p:extLst>
      <p:ext uri="{BB962C8B-B14F-4D97-AF65-F5344CB8AC3E}">
        <p14:creationId xmlns:p14="http://schemas.microsoft.com/office/powerpoint/2010/main" val="7311311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239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</a:rPr>
              <a:t>Q</a:t>
            </a:r>
            <a:r>
              <a:rPr lang="en-US" altLang="zh-TW" sz="8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  <a:ea typeface="GungsuhChe" pitchFamily="49" charset="-127"/>
              </a:rPr>
              <a:t> &amp; </a:t>
            </a:r>
            <a:r>
              <a:rPr lang="en-US" altLang="zh-TW" sz="239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</a:rPr>
              <a:t>A</a:t>
            </a:r>
            <a:endParaRPr lang="zh-TW" altLang="en-US" sz="8000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</a:rPr>
              <a:t>問題提問單</a:t>
            </a:r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請自行撕取簡報最末頁</a:t>
            </a:r>
            <a:endParaRPr lang="en-US" altLang="zh-TW" b="1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</a:endParaRPr>
          </a:p>
          <a:p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煩請於休息時間繳交至</a:t>
            </a:r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</a:rPr>
              <a:t>簽到處</a:t>
            </a:r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。</a:t>
            </a:r>
          </a:p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可至簽到處領取免費停車券（磁扣）</a:t>
            </a:r>
          </a:p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（數量有限，領完為止）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784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CE1E2-301C-437B-94BE-03863768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C11096-304E-4B02-B578-F68DF6C3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本期需填報表冊（</a:t>
            </a:r>
            <a:r>
              <a:rPr lang="en-US" altLang="zh-TW" dirty="0"/>
              <a:t>3</a:t>
            </a:r>
            <a:r>
              <a:rPr lang="zh-TW" altLang="en-US" dirty="0"/>
              <a:t>月）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E984EF-DF58-4D80-95B6-2D1432296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B844C464-6CC4-4C90-8450-B5D9ABC00B7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17088048"/>
              </p:ext>
            </p:extLst>
          </p:nvPr>
        </p:nvGraphicFramePr>
        <p:xfrm>
          <a:off x="193040" y="955675"/>
          <a:ext cx="11816080" cy="5039879"/>
        </p:xfrm>
        <a:graphic>
          <a:graphicData uri="http://schemas.openxmlformats.org/drawingml/2006/table">
            <a:tbl>
              <a:tblPr firstRow="1" bandRow="1"/>
              <a:tblGrid>
                <a:gridCol w="1844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13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5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師資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1-7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1-8(3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1-9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1-12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1-16(3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1-17-1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1-19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1-20(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1-21(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1-23(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74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招生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2-4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74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課程教學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3-1(3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3-7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3-8</a:t>
                      </a:r>
                      <a:endParaRPr lang="zh-TW" altLang="en-US" sz="2000" b="0" kern="12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9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4-1-2(3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4-1-3(3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4-1-4(3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4-2-7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4-2-8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4-2-9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4-4-2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4-4-3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4-7-2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4-7-4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4-7-5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4-9-1(3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4-9-2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4-10(3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4-16-1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4-17-2(3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4-18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4-19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F5BA6B0E-7654-4C4A-ACD6-1F78FC4AA4CE}"/>
              </a:ext>
            </a:extLst>
          </p:cNvPr>
          <p:cNvSpPr/>
          <p:nvPr/>
        </p:nvSpPr>
        <p:spPr>
          <a:xfrm>
            <a:off x="192133" y="6188326"/>
            <a:ext cx="6492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藍字為該表冊欄位</a:t>
            </a:r>
            <a:r>
              <a:rPr lang="en-US" altLang="zh-TW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定義調整 </a:t>
            </a:r>
            <a:r>
              <a:rPr lang="en-US" altLang="zh-TW" sz="2400" b="0" i="0" u="none" strike="noStrike" dirty="0">
                <a:solidFill>
                  <a:srgbClr val="000000"/>
                </a:solidFill>
                <a:effectLst/>
                <a:latin typeface="+mn-ea"/>
              </a:rPr>
              <a:t>｜ 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僅</a:t>
            </a:r>
            <a:r>
              <a:rPr lang="zh-TW" altLang="en-US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公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en-US" altLang="zh-TW" sz="2400" b="1" dirty="0" err="1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私校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填報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79739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CE1E2-301C-437B-94BE-03863768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C11096-304E-4B02-B578-F68DF6C3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本期需填報表冊（</a:t>
            </a:r>
            <a:r>
              <a:rPr lang="en-US" altLang="zh-TW" dirty="0"/>
              <a:t>3</a:t>
            </a:r>
            <a:r>
              <a:rPr lang="zh-TW" altLang="en-US" dirty="0"/>
              <a:t>月）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E984EF-DF58-4D80-95B6-2D1432296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B844C464-6CC4-4C90-8450-B5D9ABC00B7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60345442"/>
              </p:ext>
            </p:extLst>
          </p:nvPr>
        </p:nvGraphicFramePr>
        <p:xfrm>
          <a:off x="193040" y="955675"/>
          <a:ext cx="11816080" cy="5039880"/>
        </p:xfrm>
        <a:graphic>
          <a:graphicData uri="http://schemas.openxmlformats.org/drawingml/2006/table">
            <a:tbl>
              <a:tblPr firstRow="1" bandRow="1"/>
              <a:tblGrid>
                <a:gridCol w="1824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9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圖書館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5-2(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僅公立學校填報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5-3(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僅公立學校填報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293451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推廣服務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6-2(3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6-4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298182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學生事務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7-2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7-4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853627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校地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8-6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574433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財務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9-2-7(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僅公立學校填報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78084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董事會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10-1(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僅私立大學填報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10-2 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僅私立大學填報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10-3 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僅私立大學填報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512956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產學合作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14-3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14-5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14-8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14-9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14-11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14-12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694644"/>
                  </a:ext>
                </a:extLst>
              </a:tr>
              <a:tr h="629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國際化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15-2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15-19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15-20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854794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BF0795EA-4EC1-4CB3-AA5D-1D499AE12F79}"/>
              </a:ext>
            </a:extLst>
          </p:cNvPr>
          <p:cNvSpPr/>
          <p:nvPr/>
        </p:nvSpPr>
        <p:spPr>
          <a:xfrm>
            <a:off x="192133" y="6188326"/>
            <a:ext cx="6492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藍字為該表冊欄位</a:t>
            </a:r>
            <a:r>
              <a:rPr lang="en-US" altLang="zh-TW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定義調整 </a:t>
            </a:r>
            <a:r>
              <a:rPr lang="en-US" altLang="zh-TW" sz="2400" b="0" i="0" u="none" strike="noStrike" dirty="0">
                <a:solidFill>
                  <a:srgbClr val="000000"/>
                </a:solidFill>
                <a:effectLst/>
                <a:latin typeface="+mn-ea"/>
              </a:rPr>
              <a:t>｜ 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僅</a:t>
            </a:r>
            <a:r>
              <a:rPr lang="zh-TW" altLang="en-US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公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en-US" altLang="zh-TW" sz="2400" b="1" dirty="0" err="1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私校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填報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84016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CE1E2-301C-437B-94BE-03863768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C11096-304E-4B02-B578-F68DF6C3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本期免填表冊（</a:t>
            </a:r>
            <a:r>
              <a:rPr lang="en-US" altLang="zh-TW" dirty="0"/>
              <a:t>3</a:t>
            </a:r>
            <a:r>
              <a:rPr lang="zh-TW" altLang="en-US" dirty="0"/>
              <a:t>月）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E984EF-DF58-4D80-95B6-2D1432296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B844C464-6CC4-4C90-8450-B5D9ABC00B7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3985803"/>
              </p:ext>
            </p:extLst>
          </p:nvPr>
        </p:nvGraphicFramePr>
        <p:xfrm>
          <a:off x="1383454" y="2327275"/>
          <a:ext cx="8778240" cy="1901024"/>
        </p:xfrm>
        <a:graphic>
          <a:graphicData uri="http://schemas.openxmlformats.org/drawingml/2006/table">
            <a:tbl>
              <a:tblPr firstRow="1" bandRow="1"/>
              <a:tblGrid>
                <a:gridCol w="18150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師資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1-1-1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4-2-12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產學合作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14-2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14-4</a:t>
                      </a:r>
                      <a:r>
                        <a:rPr lang="zh-TW" altLang="en-US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rgbClr val="0000FF"/>
                          </a:solidFill>
                          <a:latin typeface="+mn-lt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14-7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694644"/>
                  </a:ext>
                </a:extLst>
              </a:tr>
              <a:tr h="5167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TW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合計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共</a:t>
                      </a:r>
                      <a:r>
                        <a:rPr lang="en-US" altLang="zh-TW" sz="3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</a:t>
                      </a:r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張表冊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文字方塊 6">
            <a:extLst>
              <a:ext uri="{FF2B5EF4-FFF2-40B4-BE49-F238E27FC236}">
                <a16:creationId xmlns:a16="http://schemas.microsoft.com/office/drawing/2014/main" id="{F443988E-CBE3-430C-9615-6BAE7CD5C2BF}"/>
              </a:ext>
            </a:extLst>
          </p:cNvPr>
          <p:cNvSpPr txBox="1"/>
          <p:nvPr/>
        </p:nvSpPr>
        <p:spPr>
          <a:xfrm>
            <a:off x="1383454" y="1584795"/>
            <a:ext cx="6101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zh-TW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以下表冊</a:t>
            </a:r>
            <a:r>
              <a:rPr lang="zh-TW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學校免填</a:t>
            </a:r>
            <a:r>
              <a:rPr lang="zh-TW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，請確認資料正確性。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079751-607E-4D7B-B0AB-3973D526C9E4}"/>
              </a:ext>
            </a:extLst>
          </p:cNvPr>
          <p:cNvSpPr/>
          <p:nvPr/>
        </p:nvSpPr>
        <p:spPr>
          <a:xfrm>
            <a:off x="192133" y="6188326"/>
            <a:ext cx="3962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藍字為該表冊欄位</a:t>
            </a:r>
            <a:r>
              <a:rPr lang="en-US" altLang="zh-TW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定義調整</a:t>
            </a:r>
            <a:endParaRPr lang="en-US" altLang="zh-TW" sz="2400" b="1" dirty="0">
              <a:solidFill>
                <a:srgbClr val="008000"/>
              </a:solidFill>
              <a:latin typeface="+mn-ea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TW" sz="2400" b="1" dirty="0">
              <a:solidFill>
                <a:srgbClr val="0000FF"/>
              </a:solidFill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100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137587</TotalTime>
  <Words>7840</Words>
  <Application>Microsoft Office PowerPoint</Application>
  <PresentationFormat>寬螢幕</PresentationFormat>
  <Paragraphs>1363</Paragraphs>
  <Slides>61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61</vt:i4>
      </vt:variant>
    </vt:vector>
  </HeadingPairs>
  <TitlesOfParts>
    <vt:vector size="71" baseType="lpstr">
      <vt:lpstr>Roboto Bold</vt:lpstr>
      <vt:lpstr>黑体</vt:lpstr>
      <vt:lpstr>微軟正黑體</vt:lpstr>
      <vt:lpstr>新細明體</vt:lpstr>
      <vt:lpstr>Arial</vt:lpstr>
      <vt:lpstr>Arial Black</vt:lpstr>
      <vt:lpstr>Calibri</vt:lpstr>
      <vt:lpstr>Times New Roman</vt:lpstr>
      <vt:lpstr>Wingdings</vt:lpstr>
      <vt:lpstr>Office 佈景主題</vt:lpstr>
      <vt:lpstr>PowerPoint 簡報</vt:lpstr>
      <vt:lpstr>技專校院校務資料庫</vt:lpstr>
      <vt:lpstr>PowerPoint 簡報</vt:lpstr>
      <vt:lpstr>本期異動摘要</vt:lpstr>
      <vt:lpstr>PowerPoint 簡報</vt:lpstr>
      <vt:lpstr>填報表冊總覽(3月)</vt:lpstr>
      <vt:lpstr>本期需填報表冊（3月）</vt:lpstr>
      <vt:lpstr>本期需填報表冊（3月）</vt:lpstr>
      <vt:lpstr>本期免填表冊（3月）</vt:lpstr>
      <vt:lpstr>表冊應用單位</vt:lpstr>
      <vt:lpstr>表冊應用單位</vt:lpstr>
      <vt:lpstr>表冊應用單位</vt:lpstr>
      <vt:lpstr>表冊應用單位</vt:lpstr>
      <vt:lpstr>PowerPoint 簡報</vt:lpstr>
      <vt:lpstr>PowerPoint 簡報</vt:lpstr>
      <vt:lpstr>表1-8教師承接政府部門計畫案、產學計畫案及技術服務案資料表 表6-2非由教師承接政府部門計畫案、產學計畫案及技術服務案資料表</vt:lpstr>
      <vt:lpstr>表1-8教師承接政府部門計畫案、產學計畫案及技術服務案資料表 表6-2非由教師承接政府部門計畫案、產學計畫案及技術服務案資料表</vt:lpstr>
      <vt:lpstr>表1-8教師承接政府部門計畫案、產學計畫案及技術服務案資料表 表6-2非由教師承接政府部門計畫案、產學計畫案及技術服務案資料表</vt:lpstr>
      <vt:lpstr>表1-8教師承接政府部門計畫案、產學計畫案及技術服務案資料表 表6-2非由教師承接政府部門計畫案、產學計畫案及技術服務案資料表</vt:lpstr>
      <vt:lpstr>表6-2非由教師承接政府部門計畫案、產學計畫案及技術服務案資料表</vt:lpstr>
      <vt:lpstr>PowerPoint 簡報</vt:lpstr>
      <vt:lpstr>表14-1 學校、研究學院承接產學計畫經費與全校總經費資料表</vt:lpstr>
      <vt:lpstr>PowerPoint 簡報</vt:lpstr>
      <vt:lpstr>PowerPoint 簡報</vt:lpstr>
      <vt:lpstr>PowerPoint 簡報</vt:lpstr>
      <vt:lpstr>PowerPoint 簡報</vt:lpstr>
      <vt:lpstr>表1-12教師專利/新品種資料表</vt:lpstr>
      <vt:lpstr>表14-4專利、新品種、授權件數表</vt:lpstr>
      <vt:lpstr>表4-7-4實習機構及實習條件表</vt:lpstr>
      <vt:lpstr>表4-7-4實習機構及實習條件表</vt:lpstr>
      <vt:lpstr>表7-4 學校辦理各項社會關切教育之主題執行情況表</vt:lpstr>
      <vt:lpstr>表7-4 學校辦理各項社會關切教育之主題執行情況表</vt:lpstr>
      <vt:lpstr>表7-4 學校辦理各項社會關切教育之主題執行情況表</vt:lpstr>
      <vt:lpstr>表12-2 國立技專校院校務基金「接受捐贈」決算情形表</vt:lpstr>
      <vt:lpstr>表14-3學校、研究學院產學合作單位數統計表</vt:lpstr>
      <vt:lpstr>表14-3學校、研究學院產學合作單位數統計表</vt:lpstr>
      <vt:lpstr>表14-5各種智慧財產權衍生運用總金額表</vt:lpstr>
      <vt:lpstr>表14-7擔任產學合作計畫/委訓計畫主持人數統計表</vt:lpstr>
      <vt:lpstr>表14-8 大學校院推動創新育成及技術移轉績效表</vt:lpstr>
      <vt:lpstr>表14-8 大學校院推動創新育成及技術移轉績效表</vt:lpstr>
      <vt:lpstr>表14-9學校師生創新創業明細表 表14-11學校衍生企業明細表 表14-12學校合作企業新事業部門明細表</vt:lpstr>
      <vt:lpstr>表14-5   各種智慧財產權衍生運用總金額表 表14-9   學校師生創新創業明細表 表14-11 學校衍生企業明細表</vt:lpstr>
      <vt:lpstr>PowerPoint 簡報</vt:lpstr>
      <vt:lpstr>表4-15 年齡別學生人數</vt:lpstr>
      <vt:lpstr>表7-5助學措施統計表</vt:lpstr>
      <vt:lpstr>PowerPoint 簡報</vt:lpstr>
      <vt:lpstr>作業時程</vt:lpstr>
      <vt:lpstr>作業時程-資料匯出</vt:lpstr>
      <vt:lpstr>資料寄送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聯絡資訊</vt:lpstr>
      <vt:lpstr>後續資源與服務</vt:lpstr>
      <vt:lpstr> 敬祝填表順利</vt:lpstr>
      <vt:lpstr>Q &amp; A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宛諭 李</dc:creator>
  <cp:lastModifiedBy>李宛諭 li</cp:lastModifiedBy>
  <cp:revision>1404</cp:revision>
  <cp:lastPrinted>2026-01-20T00:36:50Z</cp:lastPrinted>
  <dcterms:created xsi:type="dcterms:W3CDTF">2021-01-12T02:33:10Z</dcterms:created>
  <dcterms:modified xsi:type="dcterms:W3CDTF">2026-02-10T03:54:32Z</dcterms:modified>
</cp:coreProperties>
</file>