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6" r:id="rId2"/>
    <p:sldId id="396" r:id="rId3"/>
    <p:sldId id="257" r:id="rId4"/>
    <p:sldId id="259" r:id="rId5"/>
    <p:sldId id="411" r:id="rId6"/>
    <p:sldId id="397" r:id="rId7"/>
    <p:sldId id="442" r:id="rId8"/>
    <p:sldId id="405" r:id="rId9"/>
    <p:sldId id="440" r:id="rId10"/>
    <p:sldId id="441" r:id="rId11"/>
    <p:sldId id="387" r:id="rId12"/>
    <p:sldId id="402" r:id="rId13"/>
    <p:sldId id="403" r:id="rId14"/>
    <p:sldId id="437" r:id="rId15"/>
    <p:sldId id="434" r:id="rId16"/>
    <p:sldId id="445" r:id="rId17"/>
    <p:sldId id="390" r:id="rId18"/>
    <p:sldId id="392" r:id="rId19"/>
    <p:sldId id="399" r:id="rId20"/>
    <p:sldId id="394" r:id="rId21"/>
    <p:sldId id="443" r:id="rId22"/>
    <p:sldId id="378" r:id="rId23"/>
    <p:sldId id="432" r:id="rId24"/>
    <p:sldId id="425" r:id="rId25"/>
    <p:sldId id="438" r:id="rId26"/>
    <p:sldId id="439" r:id="rId27"/>
    <p:sldId id="435" r:id="rId28"/>
    <p:sldId id="436" r:id="rId29"/>
    <p:sldId id="431" r:id="rId30"/>
    <p:sldId id="272" r:id="rId31"/>
    <p:sldId id="273" r:id="rId32"/>
    <p:sldId id="277" r:id="rId33"/>
    <p:sldId id="276" r:id="rId34"/>
  </p:sldIdLst>
  <p:sldSz cx="12192000" cy="6858000"/>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zuchiang" initials="T" lastIdx="4" clrIdx="0">
    <p:extLst>
      <p:ext uri="{19B8F6BF-5375-455C-9EA6-DF929625EA0E}">
        <p15:presenceInfo xmlns:p15="http://schemas.microsoft.com/office/powerpoint/2012/main" userId="Tzuchi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DFAF"/>
    <a:srgbClr val="7AEB67"/>
    <a:srgbClr val="B7D6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淺色樣式 2 - 輔色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25" autoAdjust="0"/>
    <p:restoredTop sz="94660"/>
  </p:normalViewPr>
  <p:slideViewPr>
    <p:cSldViewPr snapToGrid="0">
      <p:cViewPr varScale="1">
        <p:scale>
          <a:sx n="77" d="100"/>
          <a:sy n="77" d="100"/>
        </p:scale>
        <p:origin x="702" y="90"/>
      </p:cViewPr>
      <p:guideLst/>
    </p:cSldViewPr>
  </p:slideViewPr>
  <p:notesTextViewPr>
    <p:cViewPr>
      <p:scale>
        <a:sx n="1" d="1"/>
        <a:sy n="1" d="1"/>
      </p:scale>
      <p:origin x="0" y="0"/>
    </p:cViewPr>
  </p:notesTextViewPr>
  <p:notesViewPr>
    <p:cSldViewPr snapToGrid="0">
      <p:cViewPr varScale="1">
        <p:scale>
          <a:sx n="88" d="100"/>
          <a:sy n="88" d="100"/>
        </p:scale>
        <p:origin x="296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DCA4B7-556B-4580-A686-ADCD35111D6F}" type="doc">
      <dgm:prSet loTypeId="urn:microsoft.com/office/officeart/2005/8/layout/hList9" loCatId="list" qsTypeId="urn:microsoft.com/office/officeart/2005/8/quickstyle/simple1" qsCatId="simple" csTypeId="urn:microsoft.com/office/officeart/2005/8/colors/accent6_2" csCatId="accent6" phldr="1"/>
      <dgm:spPr/>
      <dgm:t>
        <a:bodyPr/>
        <a:lstStyle/>
        <a:p>
          <a:endParaRPr lang="zh-TW" altLang="en-US"/>
        </a:p>
      </dgm:t>
    </dgm:pt>
    <dgm:pt modelId="{19986843-5D64-48AD-88C9-DB756AF46AED}">
      <dgm:prSet phldrT="[文字]"/>
      <dgm:spPr/>
      <dgm:t>
        <a:bodyPr/>
        <a:lstStyle/>
        <a:p>
          <a:r>
            <a:rPr lang="zh-TW" altLang="en-US" b="1" dirty="0">
              <a:latin typeface="微軟正黑體" panose="020B0604030504040204" pitchFamily="34" charset="-120"/>
              <a:ea typeface="微軟正黑體" panose="020B0604030504040204" pitchFamily="34" charset="-120"/>
              <a:cs typeface="+mj-cs"/>
            </a:rPr>
            <a:t>表冊</a:t>
          </a:r>
          <a:endParaRPr lang="zh-TW" altLang="en-US" dirty="0"/>
        </a:p>
      </dgm:t>
    </dgm:pt>
    <dgm:pt modelId="{4F8711D0-FEDC-4B63-B568-160676874A96}" type="parTrans" cxnId="{897C6CFE-3963-4DFA-8D01-4E2D05554662}">
      <dgm:prSet/>
      <dgm:spPr/>
      <dgm:t>
        <a:bodyPr/>
        <a:lstStyle/>
        <a:p>
          <a:endParaRPr lang="zh-TW" altLang="en-US"/>
        </a:p>
      </dgm:t>
    </dgm:pt>
    <dgm:pt modelId="{F4B3E600-DF43-42CA-9881-C2E29F47F39F}" type="sibTrans" cxnId="{897C6CFE-3963-4DFA-8D01-4E2D05554662}">
      <dgm:prSet/>
      <dgm:spPr/>
      <dgm:t>
        <a:bodyPr/>
        <a:lstStyle/>
        <a:p>
          <a:endParaRPr lang="zh-TW" altLang="en-US"/>
        </a:p>
      </dgm:t>
    </dgm:pt>
    <dgm:pt modelId="{FE19250B-A15A-416F-A47D-5FB3F20270CF}">
      <dgm:prSet phldrT="[文字]" custT="1"/>
      <dgm:spPr/>
      <dgm:t>
        <a:bodyPr/>
        <a:lstStyle/>
        <a:p>
          <a:pPr>
            <a:lnSpc>
              <a:spcPts val="2200"/>
            </a:lnSpc>
          </a:pPr>
          <a:r>
            <a:rPr lang="zh-TW" altLang="en-US" sz="2600" b="1" dirty="0">
              <a:latin typeface="微軟正黑體" panose="020B0604030504040204" pitchFamily="34" charset="-120"/>
              <a:ea typeface="微軟正黑體" panose="020B0604030504040204" pitchFamily="34" charset="-120"/>
            </a:rPr>
            <a:t>分  機</a:t>
          </a:r>
          <a:endParaRPr lang="en-US" altLang="zh-TW" sz="2600" b="1" dirty="0">
            <a:latin typeface="微軟正黑體" panose="020B0604030504040204" pitchFamily="34" charset="-120"/>
            <a:ea typeface="微軟正黑體" panose="020B0604030504040204" pitchFamily="34" charset="-120"/>
          </a:endParaRPr>
        </a:p>
        <a:p>
          <a:pPr>
            <a:lnSpc>
              <a:spcPts val="2200"/>
            </a:lnSpc>
          </a:pPr>
          <a:r>
            <a:rPr lang="en-US" altLang="zh-TW" sz="2600" b="1" dirty="0">
              <a:latin typeface="微軟正黑體" panose="020B0604030504040204" pitchFamily="34" charset="-120"/>
              <a:ea typeface="微軟正黑體" panose="020B0604030504040204" pitchFamily="34" charset="-120"/>
            </a:rPr>
            <a:t>5360</a:t>
          </a:r>
        </a:p>
        <a:p>
          <a:pPr>
            <a:lnSpc>
              <a:spcPts val="2200"/>
            </a:lnSpc>
          </a:pPr>
          <a:r>
            <a:rPr lang="en-US" altLang="zh-TW" sz="2600" b="1" dirty="0">
              <a:latin typeface="微軟正黑體" panose="020B0604030504040204" pitchFamily="34" charset="-120"/>
              <a:ea typeface="微軟正黑體" panose="020B0604030504040204" pitchFamily="34" charset="-120"/>
            </a:rPr>
            <a:t>5362</a:t>
          </a:r>
          <a:endParaRPr lang="zh-TW" altLang="en-US" sz="2600" dirty="0"/>
        </a:p>
      </dgm:t>
    </dgm:pt>
    <dgm:pt modelId="{54A71ACF-24B2-4941-9198-2407C891B85E}" type="parTrans" cxnId="{9E9C025D-5346-4468-B919-B507AEF41E64}">
      <dgm:prSet/>
      <dgm:spPr/>
      <dgm:t>
        <a:bodyPr/>
        <a:lstStyle/>
        <a:p>
          <a:endParaRPr lang="zh-TW" altLang="en-US"/>
        </a:p>
      </dgm:t>
    </dgm:pt>
    <dgm:pt modelId="{15B9B12C-74F9-4258-A001-57AB83F51473}" type="sibTrans" cxnId="{9E9C025D-5346-4468-B919-B507AEF41E64}">
      <dgm:prSet/>
      <dgm:spPr/>
      <dgm:t>
        <a:bodyPr/>
        <a:lstStyle/>
        <a:p>
          <a:endParaRPr lang="zh-TW" altLang="en-US"/>
        </a:p>
      </dgm:t>
    </dgm:pt>
    <dgm:pt modelId="{38C39E8F-8A45-4F89-88B6-A1C6F1547872}">
      <dgm:prSet phldrT="[文字]"/>
      <dgm:spPr/>
      <dgm:t>
        <a:bodyPr/>
        <a:lstStyle/>
        <a:p>
          <a:r>
            <a:rPr lang="zh-TW" altLang="en-US" b="1" dirty="0">
              <a:latin typeface="微軟正黑體" panose="020B0604030504040204" pitchFamily="34" charset="-120"/>
              <a:ea typeface="微軟正黑體" panose="020B0604030504040204" pitchFamily="34" charset="-120"/>
              <a:cs typeface="+mj-cs"/>
            </a:rPr>
            <a:t>系統</a:t>
          </a:r>
          <a:endParaRPr lang="zh-TW" altLang="en-US" dirty="0"/>
        </a:p>
      </dgm:t>
    </dgm:pt>
    <dgm:pt modelId="{ED5E5C5D-FF08-4B02-A7FD-DAB35CD1EBEF}" type="parTrans" cxnId="{74BA0597-1EBB-4B47-9A87-EB990ABDB3C0}">
      <dgm:prSet/>
      <dgm:spPr/>
      <dgm:t>
        <a:bodyPr/>
        <a:lstStyle/>
        <a:p>
          <a:endParaRPr lang="zh-TW" altLang="en-US"/>
        </a:p>
      </dgm:t>
    </dgm:pt>
    <dgm:pt modelId="{B6424172-945E-44FB-A19C-FBB3D55AA063}" type="sibTrans" cxnId="{74BA0597-1EBB-4B47-9A87-EB990ABDB3C0}">
      <dgm:prSet/>
      <dgm:spPr/>
      <dgm:t>
        <a:bodyPr/>
        <a:lstStyle/>
        <a:p>
          <a:endParaRPr lang="zh-TW" altLang="en-US"/>
        </a:p>
      </dgm:t>
    </dgm:pt>
    <dgm:pt modelId="{B7D63836-1406-4C2C-9CEC-B3929C382305}">
      <dgm:prSet phldrT="[文字]" custT="1"/>
      <dgm:spPr/>
      <dgm:t>
        <a:bodyPr/>
        <a:lstStyle/>
        <a:p>
          <a:pPr>
            <a:lnSpc>
              <a:spcPts val="2200"/>
            </a:lnSpc>
          </a:pPr>
          <a:r>
            <a:rPr lang="zh-TW" altLang="en-US" sz="2600" b="1" dirty="0">
              <a:latin typeface="微軟正黑體" panose="020B0604030504040204" pitchFamily="34" charset="-120"/>
              <a:ea typeface="微軟正黑體" panose="020B0604030504040204" pitchFamily="34" charset="-120"/>
            </a:rPr>
            <a:t>分  機</a:t>
          </a:r>
          <a:endParaRPr lang="en-US" altLang="zh-TW" sz="2600" b="1" dirty="0">
            <a:latin typeface="微軟正黑體" panose="020B0604030504040204" pitchFamily="34" charset="-120"/>
            <a:ea typeface="微軟正黑體" panose="020B0604030504040204" pitchFamily="34" charset="-120"/>
          </a:endParaRPr>
        </a:p>
        <a:p>
          <a:pPr>
            <a:lnSpc>
              <a:spcPts val="2200"/>
            </a:lnSpc>
          </a:pPr>
          <a:r>
            <a:rPr lang="en-US" altLang="zh-TW" sz="2600" b="1" dirty="0">
              <a:latin typeface="微軟正黑體" panose="020B0604030504040204" pitchFamily="34" charset="-120"/>
              <a:ea typeface="微軟正黑體" panose="020B0604030504040204" pitchFamily="34" charset="-120"/>
            </a:rPr>
            <a:t>5361</a:t>
          </a:r>
        </a:p>
        <a:p>
          <a:pPr>
            <a:lnSpc>
              <a:spcPts val="2200"/>
            </a:lnSpc>
          </a:pPr>
          <a:r>
            <a:rPr lang="en-US" altLang="zh-TW" sz="2600" b="1" dirty="0">
              <a:latin typeface="微軟正黑體" panose="020B0604030504040204" pitchFamily="34" charset="-120"/>
              <a:ea typeface="微軟正黑體" panose="020B0604030504040204" pitchFamily="34" charset="-120"/>
            </a:rPr>
            <a:t>5363</a:t>
          </a:r>
          <a:endParaRPr lang="zh-TW" altLang="en-US" sz="2600" dirty="0"/>
        </a:p>
      </dgm:t>
    </dgm:pt>
    <dgm:pt modelId="{A6869562-6E6F-438D-9C96-F1ECD0BD77D1}" type="parTrans" cxnId="{5110E587-2EB1-4FC6-B08A-51F3A5DB6A0A}">
      <dgm:prSet/>
      <dgm:spPr/>
      <dgm:t>
        <a:bodyPr/>
        <a:lstStyle/>
        <a:p>
          <a:endParaRPr lang="zh-TW" altLang="en-US"/>
        </a:p>
      </dgm:t>
    </dgm:pt>
    <dgm:pt modelId="{14D1292C-961C-4740-8AAA-DF9C2C22FDA1}" type="sibTrans" cxnId="{5110E587-2EB1-4FC6-B08A-51F3A5DB6A0A}">
      <dgm:prSet/>
      <dgm:spPr/>
      <dgm:t>
        <a:bodyPr/>
        <a:lstStyle/>
        <a:p>
          <a:endParaRPr lang="zh-TW" altLang="en-US"/>
        </a:p>
      </dgm:t>
    </dgm:pt>
    <dgm:pt modelId="{E8AA9E5C-2018-477D-8ABC-C0B7599D2EE8}" type="pres">
      <dgm:prSet presAssocID="{8BDCA4B7-556B-4580-A686-ADCD35111D6F}" presName="list" presStyleCnt="0">
        <dgm:presLayoutVars>
          <dgm:dir/>
          <dgm:animLvl val="lvl"/>
        </dgm:presLayoutVars>
      </dgm:prSet>
      <dgm:spPr/>
    </dgm:pt>
    <dgm:pt modelId="{85D0857F-4B78-4EFF-B5CD-095DF4B4AFD3}" type="pres">
      <dgm:prSet presAssocID="{19986843-5D64-48AD-88C9-DB756AF46AED}" presName="posSpace" presStyleCnt="0"/>
      <dgm:spPr/>
    </dgm:pt>
    <dgm:pt modelId="{F49D1672-DAE6-411C-9004-3B957AFFE07D}" type="pres">
      <dgm:prSet presAssocID="{19986843-5D64-48AD-88C9-DB756AF46AED}" presName="vertFlow" presStyleCnt="0"/>
      <dgm:spPr/>
    </dgm:pt>
    <dgm:pt modelId="{E3030332-D45C-40D4-AF2E-21BACE04AC28}" type="pres">
      <dgm:prSet presAssocID="{19986843-5D64-48AD-88C9-DB756AF46AED}" presName="topSpace" presStyleCnt="0"/>
      <dgm:spPr/>
    </dgm:pt>
    <dgm:pt modelId="{392C974A-71F7-4F04-AC77-8E2890B28994}" type="pres">
      <dgm:prSet presAssocID="{19986843-5D64-48AD-88C9-DB756AF46AED}" presName="firstComp" presStyleCnt="0"/>
      <dgm:spPr/>
    </dgm:pt>
    <dgm:pt modelId="{876D27CF-9866-4F90-BC8B-B8D913939D74}" type="pres">
      <dgm:prSet presAssocID="{19986843-5D64-48AD-88C9-DB756AF46AED}" presName="firstChild" presStyleLbl="bgAccFollowNode1" presStyleIdx="0" presStyleCnt="2" custScaleY="104889" custLinFactNeighborX="4944" custLinFactNeighborY="10105"/>
      <dgm:spPr/>
    </dgm:pt>
    <dgm:pt modelId="{980A0D82-1A2B-4C63-B551-C1D5A2441058}" type="pres">
      <dgm:prSet presAssocID="{19986843-5D64-48AD-88C9-DB756AF46AED}" presName="firstChildTx" presStyleLbl="bgAccFollowNode1" presStyleIdx="0" presStyleCnt="2">
        <dgm:presLayoutVars>
          <dgm:bulletEnabled val="1"/>
        </dgm:presLayoutVars>
      </dgm:prSet>
      <dgm:spPr/>
    </dgm:pt>
    <dgm:pt modelId="{42C4A210-4084-4A16-BB24-D397887CB771}" type="pres">
      <dgm:prSet presAssocID="{19986843-5D64-48AD-88C9-DB756AF46AED}" presName="negSpace" presStyleCnt="0"/>
      <dgm:spPr/>
    </dgm:pt>
    <dgm:pt modelId="{370FDB31-593F-4EFE-B45C-E23BD12BBB10}" type="pres">
      <dgm:prSet presAssocID="{19986843-5D64-48AD-88C9-DB756AF46AED}" presName="circle" presStyleLbl="node1" presStyleIdx="0" presStyleCnt="2"/>
      <dgm:spPr/>
    </dgm:pt>
    <dgm:pt modelId="{024D9C5F-183C-40E8-9F99-6C1FC6335217}" type="pres">
      <dgm:prSet presAssocID="{F4B3E600-DF43-42CA-9881-C2E29F47F39F}" presName="transSpace" presStyleCnt="0"/>
      <dgm:spPr/>
    </dgm:pt>
    <dgm:pt modelId="{5E43638C-5C7F-4ED9-ABA5-8328F53414FD}" type="pres">
      <dgm:prSet presAssocID="{38C39E8F-8A45-4F89-88B6-A1C6F1547872}" presName="posSpace" presStyleCnt="0"/>
      <dgm:spPr/>
    </dgm:pt>
    <dgm:pt modelId="{DC33E081-150E-46B4-A041-BEAD4ED183A7}" type="pres">
      <dgm:prSet presAssocID="{38C39E8F-8A45-4F89-88B6-A1C6F1547872}" presName="vertFlow" presStyleCnt="0"/>
      <dgm:spPr/>
    </dgm:pt>
    <dgm:pt modelId="{553A1131-FA90-45E6-A793-07DED13EB213}" type="pres">
      <dgm:prSet presAssocID="{38C39E8F-8A45-4F89-88B6-A1C6F1547872}" presName="topSpace" presStyleCnt="0"/>
      <dgm:spPr/>
    </dgm:pt>
    <dgm:pt modelId="{D72D3958-F5EF-4850-B0A1-EB9CD9DA71C6}" type="pres">
      <dgm:prSet presAssocID="{38C39E8F-8A45-4F89-88B6-A1C6F1547872}" presName="firstComp" presStyleCnt="0"/>
      <dgm:spPr/>
    </dgm:pt>
    <dgm:pt modelId="{D18D2105-BB5E-4E79-8F80-129498A32D29}" type="pres">
      <dgm:prSet presAssocID="{38C39E8F-8A45-4F89-88B6-A1C6F1547872}" presName="firstChild" presStyleLbl="bgAccFollowNode1" presStyleIdx="1" presStyleCnt="2" custScaleY="106237" custLinFactNeighborX="2059" custLinFactNeighborY="4717"/>
      <dgm:spPr/>
    </dgm:pt>
    <dgm:pt modelId="{D60F5D93-74A9-4051-8AA1-308857A3323F}" type="pres">
      <dgm:prSet presAssocID="{38C39E8F-8A45-4F89-88B6-A1C6F1547872}" presName="firstChildTx" presStyleLbl="bgAccFollowNode1" presStyleIdx="1" presStyleCnt="2">
        <dgm:presLayoutVars>
          <dgm:bulletEnabled val="1"/>
        </dgm:presLayoutVars>
      </dgm:prSet>
      <dgm:spPr/>
    </dgm:pt>
    <dgm:pt modelId="{075C16C9-B602-4C72-8CF7-7B6F69100C75}" type="pres">
      <dgm:prSet presAssocID="{38C39E8F-8A45-4F89-88B6-A1C6F1547872}" presName="negSpace" presStyleCnt="0"/>
      <dgm:spPr/>
    </dgm:pt>
    <dgm:pt modelId="{CD0132C7-07F4-4AF5-BCC5-8CDF93EE011E}" type="pres">
      <dgm:prSet presAssocID="{38C39E8F-8A45-4F89-88B6-A1C6F1547872}" presName="circle" presStyleLbl="node1" presStyleIdx="1" presStyleCnt="2"/>
      <dgm:spPr/>
    </dgm:pt>
  </dgm:ptLst>
  <dgm:cxnLst>
    <dgm:cxn modelId="{5066FD23-55EC-4CE7-AFCF-277739449834}" type="presOf" srcId="{19986843-5D64-48AD-88C9-DB756AF46AED}" destId="{370FDB31-593F-4EFE-B45C-E23BD12BBB10}" srcOrd="0" destOrd="0" presId="urn:microsoft.com/office/officeart/2005/8/layout/hList9"/>
    <dgm:cxn modelId="{9E9C025D-5346-4468-B919-B507AEF41E64}" srcId="{19986843-5D64-48AD-88C9-DB756AF46AED}" destId="{FE19250B-A15A-416F-A47D-5FB3F20270CF}" srcOrd="0" destOrd="0" parTransId="{54A71ACF-24B2-4941-9198-2407C891B85E}" sibTransId="{15B9B12C-74F9-4258-A001-57AB83F51473}"/>
    <dgm:cxn modelId="{86FC3D42-5C62-4C72-BE53-E596E22C7FB0}" type="presOf" srcId="{38C39E8F-8A45-4F89-88B6-A1C6F1547872}" destId="{CD0132C7-07F4-4AF5-BCC5-8CDF93EE011E}" srcOrd="0" destOrd="0" presId="urn:microsoft.com/office/officeart/2005/8/layout/hList9"/>
    <dgm:cxn modelId="{5110E587-2EB1-4FC6-B08A-51F3A5DB6A0A}" srcId="{38C39E8F-8A45-4F89-88B6-A1C6F1547872}" destId="{B7D63836-1406-4C2C-9CEC-B3929C382305}" srcOrd="0" destOrd="0" parTransId="{A6869562-6E6F-438D-9C96-F1ECD0BD77D1}" sibTransId="{14D1292C-961C-4740-8AAA-DF9C2C22FDA1}"/>
    <dgm:cxn modelId="{74BA0597-1EBB-4B47-9A87-EB990ABDB3C0}" srcId="{8BDCA4B7-556B-4580-A686-ADCD35111D6F}" destId="{38C39E8F-8A45-4F89-88B6-A1C6F1547872}" srcOrd="1" destOrd="0" parTransId="{ED5E5C5D-FF08-4B02-A7FD-DAB35CD1EBEF}" sibTransId="{B6424172-945E-44FB-A19C-FBB3D55AA063}"/>
    <dgm:cxn modelId="{34CE96AA-DE11-440E-8451-13C6A61271B0}" type="presOf" srcId="{B7D63836-1406-4C2C-9CEC-B3929C382305}" destId="{D18D2105-BB5E-4E79-8F80-129498A32D29}" srcOrd="0" destOrd="0" presId="urn:microsoft.com/office/officeart/2005/8/layout/hList9"/>
    <dgm:cxn modelId="{A57F82BD-5341-48AE-B1B1-F50D514F1F9C}" type="presOf" srcId="{8BDCA4B7-556B-4580-A686-ADCD35111D6F}" destId="{E8AA9E5C-2018-477D-8ABC-C0B7599D2EE8}" srcOrd="0" destOrd="0" presId="urn:microsoft.com/office/officeart/2005/8/layout/hList9"/>
    <dgm:cxn modelId="{C4151ABE-9EA3-42E2-9EDC-2855222E3D3D}" type="presOf" srcId="{FE19250B-A15A-416F-A47D-5FB3F20270CF}" destId="{876D27CF-9866-4F90-BC8B-B8D913939D74}" srcOrd="0" destOrd="0" presId="urn:microsoft.com/office/officeart/2005/8/layout/hList9"/>
    <dgm:cxn modelId="{1973E7C4-F804-41AA-A21B-459CD734D55B}" type="presOf" srcId="{B7D63836-1406-4C2C-9CEC-B3929C382305}" destId="{D60F5D93-74A9-4051-8AA1-308857A3323F}" srcOrd="1" destOrd="0" presId="urn:microsoft.com/office/officeart/2005/8/layout/hList9"/>
    <dgm:cxn modelId="{0D1C20D4-C658-4076-BF5C-E695A3CD7A6D}" type="presOf" srcId="{FE19250B-A15A-416F-A47D-5FB3F20270CF}" destId="{980A0D82-1A2B-4C63-B551-C1D5A2441058}" srcOrd="1" destOrd="0" presId="urn:microsoft.com/office/officeart/2005/8/layout/hList9"/>
    <dgm:cxn modelId="{897C6CFE-3963-4DFA-8D01-4E2D05554662}" srcId="{8BDCA4B7-556B-4580-A686-ADCD35111D6F}" destId="{19986843-5D64-48AD-88C9-DB756AF46AED}" srcOrd="0" destOrd="0" parTransId="{4F8711D0-FEDC-4B63-B568-160676874A96}" sibTransId="{F4B3E600-DF43-42CA-9881-C2E29F47F39F}"/>
    <dgm:cxn modelId="{9B71F87C-37AB-482E-A7A6-20D645E1B220}" type="presParOf" srcId="{E8AA9E5C-2018-477D-8ABC-C0B7599D2EE8}" destId="{85D0857F-4B78-4EFF-B5CD-095DF4B4AFD3}" srcOrd="0" destOrd="0" presId="urn:microsoft.com/office/officeart/2005/8/layout/hList9"/>
    <dgm:cxn modelId="{692A7806-D516-4CEF-A35B-A5136C202A79}" type="presParOf" srcId="{E8AA9E5C-2018-477D-8ABC-C0B7599D2EE8}" destId="{F49D1672-DAE6-411C-9004-3B957AFFE07D}" srcOrd="1" destOrd="0" presId="urn:microsoft.com/office/officeart/2005/8/layout/hList9"/>
    <dgm:cxn modelId="{6323873A-AE96-440B-AF9A-0D3127720ECA}" type="presParOf" srcId="{F49D1672-DAE6-411C-9004-3B957AFFE07D}" destId="{E3030332-D45C-40D4-AF2E-21BACE04AC28}" srcOrd="0" destOrd="0" presId="urn:microsoft.com/office/officeart/2005/8/layout/hList9"/>
    <dgm:cxn modelId="{2FE156A2-98F1-4577-8466-AAC85B7C9262}" type="presParOf" srcId="{F49D1672-DAE6-411C-9004-3B957AFFE07D}" destId="{392C974A-71F7-4F04-AC77-8E2890B28994}" srcOrd="1" destOrd="0" presId="urn:microsoft.com/office/officeart/2005/8/layout/hList9"/>
    <dgm:cxn modelId="{66B94C9D-17B4-406A-B099-56F27FA972DF}" type="presParOf" srcId="{392C974A-71F7-4F04-AC77-8E2890B28994}" destId="{876D27CF-9866-4F90-BC8B-B8D913939D74}" srcOrd="0" destOrd="0" presId="urn:microsoft.com/office/officeart/2005/8/layout/hList9"/>
    <dgm:cxn modelId="{268B9392-AE84-47DA-8D08-F0D782F57588}" type="presParOf" srcId="{392C974A-71F7-4F04-AC77-8E2890B28994}" destId="{980A0D82-1A2B-4C63-B551-C1D5A2441058}" srcOrd="1" destOrd="0" presId="urn:microsoft.com/office/officeart/2005/8/layout/hList9"/>
    <dgm:cxn modelId="{DAEFF8A8-0C31-4E6F-9C1B-C5C1D50E9497}" type="presParOf" srcId="{E8AA9E5C-2018-477D-8ABC-C0B7599D2EE8}" destId="{42C4A210-4084-4A16-BB24-D397887CB771}" srcOrd="2" destOrd="0" presId="urn:microsoft.com/office/officeart/2005/8/layout/hList9"/>
    <dgm:cxn modelId="{EF4EC43A-CB97-4213-8EA8-02F1BF0FA0CB}" type="presParOf" srcId="{E8AA9E5C-2018-477D-8ABC-C0B7599D2EE8}" destId="{370FDB31-593F-4EFE-B45C-E23BD12BBB10}" srcOrd="3" destOrd="0" presId="urn:microsoft.com/office/officeart/2005/8/layout/hList9"/>
    <dgm:cxn modelId="{12122C74-B6B9-4A91-9869-6E617BB6E4FA}" type="presParOf" srcId="{E8AA9E5C-2018-477D-8ABC-C0B7599D2EE8}" destId="{024D9C5F-183C-40E8-9F99-6C1FC6335217}" srcOrd="4" destOrd="0" presId="urn:microsoft.com/office/officeart/2005/8/layout/hList9"/>
    <dgm:cxn modelId="{D0EC05E2-F940-47BC-9581-AB946F303A33}" type="presParOf" srcId="{E8AA9E5C-2018-477D-8ABC-C0B7599D2EE8}" destId="{5E43638C-5C7F-4ED9-ABA5-8328F53414FD}" srcOrd="5" destOrd="0" presId="urn:microsoft.com/office/officeart/2005/8/layout/hList9"/>
    <dgm:cxn modelId="{267A85A1-49E3-444A-806B-C2E6711BDA73}" type="presParOf" srcId="{E8AA9E5C-2018-477D-8ABC-C0B7599D2EE8}" destId="{DC33E081-150E-46B4-A041-BEAD4ED183A7}" srcOrd="6" destOrd="0" presId="urn:microsoft.com/office/officeart/2005/8/layout/hList9"/>
    <dgm:cxn modelId="{FF97AE2C-7CA0-4375-BBD3-F627201F8F1A}" type="presParOf" srcId="{DC33E081-150E-46B4-A041-BEAD4ED183A7}" destId="{553A1131-FA90-45E6-A793-07DED13EB213}" srcOrd="0" destOrd="0" presId="urn:microsoft.com/office/officeart/2005/8/layout/hList9"/>
    <dgm:cxn modelId="{402FEB6B-535E-414C-B14C-B8A76529E684}" type="presParOf" srcId="{DC33E081-150E-46B4-A041-BEAD4ED183A7}" destId="{D72D3958-F5EF-4850-B0A1-EB9CD9DA71C6}" srcOrd="1" destOrd="0" presId="urn:microsoft.com/office/officeart/2005/8/layout/hList9"/>
    <dgm:cxn modelId="{6ED08215-53AB-456B-BB42-B25C45DA9DBC}" type="presParOf" srcId="{D72D3958-F5EF-4850-B0A1-EB9CD9DA71C6}" destId="{D18D2105-BB5E-4E79-8F80-129498A32D29}" srcOrd="0" destOrd="0" presId="urn:microsoft.com/office/officeart/2005/8/layout/hList9"/>
    <dgm:cxn modelId="{54481B2C-F62B-4EDF-91EC-F0AC86FCE700}" type="presParOf" srcId="{D72D3958-F5EF-4850-B0A1-EB9CD9DA71C6}" destId="{D60F5D93-74A9-4051-8AA1-308857A3323F}" srcOrd="1" destOrd="0" presId="urn:microsoft.com/office/officeart/2005/8/layout/hList9"/>
    <dgm:cxn modelId="{069EE1B0-78A6-4F8C-A87F-C6CBFEFEA62A}" type="presParOf" srcId="{E8AA9E5C-2018-477D-8ABC-C0B7599D2EE8}" destId="{075C16C9-B602-4C72-8CF7-7B6F69100C75}" srcOrd="7" destOrd="0" presId="urn:microsoft.com/office/officeart/2005/8/layout/hList9"/>
    <dgm:cxn modelId="{2B7047BF-E693-45AD-91C2-DCE72FEA54A9}" type="presParOf" srcId="{E8AA9E5C-2018-477D-8ABC-C0B7599D2EE8}" destId="{CD0132C7-07F4-4AF5-BCC5-8CDF93EE011E}"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B8CDAC-87EE-4840-A3E7-8EA4C94C6121}" type="doc">
      <dgm:prSet loTypeId="urn:microsoft.com/office/officeart/2008/layout/VerticalCircleList" loCatId="list" qsTypeId="urn:microsoft.com/office/officeart/2005/8/quickstyle/simple1" qsCatId="simple" csTypeId="urn:microsoft.com/office/officeart/2005/8/colors/accent6_2" csCatId="accent6" phldr="1"/>
      <dgm:spPr/>
      <dgm:t>
        <a:bodyPr/>
        <a:lstStyle/>
        <a:p>
          <a:endParaRPr lang="zh-TW" altLang="en-US"/>
        </a:p>
      </dgm:t>
    </dgm:pt>
    <dgm:pt modelId="{71B9D4BA-2358-41A5-966B-2A64A30A77CF}">
      <dgm:prSet phldrT="[文字]" custT="1"/>
      <dgm:spPr/>
      <dgm:t>
        <a:bodyPr/>
        <a:lstStyle/>
        <a:p>
          <a:r>
            <a:rPr lang="zh-TW" altLang="en-US" sz="4000" b="1" dirty="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dirty="0">
              <a:latin typeface="微軟正黑體" panose="020B0604030504040204" pitchFamily="34" charset="-120"/>
              <a:ea typeface="微軟正黑體" panose="020B0604030504040204" pitchFamily="34" charset="-120"/>
            </a:rPr>
            <a:t>tvedb@yuntech.edu.tw</a:t>
          </a:r>
          <a:endParaRPr lang="zh-TW" altLang="en-US" sz="3200" u="sng" dirty="0"/>
        </a:p>
      </dgm:t>
    </dgm:pt>
    <dgm:pt modelId="{ECDBBCFE-CC83-41EB-8800-9A90C62E2FEB}" type="parTrans" cxnId="{1D699FD1-3009-4B02-852D-6316D7809669}">
      <dgm:prSet/>
      <dgm:spPr/>
      <dgm:t>
        <a:bodyPr/>
        <a:lstStyle/>
        <a:p>
          <a:endParaRPr lang="zh-TW" altLang="en-US"/>
        </a:p>
      </dgm:t>
    </dgm:pt>
    <dgm:pt modelId="{5B896464-1412-4ECC-843D-28BD78B916F4}" type="sibTrans" cxnId="{1D699FD1-3009-4B02-852D-6316D7809669}">
      <dgm:prSet/>
      <dgm:spPr/>
      <dgm:t>
        <a:bodyPr/>
        <a:lstStyle/>
        <a:p>
          <a:endParaRPr lang="zh-TW" altLang="en-US"/>
        </a:p>
      </dgm:t>
    </dgm:pt>
    <dgm:pt modelId="{6E24384F-01FB-4B7F-8768-502BA79AA0A9}">
      <dgm:prSet phldrT="[文字]" custT="1"/>
      <dgm:spPr/>
      <dgm:t>
        <a:bodyPr/>
        <a:lstStyle/>
        <a:p>
          <a:r>
            <a:rPr lang="zh-TW" altLang="en-US" sz="4000" b="1" dirty="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dirty="0">
              <a:latin typeface="微軟正黑體" panose="020B0604030504040204" pitchFamily="34" charset="-120"/>
              <a:ea typeface="微軟正黑體" panose="020B0604030504040204" pitchFamily="34" charset="-120"/>
            </a:rPr>
            <a:t>tvedb3@yuntech.edu.tw</a:t>
          </a:r>
          <a:endParaRPr lang="zh-TW" altLang="en-US" sz="3200" u="sng" dirty="0"/>
        </a:p>
      </dgm:t>
    </dgm:pt>
    <dgm:pt modelId="{50766DE9-377F-4F37-B3CE-5F13B35E8ADE}" type="parTrans" cxnId="{F9E78717-0141-4894-A9A7-B01F44722692}">
      <dgm:prSet/>
      <dgm:spPr/>
      <dgm:t>
        <a:bodyPr/>
        <a:lstStyle/>
        <a:p>
          <a:endParaRPr lang="zh-TW" altLang="en-US"/>
        </a:p>
      </dgm:t>
    </dgm:pt>
    <dgm:pt modelId="{5FD3853F-FE46-4D56-A8E8-7B236B1FFB13}" type="sibTrans" cxnId="{F9E78717-0141-4894-A9A7-B01F44722692}">
      <dgm:prSet/>
      <dgm:spPr/>
      <dgm:t>
        <a:bodyPr/>
        <a:lstStyle/>
        <a:p>
          <a:endParaRPr lang="zh-TW" altLang="en-US"/>
        </a:p>
      </dgm:t>
    </dgm:pt>
    <dgm:pt modelId="{8D8747F6-05B5-4B7C-ACAB-80AAE675F231}" type="pres">
      <dgm:prSet presAssocID="{5FB8CDAC-87EE-4840-A3E7-8EA4C94C6121}" presName="Name0" presStyleCnt="0">
        <dgm:presLayoutVars>
          <dgm:dir/>
        </dgm:presLayoutVars>
      </dgm:prSet>
      <dgm:spPr/>
    </dgm:pt>
    <dgm:pt modelId="{F8241D77-23E0-48E9-B703-6F1F8756EC53}" type="pres">
      <dgm:prSet presAssocID="{71B9D4BA-2358-41A5-966B-2A64A30A77CF}" presName="noChildren" presStyleCnt="0"/>
      <dgm:spPr/>
    </dgm:pt>
    <dgm:pt modelId="{535F3CC0-64CD-4C4F-BF2E-DEB0738F2A56}" type="pres">
      <dgm:prSet presAssocID="{71B9D4BA-2358-41A5-966B-2A64A30A77CF}" presName="gap" presStyleCnt="0"/>
      <dgm:spPr/>
    </dgm:pt>
    <dgm:pt modelId="{4B1FDA1C-A850-4A89-854F-325C64A83831}" type="pres">
      <dgm:prSet presAssocID="{71B9D4BA-2358-41A5-966B-2A64A30A77CF}" presName="medCircle2" presStyleLbl="vennNode1" presStyleIdx="0" presStyleCnt="2" custLinFactNeighborX="14628" custLinFactNeighborY="233"/>
      <dgm:spPr>
        <a:solidFill>
          <a:schemeClr val="accent6">
            <a:lumMod val="75000"/>
          </a:schemeClr>
        </a:solidFill>
      </dgm:spPr>
    </dgm:pt>
    <dgm:pt modelId="{A3439832-7850-4A45-BF70-63E0655E876C}" type="pres">
      <dgm:prSet presAssocID="{71B9D4BA-2358-41A5-966B-2A64A30A77CF}" presName="txLvlOnly1" presStyleLbl="revTx" presStyleIdx="0" presStyleCnt="2" custLinFactNeighborX="-3943" custLinFactNeighborY="0"/>
      <dgm:spPr/>
    </dgm:pt>
    <dgm:pt modelId="{72E223EE-5B41-4F7E-A522-89AF7231848F}" type="pres">
      <dgm:prSet presAssocID="{6E24384F-01FB-4B7F-8768-502BA79AA0A9}" presName="noChildren" presStyleCnt="0"/>
      <dgm:spPr/>
    </dgm:pt>
    <dgm:pt modelId="{596A0702-AF6F-4DB2-A230-93FB1908B865}" type="pres">
      <dgm:prSet presAssocID="{6E24384F-01FB-4B7F-8768-502BA79AA0A9}" presName="gap" presStyleCnt="0"/>
      <dgm:spPr/>
    </dgm:pt>
    <dgm:pt modelId="{65A83A2C-4FFF-4CDA-A8AB-D1583C620187}" type="pres">
      <dgm:prSet presAssocID="{6E24384F-01FB-4B7F-8768-502BA79AA0A9}" presName="medCircle2" presStyleLbl="vennNode1" presStyleIdx="1" presStyleCnt="2" custLinFactNeighborX="13165" custLinFactNeighborY="233"/>
      <dgm:spPr>
        <a:solidFill>
          <a:schemeClr val="accent6">
            <a:lumMod val="75000"/>
          </a:schemeClr>
        </a:solidFill>
      </dgm:spPr>
    </dgm:pt>
    <dgm:pt modelId="{DF1A6A35-CF29-4BA7-8C3F-10C48D197480}" type="pres">
      <dgm:prSet presAssocID="{6E24384F-01FB-4B7F-8768-502BA79AA0A9}" presName="txLvlOnly1" presStyleLbl="revTx" presStyleIdx="1" presStyleCnt="2" custLinFactNeighborX="-5314" custLinFactNeighborY="0"/>
      <dgm:spPr/>
    </dgm:pt>
  </dgm:ptLst>
  <dgm:cxnLst>
    <dgm:cxn modelId="{F9E78717-0141-4894-A9A7-B01F44722692}" srcId="{5FB8CDAC-87EE-4840-A3E7-8EA4C94C6121}" destId="{6E24384F-01FB-4B7F-8768-502BA79AA0A9}" srcOrd="1" destOrd="0" parTransId="{50766DE9-377F-4F37-B3CE-5F13B35E8ADE}" sibTransId="{5FD3853F-FE46-4D56-A8E8-7B236B1FFB13}"/>
    <dgm:cxn modelId="{057F86A4-F2AD-46BB-AF34-7B14BD1B6198}" type="presOf" srcId="{71B9D4BA-2358-41A5-966B-2A64A30A77CF}" destId="{A3439832-7850-4A45-BF70-63E0655E876C}" srcOrd="0" destOrd="0" presId="urn:microsoft.com/office/officeart/2008/layout/VerticalCircleList"/>
    <dgm:cxn modelId="{1D699FD1-3009-4B02-852D-6316D7809669}" srcId="{5FB8CDAC-87EE-4840-A3E7-8EA4C94C6121}" destId="{71B9D4BA-2358-41A5-966B-2A64A30A77CF}" srcOrd="0" destOrd="0" parTransId="{ECDBBCFE-CC83-41EB-8800-9A90C62E2FEB}" sibTransId="{5B896464-1412-4ECC-843D-28BD78B916F4}"/>
    <dgm:cxn modelId="{CB1AF6E0-D235-49D5-B1E6-22589A59E77E}" type="presOf" srcId="{5FB8CDAC-87EE-4840-A3E7-8EA4C94C6121}" destId="{8D8747F6-05B5-4B7C-ACAB-80AAE675F231}" srcOrd="0" destOrd="0" presId="urn:microsoft.com/office/officeart/2008/layout/VerticalCircleList"/>
    <dgm:cxn modelId="{4AE29CFA-74AE-4FE2-B84A-E5E9D90A6CB3}" type="presOf" srcId="{6E24384F-01FB-4B7F-8768-502BA79AA0A9}" destId="{DF1A6A35-CF29-4BA7-8C3F-10C48D197480}" srcOrd="0" destOrd="0" presId="urn:microsoft.com/office/officeart/2008/layout/VerticalCircleList"/>
    <dgm:cxn modelId="{EF9533FA-95B9-4834-951D-E127E3BBF1EF}" type="presParOf" srcId="{8D8747F6-05B5-4B7C-ACAB-80AAE675F231}" destId="{F8241D77-23E0-48E9-B703-6F1F8756EC53}" srcOrd="0" destOrd="0" presId="urn:microsoft.com/office/officeart/2008/layout/VerticalCircleList"/>
    <dgm:cxn modelId="{3F40B079-8F61-4A72-B047-F21753540080}" type="presParOf" srcId="{F8241D77-23E0-48E9-B703-6F1F8756EC53}" destId="{535F3CC0-64CD-4C4F-BF2E-DEB0738F2A56}" srcOrd="0" destOrd="0" presId="urn:microsoft.com/office/officeart/2008/layout/VerticalCircleList"/>
    <dgm:cxn modelId="{8D39D3C1-E34E-4F9C-8A2B-C0B3961178E0}" type="presParOf" srcId="{F8241D77-23E0-48E9-B703-6F1F8756EC53}" destId="{4B1FDA1C-A850-4A89-854F-325C64A83831}" srcOrd="1" destOrd="0" presId="urn:microsoft.com/office/officeart/2008/layout/VerticalCircleList"/>
    <dgm:cxn modelId="{6EF3CC53-444A-48FA-913C-D0AD4FA72FBC}" type="presParOf" srcId="{F8241D77-23E0-48E9-B703-6F1F8756EC53}" destId="{A3439832-7850-4A45-BF70-63E0655E876C}" srcOrd="2" destOrd="0" presId="urn:microsoft.com/office/officeart/2008/layout/VerticalCircleList"/>
    <dgm:cxn modelId="{A6BD9F45-C6A6-4FEE-B8D4-73CA4747E91B}" type="presParOf" srcId="{8D8747F6-05B5-4B7C-ACAB-80AAE675F231}" destId="{72E223EE-5B41-4F7E-A522-89AF7231848F}" srcOrd="1" destOrd="0" presId="urn:microsoft.com/office/officeart/2008/layout/VerticalCircleList"/>
    <dgm:cxn modelId="{545D0CDB-04D2-4D64-8E21-0E96BC460810}" type="presParOf" srcId="{72E223EE-5B41-4F7E-A522-89AF7231848F}" destId="{596A0702-AF6F-4DB2-A230-93FB1908B865}" srcOrd="0" destOrd="0" presId="urn:microsoft.com/office/officeart/2008/layout/VerticalCircleList"/>
    <dgm:cxn modelId="{DD6ECBA6-AFDE-4B82-BA60-413CE3F933D8}" type="presParOf" srcId="{72E223EE-5B41-4F7E-A522-89AF7231848F}" destId="{65A83A2C-4FFF-4CDA-A8AB-D1583C620187}" srcOrd="1" destOrd="0" presId="urn:microsoft.com/office/officeart/2008/layout/VerticalCircleList"/>
    <dgm:cxn modelId="{27443D4E-7B24-43D0-9451-70D68C081193}" type="presParOf" srcId="{72E223EE-5B41-4F7E-A522-89AF7231848F}" destId="{DF1A6A35-CF29-4BA7-8C3F-10C48D197480}"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6D27CF-9866-4F90-BC8B-B8D913939D74}">
      <dsp:nvSpPr>
        <dsp:cNvPr id="0" name=""/>
        <dsp:cNvSpPr/>
      </dsp:nvSpPr>
      <dsp:spPr>
        <a:xfrm>
          <a:off x="1259354" y="1466441"/>
          <a:ext cx="2158652" cy="1510213"/>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marL="0" lvl="0" indent="0" algn="l" defTabSz="1155700">
            <a:lnSpc>
              <a:spcPts val="2200"/>
            </a:lnSpc>
            <a:spcBef>
              <a:spcPct val="0"/>
            </a:spcBef>
            <a:spcAft>
              <a:spcPct val="35000"/>
            </a:spcAft>
            <a:buNone/>
          </a:pPr>
          <a:r>
            <a:rPr lang="zh-TW" altLang="en-US" sz="2600" b="1" kern="1200" dirty="0">
              <a:latin typeface="微軟正黑體" panose="020B0604030504040204" pitchFamily="34" charset="-120"/>
              <a:ea typeface="微軟正黑體" panose="020B0604030504040204" pitchFamily="34" charset="-120"/>
            </a:rPr>
            <a:t>分  機</a:t>
          </a:r>
          <a:endParaRPr lang="en-US" altLang="zh-TW" sz="2600" b="1" kern="1200" dirty="0">
            <a:latin typeface="微軟正黑體" panose="020B0604030504040204" pitchFamily="34" charset="-120"/>
            <a:ea typeface="微軟正黑體" panose="020B0604030504040204" pitchFamily="34" charset="-120"/>
          </a:endParaRP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5360</a:t>
          </a: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5362</a:t>
          </a:r>
          <a:endParaRPr lang="zh-TW" altLang="en-US" sz="2600" kern="1200" dirty="0"/>
        </a:p>
      </dsp:txBody>
      <dsp:txXfrm>
        <a:off x="1604739" y="1466441"/>
        <a:ext cx="1813268" cy="1510213"/>
      </dsp:txXfrm>
    </dsp:sp>
    <dsp:sp modelId="{370FDB31-593F-4EFE-B45C-E23BD12BBB10}">
      <dsp:nvSpPr>
        <dsp:cNvPr id="0" name=""/>
        <dsp:cNvSpPr/>
      </dsp:nvSpPr>
      <dsp:spPr>
        <a:xfrm>
          <a:off x="1349"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zh-TW" altLang="en-US" sz="4000" b="1" kern="1200" dirty="0">
              <a:latin typeface="微軟正黑體" panose="020B0604030504040204" pitchFamily="34" charset="-120"/>
              <a:ea typeface="微軟正黑體" panose="020B0604030504040204" pitchFamily="34" charset="-120"/>
              <a:cs typeface="+mj-cs"/>
            </a:rPr>
            <a:t>表冊</a:t>
          </a:r>
          <a:endParaRPr lang="zh-TW" altLang="en-US" sz="4000" kern="1200" dirty="0"/>
        </a:p>
      </dsp:txBody>
      <dsp:txXfrm>
        <a:off x="212100" y="956057"/>
        <a:ext cx="1017599" cy="1017599"/>
      </dsp:txXfrm>
    </dsp:sp>
    <dsp:sp modelId="{D18D2105-BB5E-4E79-8F80-129498A32D29}">
      <dsp:nvSpPr>
        <dsp:cNvPr id="0" name=""/>
        <dsp:cNvSpPr/>
      </dsp:nvSpPr>
      <dsp:spPr>
        <a:xfrm>
          <a:off x="4751734" y="1388863"/>
          <a:ext cx="2158652" cy="1529622"/>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marL="0" lvl="0" indent="0" algn="l" defTabSz="1155700">
            <a:lnSpc>
              <a:spcPts val="2200"/>
            </a:lnSpc>
            <a:spcBef>
              <a:spcPct val="0"/>
            </a:spcBef>
            <a:spcAft>
              <a:spcPct val="35000"/>
            </a:spcAft>
            <a:buNone/>
          </a:pPr>
          <a:r>
            <a:rPr lang="zh-TW" altLang="en-US" sz="2600" b="1" kern="1200" dirty="0">
              <a:latin typeface="微軟正黑體" panose="020B0604030504040204" pitchFamily="34" charset="-120"/>
              <a:ea typeface="微軟正黑體" panose="020B0604030504040204" pitchFamily="34" charset="-120"/>
            </a:rPr>
            <a:t>分  機</a:t>
          </a:r>
          <a:endParaRPr lang="en-US" altLang="zh-TW" sz="2600" b="1" kern="1200" dirty="0">
            <a:latin typeface="微軟正黑體" panose="020B0604030504040204" pitchFamily="34" charset="-120"/>
            <a:ea typeface="微軟正黑體" panose="020B0604030504040204" pitchFamily="34" charset="-120"/>
          </a:endParaRP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5361</a:t>
          </a: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5363</a:t>
          </a:r>
          <a:endParaRPr lang="zh-TW" altLang="en-US" sz="2600" kern="1200" dirty="0"/>
        </a:p>
      </dsp:txBody>
      <dsp:txXfrm>
        <a:off x="5097118" y="1388863"/>
        <a:ext cx="1813268" cy="1529622"/>
      </dsp:txXfrm>
    </dsp:sp>
    <dsp:sp modelId="{CD0132C7-07F4-4AF5-BCC5-8CDF93EE011E}">
      <dsp:nvSpPr>
        <dsp:cNvPr id="0" name=""/>
        <dsp:cNvSpPr/>
      </dsp:nvSpPr>
      <dsp:spPr>
        <a:xfrm>
          <a:off x="3599103"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zh-TW" altLang="en-US" sz="4000" b="1" kern="1200" dirty="0">
              <a:latin typeface="微軟正黑體" panose="020B0604030504040204" pitchFamily="34" charset="-120"/>
              <a:ea typeface="微軟正黑體" panose="020B0604030504040204" pitchFamily="34" charset="-120"/>
              <a:cs typeface="+mj-cs"/>
            </a:rPr>
            <a:t>系統</a:t>
          </a:r>
          <a:endParaRPr lang="zh-TW" altLang="en-US" sz="4000" kern="1200" dirty="0"/>
        </a:p>
      </dsp:txBody>
      <dsp:txXfrm>
        <a:off x="3809854" y="956057"/>
        <a:ext cx="1017599" cy="10175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1FDA1C-A850-4A89-854F-325C64A83831}">
      <dsp:nvSpPr>
        <dsp:cNvPr id="0" name=""/>
        <dsp:cNvSpPr/>
      </dsp:nvSpPr>
      <dsp:spPr>
        <a:xfrm>
          <a:off x="531945" y="1576650"/>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A3439832-7850-4A45-BF70-63E0655E876C}">
      <dsp:nvSpPr>
        <dsp:cNvPr id="0" name=""/>
        <dsp:cNvSpPr/>
      </dsp:nvSpPr>
      <dsp:spPr>
        <a:xfrm>
          <a:off x="718621" y="1573616"/>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marL="0" lvl="0" indent="0" algn="l" defTabSz="1778000">
            <a:lnSpc>
              <a:spcPct val="90000"/>
            </a:lnSpc>
            <a:spcBef>
              <a:spcPct val="0"/>
            </a:spcBef>
            <a:spcAft>
              <a:spcPct val="35000"/>
            </a:spcAft>
            <a:buNone/>
          </a:pPr>
          <a:r>
            <a:rPr lang="zh-TW" altLang="en-US" sz="4000" b="1" kern="1200" dirty="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kern="1200" dirty="0">
              <a:latin typeface="微軟正黑體" panose="020B0604030504040204" pitchFamily="34" charset="-120"/>
              <a:ea typeface="微軟正黑體" panose="020B0604030504040204" pitchFamily="34" charset="-120"/>
            </a:rPr>
            <a:t>tvedb@yuntech.edu.tw</a:t>
          </a:r>
          <a:endParaRPr lang="zh-TW" altLang="en-US" sz="3200" u="sng" kern="1200" dirty="0"/>
        </a:p>
      </dsp:txBody>
      <dsp:txXfrm>
        <a:off x="718621" y="1573616"/>
        <a:ext cx="6948090" cy="1302270"/>
      </dsp:txXfrm>
    </dsp:sp>
    <dsp:sp modelId="{65A83A2C-4FFF-4CDA-A8AB-D1583C620187}">
      <dsp:nvSpPr>
        <dsp:cNvPr id="0" name=""/>
        <dsp:cNvSpPr/>
      </dsp:nvSpPr>
      <dsp:spPr>
        <a:xfrm>
          <a:off x="512892" y="2878921"/>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DF1A6A35-CF29-4BA7-8C3F-10C48D197480}">
      <dsp:nvSpPr>
        <dsp:cNvPr id="0" name=""/>
        <dsp:cNvSpPr/>
      </dsp:nvSpPr>
      <dsp:spPr>
        <a:xfrm>
          <a:off x="623362" y="2875887"/>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marL="0" lvl="0" indent="0" algn="l" defTabSz="1778000">
            <a:lnSpc>
              <a:spcPct val="90000"/>
            </a:lnSpc>
            <a:spcBef>
              <a:spcPct val="0"/>
            </a:spcBef>
            <a:spcAft>
              <a:spcPct val="35000"/>
            </a:spcAft>
            <a:buNone/>
          </a:pPr>
          <a:r>
            <a:rPr lang="zh-TW" altLang="en-US" sz="4000" b="1" kern="1200" dirty="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kern="1200" dirty="0">
              <a:latin typeface="微軟正黑體" panose="020B0604030504040204" pitchFamily="34" charset="-120"/>
              <a:ea typeface="微軟正黑體" panose="020B0604030504040204" pitchFamily="34" charset="-120"/>
            </a:rPr>
            <a:t>tvedb3@yuntech.edu.tw</a:t>
          </a:r>
          <a:endParaRPr lang="zh-TW" altLang="en-US" sz="3200" u="sng" kern="1200" dirty="0"/>
        </a:p>
      </dsp:txBody>
      <dsp:txXfrm>
        <a:off x="623362" y="2875887"/>
        <a:ext cx="6948090" cy="1302270"/>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ED5E34A5-CF70-4F86-8FA0-8A3DFC02B0CE}" type="datetimeFigureOut">
              <a:rPr lang="zh-TW" altLang="en-US" smtClean="0"/>
              <a:t>2026/1/30</a:t>
            </a:fld>
            <a:endParaRPr lang="zh-TW" altLang="en-US"/>
          </a:p>
        </p:txBody>
      </p:sp>
      <p:sp>
        <p:nvSpPr>
          <p:cNvPr id="4" name="頁尾版面配置區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B31E73D6-643D-4852-8AAD-1922BF6B0777}" type="slidenum">
              <a:rPr lang="zh-TW" altLang="en-US" smtClean="0"/>
              <a:t>‹#›</a:t>
            </a:fld>
            <a:endParaRPr lang="zh-TW" altLang="en-US"/>
          </a:p>
        </p:txBody>
      </p:sp>
    </p:spTree>
    <p:extLst>
      <p:ext uri="{BB962C8B-B14F-4D97-AF65-F5344CB8AC3E}">
        <p14:creationId xmlns:p14="http://schemas.microsoft.com/office/powerpoint/2010/main" val="1956904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0CD8EDB8-12C0-4A9A-8892-40B8B61F8961}" type="datetimeFigureOut">
              <a:rPr lang="zh-TW" altLang="en-US" smtClean="0"/>
              <a:t>2026/1/30</a:t>
            </a:fld>
            <a:endParaRPr lang="zh-TW" altLang="en-US"/>
          </a:p>
        </p:txBody>
      </p:sp>
      <p:sp>
        <p:nvSpPr>
          <p:cNvPr id="4" name="投影片圖像版面配置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A3338A6-07A8-4952-ADAB-0F0744356046}" type="slidenum">
              <a:rPr lang="zh-TW" altLang="en-US" smtClean="0"/>
              <a:t>‹#›</a:t>
            </a:fld>
            <a:endParaRPr lang="zh-TW" altLang="en-US"/>
          </a:p>
        </p:txBody>
      </p:sp>
    </p:spTree>
    <p:extLst>
      <p:ext uri="{BB962C8B-B14F-4D97-AF65-F5344CB8AC3E}">
        <p14:creationId xmlns:p14="http://schemas.microsoft.com/office/powerpoint/2010/main" val="2249150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3836373" y="806781"/>
            <a:ext cx="7392395" cy="3048644"/>
          </a:xfrm>
        </p:spPr>
        <p:txBody>
          <a:bodyPr anchor="ctr" anchorCtr="0">
            <a:normAutofit/>
          </a:bodyPr>
          <a:lstStyle>
            <a:lvl1pPr algn="ctr">
              <a:defRPr sz="5500">
                <a:latin typeface="微軟正黑體" panose="020B0604030504040204" pitchFamily="34" charset="-120"/>
                <a:ea typeface="微軟正黑體" panose="020B0604030504040204" pitchFamily="34" charset="-120"/>
              </a:defRPr>
            </a:lvl1pPr>
          </a:lstStyle>
          <a:p>
            <a:r>
              <a:rPr lang="zh-TW" altLang="en-US" dirty="0"/>
              <a:t>按一下以編輯母片標題樣式</a:t>
            </a:r>
          </a:p>
        </p:txBody>
      </p:sp>
      <p:sp>
        <p:nvSpPr>
          <p:cNvPr id="3" name="副標題 2"/>
          <p:cNvSpPr>
            <a:spLocks noGrp="1"/>
          </p:cNvSpPr>
          <p:nvPr>
            <p:ph type="subTitle" idx="1"/>
          </p:nvPr>
        </p:nvSpPr>
        <p:spPr>
          <a:xfrm>
            <a:off x="3836372" y="4211795"/>
            <a:ext cx="7360309" cy="1655762"/>
          </a:xfrm>
        </p:spPr>
        <p:txBody>
          <a:bodyPr/>
          <a:lstStyle>
            <a:lvl1pPr marL="0" indent="0" algn="ctr">
              <a:buNone/>
              <a:defRPr sz="2400">
                <a:latin typeface="微軟正黑體" panose="020B0604030504040204" pitchFamily="34" charset="-120"/>
                <a:ea typeface="微軟正黑體" panose="020B0604030504040204"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dirty="0"/>
              <a:t>按一下以編輯母片副標題樣式</a:t>
            </a:r>
          </a:p>
        </p:txBody>
      </p:sp>
      <p:grpSp>
        <p:nvGrpSpPr>
          <p:cNvPr id="515" name="组合 36"/>
          <p:cNvGrpSpPr/>
          <p:nvPr/>
        </p:nvGrpSpPr>
        <p:grpSpPr>
          <a:xfrm>
            <a:off x="977725" y="1380055"/>
            <a:ext cx="2316083" cy="3120476"/>
            <a:chOff x="996950" y="2262188"/>
            <a:chExt cx="434975" cy="696913"/>
          </a:xfrm>
        </p:grpSpPr>
        <p:sp>
          <p:nvSpPr>
            <p:cNvPr id="961"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2"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3"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4"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5"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6"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7"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8"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9"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0"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1"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2"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3"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4"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5"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6"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7"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8"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9"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1"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2"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3"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4"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5"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6"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7"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8"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9"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0"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1"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2"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3"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4"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5"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6"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7"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8"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9"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0"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1"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2"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3"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4"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5"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6"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7"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8"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9"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0"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1"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2"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3"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4"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5"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6"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7"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8"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9"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0"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16" name="组合 37"/>
          <p:cNvGrpSpPr/>
          <p:nvPr/>
        </p:nvGrpSpPr>
        <p:grpSpPr>
          <a:xfrm>
            <a:off x="320842" y="289528"/>
            <a:ext cx="3515530" cy="3741865"/>
            <a:chOff x="817563" y="2030413"/>
            <a:chExt cx="765175" cy="765175"/>
          </a:xfrm>
          <a:solidFill>
            <a:schemeClr val="bg1">
              <a:lumMod val="75000"/>
            </a:schemeClr>
          </a:solidFill>
        </p:grpSpPr>
        <p:grpSp>
          <p:nvGrpSpPr>
            <p:cNvPr id="524" name="组合 45"/>
            <p:cNvGrpSpPr/>
            <p:nvPr/>
          </p:nvGrpSpPr>
          <p:grpSpPr>
            <a:xfrm>
              <a:off x="1050925" y="2039938"/>
              <a:ext cx="495300" cy="269876"/>
              <a:chOff x="1050925" y="2039938"/>
              <a:chExt cx="495300" cy="269876"/>
            </a:xfrm>
            <a:grpFill/>
          </p:grpSpPr>
          <p:sp>
            <p:nvSpPr>
              <p:cNvPr id="923"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4"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5"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6"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7"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8"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9"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0"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1"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2"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3"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4"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5"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6"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7"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8"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9"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0"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1"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2"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3"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4"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5"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6"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7"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8"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9"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0"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1"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2"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3"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4"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5"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6"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7"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8"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9"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0"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5" name="组合 46"/>
            <p:cNvGrpSpPr/>
            <p:nvPr/>
          </p:nvGrpSpPr>
          <p:grpSpPr>
            <a:xfrm>
              <a:off x="1341438" y="2374901"/>
              <a:ext cx="174625" cy="404812"/>
              <a:chOff x="1341438" y="2374901"/>
              <a:chExt cx="174625" cy="404812"/>
            </a:xfrm>
            <a:grpFill/>
          </p:grpSpPr>
          <p:sp>
            <p:nvSpPr>
              <p:cNvPr id="850"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1"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2"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3"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4"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5"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6"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7"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8"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9"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0"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1"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2"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3"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4"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5"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6"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7"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8"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9"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0"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1"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2"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3"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4"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5"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6"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7"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8"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9"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0"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1"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2"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3"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4"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5"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6"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7"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8"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9"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0"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1"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2"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3"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4"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5"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6"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7"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8"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9"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0"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1"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2"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3"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4"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5"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6"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7"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8"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9"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0"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1"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2"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3"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4"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5"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6"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7"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8"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9"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0"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1"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22"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6" name="组合 47"/>
            <p:cNvGrpSpPr/>
            <p:nvPr/>
          </p:nvGrpSpPr>
          <p:grpSpPr>
            <a:xfrm>
              <a:off x="817563" y="2030413"/>
              <a:ext cx="765175" cy="765175"/>
              <a:chOff x="817563" y="2030413"/>
              <a:chExt cx="765175" cy="765175"/>
            </a:xfrm>
            <a:grpFill/>
          </p:grpSpPr>
          <p:grpSp>
            <p:nvGrpSpPr>
              <p:cNvPr id="527" name="Group 407"/>
              <p:cNvGrpSpPr/>
              <p:nvPr/>
            </p:nvGrpSpPr>
            <p:grpSpPr bwMode="auto">
              <a:xfrm>
                <a:off x="817563" y="2030413"/>
                <a:ext cx="765175" cy="763588"/>
                <a:chOff x="515" y="1279"/>
                <a:chExt cx="482" cy="481"/>
              </a:xfrm>
              <a:grpFill/>
            </p:grpSpPr>
            <p:sp>
              <p:nvSpPr>
                <p:cNvPr id="650"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1"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2"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3"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4"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5"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6"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7"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8"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9"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0"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1"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2"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3"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4"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5"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6"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7"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8"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9"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0"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1"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2"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3"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4"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5"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6"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7"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9"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0"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1"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2"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3"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4"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5"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6"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8"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9"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0"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3"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4"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5"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6"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7"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8"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9"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0"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1"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2"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3"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4"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5"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6"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7"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8"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9"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0"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1"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2"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3"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4"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5"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6"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7"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8"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9"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0"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1"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2"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3"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4"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5"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6"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7"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8"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9"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0"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1"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2"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3"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4"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5"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6"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7"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8"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9"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0"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1"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2"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3"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4"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5"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6"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7"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8"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9"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0"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1"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4"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5"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6"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7"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8"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9"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0"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1"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2"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3"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4"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5"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6"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7"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8"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9"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0"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1"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2"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3"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4"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5"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6"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7"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8"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9"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0"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1"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2"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3"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4"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5"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6"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7"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8"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9"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0"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1"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2"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3"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4"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5"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6"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7"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8"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9"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0"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1"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2"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3"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4"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5"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6"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7"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8"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9"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0"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1"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3"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4"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5"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6"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7"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8"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9"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0"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1"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2"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3"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4"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5"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6"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7"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8"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9"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0"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1"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2"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3"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4"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5"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6"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7"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8"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9"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8" name="组合 49"/>
              <p:cNvGrpSpPr/>
              <p:nvPr/>
            </p:nvGrpSpPr>
            <p:grpSpPr>
              <a:xfrm>
                <a:off x="819150" y="2128838"/>
                <a:ext cx="293688" cy="666750"/>
                <a:chOff x="819150" y="2128838"/>
                <a:chExt cx="293688" cy="666750"/>
              </a:xfrm>
              <a:grpFill/>
            </p:grpSpPr>
            <p:sp>
              <p:nvSpPr>
                <p:cNvPr id="529"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8"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0"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7"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8"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2"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4"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4"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3"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4"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5"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6"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7"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8"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9"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0"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1"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2"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3"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4"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5"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6"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7"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8"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9"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17" name="组合 38"/>
          <p:cNvGrpSpPr/>
          <p:nvPr/>
        </p:nvGrpSpPr>
        <p:grpSpPr>
          <a:xfrm>
            <a:off x="2113128" y="4479725"/>
            <a:ext cx="9332667" cy="1272156"/>
            <a:chOff x="1216025" y="2955926"/>
            <a:chExt cx="1971675" cy="215900"/>
          </a:xfrm>
        </p:grpSpPr>
        <p:sp>
          <p:nvSpPr>
            <p:cNvPr id="522" name="Line 502"/>
            <p:cNvSpPr>
              <a:spLocks noChangeShapeType="1"/>
            </p:cNvSpPr>
            <p:nvPr/>
          </p:nvSpPr>
          <p:spPr bwMode="auto">
            <a:xfrm>
              <a:off x="3187700" y="3074988"/>
              <a:ext cx="0" cy="96838"/>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23"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18" name="组合 39"/>
          <p:cNvGrpSpPr/>
          <p:nvPr/>
        </p:nvGrpSpPr>
        <p:grpSpPr>
          <a:xfrm>
            <a:off x="11094656" y="5308651"/>
            <a:ext cx="702278" cy="850319"/>
            <a:chOff x="3141663" y="3136901"/>
            <a:chExt cx="90488" cy="141288"/>
          </a:xfrm>
        </p:grpSpPr>
        <p:sp>
          <p:nvSpPr>
            <p:cNvPr id="519"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687617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只有標題">
    <p:spTree>
      <p:nvGrpSpPr>
        <p:cNvPr id="1" name=""/>
        <p:cNvGrpSpPr/>
        <p:nvPr/>
      </p:nvGrpSpPr>
      <p:grpSpPr>
        <a:xfrm>
          <a:off x="0" y="0"/>
          <a:ext cx="0" cy="0"/>
          <a:chOff x="0" y="0"/>
          <a:chExt cx="0" cy="0"/>
        </a:xfrm>
      </p:grpSpPr>
      <p:sp>
        <p:nvSpPr>
          <p:cNvPr id="6" name="文本占位符 7"/>
          <p:cNvSpPr>
            <a:spLocks noGrp="1"/>
          </p:cNvSpPr>
          <p:nvPr>
            <p:ph type="body" sz="quarter" idx="13"/>
          </p:nvPr>
        </p:nvSpPr>
        <p:spPr>
          <a:xfrm>
            <a:off x="1090126" y="215684"/>
            <a:ext cx="7886700" cy="666776"/>
          </a:xfrm>
          <a:prstGeom prst="rect">
            <a:avLst/>
          </a:prstGeom>
        </p:spPr>
        <p:txBody>
          <a:bodyPr anchor="ctr" anchorCtr="0">
            <a:noAutofit/>
          </a:bodyPr>
          <a:lstStyle>
            <a:lvl1pPr marL="0" indent="0">
              <a:buNone/>
              <a:defRPr sz="2800" b="1">
                <a:solidFill>
                  <a:schemeClr val="accent6">
                    <a:lumMod val="50000"/>
                  </a:schemeClr>
                </a:solidFill>
                <a:latin typeface="微軟正黑體" panose="020B0604030504040204" pitchFamily="34" charset="-120"/>
                <a:ea typeface="微軟正黑體" panose="020B0604030504040204" pitchFamily="34" charset="-120"/>
              </a:defRPr>
            </a:lvl1pPr>
          </a:lstStyle>
          <a:p>
            <a:pPr lvl="0"/>
            <a:endParaRPr lang="zh-CN" altLang="en-US" dirty="0"/>
          </a:p>
        </p:txBody>
      </p:sp>
      <p:sp>
        <p:nvSpPr>
          <p:cNvPr id="7" name="圆角矩形 20"/>
          <p:cNvSpPr/>
          <p:nvPr userDrawn="1"/>
        </p:nvSpPr>
        <p:spPr>
          <a:xfrm>
            <a:off x="338162" y="215687"/>
            <a:ext cx="665729" cy="666776"/>
          </a:xfrm>
          <a:prstGeom prst="roundRect">
            <a:avLst>
              <a:gd name="adj" fmla="val 12258"/>
            </a:avLst>
          </a:prstGeom>
          <a:solidFill>
            <a:schemeClr val="bg2">
              <a:lumMod val="1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3"/>
          <p:cNvSpPr txBox="1"/>
          <p:nvPr userDrawn="1"/>
        </p:nvSpPr>
        <p:spPr>
          <a:xfrm>
            <a:off x="251927" y="333630"/>
            <a:ext cx="838200" cy="430887"/>
          </a:xfrm>
          <a:prstGeom prst="rect">
            <a:avLst/>
          </a:prstGeom>
          <a:noFill/>
        </p:spPr>
        <p:txBody>
          <a:bodyPr wrap="square" rtlCol="0" anchor="ctr">
            <a:spAutoFit/>
          </a:bodyPr>
          <a:lstStyle/>
          <a:p>
            <a:pPr algn="ctr"/>
            <a:endParaRPr lang="zh-CN" altLang="en-US" sz="2200" b="1" dirty="0">
              <a:solidFill>
                <a:schemeClr val="bg1"/>
              </a:solidFill>
              <a:latin typeface="微軟正黑體" panose="020B0604030504040204" pitchFamily="34" charset="-120"/>
              <a:ea typeface="微軟正黑體" panose="020B0604030504040204" pitchFamily="34" charset="-120"/>
            </a:endParaRPr>
          </a:p>
        </p:txBody>
      </p:sp>
      <p:sp>
        <p:nvSpPr>
          <p:cNvPr id="11" name="Line 502"/>
          <p:cNvSpPr>
            <a:spLocks noChangeShapeType="1"/>
          </p:cNvSpPr>
          <p:nvPr/>
        </p:nvSpPr>
        <p:spPr bwMode="auto">
          <a:xfrm>
            <a:off x="11905861" y="1064731"/>
            <a:ext cx="0" cy="148249"/>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Freeform 503"/>
          <p:cNvSpPr/>
          <p:nvPr/>
        </p:nvSpPr>
        <p:spPr bwMode="auto">
          <a:xfrm>
            <a:off x="671026" y="882460"/>
            <a:ext cx="11234835" cy="18227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Freeform 506"/>
          <p:cNvSpPr/>
          <p:nvPr/>
        </p:nvSpPr>
        <p:spPr bwMode="auto">
          <a:xfrm>
            <a:off x="11878566" y="1343201"/>
            <a:ext cx="54583" cy="115580"/>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680232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2"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18573452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TW" altLang="en-US" dirty="0"/>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3982732712"/>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791327" y="1689097"/>
            <a:ext cx="9176084" cy="3048644"/>
          </a:xfrm>
        </p:spPr>
        <p:txBody>
          <a:bodyPr>
            <a:normAutofit/>
          </a:bodyPr>
          <a:lstStyle/>
          <a:p>
            <a:r>
              <a:rPr lang="zh-TW" altLang="en-US" sz="5400" b="1" dirty="0"/>
              <a:t>技專校院校務資料庫</a:t>
            </a:r>
            <a:br>
              <a:rPr lang="zh-TW" altLang="en-US" sz="5400" b="1" dirty="0"/>
            </a:br>
            <a:r>
              <a:rPr lang="en-US" altLang="zh-TW" sz="5400" b="1" dirty="0"/>
              <a:t>115</a:t>
            </a:r>
            <a:r>
              <a:rPr lang="zh-TW" altLang="en-US" sz="5400" b="1" dirty="0"/>
              <a:t>年</a:t>
            </a:r>
            <a:r>
              <a:rPr lang="en-US" altLang="zh-TW" sz="5400" b="1" dirty="0"/>
              <a:t>03</a:t>
            </a:r>
            <a:r>
              <a:rPr lang="zh-TW" altLang="en-US" sz="5400" b="1" dirty="0"/>
              <a:t>月份系統操作簡報</a:t>
            </a:r>
          </a:p>
        </p:txBody>
      </p:sp>
    </p:spTree>
    <p:extLst>
      <p:ext uri="{BB962C8B-B14F-4D97-AF65-F5344CB8AC3E}">
        <p14:creationId xmlns:p14="http://schemas.microsoft.com/office/powerpoint/2010/main" val="3703824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6039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更新附加匯入</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35378"/>
            <a:ext cx="10357430" cy="345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spcBef>
                <a:spcPts val="1000"/>
              </a:spcBef>
              <a:defRPr/>
            </a:pPr>
            <a:r>
              <a:rPr lang="zh-TW" altLang="en-US" sz="3600" dirty="0">
                <a:latin typeface="微軟正黑體" panose="020B0604030504040204" pitchFamily="34" charset="-120"/>
                <a:ea typeface="微軟正黑體" panose="020B0604030504040204" pitchFamily="34" charset="-120"/>
              </a:rPr>
              <a:t>●適用表冊：表</a:t>
            </a:r>
            <a:r>
              <a:rPr lang="en-US" altLang="zh-TW" sz="3600" dirty="0">
                <a:latin typeface="微軟正黑體" panose="020B0604030504040204" pitchFamily="34" charset="-120"/>
                <a:ea typeface="微軟正黑體" panose="020B0604030504040204" pitchFamily="34" charset="-120"/>
              </a:rPr>
              <a:t>1-8</a:t>
            </a:r>
            <a:r>
              <a:rPr lang="zh-TW" altLang="en-US" sz="3600" dirty="0">
                <a:latin typeface="微軟正黑體" panose="020B0604030504040204" pitchFamily="34" charset="-120"/>
                <a:ea typeface="微軟正黑體" panose="020B0604030504040204" pitchFamily="34" charset="-120"/>
              </a:rPr>
              <a:t>、表</a:t>
            </a:r>
            <a:r>
              <a:rPr lang="en-US" altLang="zh-TW" sz="3600" dirty="0">
                <a:latin typeface="微軟正黑體" panose="020B0604030504040204" pitchFamily="34" charset="-120"/>
                <a:ea typeface="微軟正黑體" panose="020B0604030504040204" pitchFamily="34" charset="-120"/>
              </a:rPr>
              <a:t>6-2</a:t>
            </a:r>
          </a:p>
          <a:p>
            <a:pPr latinLnBrk="1">
              <a:spcBef>
                <a:spcPts val="1000"/>
              </a:spcBef>
              <a:defRPr/>
            </a:pPr>
            <a:r>
              <a:rPr lang="zh-TW" altLang="en-US" sz="3600" dirty="0">
                <a:latin typeface="微軟正黑體" panose="020B0604030504040204" pitchFamily="34" charset="-120"/>
                <a:ea typeface="微軟正黑體" panose="020B0604030504040204" pitchFamily="34" charset="-120"/>
              </a:rPr>
              <a:t>●已填報：</a:t>
            </a:r>
            <a:r>
              <a:rPr lang="zh-TW" altLang="en-US" sz="3600" b="1" dirty="0">
                <a:solidFill>
                  <a:srgbClr val="FF0000"/>
                </a:solidFill>
                <a:latin typeface="微軟正黑體" panose="020B0604030504040204" pitchFamily="34" charset="-120"/>
                <a:ea typeface="微軟正黑體" panose="020B0604030504040204" pitchFamily="34" charset="-120"/>
              </a:rPr>
              <a:t>更新覆蓋</a:t>
            </a:r>
            <a:r>
              <a:rPr lang="zh-TW" altLang="en-US" sz="3600" dirty="0">
                <a:latin typeface="微軟正黑體" panose="020B0604030504040204" pitchFamily="34" charset="-120"/>
                <a:ea typeface="微軟正黑體" panose="020B0604030504040204" pitchFamily="34" charset="-120"/>
              </a:rPr>
              <a:t>資料</a:t>
            </a:r>
            <a:endParaRPr lang="en-US" altLang="zh-TW" sz="3600" dirty="0">
              <a:latin typeface="微軟正黑體" panose="020B0604030504040204" pitchFamily="34" charset="-120"/>
              <a:ea typeface="微軟正黑體" panose="020B0604030504040204" pitchFamily="34" charset="-120"/>
            </a:endParaRPr>
          </a:p>
          <a:p>
            <a:pPr latinLnBrk="1">
              <a:spcBef>
                <a:spcPts val="1000"/>
              </a:spcBef>
              <a:defRPr/>
            </a:pPr>
            <a:r>
              <a:rPr lang="zh-TW" altLang="en-US" sz="3600" dirty="0">
                <a:latin typeface="微軟正黑體" panose="020B0604030504040204" pitchFamily="34" charset="-120"/>
                <a:ea typeface="微軟正黑體" panose="020B0604030504040204" pitchFamily="34" charset="-120"/>
              </a:rPr>
              <a:t>●尚未填報：新增填報</a:t>
            </a:r>
            <a:endParaRPr lang="en-US" altLang="zh-TW" sz="3600" dirty="0">
              <a:latin typeface="微軟正黑體" panose="020B0604030504040204" pitchFamily="34" charset="-120"/>
              <a:ea typeface="微軟正黑體" panose="020B0604030504040204" pitchFamily="34" charset="-120"/>
            </a:endParaRPr>
          </a:p>
          <a:p>
            <a:pPr latinLnBrk="1">
              <a:defRPr/>
            </a:pPr>
            <a:endParaRPr lang="en-US" altLang="zh-TW" sz="4000" b="1" dirty="0">
              <a:latin typeface="微軟正黑體" pitchFamily="34" charset="-120"/>
              <a:ea typeface="微軟正黑體" pitchFamily="34" charset="-120"/>
            </a:endParaRPr>
          </a:p>
          <a:p>
            <a:pPr latinLnBrk="1">
              <a:defRPr/>
            </a:pPr>
            <a:endParaRPr lang="en-US" altLang="zh-TW" sz="2800" dirty="0">
              <a:solidFill>
                <a:srgbClr val="0D0D0D"/>
              </a:solidFill>
              <a:latin typeface="微軟正黑體" pitchFamily="34" charset="-120"/>
              <a:ea typeface="微軟正黑體" pitchFamily="34" charset="-120"/>
            </a:endParaRPr>
          </a:p>
          <a:p>
            <a:pPr latinLnBrk="1">
              <a:defRPr/>
            </a:pP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10</a:t>
            </a:fld>
            <a:endParaRPr lang="zh-TW" altLang="en-US" dirty="0"/>
          </a:p>
        </p:txBody>
      </p:sp>
      <p:sp>
        <p:nvSpPr>
          <p:cNvPr id="7" name="文本框 13">
            <a:extLst>
              <a:ext uri="{FF2B5EF4-FFF2-40B4-BE49-F238E27FC236}">
                <a16:creationId xmlns:a16="http://schemas.microsoft.com/office/drawing/2014/main" id="{36049F54-936B-49B3-8945-7CF1CB1C088B}"/>
              </a:ext>
            </a:extLst>
          </p:cNvPr>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2</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07909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表冊填報順序</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11</a:t>
            </a:fld>
            <a:endParaRPr lang="zh-TW" altLang="en-US" dirty="0"/>
          </a:p>
        </p:txBody>
      </p:sp>
      <p:sp>
        <p:nvSpPr>
          <p:cNvPr id="78" name="矩形 77"/>
          <p:cNvSpPr/>
          <p:nvPr/>
        </p:nvSpPr>
        <p:spPr>
          <a:xfrm>
            <a:off x="-1" y="6273578"/>
            <a:ext cx="12192000" cy="594765"/>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dirty="0"/>
          </a:p>
        </p:txBody>
      </p:sp>
      <p:sp>
        <p:nvSpPr>
          <p:cNvPr id="14" name="矩形 13"/>
          <p:cNvSpPr/>
          <p:nvPr/>
        </p:nvSpPr>
        <p:spPr>
          <a:xfrm>
            <a:off x="1" y="6406678"/>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基本原則：</a:t>
            </a:r>
            <a:r>
              <a:rPr lang="zh-TW" altLang="en-US" sz="2400" dirty="0">
                <a:solidFill>
                  <a:srgbClr val="FF0000"/>
                </a:solidFill>
                <a:latin typeface="微軟正黑體" panose="020B0604030504040204" pitchFamily="34" charset="-120"/>
                <a:ea typeface="微軟正黑體" panose="020B0604030504040204" pitchFamily="34" charset="-120"/>
              </a:rPr>
              <a:t>先填總表</a:t>
            </a:r>
            <a:r>
              <a:rPr lang="zh-TW" altLang="en-US" sz="2400" dirty="0">
                <a:latin typeface="微軟正黑體" panose="020B0604030504040204" pitchFamily="34" charset="-120"/>
                <a:ea typeface="微軟正黑體" panose="020B0604030504040204" pitchFamily="34" charset="-120"/>
              </a:rPr>
              <a:t>再填細項</a:t>
            </a:r>
            <a:endParaRPr lang="zh-TW" altLang="zh-TW" sz="2400" dirty="0">
              <a:latin typeface="微軟正黑體" panose="020B0604030504040204" pitchFamily="34" charset="-120"/>
              <a:ea typeface="微軟正黑體" panose="020B0604030504040204" pitchFamily="34" charset="-120"/>
            </a:endParaRPr>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3</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5" name="文字方塊 4"/>
          <p:cNvSpPr txBox="1"/>
          <p:nvPr/>
        </p:nvSpPr>
        <p:spPr>
          <a:xfrm>
            <a:off x="302150" y="1470991"/>
            <a:ext cx="11306754" cy="4278094"/>
          </a:xfrm>
          <a:prstGeom prst="rect">
            <a:avLst/>
          </a:prstGeom>
          <a:noFill/>
        </p:spPr>
        <p:txBody>
          <a:bodyPr wrap="square" rtlCol="0">
            <a:spAutoFit/>
          </a:bodyPr>
          <a:lstStyle/>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1 </a:t>
            </a:r>
            <a:r>
              <a:rPr lang="zh-TW" altLang="en-US" sz="4000" dirty="0">
                <a:latin typeface="微軟正黑體" panose="020B0604030504040204" pitchFamily="34" charset="-120"/>
                <a:ea typeface="微軟正黑體" panose="020B0604030504040204" pitchFamily="34" charset="-120"/>
              </a:rPr>
              <a:t>系列</a:t>
            </a: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1-1</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1-1-3</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1-2-1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1-17-1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1-19</a:t>
            </a:r>
            <a:r>
              <a:rPr lang="zh-TW" altLang="en-US" sz="3200" dirty="0">
                <a:latin typeface="微軟正黑體" panose="020B0604030504040204" pitchFamily="34" charset="-120"/>
                <a:ea typeface="微軟正黑體" panose="020B0604030504040204" pitchFamily="34" charset="-120"/>
              </a:rPr>
              <a:t>、</a:t>
            </a:r>
            <a:endParaRPr lang="en-US" altLang="zh-TW" sz="3200" dirty="0">
              <a:latin typeface="微軟正黑體" panose="020B0604030504040204" pitchFamily="34" charset="-120"/>
              <a:ea typeface="微軟正黑體" panose="020B0604030504040204" pitchFamily="34" charset="-120"/>
            </a:endParaRPr>
          </a:p>
          <a:p>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1-20~</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1-22-1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3-5-3</a:t>
            </a:r>
          </a:p>
          <a:p>
            <a:endParaRPr lang="en-US" altLang="zh-TW" sz="32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3-5 </a:t>
            </a:r>
            <a:r>
              <a:rPr lang="zh-TW" altLang="en-US" sz="4000" dirty="0">
                <a:latin typeface="微軟正黑體" panose="020B0604030504040204" pitchFamily="34" charset="-120"/>
                <a:ea typeface="微軟正黑體" panose="020B0604030504040204" pitchFamily="34" charset="-120"/>
              </a:rPr>
              <a:t>系列</a:t>
            </a:r>
            <a:endParaRPr lang="en-US" altLang="zh-TW" sz="40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3-5-1</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3-5-2</a:t>
            </a:r>
          </a:p>
        </p:txBody>
      </p:sp>
    </p:spTree>
    <p:extLst>
      <p:ext uri="{BB962C8B-B14F-4D97-AF65-F5344CB8AC3E}">
        <p14:creationId xmlns:p14="http://schemas.microsoft.com/office/powerpoint/2010/main" val="2952861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表冊填報順序</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12</a:t>
            </a:fld>
            <a:endParaRPr lang="zh-TW" altLang="en-US" dirty="0"/>
          </a:p>
        </p:txBody>
      </p:sp>
      <p:sp>
        <p:nvSpPr>
          <p:cNvPr id="78" name="矩形 77"/>
          <p:cNvSpPr/>
          <p:nvPr/>
        </p:nvSpPr>
        <p:spPr>
          <a:xfrm>
            <a:off x="-1" y="6273578"/>
            <a:ext cx="12192000" cy="594765"/>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6406678"/>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基本原則：</a:t>
            </a:r>
            <a:r>
              <a:rPr lang="zh-TW" altLang="en-US" sz="2400" dirty="0">
                <a:solidFill>
                  <a:srgbClr val="FF0000"/>
                </a:solidFill>
                <a:latin typeface="微軟正黑體" panose="020B0604030504040204" pitchFamily="34" charset="-120"/>
                <a:ea typeface="微軟正黑體" panose="020B0604030504040204" pitchFamily="34" charset="-120"/>
              </a:rPr>
              <a:t>先填總表</a:t>
            </a:r>
            <a:r>
              <a:rPr lang="zh-TW" altLang="en-US" sz="2400" dirty="0">
                <a:latin typeface="微軟正黑體" panose="020B0604030504040204" pitchFamily="34" charset="-120"/>
                <a:ea typeface="微軟正黑體" panose="020B0604030504040204" pitchFamily="34" charset="-120"/>
              </a:rPr>
              <a:t>再填細項</a:t>
            </a:r>
            <a:endParaRPr lang="zh-TW" altLang="zh-TW" sz="2400" dirty="0">
              <a:latin typeface="微軟正黑體" panose="020B0604030504040204" pitchFamily="34" charset="-120"/>
              <a:ea typeface="微軟正黑體" panose="020B0604030504040204" pitchFamily="34" charset="-120"/>
            </a:endParaRPr>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4</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278297" y="1503041"/>
            <a:ext cx="11306754" cy="4770537"/>
          </a:xfrm>
          <a:prstGeom prst="rect">
            <a:avLst/>
          </a:prstGeom>
          <a:noFill/>
        </p:spPr>
        <p:txBody>
          <a:bodyPr wrap="square" rtlCol="0">
            <a:spAutoFit/>
          </a:bodyPr>
          <a:lstStyle/>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4-1 </a:t>
            </a:r>
            <a:r>
              <a:rPr lang="zh-TW" altLang="en-US" sz="4000" dirty="0">
                <a:latin typeface="微軟正黑體" panose="020B0604030504040204" pitchFamily="34" charset="-120"/>
                <a:ea typeface="微軟正黑體" panose="020B0604030504040204" pitchFamily="34" charset="-120"/>
              </a:rPr>
              <a:t>系列</a:t>
            </a: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4-1</a:t>
            </a:r>
            <a:br>
              <a:rPr lang="en-US" altLang="zh-TW" sz="3200" dirty="0">
                <a:latin typeface="微軟正黑體" panose="020B0604030504040204" pitchFamily="34" charset="-120"/>
                <a:ea typeface="微軟正黑體" panose="020B0604030504040204" pitchFamily="34" charset="-120"/>
              </a:rPr>
            </a:br>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4-1-2~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4-1-4</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4-10</a:t>
            </a:r>
          </a:p>
          <a:p>
            <a:endParaRPr lang="en-US" altLang="zh-TW" sz="32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4-2</a:t>
            </a:r>
            <a:r>
              <a:rPr lang="zh-TW" altLang="en-US" sz="4000" dirty="0">
                <a:latin typeface="微軟正黑體" panose="020B0604030504040204" pitchFamily="34" charset="-120"/>
                <a:ea typeface="微軟正黑體" panose="020B0604030504040204" pitchFamily="34" charset="-120"/>
              </a:rPr>
              <a:t> 系列</a:t>
            </a:r>
            <a:endParaRPr lang="en-US" altLang="zh-TW" sz="40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1.</a:t>
            </a:r>
            <a:r>
              <a:rPr lang="zh-TW" altLang="en-US" sz="3200" dirty="0">
                <a:solidFill>
                  <a:srgbClr val="FF0000"/>
                </a:solidFill>
                <a:latin typeface="微軟正黑體" panose="020B0604030504040204" pitchFamily="34" charset="-120"/>
                <a:ea typeface="微軟正黑體" panose="020B0604030504040204" pitchFamily="34" charset="-120"/>
              </a:rPr>
              <a:t>表</a:t>
            </a:r>
            <a:r>
              <a:rPr lang="en-US" altLang="zh-TW" sz="3200" dirty="0">
                <a:solidFill>
                  <a:srgbClr val="FF0000"/>
                </a:solidFill>
                <a:latin typeface="微軟正黑體" panose="020B0604030504040204" pitchFamily="34" charset="-120"/>
                <a:ea typeface="微軟正黑體" panose="020B0604030504040204" pitchFamily="34" charset="-120"/>
              </a:rPr>
              <a:t>4-2-10</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a:t>
            </a:r>
          </a:p>
          <a:p>
            <a:r>
              <a:rPr lang="en-US" altLang="zh-TW" sz="3200" dirty="0">
                <a:latin typeface="微軟正黑體" panose="020B0604030504040204" pitchFamily="34" charset="-120"/>
                <a:ea typeface="微軟正黑體" panose="020B0604030504040204" pitchFamily="34" charset="-120"/>
              </a:rPr>
              <a:t>3.</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4-2-8</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4-4-2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4-7-5</a:t>
            </a:r>
            <a:br>
              <a:rPr lang="en-US" altLang="zh-TW" sz="3200" dirty="0">
                <a:latin typeface="微軟正黑體" panose="020B0604030504040204" pitchFamily="34" charset="-120"/>
                <a:ea typeface="微軟正黑體" panose="020B0604030504040204" pitchFamily="34" charset="-120"/>
              </a:rPr>
            </a:br>
            <a:r>
              <a:rPr lang="en-US" altLang="zh-TW" sz="3200" dirty="0">
                <a:latin typeface="微軟正黑體" panose="020B0604030504040204" pitchFamily="34" charset="-120"/>
                <a:ea typeface="微軟正黑體" panose="020B0604030504040204" pitchFamily="34" charset="-120"/>
              </a:rPr>
              <a:t>4.</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4-2-13</a:t>
            </a:r>
          </a:p>
        </p:txBody>
      </p:sp>
    </p:spTree>
    <p:extLst>
      <p:ext uri="{BB962C8B-B14F-4D97-AF65-F5344CB8AC3E}">
        <p14:creationId xmlns:p14="http://schemas.microsoft.com/office/powerpoint/2010/main" val="12766092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表冊填報順序</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13</a:t>
            </a:fld>
            <a:endParaRPr lang="zh-TW" altLang="en-US" dirty="0"/>
          </a:p>
        </p:txBody>
      </p:sp>
      <p:sp>
        <p:nvSpPr>
          <p:cNvPr id="78" name="矩形 77"/>
          <p:cNvSpPr/>
          <p:nvPr/>
        </p:nvSpPr>
        <p:spPr>
          <a:xfrm>
            <a:off x="-1" y="6273578"/>
            <a:ext cx="12192000" cy="594765"/>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6406678"/>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基本原則：</a:t>
            </a:r>
            <a:r>
              <a:rPr lang="zh-TW" altLang="en-US" sz="2400" dirty="0">
                <a:solidFill>
                  <a:srgbClr val="FF0000"/>
                </a:solidFill>
                <a:latin typeface="微軟正黑體" panose="020B0604030504040204" pitchFamily="34" charset="-120"/>
                <a:ea typeface="微軟正黑體" panose="020B0604030504040204" pitchFamily="34" charset="-120"/>
              </a:rPr>
              <a:t>先填總表</a:t>
            </a:r>
            <a:r>
              <a:rPr lang="zh-TW" altLang="en-US" sz="2400" dirty="0">
                <a:latin typeface="微軟正黑體" panose="020B0604030504040204" pitchFamily="34" charset="-120"/>
                <a:ea typeface="微軟正黑體" panose="020B0604030504040204" pitchFamily="34" charset="-120"/>
              </a:rPr>
              <a:t>再填細項</a:t>
            </a:r>
            <a:endParaRPr lang="zh-TW" altLang="zh-TW" sz="2400" dirty="0">
              <a:latin typeface="微軟正黑體" panose="020B0604030504040204" pitchFamily="34" charset="-120"/>
              <a:ea typeface="微軟正黑體" panose="020B0604030504040204" pitchFamily="34" charset="-120"/>
            </a:endParaRPr>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5</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02150" y="1470991"/>
            <a:ext cx="11306754" cy="3785652"/>
          </a:xfrm>
          <a:prstGeom prst="rect">
            <a:avLst/>
          </a:prstGeom>
          <a:noFill/>
        </p:spPr>
        <p:txBody>
          <a:bodyPr wrap="square" rtlCol="0">
            <a:spAutoFit/>
          </a:bodyPr>
          <a:lstStyle/>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4-7</a:t>
            </a:r>
            <a:r>
              <a:rPr lang="zh-TW" altLang="en-US" sz="4000" dirty="0">
                <a:latin typeface="微軟正黑體" panose="020B0604030504040204" pitchFamily="34" charset="-120"/>
                <a:ea typeface="微軟正黑體" panose="020B0604030504040204" pitchFamily="34" charset="-120"/>
              </a:rPr>
              <a:t> 系列</a:t>
            </a: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4-7-2</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4-7-4</a:t>
            </a:r>
          </a:p>
          <a:p>
            <a:endParaRPr lang="en-US" altLang="zh-TW" sz="32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13</a:t>
            </a:r>
            <a:r>
              <a:rPr lang="zh-TW" altLang="en-US" sz="4000" dirty="0">
                <a:latin typeface="微軟正黑體" panose="020B0604030504040204" pitchFamily="34" charset="-120"/>
                <a:ea typeface="微軟正黑體" panose="020B0604030504040204" pitchFamily="34" charset="-120"/>
              </a:rPr>
              <a:t> 系列</a:t>
            </a:r>
            <a:endParaRPr lang="en-US" altLang="zh-TW" sz="40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13-4</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13-6</a:t>
            </a:r>
            <a:br>
              <a:rPr lang="en-US" altLang="zh-TW" sz="3200" dirty="0">
                <a:latin typeface="微軟正黑體" panose="020B0604030504040204" pitchFamily="34" charset="-120"/>
                <a:ea typeface="微軟正黑體" panose="020B0604030504040204" pitchFamily="34" charset="-120"/>
              </a:rPr>
            </a:br>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1-15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13-8</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13-9</a:t>
            </a:r>
          </a:p>
        </p:txBody>
      </p:sp>
    </p:spTree>
    <p:extLst>
      <p:ext uri="{BB962C8B-B14F-4D97-AF65-F5344CB8AC3E}">
        <p14:creationId xmlns:p14="http://schemas.microsoft.com/office/powerpoint/2010/main" val="1868899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師資表冊</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1</a:t>
            </a:r>
            <a:r>
              <a:rPr lang="zh-TW" altLang="en-US" sz="4400" dirty="0">
                <a:solidFill>
                  <a:schemeClr val="accent6">
                    <a:lumMod val="50000"/>
                  </a:schemeClr>
                </a:solidFill>
              </a:rPr>
              <a:t>系列</a:t>
            </a:r>
            <a:r>
              <a:rPr lang="en-US" altLang="zh-TW" sz="4400" dirty="0">
                <a:solidFill>
                  <a:schemeClr val="accent6">
                    <a:lumMod val="50000"/>
                  </a:schemeClr>
                </a:solidFill>
              </a:rPr>
              <a:t>)</a:t>
            </a:r>
            <a:r>
              <a:rPr lang="zh-TW" altLang="en-US" sz="4400" dirty="0">
                <a:solidFill>
                  <a:schemeClr val="accent6">
                    <a:lumMod val="50000"/>
                  </a:schemeClr>
                </a:solidFill>
              </a:rPr>
              <a:t>資料填報</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35378"/>
            <a:ext cx="1035743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●表</a:t>
            </a:r>
            <a:r>
              <a:rPr lang="en-US" altLang="zh-TW" sz="2800" b="1" dirty="0">
                <a:solidFill>
                  <a:srgbClr val="0D0D0D"/>
                </a:solidFill>
                <a:latin typeface="微軟正黑體" pitchFamily="34" charset="-120"/>
                <a:ea typeface="微軟正黑體" pitchFamily="34" charset="-120"/>
              </a:rPr>
              <a:t>1-1</a:t>
            </a:r>
            <a:r>
              <a:rPr lang="zh-TW" altLang="en-US" sz="2800" b="1" dirty="0">
                <a:solidFill>
                  <a:srgbClr val="0D0D0D"/>
                </a:solidFill>
                <a:latin typeface="微軟正黑體" pitchFamily="34" charset="-120"/>
                <a:ea typeface="微軟正黑體" pitchFamily="34" charset="-120"/>
              </a:rPr>
              <a:t>教師基本資料表</a:t>
            </a:r>
            <a:endParaRPr lang="en-US" altLang="zh-TW" sz="2800" b="1" dirty="0">
              <a:solidFill>
                <a:srgbClr val="0D0D0D"/>
              </a:solidFill>
              <a:latin typeface="微軟正黑體" pitchFamily="34" charset="-120"/>
              <a:ea typeface="微軟正黑體" pitchFamily="34" charset="-120"/>
            </a:endParaRPr>
          </a:p>
          <a:p>
            <a:pPr latinLnBrk="1">
              <a:defRPr/>
            </a:pPr>
            <a:r>
              <a:rPr lang="en-US" altLang="zh-TW" sz="2000" b="1" dirty="0">
                <a:solidFill>
                  <a:srgbClr val="0D0D0D"/>
                </a:solidFill>
                <a:latin typeface="微軟正黑體" pitchFamily="34" charset="-120"/>
                <a:ea typeface="微軟正黑體" pitchFamily="34" charset="-120"/>
              </a:rPr>
              <a:t>1.【</a:t>
            </a:r>
            <a:r>
              <a:rPr lang="zh-TW" altLang="en-US" sz="2000" b="1" dirty="0">
                <a:solidFill>
                  <a:srgbClr val="0D0D0D"/>
                </a:solidFill>
                <a:latin typeface="微軟正黑體" pitchFamily="34" charset="-120"/>
                <a:ea typeface="微軟正黑體" pitchFamily="34" charset="-120"/>
              </a:rPr>
              <a:t>是否為技術及職業教育法第</a:t>
            </a:r>
            <a:r>
              <a:rPr lang="en-US" altLang="zh-TW" sz="2000" b="1" dirty="0">
                <a:solidFill>
                  <a:srgbClr val="0D0D0D"/>
                </a:solidFill>
                <a:latin typeface="微軟正黑體" pitchFamily="34" charset="-120"/>
                <a:ea typeface="微軟正黑體" pitchFamily="34" charset="-120"/>
              </a:rPr>
              <a:t>26</a:t>
            </a:r>
            <a:r>
              <a:rPr lang="zh-TW" altLang="en-US" sz="2000" b="1" dirty="0">
                <a:solidFill>
                  <a:srgbClr val="0D0D0D"/>
                </a:solidFill>
                <a:latin typeface="微軟正黑體" pitchFamily="34" charset="-120"/>
                <a:ea typeface="微軟正黑體" pitchFamily="34" charset="-120"/>
              </a:rPr>
              <a:t>條適用對象</a:t>
            </a:r>
            <a:r>
              <a:rPr lang="en-US" altLang="zh-TW" sz="2000" b="1" dirty="0">
                <a:solidFill>
                  <a:srgbClr val="0D0D0D"/>
                </a:solidFill>
                <a:latin typeface="微軟正黑體" pitchFamily="34" charset="-120"/>
                <a:ea typeface="微軟正黑體" pitchFamily="34" charset="-120"/>
              </a:rPr>
              <a:t>】</a:t>
            </a:r>
          </a:p>
          <a:p>
            <a:pPr latinLnBrk="1">
              <a:defRPr/>
            </a:pPr>
            <a:r>
              <a:rPr lang="zh-TW" altLang="en-US" sz="2000" b="1" dirty="0">
                <a:solidFill>
                  <a:srgbClr val="0D0D0D"/>
                </a:solidFill>
                <a:latin typeface="微軟正黑體" pitchFamily="34" charset="-120"/>
                <a:ea typeface="微軟正黑體" pitchFamily="34" charset="-120"/>
              </a:rPr>
              <a:t>　系統依前期填報此欄位為基準，</a:t>
            </a:r>
            <a:r>
              <a:rPr lang="zh-TW" altLang="en-US" sz="2000" b="1" dirty="0">
                <a:solidFill>
                  <a:srgbClr val="FF0000"/>
                </a:solidFill>
                <a:latin typeface="微軟正黑體" pitchFamily="34" charset="-120"/>
                <a:ea typeface="微軟正黑體" pitchFamily="34" charset="-120"/>
              </a:rPr>
              <a:t>曾填「是」者鎖定此欄位，不得修改</a:t>
            </a:r>
            <a:endParaRPr lang="en-US" altLang="zh-TW" sz="2000" b="1" dirty="0">
              <a:solidFill>
                <a:srgbClr val="FF0000"/>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若要修改，請來信說明，需經教育部承辦同意後，方可修改。</a:t>
            </a:r>
            <a:endParaRPr lang="en-US" altLang="zh-TW" sz="2000" b="1" dirty="0">
              <a:solidFill>
                <a:srgbClr val="0D0D0D"/>
              </a:solidFill>
              <a:latin typeface="微軟正黑體" pitchFamily="34" charset="-120"/>
              <a:ea typeface="微軟正黑體" pitchFamily="34" charset="-120"/>
            </a:endParaRPr>
          </a:p>
          <a:p>
            <a:pPr latinLnBrk="1">
              <a:defRPr/>
            </a:pPr>
            <a:endParaRPr lang="en-US" altLang="zh-TW" sz="2000" b="1" dirty="0">
              <a:solidFill>
                <a:srgbClr val="0D0D0D"/>
              </a:solidFill>
              <a:latin typeface="微軟正黑體" pitchFamily="34" charset="-120"/>
              <a:ea typeface="微軟正黑體" pitchFamily="34" charset="-120"/>
            </a:endParaRPr>
          </a:p>
          <a:p>
            <a:pPr latinLnBrk="1">
              <a:defRPr/>
            </a:pPr>
            <a:r>
              <a:rPr lang="en-US" altLang="zh-TW" sz="2000" b="1" dirty="0">
                <a:solidFill>
                  <a:srgbClr val="0D0D0D"/>
                </a:solidFill>
                <a:latin typeface="微軟正黑體" pitchFamily="34" charset="-120"/>
                <a:ea typeface="微軟正黑體" pitchFamily="34" charset="-120"/>
              </a:rPr>
              <a:t>2. 【</a:t>
            </a:r>
            <a:r>
              <a:rPr lang="zh-TW" altLang="en-US" sz="2000" b="1" dirty="0">
                <a:solidFill>
                  <a:srgbClr val="0D0D0D"/>
                </a:solidFill>
                <a:latin typeface="微軟正黑體" pitchFamily="34" charset="-120"/>
                <a:ea typeface="微軟正黑體" pitchFamily="34" charset="-120"/>
              </a:rPr>
              <a:t>身分識別號</a:t>
            </a:r>
            <a:r>
              <a:rPr lang="en-US" altLang="zh-TW" sz="2000" b="1" dirty="0">
                <a:solidFill>
                  <a:srgbClr val="0D0D0D"/>
                </a:solidFill>
                <a:latin typeface="微軟正黑體" pitchFamily="34" charset="-120"/>
                <a:ea typeface="微軟正黑體" pitchFamily="34" charset="-120"/>
              </a:rPr>
              <a:t>】</a:t>
            </a:r>
          </a:p>
          <a:p>
            <a:pPr latinLnBrk="1">
              <a:defRPr/>
            </a:pPr>
            <a:r>
              <a:rPr lang="zh-TW" altLang="en-US" sz="2000" b="1" dirty="0">
                <a:solidFill>
                  <a:srgbClr val="0D0D0D"/>
                </a:solidFill>
                <a:latin typeface="微軟正黑體" pitchFamily="34" charset="-120"/>
                <a:ea typeface="微軟正黑體" pitchFamily="34" charset="-120"/>
              </a:rPr>
              <a:t>　配合教育部統計處，若身分識別種類為</a:t>
            </a:r>
            <a:r>
              <a:rPr lang="zh-TW" altLang="en-US" sz="2000" b="1" dirty="0">
                <a:solidFill>
                  <a:srgbClr val="FF0000"/>
                </a:solidFill>
                <a:latin typeface="微軟正黑體" pitchFamily="34" charset="-120"/>
                <a:ea typeface="微軟正黑體" pitchFamily="34" charset="-120"/>
              </a:rPr>
              <a:t>身分證</a:t>
            </a:r>
            <a:r>
              <a:rPr lang="zh-TW" altLang="en-US" sz="2000" b="1" dirty="0">
                <a:solidFill>
                  <a:srgbClr val="0D0D0D"/>
                </a:solidFill>
                <a:latin typeface="微軟正黑體" pitchFamily="34" charset="-120"/>
                <a:ea typeface="微軟正黑體" pitchFamily="34" charset="-120"/>
              </a:rPr>
              <a:t>者，其國籍應為</a:t>
            </a:r>
            <a:r>
              <a:rPr lang="zh-TW" altLang="en-US" sz="2000" b="1" dirty="0">
                <a:solidFill>
                  <a:srgbClr val="FF0000"/>
                </a:solidFill>
                <a:latin typeface="微軟正黑體" pitchFamily="34" charset="-120"/>
                <a:ea typeface="微軟正黑體" pitchFamily="34" charset="-120"/>
              </a:rPr>
              <a:t>中華民國</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若身分證識別種類為</a:t>
            </a:r>
            <a:r>
              <a:rPr lang="zh-TW" altLang="en-US" sz="2000" b="1" dirty="0">
                <a:solidFill>
                  <a:srgbClr val="FF0000"/>
                </a:solidFill>
                <a:latin typeface="微軟正黑體" pitchFamily="34" charset="-120"/>
                <a:ea typeface="微軟正黑體" pitchFamily="34" charset="-120"/>
              </a:rPr>
              <a:t>居留證</a:t>
            </a:r>
            <a:r>
              <a:rPr lang="zh-TW" altLang="en-US" sz="2000" b="1" dirty="0">
                <a:solidFill>
                  <a:srgbClr val="0D0D0D"/>
                </a:solidFill>
                <a:latin typeface="微軟正黑體" pitchFamily="34" charset="-120"/>
                <a:ea typeface="微軟正黑體" pitchFamily="34" charset="-120"/>
              </a:rPr>
              <a:t>、</a:t>
            </a:r>
            <a:r>
              <a:rPr lang="zh-TW" altLang="en-US" sz="2000" b="1" dirty="0">
                <a:solidFill>
                  <a:srgbClr val="FF0000"/>
                </a:solidFill>
                <a:latin typeface="微軟正黑體" pitchFamily="34" charset="-120"/>
                <a:ea typeface="微軟正黑體" pitchFamily="34" charset="-120"/>
              </a:rPr>
              <a:t>護照號</a:t>
            </a:r>
            <a:r>
              <a:rPr lang="zh-TW" altLang="en-US" sz="2000" b="1" dirty="0">
                <a:solidFill>
                  <a:srgbClr val="0D0D0D"/>
                </a:solidFill>
                <a:latin typeface="微軟正黑體" pitchFamily="34" charset="-120"/>
                <a:ea typeface="微軟正黑體" pitchFamily="34" charset="-120"/>
              </a:rPr>
              <a:t>者，其國籍應為</a:t>
            </a:r>
            <a:r>
              <a:rPr lang="zh-TW" altLang="en-US" sz="2000" b="1" dirty="0">
                <a:solidFill>
                  <a:srgbClr val="FF0000"/>
                </a:solidFill>
                <a:latin typeface="微軟正黑體" pitchFamily="34" charset="-120"/>
                <a:ea typeface="微軟正黑體" pitchFamily="34" charset="-120"/>
              </a:rPr>
              <a:t>中華民國以外之國家</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endParaRPr lang="en-US" altLang="zh-TW" sz="2000" b="1" dirty="0">
              <a:solidFill>
                <a:srgbClr val="0D0D0D"/>
              </a:solidFill>
              <a:latin typeface="微軟正黑體" pitchFamily="34" charset="-120"/>
              <a:ea typeface="微軟正黑體" pitchFamily="34" charset="-120"/>
            </a:endParaRPr>
          </a:p>
          <a:p>
            <a:pPr latinLnBrk="1">
              <a:defRPr/>
            </a:pPr>
            <a:r>
              <a:rPr lang="en-US" altLang="zh-TW" sz="2000" b="1" dirty="0">
                <a:solidFill>
                  <a:srgbClr val="0D0D0D"/>
                </a:solidFill>
                <a:latin typeface="微軟正黑體" pitchFamily="34" charset="-120"/>
                <a:ea typeface="微軟正黑體" pitchFamily="34" charset="-120"/>
              </a:rPr>
              <a:t>3.</a:t>
            </a:r>
            <a:r>
              <a:rPr lang="zh-TW" altLang="en-US" sz="2000" b="1" dirty="0">
                <a:solidFill>
                  <a:srgbClr val="0D0D0D"/>
                </a:solidFill>
                <a:latin typeface="微軟正黑體" pitchFamily="34" charset="-120"/>
                <a:ea typeface="微軟正黑體" pitchFamily="34" charset="-120"/>
              </a:rPr>
              <a:t> </a:t>
            </a:r>
            <a:r>
              <a:rPr lang="en-US" altLang="zh-TW" sz="2000" b="1" dirty="0">
                <a:solidFill>
                  <a:srgbClr val="0D0D0D"/>
                </a:solidFill>
                <a:latin typeface="微軟正黑體" pitchFamily="34" charset="-120"/>
                <a:ea typeface="微軟正黑體" pitchFamily="34" charset="-120"/>
              </a:rPr>
              <a:t>【</a:t>
            </a:r>
            <a:r>
              <a:rPr lang="zh-TW" altLang="en-US" sz="2000" b="1" dirty="0">
                <a:solidFill>
                  <a:srgbClr val="0D0D0D"/>
                </a:solidFill>
                <a:latin typeface="微軟正黑體" pitchFamily="34" charset="-120"/>
                <a:ea typeface="微軟正黑體" pitchFamily="34" charset="-120"/>
              </a:rPr>
              <a:t>任職狀態</a:t>
            </a:r>
            <a:r>
              <a:rPr lang="en-US" altLang="zh-TW" sz="2000" b="1" dirty="0">
                <a:solidFill>
                  <a:srgbClr val="0D0D0D"/>
                </a:solidFill>
                <a:latin typeface="微軟正黑體" pitchFamily="34" charset="-120"/>
                <a:ea typeface="微軟正黑體" pitchFamily="34" charset="-120"/>
              </a:rPr>
              <a:t>】</a:t>
            </a:r>
          </a:p>
          <a:p>
            <a:pPr latinLnBrk="1">
              <a:defRPr/>
            </a:pPr>
            <a:r>
              <a:rPr lang="zh-TW" altLang="en-US" sz="2000" b="1" dirty="0">
                <a:solidFill>
                  <a:srgbClr val="0D0D0D"/>
                </a:solidFill>
                <a:latin typeface="微軟正黑體" pitchFamily="34" charset="-120"/>
                <a:ea typeface="微軟正黑體" pitchFamily="34" charset="-120"/>
              </a:rPr>
              <a:t>　依教育部認列原則，兼任教師若連續於學校任教者</a:t>
            </a:r>
            <a:r>
              <a:rPr lang="en-US" altLang="zh-TW" sz="2000" b="1" dirty="0">
                <a:solidFill>
                  <a:srgbClr val="0D0D0D"/>
                </a:solidFill>
                <a:latin typeface="微軟正黑體" pitchFamily="34" charset="-120"/>
                <a:ea typeface="微軟正黑體" pitchFamily="34" charset="-120"/>
              </a:rPr>
              <a:t>(</a:t>
            </a:r>
            <a:r>
              <a:rPr lang="zh-TW" altLang="en-US" sz="2000" b="1" dirty="0">
                <a:solidFill>
                  <a:srgbClr val="0D0D0D"/>
                </a:solidFill>
                <a:latin typeface="微軟正黑體" pitchFamily="34" charset="-120"/>
                <a:ea typeface="微軟正黑體" pitchFamily="34" charset="-120"/>
              </a:rPr>
              <a:t>學期間未中斷</a:t>
            </a:r>
            <a:r>
              <a:rPr lang="en-US" altLang="zh-TW" sz="2000" b="1" dirty="0">
                <a:solidFill>
                  <a:srgbClr val="0D0D0D"/>
                </a:solidFill>
                <a:latin typeface="微軟正黑體" pitchFamily="34" charset="-120"/>
                <a:ea typeface="微軟正黑體" pitchFamily="34" charset="-120"/>
              </a:rPr>
              <a:t>)</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其任職狀態應為</a:t>
            </a:r>
            <a:r>
              <a:rPr lang="zh-TW" altLang="en-US" sz="2000" b="1" dirty="0">
                <a:solidFill>
                  <a:srgbClr val="FF0000"/>
                </a:solidFill>
                <a:latin typeface="微軟正黑體" pitchFamily="34" charset="-120"/>
                <a:ea typeface="微軟正黑體" pitchFamily="34" charset="-120"/>
              </a:rPr>
              <a:t>續聘</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若該教師前一學期未於學校任教，則本期任職狀態應為</a:t>
            </a:r>
            <a:r>
              <a:rPr lang="zh-TW" altLang="en-US" sz="2000" b="1" dirty="0">
                <a:solidFill>
                  <a:srgbClr val="FF0000"/>
                </a:solidFill>
                <a:latin typeface="微軟正黑體" pitchFamily="34" charset="-120"/>
                <a:ea typeface="微軟正黑體" pitchFamily="34" charset="-120"/>
              </a:rPr>
              <a:t>新任</a:t>
            </a:r>
            <a:r>
              <a:rPr lang="zh-TW" altLang="en-US" sz="2000" b="1" dirty="0">
                <a:solidFill>
                  <a:srgbClr val="0D0D0D"/>
                </a:solidFill>
                <a:latin typeface="微軟正黑體" pitchFamily="34" charset="-120"/>
                <a:ea typeface="微軟正黑體" pitchFamily="34" charset="-120"/>
              </a:rPr>
              <a:t>。</a:t>
            </a:r>
            <a:br>
              <a:rPr lang="en-US" altLang="zh-TW" sz="2800" b="1" dirty="0">
                <a:solidFill>
                  <a:srgbClr val="0D0D0D"/>
                </a:solidFill>
                <a:latin typeface="微軟正黑體" pitchFamily="34" charset="-120"/>
                <a:ea typeface="微軟正黑體" pitchFamily="34" charset="-120"/>
              </a:rPr>
            </a:b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14</a:t>
            </a:fld>
            <a:endParaRPr lang="zh-TW" altLang="en-US" dirty="0"/>
          </a:p>
        </p:txBody>
      </p:sp>
      <p:sp>
        <p:nvSpPr>
          <p:cNvPr id="7" name="文本框 13">
            <a:extLst>
              <a:ext uri="{FF2B5EF4-FFF2-40B4-BE49-F238E27FC236}">
                <a16:creationId xmlns:a16="http://schemas.microsoft.com/office/drawing/2014/main" id="{36049F54-936B-49B3-8945-7CF1CB1C088B}"/>
              </a:ext>
            </a:extLst>
          </p:cNvPr>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6</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69141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師資表冊</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1</a:t>
            </a:r>
            <a:r>
              <a:rPr lang="zh-TW" altLang="en-US" sz="4400" dirty="0">
                <a:solidFill>
                  <a:schemeClr val="accent6">
                    <a:lumMod val="50000"/>
                  </a:schemeClr>
                </a:solidFill>
              </a:rPr>
              <a:t>系列</a:t>
            </a:r>
            <a:r>
              <a:rPr lang="en-US" altLang="zh-TW" sz="4400" dirty="0">
                <a:solidFill>
                  <a:schemeClr val="accent6">
                    <a:lumMod val="50000"/>
                  </a:schemeClr>
                </a:solidFill>
              </a:rPr>
              <a:t>)</a:t>
            </a:r>
            <a:r>
              <a:rPr lang="zh-TW" altLang="en-US" sz="4400" dirty="0">
                <a:solidFill>
                  <a:schemeClr val="accent6">
                    <a:lumMod val="50000"/>
                  </a:schemeClr>
                </a:solidFill>
              </a:rPr>
              <a:t>資料填報</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10831491"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●表</a:t>
            </a:r>
            <a:r>
              <a:rPr lang="en-US" altLang="zh-TW" sz="2800" b="1" dirty="0">
                <a:solidFill>
                  <a:srgbClr val="0D0D0D"/>
                </a:solidFill>
                <a:latin typeface="微軟正黑體" pitchFamily="34" charset="-120"/>
                <a:ea typeface="微軟正黑體" pitchFamily="34" charset="-120"/>
              </a:rPr>
              <a:t>1-17-1</a:t>
            </a:r>
            <a:r>
              <a:rPr lang="zh-TW" altLang="en-US" sz="2800" b="1" dirty="0">
                <a:solidFill>
                  <a:srgbClr val="0D0D0D"/>
                </a:solidFill>
                <a:latin typeface="微軟正黑體" pitchFamily="34" charset="-120"/>
                <a:ea typeface="微軟正黑體" pitchFamily="34" charset="-120"/>
              </a:rPr>
              <a:t>教師推動半年產業研習或研究資料表</a:t>
            </a:r>
          </a:p>
          <a:p>
            <a:pPr latinLnBrk="1">
              <a:defRPr/>
            </a:pPr>
            <a:r>
              <a:rPr lang="en-US" altLang="zh-TW" sz="2400" b="1" dirty="0">
                <a:solidFill>
                  <a:srgbClr val="0D0D0D"/>
                </a:solidFill>
                <a:latin typeface="微軟正黑體" pitchFamily="34" charset="-120"/>
                <a:ea typeface="微軟正黑體" pitchFamily="34" charset="-120"/>
              </a:rPr>
              <a:t>1.</a:t>
            </a:r>
            <a:r>
              <a:rPr lang="zh-TW" altLang="en-US" sz="2400" b="1" dirty="0">
                <a:solidFill>
                  <a:srgbClr val="0D0D0D"/>
                </a:solidFill>
                <a:latin typeface="微軟正黑體" pitchFamily="34" charset="-120"/>
                <a:ea typeface="微軟正黑體" pitchFamily="34" charset="-120"/>
              </a:rPr>
              <a:t>「適用起始年月日」：與前期資料一致，</a:t>
            </a:r>
            <a:r>
              <a:rPr lang="zh-TW" altLang="en-US" sz="2400" b="1" dirty="0">
                <a:solidFill>
                  <a:srgbClr val="FF0000"/>
                </a:solidFill>
                <a:latin typeface="微軟正黑體" pitchFamily="34" charset="-120"/>
                <a:ea typeface="微軟正黑體" pitchFamily="34" charset="-120"/>
              </a:rPr>
              <a:t>鎖定此欄位，不得修改</a:t>
            </a:r>
            <a:r>
              <a:rPr lang="zh-TW" altLang="en-US" sz="2400" b="1" dirty="0">
                <a:solidFill>
                  <a:srgbClr val="0D0D0D"/>
                </a:solidFill>
                <a:latin typeface="微軟正黑體" pitchFamily="34" charset="-120"/>
                <a:ea typeface="微軟正黑體" pitchFamily="34" charset="-120"/>
              </a:rPr>
              <a:t>。</a:t>
            </a:r>
          </a:p>
          <a:p>
            <a:pPr latinLnBrk="1">
              <a:defRPr/>
            </a:pPr>
            <a:r>
              <a:rPr lang="en-US" altLang="zh-TW" sz="2400" b="1" dirty="0">
                <a:solidFill>
                  <a:srgbClr val="0D0D0D"/>
                </a:solidFill>
                <a:latin typeface="微軟正黑體" pitchFamily="34" charset="-120"/>
                <a:ea typeface="微軟正黑體" pitchFamily="34" charset="-120"/>
              </a:rPr>
              <a:t>2.</a:t>
            </a:r>
            <a:r>
              <a:rPr lang="zh-TW" altLang="en-US" sz="2400" b="1" dirty="0">
                <a:solidFill>
                  <a:srgbClr val="0D0D0D"/>
                </a:solidFill>
                <a:latin typeface="微軟正黑體" pitchFamily="34" charset="-120"/>
                <a:ea typeface="微軟正黑體" pitchFamily="34" charset="-120"/>
              </a:rPr>
              <a:t>「推動輪次」</a:t>
            </a:r>
            <a:r>
              <a:rPr lang="en-US" altLang="zh-TW" sz="2400" b="1" dirty="0">
                <a:solidFill>
                  <a:srgbClr val="0D0D0D"/>
                </a:solidFill>
                <a:latin typeface="微軟正黑體" pitchFamily="34" charset="-120"/>
                <a:ea typeface="微軟正黑體" pitchFamily="34" charset="-120"/>
              </a:rPr>
              <a:t>=1</a:t>
            </a:r>
            <a:r>
              <a:rPr lang="zh-TW" altLang="en-US" sz="2400" b="1" dirty="0">
                <a:solidFill>
                  <a:srgbClr val="0D0D0D"/>
                </a:solidFill>
                <a:latin typeface="微軟正黑體" pitchFamily="34" charset="-120"/>
                <a:ea typeface="微軟正黑體" pitchFamily="34" charset="-120"/>
              </a:rPr>
              <a:t>，則「適用起始年月日」與「當輪次採計起始年月日」相同。</a:t>
            </a:r>
          </a:p>
          <a:p>
            <a:pPr latinLnBrk="1">
              <a:defRPr/>
            </a:pPr>
            <a:r>
              <a:rPr lang="en-US" altLang="zh-TW" sz="2400" b="1" dirty="0">
                <a:solidFill>
                  <a:srgbClr val="0D0D0D"/>
                </a:solidFill>
                <a:latin typeface="微軟正黑體" pitchFamily="34" charset="-120"/>
                <a:ea typeface="微軟正黑體" pitchFamily="34" charset="-120"/>
              </a:rPr>
              <a:t>3.</a:t>
            </a:r>
            <a:r>
              <a:rPr lang="zh-TW" altLang="en-US" sz="2400" b="1" dirty="0">
                <a:solidFill>
                  <a:srgbClr val="0D0D0D"/>
                </a:solidFill>
                <a:latin typeface="微軟正黑體" pitchFamily="34" charset="-120"/>
                <a:ea typeface="微軟正黑體" pitchFamily="34" charset="-120"/>
              </a:rPr>
              <a:t>「當輪次採計終止年月日」：不可早於填報基準日。</a:t>
            </a:r>
          </a:p>
          <a:p>
            <a:pPr latinLnBrk="1">
              <a:defRPr/>
            </a:pPr>
            <a:r>
              <a:rPr lang="en-US" altLang="zh-TW" sz="2400" b="1" dirty="0">
                <a:solidFill>
                  <a:srgbClr val="0D0D0D"/>
                </a:solidFill>
                <a:latin typeface="微軟正黑體" pitchFamily="34" charset="-120"/>
                <a:ea typeface="微軟正黑體" pitchFamily="34" charset="-120"/>
              </a:rPr>
              <a:t>4.</a:t>
            </a:r>
            <a:r>
              <a:rPr lang="zh-TW" altLang="en-US" sz="2400" b="1" dirty="0">
                <a:solidFill>
                  <a:srgbClr val="0D0D0D"/>
                </a:solidFill>
                <a:latin typeface="微軟正黑體" pitchFamily="34" charset="-120"/>
                <a:ea typeface="微軟正黑體" pitchFamily="34" charset="-120"/>
              </a:rPr>
              <a:t>「推動輪次」</a:t>
            </a:r>
            <a:r>
              <a:rPr lang="en-US" altLang="zh-TW" sz="2400" b="1" dirty="0">
                <a:solidFill>
                  <a:srgbClr val="0D0D0D"/>
                </a:solidFill>
                <a:latin typeface="微軟正黑體" pitchFamily="34" charset="-120"/>
                <a:ea typeface="微軟正黑體" pitchFamily="34" charset="-120"/>
              </a:rPr>
              <a:t>=2</a:t>
            </a:r>
            <a:r>
              <a:rPr lang="zh-TW" altLang="en-US" sz="2400" b="1" dirty="0">
                <a:solidFill>
                  <a:srgbClr val="0D0D0D"/>
                </a:solidFill>
                <a:latin typeface="微軟正黑體" pitchFamily="34" charset="-120"/>
                <a:ea typeface="微軟正黑體" pitchFamily="34" charset="-120"/>
              </a:rPr>
              <a:t>，則「適用起始年月日」與「前輪次採計起始年月日」相同。</a:t>
            </a:r>
            <a:br>
              <a:rPr lang="en-US" altLang="zh-TW" sz="2800" b="1" dirty="0">
                <a:solidFill>
                  <a:srgbClr val="0D0D0D"/>
                </a:solidFill>
                <a:latin typeface="微軟正黑體" pitchFamily="34" charset="-120"/>
                <a:ea typeface="微軟正黑體" pitchFamily="34" charset="-120"/>
              </a:rPr>
            </a:b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15</a:t>
            </a:fld>
            <a:endParaRPr lang="zh-TW" altLang="en-US" dirty="0"/>
          </a:p>
        </p:txBody>
      </p:sp>
      <p:sp>
        <p:nvSpPr>
          <p:cNvPr id="7" name="文本框 13">
            <a:extLst>
              <a:ext uri="{FF2B5EF4-FFF2-40B4-BE49-F238E27FC236}">
                <a16:creationId xmlns:a16="http://schemas.microsoft.com/office/drawing/2014/main" id="{36049F54-936B-49B3-8945-7CF1CB1C088B}"/>
              </a:ext>
            </a:extLst>
          </p:cNvPr>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7</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5089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 </a:t>
            </a:r>
            <a:r>
              <a:rPr lang="en-US" altLang="zh-TW" sz="4400" dirty="0">
                <a:solidFill>
                  <a:schemeClr val="accent6">
                    <a:lumMod val="50000"/>
                  </a:schemeClr>
                </a:solidFill>
              </a:rPr>
              <a:t>4-7-2 </a:t>
            </a:r>
            <a:r>
              <a:rPr lang="zh-TW" altLang="en-US" sz="4400" dirty="0">
                <a:solidFill>
                  <a:schemeClr val="accent6">
                    <a:lumMod val="50000"/>
                  </a:schemeClr>
                </a:solidFill>
              </a:rPr>
              <a:t>填報調整</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398877"/>
            <a:ext cx="1081212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marL="571500" indent="-571500" latinLnBrk="1">
              <a:buFont typeface="Wingdings" panose="05000000000000000000" pitchFamily="2" charset="2"/>
              <a:buChar char="l"/>
              <a:defRPr/>
            </a:pPr>
            <a:r>
              <a:rPr lang="zh-TW" altLang="en-US" sz="4000" dirty="0">
                <a:latin typeface="Times New Roman" panose="02020603050405020304" pitchFamily="18" charset="0"/>
                <a:ea typeface="微軟正黑體" panose="020B0604030504040204" pitchFamily="34" charset="-120"/>
                <a:cs typeface="Times New Roman" panose="02020603050405020304" pitchFamily="18" charset="0"/>
              </a:rPr>
              <a:t>所有欄位皆不得空白</a:t>
            </a:r>
          </a:p>
          <a:p>
            <a:pPr marL="571500" indent="-571500" latinLnBrk="1">
              <a:buFont typeface="Wingdings" panose="05000000000000000000" pitchFamily="2" charset="2"/>
              <a:buChar char="l"/>
              <a:defRPr/>
            </a:pPr>
            <a:r>
              <a:rPr lang="zh-TW" altLang="en-US" sz="4000" dirty="0">
                <a:latin typeface="Times New Roman" panose="02020603050405020304" pitchFamily="18" charset="0"/>
                <a:ea typeface="微軟正黑體" panose="020B0604030504040204" pitchFamily="34" charset="-120"/>
                <a:cs typeface="Times New Roman" panose="02020603050405020304" pitchFamily="18" charset="0"/>
              </a:rPr>
              <a:t>數值欄位若為 </a:t>
            </a:r>
            <a:r>
              <a:rPr lang="en-US" altLang="zh-TW" sz="4000" dirty="0">
                <a:latin typeface="Times New Roman" panose="02020603050405020304" pitchFamily="18" charset="0"/>
                <a:ea typeface="微軟正黑體" panose="020B0604030504040204" pitchFamily="34" charset="-120"/>
                <a:cs typeface="Times New Roman" panose="02020603050405020304" pitchFamily="18" charset="0"/>
              </a:rPr>
              <a:t>0</a:t>
            </a:r>
            <a:r>
              <a:rPr lang="zh-TW" altLang="en-US" sz="4000" dirty="0">
                <a:latin typeface="Times New Roman" panose="02020603050405020304" pitchFamily="18" charset="0"/>
                <a:ea typeface="微軟正黑體" panose="020B0604030504040204" pitchFamily="34" charset="-120"/>
                <a:cs typeface="Times New Roman" panose="02020603050405020304" pitchFamily="18" charset="0"/>
              </a:rPr>
              <a:t>，請填寫 </a:t>
            </a:r>
            <a:r>
              <a:rPr lang="en-US" altLang="zh-TW" sz="4000" dirty="0">
                <a:latin typeface="Times New Roman" panose="02020603050405020304" pitchFamily="18" charset="0"/>
                <a:ea typeface="微軟正黑體" panose="020B0604030504040204" pitchFamily="34" charset="-120"/>
                <a:cs typeface="Times New Roman" panose="02020603050405020304" pitchFamily="18" charset="0"/>
              </a:rPr>
              <a:t>0</a:t>
            </a: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16</a:t>
            </a:fld>
            <a:endParaRPr lang="zh-TW" altLang="en-US" dirty="0"/>
          </a:p>
        </p:txBody>
      </p:sp>
      <p:sp>
        <p:nvSpPr>
          <p:cNvPr id="7" name="文本框 13">
            <a:extLst>
              <a:ext uri="{FF2B5EF4-FFF2-40B4-BE49-F238E27FC236}">
                <a16:creationId xmlns:a16="http://schemas.microsoft.com/office/drawing/2014/main" id="{36049F54-936B-49B3-8945-7CF1CB1C088B}"/>
              </a:ext>
            </a:extLst>
          </p:cNvPr>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8</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153094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9</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17</a:t>
            </a:fld>
            <a:endParaRPr lang="zh-TW" altLang="en-US" dirty="0"/>
          </a:p>
        </p:txBody>
      </p:sp>
      <p:sp>
        <p:nvSpPr>
          <p:cNvPr id="78" name="矩形 77"/>
          <p:cNvSpPr/>
          <p:nvPr/>
        </p:nvSpPr>
        <p:spPr>
          <a:xfrm>
            <a:off x="-127222" y="5758913"/>
            <a:ext cx="12192000" cy="283845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5803874"/>
            <a:ext cx="12191999" cy="830997"/>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請先下載下方檔案</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空白檔案下載</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系所代碼列表</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國家代碼列表</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                                                                                      </a:t>
            </a:r>
          </a:p>
        </p:txBody>
      </p:sp>
      <p:pic>
        <p:nvPicPr>
          <p:cNvPr id="7" name="圖片 6">
            <a:extLst>
              <a:ext uri="{FF2B5EF4-FFF2-40B4-BE49-F238E27FC236}">
                <a16:creationId xmlns:a16="http://schemas.microsoft.com/office/drawing/2014/main" id="{374707DB-DF9D-46C8-9F2B-300EA8BE7518}"/>
              </a:ext>
            </a:extLst>
          </p:cNvPr>
          <p:cNvPicPr>
            <a:picLocks noChangeAspect="1"/>
          </p:cNvPicPr>
          <p:nvPr/>
        </p:nvPicPr>
        <p:blipFill>
          <a:blip r:embed="rId2"/>
          <a:stretch>
            <a:fillRect/>
          </a:stretch>
        </p:blipFill>
        <p:spPr>
          <a:xfrm>
            <a:off x="6228684" y="2178565"/>
            <a:ext cx="5083771" cy="2225819"/>
          </a:xfrm>
          <a:prstGeom prst="rect">
            <a:avLst/>
          </a:prstGeom>
        </p:spPr>
      </p:pic>
      <p:pic>
        <p:nvPicPr>
          <p:cNvPr id="9" name="圖片 8">
            <a:extLst>
              <a:ext uri="{FF2B5EF4-FFF2-40B4-BE49-F238E27FC236}">
                <a16:creationId xmlns:a16="http://schemas.microsoft.com/office/drawing/2014/main" id="{DCA08FE7-C193-4D40-B7B2-588FE0507BC1}"/>
              </a:ext>
            </a:extLst>
          </p:cNvPr>
          <p:cNvPicPr>
            <a:picLocks noChangeAspect="1"/>
          </p:cNvPicPr>
          <p:nvPr/>
        </p:nvPicPr>
        <p:blipFill>
          <a:blip r:embed="rId3"/>
          <a:stretch>
            <a:fillRect/>
          </a:stretch>
        </p:blipFill>
        <p:spPr>
          <a:xfrm>
            <a:off x="879545" y="1270882"/>
            <a:ext cx="4499372" cy="4300505"/>
          </a:xfrm>
          <a:prstGeom prst="rect">
            <a:avLst/>
          </a:prstGeom>
        </p:spPr>
      </p:pic>
    </p:spTree>
    <p:extLst>
      <p:ext uri="{BB962C8B-B14F-4D97-AF65-F5344CB8AC3E}">
        <p14:creationId xmlns:p14="http://schemas.microsoft.com/office/powerpoint/2010/main" val="3340247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10</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18</a:t>
            </a:fld>
            <a:endParaRPr lang="zh-TW" altLang="en-US" dirty="0"/>
          </a:p>
        </p:txBody>
      </p:sp>
      <p:sp>
        <p:nvSpPr>
          <p:cNvPr id="78" name="矩形 77"/>
          <p:cNvSpPr/>
          <p:nvPr/>
        </p:nvSpPr>
        <p:spPr>
          <a:xfrm>
            <a:off x="-1" y="4452730"/>
            <a:ext cx="12191999" cy="2415614"/>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4549676"/>
            <a:ext cx="12191999" cy="2308324"/>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參考</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系所學制代碼下載</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輸入</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系所類別、科系所代碼、學制代碼</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系所代碼一欄應全為數字格式，若欄位左上出現綠色三角：</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1.</a:t>
            </a:r>
            <a:r>
              <a:rPr lang="zh-TW" altLang="en-US" sz="2400" dirty="0">
                <a:latin typeface="微軟正黑體" panose="020B0604030504040204" pitchFamily="34" charset="-120"/>
                <a:ea typeface="微軟正黑體" panose="020B0604030504040204" pitchFamily="34" charset="-120"/>
              </a:rPr>
              <a:t> 點選左上角有綠色角的欄位，左側會出現黃色菱形符號。</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2.</a:t>
            </a:r>
            <a:r>
              <a:rPr lang="zh-TW" altLang="en-US" sz="2400" dirty="0">
                <a:latin typeface="微軟正黑體" panose="020B0604030504040204" pitchFamily="34" charset="-120"/>
                <a:ea typeface="微軟正黑體" panose="020B0604030504040204" pitchFamily="34" charset="-120"/>
              </a:rPr>
              <a:t> 點選黃色菱形符號，出現下拉選單。</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3.</a:t>
            </a:r>
            <a:r>
              <a:rPr lang="zh-TW" altLang="en-US" sz="2400" dirty="0">
                <a:latin typeface="微軟正黑體" panose="020B0604030504040204" pitchFamily="34" charset="-120"/>
                <a:ea typeface="微軟正黑體" panose="020B0604030504040204" pitchFamily="34" charset="-120"/>
              </a:rPr>
              <a:t> 選擇</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轉換成數字</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4.</a:t>
            </a:r>
            <a:r>
              <a:rPr lang="zh-TW" altLang="en-US" sz="2400" dirty="0">
                <a:latin typeface="微軟正黑體" panose="020B0604030504040204" pitchFamily="34" charset="-120"/>
                <a:ea typeface="微軟正黑體" panose="020B0604030504040204" pitchFamily="34" charset="-120"/>
              </a:rPr>
              <a:t> 檔案匯入後就不會顯示系所代碼錯誤或期間設定問題等。</a:t>
            </a:r>
            <a:r>
              <a:rPr lang="en-US" altLang="zh-TW" sz="2400" dirty="0">
                <a:latin typeface="微軟正黑體" panose="020B0604030504040204" pitchFamily="34" charset="-120"/>
                <a:ea typeface="微軟正黑體" panose="020B0604030504040204" pitchFamily="34" charset="-120"/>
              </a:rPr>
              <a:t>                                                                               </a:t>
            </a:r>
          </a:p>
        </p:txBody>
      </p:sp>
      <p:pic>
        <p:nvPicPr>
          <p:cNvPr id="5" name="圖片 4">
            <a:extLst>
              <a:ext uri="{FF2B5EF4-FFF2-40B4-BE49-F238E27FC236}">
                <a16:creationId xmlns:a16="http://schemas.microsoft.com/office/drawing/2014/main" id="{F807750B-D2C0-4A84-A7AC-73ECE1A5D5EE}"/>
              </a:ext>
            </a:extLst>
          </p:cNvPr>
          <p:cNvPicPr>
            <a:picLocks noChangeAspect="1"/>
          </p:cNvPicPr>
          <p:nvPr/>
        </p:nvPicPr>
        <p:blipFill>
          <a:blip r:embed="rId2"/>
          <a:stretch>
            <a:fillRect/>
          </a:stretch>
        </p:blipFill>
        <p:spPr>
          <a:xfrm>
            <a:off x="137971" y="1296035"/>
            <a:ext cx="5685314" cy="2929126"/>
          </a:xfrm>
          <a:prstGeom prst="rect">
            <a:avLst/>
          </a:prstGeom>
        </p:spPr>
      </p:pic>
      <p:pic>
        <p:nvPicPr>
          <p:cNvPr id="9" name="圖片 8">
            <a:extLst>
              <a:ext uri="{FF2B5EF4-FFF2-40B4-BE49-F238E27FC236}">
                <a16:creationId xmlns:a16="http://schemas.microsoft.com/office/drawing/2014/main" id="{782AA0E0-78FB-4049-AD0E-64D2ABF5F89E}"/>
              </a:ext>
            </a:extLst>
          </p:cNvPr>
          <p:cNvPicPr>
            <a:picLocks noChangeAspect="1"/>
          </p:cNvPicPr>
          <p:nvPr/>
        </p:nvPicPr>
        <p:blipFill>
          <a:blip r:embed="rId3"/>
          <a:stretch>
            <a:fillRect/>
          </a:stretch>
        </p:blipFill>
        <p:spPr>
          <a:xfrm>
            <a:off x="6368717" y="1252395"/>
            <a:ext cx="4868991" cy="3056447"/>
          </a:xfrm>
          <a:prstGeom prst="rect">
            <a:avLst/>
          </a:prstGeom>
        </p:spPr>
      </p:pic>
    </p:spTree>
    <p:extLst>
      <p:ext uri="{BB962C8B-B14F-4D97-AF65-F5344CB8AC3E}">
        <p14:creationId xmlns:p14="http://schemas.microsoft.com/office/powerpoint/2010/main" val="2431138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11</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19</a:t>
            </a:fld>
            <a:endParaRPr lang="zh-TW" altLang="en-US" dirty="0"/>
          </a:p>
        </p:txBody>
      </p:sp>
      <p:sp>
        <p:nvSpPr>
          <p:cNvPr id="78" name="矩形 77"/>
          <p:cNvSpPr/>
          <p:nvPr/>
        </p:nvSpPr>
        <p:spPr>
          <a:xfrm>
            <a:off x="-1" y="5578632"/>
            <a:ext cx="12192000" cy="2558736"/>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5736659"/>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空白表單內含參考代碼表，請依照相對應的代碼填寫匯入檔，並</a:t>
            </a:r>
            <a:r>
              <a:rPr lang="zh-TW" altLang="en-US" sz="2400" b="1" dirty="0">
                <a:solidFill>
                  <a:srgbClr val="FF0000"/>
                </a:solidFill>
                <a:latin typeface="微軟正黑體" panose="020B0604030504040204" pitchFamily="34" charset="-120"/>
                <a:ea typeface="微軟正黑體" panose="020B0604030504040204" pitchFamily="34" charset="-120"/>
              </a:rPr>
              <a:t>於匯入前刪除</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8BCD4E61-4368-4E42-BD5C-CFBA17E1F32D}"/>
              </a:ext>
            </a:extLst>
          </p:cNvPr>
          <p:cNvPicPr>
            <a:picLocks noChangeAspect="1"/>
          </p:cNvPicPr>
          <p:nvPr/>
        </p:nvPicPr>
        <p:blipFill>
          <a:blip r:embed="rId2"/>
          <a:stretch>
            <a:fillRect/>
          </a:stretch>
        </p:blipFill>
        <p:spPr>
          <a:xfrm>
            <a:off x="3109747" y="1139262"/>
            <a:ext cx="4801801" cy="4287605"/>
          </a:xfrm>
          <a:prstGeom prst="rect">
            <a:avLst/>
          </a:prstGeom>
        </p:spPr>
      </p:pic>
    </p:spTree>
    <p:extLst>
      <p:ext uri="{BB962C8B-B14F-4D97-AF65-F5344CB8AC3E}">
        <p14:creationId xmlns:p14="http://schemas.microsoft.com/office/powerpoint/2010/main" val="3691903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配合宣導事項</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929421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●教育部及技專資料庫</a:t>
            </a:r>
            <a:r>
              <a:rPr lang="zh-TW" altLang="en-US" sz="2800" b="1" dirty="0">
                <a:solidFill>
                  <a:srgbClr val="FF0000"/>
                </a:solidFill>
                <a:latin typeface="微軟正黑體" pitchFamily="34" charset="-120"/>
                <a:ea typeface="微軟正黑體" pitchFamily="34" charset="-120"/>
              </a:rPr>
              <a:t>無認可任何證照</a:t>
            </a:r>
            <a:endParaRPr lang="en-US" altLang="zh-TW" sz="2800" b="1" dirty="0">
              <a:solidFill>
                <a:srgbClr val="FF0000"/>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技專資料庫已無收集學生證照列表且該清單</a:t>
            </a:r>
            <a:r>
              <a:rPr lang="zh-TW" altLang="en-US" sz="2400" b="1" dirty="0">
                <a:solidFill>
                  <a:srgbClr val="FF0000"/>
                </a:solidFill>
                <a:latin typeface="微軟正黑體" pitchFamily="34" charset="-120"/>
                <a:ea typeface="微軟正黑體" pitchFamily="34" charset="-120"/>
              </a:rPr>
              <a:t>無任何認證</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認可</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效力</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若學校延續此清單自行收集學生證照</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請務必明示該證照列表僅為學校自行使用</a:t>
            </a:r>
          </a:p>
          <a:p>
            <a:pPr latinLnBrk="1">
              <a:defRPr/>
            </a:pPr>
            <a:endParaRPr lang="zh-TW" altLang="en-US" sz="28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請各校自行至各搜尋引擎，搜尋：</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校名</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教育部認可證照列表</a:t>
            </a:r>
            <a:r>
              <a:rPr lang="zh-TW" altLang="en-US" sz="2400" b="1" dirty="0">
                <a:solidFill>
                  <a:srgbClr val="0D0D0D"/>
                </a:solidFill>
                <a:latin typeface="微軟正黑體" pitchFamily="34" charset="-120"/>
                <a:ea typeface="微軟正黑體" pitchFamily="34" charset="-120"/>
              </a:rPr>
              <a:t>」</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校名</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雲科證照列表</a:t>
            </a:r>
            <a:r>
              <a:rPr lang="zh-TW" altLang="en-US" sz="2400" b="1" dirty="0">
                <a:solidFill>
                  <a:srgbClr val="0D0D0D"/>
                </a:solidFill>
                <a:latin typeface="微軟正黑體" pitchFamily="34" charset="-120"/>
                <a:ea typeface="微軟正黑體" pitchFamily="34" charset="-120"/>
              </a:rPr>
              <a:t>」</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校名</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技專資料庫認可證照列表</a:t>
            </a:r>
            <a:r>
              <a:rPr lang="zh-TW" altLang="en-US" sz="2400" b="1" dirty="0">
                <a:solidFill>
                  <a:srgbClr val="0D0D0D"/>
                </a:solidFill>
                <a:latin typeface="微軟正黑體" pitchFamily="34" charset="-120"/>
                <a:ea typeface="微軟正黑體" pitchFamily="34" charset="-120"/>
              </a:rPr>
              <a:t>」</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等相關關鍵字，若有相關連結者請學校盡速撤除</a:t>
            </a: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a:t>
            </a:fld>
            <a:endParaRPr lang="zh-TW" altLang="en-US" dirty="0"/>
          </a:p>
        </p:txBody>
      </p:sp>
    </p:spTree>
    <p:extLst>
      <p:ext uri="{BB962C8B-B14F-4D97-AF65-F5344CB8AC3E}">
        <p14:creationId xmlns:p14="http://schemas.microsoft.com/office/powerpoint/2010/main" val="392284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2B85BD74-1541-4021-ABFD-02FEA486C14E}"/>
              </a:ext>
            </a:extLst>
          </p:cNvPr>
          <p:cNvPicPr>
            <a:picLocks noChangeAspect="1"/>
          </p:cNvPicPr>
          <p:nvPr/>
        </p:nvPicPr>
        <p:blipFill>
          <a:blip r:embed="rId2"/>
          <a:stretch>
            <a:fillRect/>
          </a:stretch>
        </p:blipFill>
        <p:spPr>
          <a:xfrm>
            <a:off x="214391" y="1354394"/>
            <a:ext cx="9400329" cy="3683014"/>
          </a:xfrm>
          <a:prstGeom prst="rect">
            <a:avLst/>
          </a:prstGeom>
        </p:spPr>
      </p:pic>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12</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20</a:t>
            </a:fld>
            <a:endParaRPr lang="zh-TW" altLang="en-US" dirty="0"/>
          </a:p>
        </p:txBody>
      </p:sp>
      <p:sp>
        <p:nvSpPr>
          <p:cNvPr id="78" name="矩形 77"/>
          <p:cNvSpPr/>
          <p:nvPr/>
        </p:nvSpPr>
        <p:spPr>
          <a:xfrm>
            <a:off x="-1" y="5498350"/>
            <a:ext cx="12192000" cy="1369994"/>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5548119"/>
            <a:ext cx="12191999" cy="1200329"/>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因為統一編號格式不一，全為數字、數字包含符號、數字包含文字</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匯入時，請先將統一編號前，第一個字都加入</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統</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若匯入</a:t>
            </a:r>
            <a:r>
              <a:rPr lang="en-US" altLang="zh-TW" sz="2400" dirty="0">
                <a:latin typeface="微軟正黑體" panose="020B0604030504040204" pitchFamily="34" charset="-120"/>
                <a:ea typeface="微軟正黑體" panose="020B0604030504040204" pitchFamily="34" charset="-120"/>
              </a:rPr>
              <a:t>10</a:t>
            </a:r>
            <a:r>
              <a:rPr lang="zh-TW" altLang="en-US" sz="2400" dirty="0">
                <a:latin typeface="微軟正黑體" panose="020B0604030504040204" pitchFamily="34" charset="-120"/>
                <a:ea typeface="微軟正黑體" panose="020B0604030504040204" pitchFamily="34" charset="-120"/>
              </a:rPr>
              <a:t>筆資料，</a:t>
            </a:r>
            <a:r>
              <a:rPr lang="en-US" altLang="zh-TW" sz="2400" dirty="0">
                <a:latin typeface="微軟正黑體" panose="020B0604030504040204" pitchFamily="34" charset="-120"/>
                <a:ea typeface="微軟正黑體" panose="020B0604030504040204" pitchFamily="34" charset="-120"/>
              </a:rPr>
              <a:t>10</a:t>
            </a:r>
            <a:r>
              <a:rPr lang="zh-TW" altLang="en-US" sz="2400" dirty="0">
                <a:latin typeface="微軟正黑體" panose="020B0604030504040204" pitchFamily="34" charset="-120"/>
                <a:ea typeface="微軟正黑體" panose="020B0604030504040204" pitchFamily="34" charset="-120"/>
              </a:rPr>
              <a:t>筆皆須輸入。</a:t>
            </a:r>
            <a:r>
              <a:rPr lang="en-US" altLang="zh-TW" sz="2400" dirty="0">
                <a:latin typeface="微軟正黑體" panose="020B0604030504040204" pitchFamily="34" charset="-120"/>
                <a:ea typeface="微軟正黑體" panose="020B0604030504040204" pitchFamily="34" charset="-120"/>
              </a:rPr>
              <a:t>                                     </a:t>
            </a:r>
          </a:p>
        </p:txBody>
      </p:sp>
      <p:sp>
        <p:nvSpPr>
          <p:cNvPr id="9" name="矩形 8">
            <a:extLst>
              <a:ext uri="{FF2B5EF4-FFF2-40B4-BE49-F238E27FC236}">
                <a16:creationId xmlns:a16="http://schemas.microsoft.com/office/drawing/2014/main" id="{3CF9A096-144A-4529-882C-8DD648D70D29}"/>
              </a:ext>
            </a:extLst>
          </p:cNvPr>
          <p:cNvSpPr/>
          <p:nvPr/>
        </p:nvSpPr>
        <p:spPr>
          <a:xfrm>
            <a:off x="700031" y="3093092"/>
            <a:ext cx="8429047" cy="6718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pic>
        <p:nvPicPr>
          <p:cNvPr id="7" name="圖片 6">
            <a:extLst>
              <a:ext uri="{FF2B5EF4-FFF2-40B4-BE49-F238E27FC236}">
                <a16:creationId xmlns:a16="http://schemas.microsoft.com/office/drawing/2014/main" id="{2B0CC6DA-0085-4E95-84C5-70674546B61A}"/>
              </a:ext>
            </a:extLst>
          </p:cNvPr>
          <p:cNvPicPr>
            <a:picLocks noChangeAspect="1"/>
          </p:cNvPicPr>
          <p:nvPr/>
        </p:nvPicPr>
        <p:blipFill>
          <a:blip r:embed="rId3"/>
          <a:stretch>
            <a:fillRect/>
          </a:stretch>
        </p:blipFill>
        <p:spPr>
          <a:xfrm>
            <a:off x="4914554" y="1415275"/>
            <a:ext cx="5487380" cy="3361985"/>
          </a:xfrm>
          <a:prstGeom prst="rect">
            <a:avLst/>
          </a:prstGeom>
        </p:spPr>
      </p:pic>
    </p:spTree>
    <p:extLst>
      <p:ext uri="{BB962C8B-B14F-4D97-AF65-F5344CB8AC3E}">
        <p14:creationId xmlns:p14="http://schemas.microsoft.com/office/powerpoint/2010/main" val="373933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師資表冊</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13</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21</a:t>
            </a:fld>
            <a:endParaRPr lang="zh-TW" altLang="en-US" dirty="0"/>
          </a:p>
        </p:txBody>
      </p:sp>
      <p:sp>
        <p:nvSpPr>
          <p:cNvPr id="78" name="矩形 77"/>
          <p:cNvSpPr/>
          <p:nvPr/>
        </p:nvSpPr>
        <p:spPr>
          <a:xfrm>
            <a:off x="-1" y="6356350"/>
            <a:ext cx="12192000" cy="50165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2" name="Text Box 62">
            <a:extLst>
              <a:ext uri="{FF2B5EF4-FFF2-40B4-BE49-F238E27FC236}">
                <a16:creationId xmlns:a16="http://schemas.microsoft.com/office/drawing/2014/main" id="{C59EE9F7-76EF-4058-98B0-E3754461DFF3}"/>
              </a:ext>
            </a:extLst>
          </p:cNvPr>
          <p:cNvSpPr txBox="1">
            <a:spLocks noChangeArrowheads="1"/>
          </p:cNvSpPr>
          <p:nvPr/>
        </p:nvSpPr>
        <p:spPr bwMode="auto">
          <a:xfrm>
            <a:off x="680253" y="1415275"/>
            <a:ext cx="10673548"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en-US" altLang="zh-TW" sz="2800" b="1" dirty="0">
                <a:solidFill>
                  <a:srgbClr val="0D0D0D"/>
                </a:solidFill>
                <a:latin typeface="微軟正黑體" pitchFamily="34" charset="-120"/>
                <a:ea typeface="微軟正黑體" pitchFamily="34" charset="-120"/>
              </a:rPr>
              <a:t>11410</a:t>
            </a:r>
            <a:r>
              <a:rPr lang="zh-TW" altLang="en-US" sz="2800" b="1" dirty="0">
                <a:solidFill>
                  <a:srgbClr val="0D0D0D"/>
                </a:solidFill>
                <a:latin typeface="微軟正黑體" pitchFamily="34" charset="-120"/>
                <a:ea typeface="微軟正黑體" pitchFamily="34" charset="-120"/>
              </a:rPr>
              <a:t>期學校問題：</a:t>
            </a:r>
            <a:endParaRPr lang="en-US" altLang="zh-TW" sz="2800" b="1" dirty="0">
              <a:solidFill>
                <a:srgbClr val="0D0D0D"/>
              </a:solidFill>
              <a:latin typeface="微軟正黑體" pitchFamily="34" charset="-120"/>
              <a:ea typeface="微軟正黑體" pitchFamily="34" charset="-120"/>
            </a:endParaRPr>
          </a:p>
          <a:p>
            <a:pPr latinLnBrk="1">
              <a:defRPr/>
            </a:pPr>
            <a:r>
              <a:rPr lang="zh-TW" altLang="en-US" sz="2800" b="1" dirty="0">
                <a:solidFill>
                  <a:srgbClr val="0D0D0D"/>
                </a:solidFill>
                <a:latin typeface="微軟正黑體" pitchFamily="34" charset="-120"/>
                <a:ea typeface="微軟正黑體" pitchFamily="34" charset="-120"/>
              </a:rPr>
              <a:t>　填寫師資表冊時，有的資料依代碼表填入後上傳時，才發現不是填代碼，而要填文字，如「是」不填「</a:t>
            </a:r>
            <a:r>
              <a:rPr lang="en-US" altLang="zh-TW" sz="2800" b="1" dirty="0">
                <a:solidFill>
                  <a:srgbClr val="0D0D0D"/>
                </a:solidFill>
                <a:latin typeface="微軟正黑體" pitchFamily="34" charset="-120"/>
                <a:ea typeface="微軟正黑體" pitchFamily="34" charset="-120"/>
              </a:rPr>
              <a:t>Y</a:t>
            </a:r>
            <a:r>
              <a:rPr lang="zh-TW" altLang="en-US" sz="2800" b="1" dirty="0">
                <a:solidFill>
                  <a:srgbClr val="0D0D0D"/>
                </a:solidFill>
                <a:latin typeface="微軟正黑體" pitchFamily="34" charset="-120"/>
                <a:ea typeface="微軟正黑體" pitchFamily="34" charset="-120"/>
              </a:rPr>
              <a:t>」，但又沒統一填法，能否讓代碼表上的資料，都用代碼填入？</a:t>
            </a:r>
            <a:endParaRPr lang="en-US" altLang="zh-TW" sz="2800" b="1" dirty="0">
              <a:solidFill>
                <a:srgbClr val="0D0D0D"/>
              </a:solidFill>
              <a:latin typeface="微軟正黑體" pitchFamily="34" charset="-120"/>
              <a:ea typeface="微軟正黑體" pitchFamily="34" charset="-120"/>
            </a:endParaRPr>
          </a:p>
          <a:p>
            <a:pPr marL="342900" indent="-342900">
              <a:buFont typeface="Wingdings" panose="05000000000000000000" pitchFamily="2" charset="2"/>
              <a:buChar char="u"/>
            </a:pPr>
            <a:endParaRPr lang="en-US" altLang="zh-TW" sz="2800" dirty="0">
              <a:latin typeface="微軟正黑體" panose="020B0604030504040204" pitchFamily="34" charset="-120"/>
              <a:ea typeface="微軟正黑體" panose="020B0604030504040204" pitchFamily="34" charset="-120"/>
            </a:endParaRPr>
          </a:p>
          <a:p>
            <a:r>
              <a:rPr lang="zh-TW" altLang="en-US" sz="2800" dirty="0">
                <a:latin typeface="微軟正黑體" panose="020B0604030504040204" pitchFamily="34" charset="-120"/>
                <a:ea typeface="微軟正黑體" panose="020B0604030504040204" pitchFamily="34" charset="-120"/>
              </a:rPr>
              <a:t>　校庫本期調整師資表冊，</a:t>
            </a:r>
            <a:r>
              <a:rPr lang="zh-TW" altLang="en-US" sz="2800" dirty="0">
                <a:latin typeface="Times New Roman" panose="02020603050405020304" pitchFamily="18" charset="0"/>
                <a:ea typeface="微軟正黑體" panose="020B0604030504040204" pitchFamily="34" charset="-120"/>
                <a:cs typeface="Times New Roman" panose="02020603050405020304" pitchFamily="18" charset="0"/>
              </a:rPr>
              <a:t>需填報「是／否」之欄位資料匯入時，</a:t>
            </a:r>
            <a:endParaRPr lang="en-US" altLang="zh-TW" sz="2800" dirty="0">
              <a:latin typeface="Times New Roman" panose="02020603050405020304" pitchFamily="18" charset="0"/>
              <a:ea typeface="微軟正黑體" panose="020B0604030504040204" pitchFamily="34" charset="-120"/>
              <a:cs typeface="Times New Roman" panose="02020603050405020304" pitchFamily="18" charset="0"/>
            </a:endParaRPr>
          </a:p>
          <a:p>
            <a:r>
              <a:rPr lang="zh-TW" altLang="en-US" sz="2800" dirty="0">
                <a:latin typeface="Times New Roman" panose="02020603050405020304" pitchFamily="18" charset="0"/>
                <a:ea typeface="微軟正黑體" panose="020B0604030504040204" pitchFamily="34" charset="-120"/>
                <a:cs typeface="Times New Roman" panose="02020603050405020304" pitchFamily="18" charset="0"/>
              </a:rPr>
              <a:t>可接受以下填寫方式：</a:t>
            </a:r>
            <a:endParaRPr lang="en-US" altLang="zh-TW" sz="2800" dirty="0">
              <a:latin typeface="Times New Roman" panose="02020603050405020304" pitchFamily="18" charset="0"/>
              <a:ea typeface="微軟正黑體" panose="020B0604030504040204" pitchFamily="34" charset="-120"/>
              <a:cs typeface="Times New Roman" panose="02020603050405020304" pitchFamily="18" charset="0"/>
            </a:endParaRPr>
          </a:p>
          <a:p>
            <a:r>
              <a:rPr lang="zh-TW" altLang="en-US" sz="2800" b="1" dirty="0">
                <a:latin typeface="Times New Roman" panose="02020603050405020304" pitchFamily="18" charset="0"/>
                <a:ea typeface="微軟正黑體" panose="020B0604030504040204" pitchFamily="34" charset="-120"/>
                <a:cs typeface="Times New Roman" panose="02020603050405020304" pitchFamily="18" charset="0"/>
              </a:rPr>
              <a:t>　是、否、</a:t>
            </a:r>
            <a:r>
              <a:rPr lang="en-US" altLang="zh-TW" sz="2800" b="1" dirty="0">
                <a:latin typeface="Times New Roman" panose="02020603050405020304" pitchFamily="18" charset="0"/>
                <a:ea typeface="微軟正黑體" panose="020B0604030504040204" pitchFamily="34" charset="-120"/>
                <a:cs typeface="Times New Roman" panose="02020603050405020304" pitchFamily="18" charset="0"/>
              </a:rPr>
              <a:t>Y</a:t>
            </a:r>
            <a:r>
              <a:rPr lang="zh-TW" altLang="en-US" sz="2800" b="1" dirty="0">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800" b="1" dirty="0">
                <a:latin typeface="Times New Roman" panose="02020603050405020304" pitchFamily="18" charset="0"/>
                <a:ea typeface="微軟正黑體" panose="020B0604030504040204" pitchFamily="34" charset="-120"/>
                <a:cs typeface="Times New Roman" panose="02020603050405020304" pitchFamily="18" charset="0"/>
              </a:rPr>
              <a:t>N</a:t>
            </a:r>
            <a:r>
              <a:rPr lang="zh-TW" altLang="en-US" sz="2800" b="1" dirty="0">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800" b="1" dirty="0">
                <a:latin typeface="Times New Roman" panose="02020603050405020304" pitchFamily="18" charset="0"/>
                <a:ea typeface="微軟正黑體" panose="020B0604030504040204" pitchFamily="34" charset="-120"/>
                <a:cs typeface="Times New Roman" panose="02020603050405020304" pitchFamily="18" charset="0"/>
              </a:rPr>
              <a:t>y</a:t>
            </a:r>
            <a:r>
              <a:rPr lang="zh-TW" altLang="en-US" sz="2800" b="1" dirty="0">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2800" b="1" dirty="0">
                <a:latin typeface="Times New Roman" panose="02020603050405020304" pitchFamily="18" charset="0"/>
                <a:ea typeface="微軟正黑體" panose="020B0604030504040204" pitchFamily="34" charset="-120"/>
                <a:cs typeface="Times New Roman" panose="02020603050405020304" pitchFamily="18" charset="0"/>
              </a:rPr>
              <a:t>n</a:t>
            </a:r>
            <a:endParaRPr lang="en-US" altLang="zh-TW" sz="2800" dirty="0">
              <a:latin typeface="Times New Roman" panose="02020603050405020304" pitchFamily="18" charset="0"/>
              <a:ea typeface="微軟正黑體" panose="020B0604030504040204" pitchFamily="34" charset="-120"/>
              <a:cs typeface="Times New Roman" panose="02020603050405020304" pitchFamily="18" charset="0"/>
            </a:endParaRPr>
          </a:p>
          <a:p>
            <a:pPr latinLnBrk="1">
              <a:defRPr/>
            </a:pPr>
            <a:endParaRPr lang="en-US" altLang="zh-TW" sz="2800" b="1" dirty="0">
              <a:solidFill>
                <a:srgbClr val="FF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2887223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3</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資料檢核</a:t>
            </a:r>
          </a:p>
        </p:txBody>
      </p:sp>
    </p:spTree>
    <p:extLst>
      <p:ext uri="{BB962C8B-B14F-4D97-AF65-F5344CB8AC3E}">
        <p14:creationId xmlns:p14="http://schemas.microsoft.com/office/powerpoint/2010/main" val="18302600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資料檢核</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9" name="Text Box 62"/>
          <p:cNvSpPr txBox="1">
            <a:spLocks noChangeArrowheads="1"/>
          </p:cNvSpPr>
          <p:nvPr/>
        </p:nvSpPr>
        <p:spPr bwMode="auto">
          <a:xfrm>
            <a:off x="1324880" y="1404124"/>
            <a:ext cx="969496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3600" dirty="0">
                <a:latin typeface="微軟正黑體" panose="020B0604030504040204" pitchFamily="34" charset="-120"/>
                <a:ea typeface="微軟正黑體" panose="020B0604030504040204" pitchFamily="34" charset="-120"/>
              </a:rPr>
              <a:t>●</a:t>
            </a:r>
            <a:r>
              <a:rPr lang="zh-TW" altLang="en-US" sz="3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資料庫之</a:t>
            </a:r>
            <a:r>
              <a:rPr lang="en-US" altLang="zh-TW" sz="3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3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3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3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功能全年為</a:t>
            </a:r>
            <a:r>
              <a:rPr lang="zh-TW" altLang="en-US" sz="3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開放狀態</a:t>
            </a:r>
            <a:r>
              <a:rPr lang="zh-TW" altLang="en-US" sz="3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3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3600" b="1" dirty="0">
                <a:solidFill>
                  <a:srgbClr val="24200C"/>
                </a:solidFill>
                <a:latin typeface="微軟正黑體" panose="020B0604030504040204" pitchFamily="34" charset="-120"/>
                <a:ea typeface="微軟正黑體" panose="020B0604030504040204" pitchFamily="34" charset="-120"/>
                <a:cs typeface="HY얕은샘물M"/>
              </a:rPr>
              <a:t>　請學校於填表期時同步進行</a:t>
            </a:r>
            <a:r>
              <a:rPr lang="en-US" altLang="zh-TW" sz="3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3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3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3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3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23</a:t>
            </a:fld>
            <a:endParaRPr lang="zh-TW" altLang="en-US" dirty="0"/>
          </a:p>
        </p:txBody>
      </p:sp>
      <p:sp>
        <p:nvSpPr>
          <p:cNvPr id="8" name="文本框 13">
            <a:extLst>
              <a:ext uri="{FF2B5EF4-FFF2-40B4-BE49-F238E27FC236}">
                <a16:creationId xmlns:a16="http://schemas.microsoft.com/office/drawing/2014/main" id="{D8B95955-0637-4D11-B0EA-D35091EAD54E}"/>
              </a:ext>
            </a:extLst>
          </p:cNvPr>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1</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648022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4</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其他注意事項</a:t>
            </a:r>
          </a:p>
        </p:txBody>
      </p:sp>
    </p:spTree>
    <p:extLst>
      <p:ext uri="{BB962C8B-B14F-4D97-AF65-F5344CB8AC3E}">
        <p14:creationId xmlns:p14="http://schemas.microsoft.com/office/powerpoint/2010/main" val="35624716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第三人生大學試辦計畫</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9607255" cy="338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zh-TW" altLang="en-US" sz="3200" b="1" dirty="0">
                <a:solidFill>
                  <a:srgbClr val="444444"/>
                </a:solidFill>
                <a:latin typeface="微軟正黑體" panose="020B0604030504040204" pitchFamily="34" charset="-120"/>
                <a:ea typeface="微軟正黑體" panose="020B0604030504040204" pitchFamily="34" charset="-120"/>
              </a:rPr>
              <a:t>「第三人生大學試辦計畫」</a:t>
            </a:r>
            <a:r>
              <a:rPr lang="en-US" altLang="zh-TW" sz="3200" b="1" dirty="0" err="1">
                <a:solidFill>
                  <a:srgbClr val="444444"/>
                </a:solidFill>
                <a:latin typeface="微軟正黑體" panose="020B0604030504040204" pitchFamily="34" charset="-120"/>
                <a:ea typeface="微軟正黑體" panose="020B0604030504040204" pitchFamily="34" charset="-120"/>
              </a:rPr>
              <a:t>不列入本期填報</a:t>
            </a:r>
            <a:endParaRPr lang="en-US" altLang="zh-TW" sz="3200" b="1" dirty="0">
              <a:solidFill>
                <a:srgbClr val="444444"/>
              </a:solidFill>
              <a:latin typeface="微軟正黑體" panose="020B0604030504040204" pitchFamily="34" charset="-120"/>
              <a:ea typeface="微軟正黑體" panose="020B0604030504040204" pitchFamily="34" charset="-120"/>
            </a:endParaRPr>
          </a:p>
          <a:p>
            <a:pPr>
              <a:spcBef>
                <a:spcPts val="1200"/>
              </a:spcBef>
              <a:defRPr/>
            </a:pPr>
            <a:r>
              <a:rPr lang="zh-TW" altLang="en-US" sz="2800" b="1" dirty="0">
                <a:solidFill>
                  <a:prstClr val="black"/>
                </a:solidFill>
                <a:latin typeface="微軟正黑體" panose="020B0604030504040204" pitchFamily="34" charset="-120"/>
                <a:ea typeface="微軟正黑體" panose="020B0604030504040204" pitchFamily="34" charset="-120"/>
              </a:rPr>
              <a:t>依據教育部終身教育司說明，「第三人生大學試辦計畫」</a:t>
            </a:r>
            <a:endParaRPr lang="en-US" altLang="zh-TW" sz="2800" b="1" dirty="0">
              <a:solidFill>
                <a:prstClr val="black"/>
              </a:solidFill>
              <a:latin typeface="微軟正黑體" panose="020B0604030504040204" pitchFamily="34" charset="-120"/>
              <a:ea typeface="微軟正黑體" panose="020B0604030504040204" pitchFamily="34" charset="-120"/>
            </a:endParaRPr>
          </a:p>
          <a:p>
            <a:pPr>
              <a:defRPr/>
            </a:pPr>
            <a:r>
              <a:rPr lang="zh-TW" altLang="en-US" sz="2800" b="1" dirty="0">
                <a:solidFill>
                  <a:prstClr val="black"/>
                </a:solidFill>
                <a:latin typeface="微軟正黑體" panose="020B0604030504040204" pitchFamily="34" charset="-120"/>
                <a:ea typeface="微軟正黑體" panose="020B0604030504040204" pitchFamily="34" charset="-120"/>
              </a:rPr>
              <a:t>因屬試辦性質，且未來計畫名稱可能進行調整，</a:t>
            </a:r>
            <a:endParaRPr lang="en-US" altLang="zh-TW" sz="2800" b="1" dirty="0">
              <a:solidFill>
                <a:prstClr val="black"/>
              </a:solidFill>
              <a:latin typeface="微軟正黑體" panose="020B0604030504040204" pitchFamily="34" charset="-120"/>
              <a:ea typeface="微軟正黑體" panose="020B0604030504040204" pitchFamily="34" charset="-120"/>
            </a:endParaRPr>
          </a:p>
          <a:p>
            <a:pPr>
              <a:defRPr/>
            </a:pPr>
            <a:r>
              <a:rPr lang="zh-TW" altLang="en-US" sz="2800" b="1" dirty="0">
                <a:solidFill>
                  <a:prstClr val="black"/>
                </a:solidFill>
                <a:latin typeface="微軟正黑體" panose="020B0604030504040204" pitchFamily="34" charset="-120"/>
                <a:ea typeface="微軟正黑體" panose="020B0604030504040204" pitchFamily="34" charset="-120"/>
              </a:rPr>
              <a:t>故目前</a:t>
            </a:r>
            <a:r>
              <a:rPr lang="zh-TW" altLang="en-US" sz="2800" b="1" dirty="0">
                <a:solidFill>
                  <a:srgbClr val="FF0000"/>
                </a:solidFill>
                <a:latin typeface="微軟正黑體" panose="020B0604030504040204" pitchFamily="34" charset="-120"/>
                <a:ea typeface="微軟正黑體" panose="020B0604030504040204" pitchFamily="34" charset="-120"/>
              </a:rPr>
              <a:t>暫不納入</a:t>
            </a:r>
            <a:r>
              <a:rPr lang="zh-TW" altLang="en-US" sz="2800" b="1" dirty="0">
                <a:solidFill>
                  <a:prstClr val="black"/>
                </a:solidFill>
                <a:latin typeface="微軟正黑體" panose="020B0604030504040204" pitchFamily="34" charset="-120"/>
                <a:ea typeface="微軟正黑體" panose="020B0604030504040204" pitchFamily="34" charset="-120"/>
              </a:rPr>
              <a:t>校務資料庫填報作業。</a:t>
            </a:r>
            <a:endParaRPr lang="en-US" altLang="zh-TW" sz="2800" b="1" dirty="0">
              <a:solidFill>
                <a:prstClr val="black"/>
              </a:solidFill>
              <a:latin typeface="微軟正黑體" panose="020B0604030504040204" pitchFamily="34" charset="-120"/>
              <a:ea typeface="微軟正黑體" panose="020B0604030504040204" pitchFamily="34" charset="-120"/>
            </a:endParaRPr>
          </a:p>
          <a:p>
            <a:pPr>
              <a:spcBef>
                <a:spcPts val="1200"/>
              </a:spcBef>
              <a:defRPr/>
            </a:pPr>
            <a:endParaRPr lang="zh-TW" altLang="en-US" sz="2800" b="1" dirty="0">
              <a:solidFill>
                <a:prstClr val="black"/>
              </a:solidFill>
              <a:latin typeface="微軟正黑體" panose="020B0604030504040204" pitchFamily="34" charset="-120"/>
              <a:ea typeface="微軟正黑體" panose="020B0604030504040204" pitchFamily="34" charset="-120"/>
            </a:endParaRPr>
          </a:p>
          <a:p>
            <a:pPr>
              <a:defRPr/>
            </a:pPr>
            <a:r>
              <a:rPr lang="zh-TW" altLang="en-US" sz="2800" b="1" dirty="0">
                <a:solidFill>
                  <a:prstClr val="black"/>
                </a:solidFill>
                <a:latin typeface="微軟正黑體" panose="020B0604030504040204" pitchFamily="34" charset="-120"/>
                <a:ea typeface="微軟正黑體" panose="020B0604030504040204" pitchFamily="34" charset="-120"/>
              </a:rPr>
              <a:t>如學校對相關事宜尚有疑義，請逕洽教育部終身教育司</a:t>
            </a:r>
            <a:endParaRPr lang="en-US" altLang="zh-TW" sz="2800" b="1" dirty="0">
              <a:solidFill>
                <a:prstClr val="black"/>
              </a:solidFill>
              <a:latin typeface="微軟正黑體" panose="020B0604030504040204" pitchFamily="34" charset="-120"/>
              <a:ea typeface="微軟正黑體" panose="020B0604030504040204" pitchFamily="34" charset="-120"/>
            </a:endParaRPr>
          </a:p>
          <a:p>
            <a:pPr>
              <a:defRPr/>
            </a:pPr>
            <a:r>
              <a:rPr lang="zh-TW" altLang="en-US" sz="2800" b="1" dirty="0">
                <a:solidFill>
                  <a:prstClr val="black"/>
                </a:solidFill>
                <a:latin typeface="微軟正黑體" panose="020B0604030504040204" pitchFamily="34" charset="-120"/>
                <a:ea typeface="微軟正黑體" panose="020B0604030504040204" pitchFamily="34" charset="-120"/>
              </a:rPr>
              <a:t>潘逸真專員</a:t>
            </a:r>
            <a:r>
              <a:rPr lang="en-US" altLang="zh-TW" sz="2800" b="1" dirty="0">
                <a:solidFill>
                  <a:prstClr val="black"/>
                </a:solidFill>
                <a:latin typeface="微軟正黑體" panose="020B0604030504040204" pitchFamily="34" charset="-120"/>
                <a:ea typeface="微軟正黑體" panose="020B0604030504040204" pitchFamily="34" charset="-120"/>
              </a:rPr>
              <a:t>(02)7736-5683</a:t>
            </a:r>
            <a:r>
              <a:rPr lang="zh-TW" altLang="en-US" sz="2800" b="1" dirty="0">
                <a:solidFill>
                  <a:prstClr val="black"/>
                </a:solidFill>
                <a:latin typeface="微軟正黑體" panose="020B0604030504040204" pitchFamily="34" charset="-120"/>
                <a:ea typeface="微軟正黑體" panose="020B0604030504040204" pitchFamily="34" charset="-120"/>
              </a:rPr>
              <a:t>洽詢。</a:t>
            </a:r>
            <a:endParaRPr lang="en-US" altLang="zh-TW" sz="2800" b="1" dirty="0">
              <a:solidFill>
                <a:srgbClr val="0D0D0D"/>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25</a:t>
            </a:fld>
            <a:endParaRPr lang="zh-TW" altLang="en-US" dirty="0"/>
          </a:p>
        </p:txBody>
      </p:sp>
      <p:sp>
        <p:nvSpPr>
          <p:cNvPr id="7" name="文本框 13">
            <a:extLst>
              <a:ext uri="{FF2B5EF4-FFF2-40B4-BE49-F238E27FC236}">
                <a16:creationId xmlns:a16="http://schemas.microsoft.com/office/drawing/2014/main" id="{5014A870-5FC6-4ABB-A830-B4442AC26B0F}"/>
              </a:ext>
            </a:extLst>
          </p:cNvPr>
          <p:cNvSpPr txBox="1"/>
          <p:nvPr/>
        </p:nvSpPr>
        <p:spPr>
          <a:xfrm>
            <a:off x="214392" y="207742"/>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１</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747092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產學攜手合作僑生專班</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9361070" cy="172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en-US" altLang="zh-TW" sz="2800" b="1" dirty="0">
                <a:solidFill>
                  <a:srgbClr val="0D0D0D"/>
                </a:solidFill>
                <a:latin typeface="微軟正黑體" panose="020B0604030504040204" pitchFamily="34" charset="-120"/>
                <a:ea typeface="微軟正黑體" panose="020B0604030504040204" pitchFamily="34" charset="-120"/>
              </a:rPr>
              <a:t>11410</a:t>
            </a:r>
            <a:r>
              <a:rPr lang="zh-TW" altLang="en-US" sz="2800" b="1" dirty="0">
                <a:solidFill>
                  <a:srgbClr val="0D0D0D"/>
                </a:solidFill>
                <a:latin typeface="微軟正黑體" panose="020B0604030504040204" pitchFamily="34" charset="-120"/>
                <a:ea typeface="微軟正黑體" panose="020B0604030504040204" pitchFamily="34" charset="-120"/>
              </a:rPr>
              <a:t>期起，特殊專班新增類別「產學攜手合作僑生專班」</a:t>
            </a: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en-US" altLang="zh-TW" sz="2800" b="1" dirty="0">
                <a:solidFill>
                  <a:srgbClr val="0D0D0D"/>
                </a:solidFill>
                <a:latin typeface="微軟正黑體" panose="020B0604030504040204" pitchFamily="34" charset="-120"/>
                <a:ea typeface="微軟正黑體" panose="020B0604030504040204" pitchFamily="34" charset="-120"/>
              </a:rPr>
              <a:t>114</a:t>
            </a:r>
            <a:r>
              <a:rPr lang="zh-TW" altLang="en-US" sz="2800" b="1" dirty="0">
                <a:solidFill>
                  <a:srgbClr val="0D0D0D"/>
                </a:solidFill>
                <a:latin typeface="微軟正黑體" panose="020B0604030504040204" pitchFamily="34" charset="-120"/>
                <a:ea typeface="微軟正黑體" panose="020B0604030504040204" pitchFamily="34" charset="-120"/>
              </a:rPr>
              <a:t>學年度辦理此類專班之學校請提供教育部核定公文予校庫新設專班代碼。</a:t>
            </a:r>
            <a:endParaRPr lang="en-US" altLang="zh-TW" sz="2800" b="1" dirty="0">
              <a:solidFill>
                <a:srgbClr val="0D0D0D"/>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26</a:t>
            </a:fld>
            <a:endParaRPr lang="zh-TW" altLang="en-US" dirty="0"/>
          </a:p>
        </p:txBody>
      </p:sp>
      <p:sp>
        <p:nvSpPr>
          <p:cNvPr id="7" name="文本框 13">
            <a:extLst>
              <a:ext uri="{FF2B5EF4-FFF2-40B4-BE49-F238E27FC236}">
                <a16:creationId xmlns:a16="http://schemas.microsoft.com/office/drawing/2014/main" id="{5014A870-5FC6-4ABB-A830-B4442AC26B0F}"/>
              </a:ext>
            </a:extLst>
          </p:cNvPr>
          <p:cNvSpPr txBox="1"/>
          <p:nvPr/>
        </p:nvSpPr>
        <p:spPr>
          <a:xfrm>
            <a:off x="214392" y="207742"/>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２</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529393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專班代碼相關</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11131252"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專班代碼申請：</a:t>
            </a:r>
          </a:p>
          <a:p>
            <a:pPr latinLnBrk="1">
              <a:defRPr/>
            </a:pPr>
            <a:r>
              <a:rPr lang="zh-TW" altLang="en-US" sz="2800" b="1" dirty="0">
                <a:latin typeface="微軟正黑體" pitchFamily="34" charset="-120"/>
                <a:ea typeface="微軟正黑體" pitchFamily="34" charset="-120"/>
              </a:rPr>
              <a:t>配合教育部技職司承辦需求「</a:t>
            </a:r>
            <a:r>
              <a:rPr lang="zh-TW" altLang="en-US" sz="2800" b="1" dirty="0">
                <a:solidFill>
                  <a:srgbClr val="FF0000"/>
                </a:solidFill>
                <a:latin typeface="微軟正黑體" pitchFamily="34" charset="-120"/>
                <a:ea typeface="微軟正黑體" pitchFamily="34" charset="-120"/>
              </a:rPr>
              <a:t>外國學生專班</a:t>
            </a: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境外專班</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海外青年技術訓練班</a:t>
            </a: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重點產業系所招生</a:t>
            </a: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國際專修部</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國際產業人才教育專班</a:t>
            </a:r>
            <a:r>
              <a:rPr lang="en-US" altLang="zh-TW" sz="2800" b="1" dirty="0">
                <a:solidFill>
                  <a:srgbClr val="FF0000"/>
                </a:solidFill>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新型專班</a:t>
            </a:r>
            <a:r>
              <a:rPr lang="en-US" altLang="zh-TW" sz="2800" b="1" dirty="0">
                <a:solidFill>
                  <a:srgbClr val="FF0000"/>
                </a:solidFill>
                <a:latin typeface="微軟正黑體" pitchFamily="34" charset="-120"/>
                <a:ea typeface="微軟正黑體" pitchFamily="34" charset="-120"/>
              </a:rPr>
              <a:t>) </a:t>
            </a:r>
            <a:r>
              <a:rPr lang="zh-TW" altLang="en-US" sz="2800" b="1" dirty="0">
                <a:latin typeface="微軟正黑體" pitchFamily="34" charset="-120"/>
                <a:ea typeface="微軟正黑體" pitchFamily="34" charset="-120"/>
              </a:rPr>
              <a:t>」以開設班別分別收集資料，</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即若該系</a:t>
            </a:r>
            <a:r>
              <a:rPr lang="zh-TW" altLang="en-US" sz="2800" b="1" dirty="0">
                <a:solidFill>
                  <a:srgbClr val="FF0000"/>
                </a:solidFill>
                <a:latin typeface="微軟正黑體" pitchFamily="34" charset="-120"/>
                <a:ea typeface="微軟正黑體" pitchFamily="34" charset="-120"/>
              </a:rPr>
              <a:t>每年</a:t>
            </a:r>
            <a:r>
              <a:rPr lang="zh-TW" altLang="en-US" sz="2800" b="1" dirty="0">
                <a:latin typeface="微軟正黑體" pitchFamily="34" charset="-120"/>
                <a:ea typeface="微軟正黑體" pitchFamily="34" charset="-120"/>
              </a:rPr>
              <a:t>皆有</a:t>
            </a:r>
            <a:r>
              <a:rPr lang="zh-TW" altLang="en-US" sz="2800" b="1" dirty="0">
                <a:solidFill>
                  <a:srgbClr val="FF0000"/>
                </a:solidFill>
                <a:latin typeface="微軟正黑體" pitchFamily="34" charset="-120"/>
                <a:ea typeface="微軟正黑體" pitchFamily="34" charset="-120"/>
              </a:rPr>
              <a:t>核定辦理專班並開班成功</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則</a:t>
            </a:r>
            <a:r>
              <a:rPr lang="zh-TW" altLang="en-US" sz="2800" b="1" dirty="0">
                <a:solidFill>
                  <a:srgbClr val="FF0000"/>
                </a:solidFill>
                <a:latin typeface="微軟正黑體" pitchFamily="34" charset="-120"/>
                <a:ea typeface="微軟正黑體" pitchFamily="34" charset="-120"/>
              </a:rPr>
              <a:t>每年</a:t>
            </a:r>
            <a:r>
              <a:rPr lang="zh-TW" altLang="en-US" sz="2800" b="1" dirty="0">
                <a:latin typeface="微軟正黑體" pitchFamily="34" charset="-120"/>
                <a:ea typeface="微軟正黑體" pitchFamily="34" charset="-120"/>
              </a:rPr>
              <a:t>皆需至校庫</a:t>
            </a:r>
            <a:r>
              <a:rPr lang="zh-TW" altLang="en-US" sz="2800" b="1" dirty="0">
                <a:solidFill>
                  <a:srgbClr val="FF0000"/>
                </a:solidFill>
                <a:latin typeface="微軟正黑體" pitchFamily="34" charset="-120"/>
                <a:ea typeface="微軟正黑體" pitchFamily="34" charset="-120"/>
              </a:rPr>
              <a:t>為當年新設專班申請代碼</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填報時資料請填入相對應之專班代碼。</a:t>
            </a:r>
          </a:p>
          <a:p>
            <a:pPr latinLnBrk="1">
              <a:defRPr/>
            </a:pPr>
            <a:endParaRPr lang="zh-TW" altLang="en-US" sz="2800" b="1" dirty="0">
              <a:latin typeface="微軟正黑體" pitchFamily="34" charset="-120"/>
              <a:ea typeface="微軟正黑體" pitchFamily="34" charset="-120"/>
            </a:endParaRPr>
          </a:p>
          <a:p>
            <a:pPr latinLnBrk="1">
              <a:defRPr/>
            </a:pPr>
            <a:endParaRPr lang="en-US" altLang="zh-TW" sz="2800" b="1" dirty="0">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27</a:t>
            </a:fld>
            <a:endParaRPr lang="zh-TW" altLang="en-US" dirty="0"/>
          </a:p>
        </p:txBody>
      </p:sp>
      <p:sp>
        <p:nvSpPr>
          <p:cNvPr id="9" name="文本框 13">
            <a:extLst>
              <a:ext uri="{FF2B5EF4-FFF2-40B4-BE49-F238E27FC236}">
                <a16:creationId xmlns:a16="http://schemas.microsoft.com/office/drawing/2014/main" id="{4B2564C3-A76B-4F57-8F54-8F18C3C273E8}"/>
              </a:ext>
            </a:extLst>
          </p:cNvPr>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3</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03128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校內研習作業說明</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28</a:t>
            </a:fld>
            <a:endParaRPr lang="zh-TW" altLang="en-US" dirty="0"/>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a:solidFill>
                  <a:schemeClr val="bg1"/>
                </a:solidFill>
                <a:latin typeface="微軟正黑體" panose="020B0604030504040204" pitchFamily="34" charset="-120"/>
                <a:ea typeface="微軟正黑體" panose="020B0604030504040204" pitchFamily="34" charset="-120"/>
              </a:rPr>
              <a:t>4</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02150" y="1470991"/>
            <a:ext cx="11306754" cy="2308324"/>
          </a:xfrm>
          <a:prstGeom prst="rect">
            <a:avLst/>
          </a:prstGeom>
          <a:noFill/>
        </p:spPr>
        <p:txBody>
          <a:bodyPr wrap="square" rtlCol="0">
            <a:spAutoFit/>
          </a:bodyPr>
          <a:lstStyle/>
          <a:p>
            <a:r>
              <a:rPr lang="zh-TW" altLang="en-US" sz="2400" b="1" dirty="0">
                <a:solidFill>
                  <a:srgbClr val="0D0D0D"/>
                </a:solidFill>
                <a:latin typeface="微軟正黑體" pitchFamily="34" charset="-120"/>
                <a:ea typeface="微軟正黑體" pitchFamily="34" charset="-120"/>
              </a:rPr>
              <a:t>●</a:t>
            </a:r>
            <a:r>
              <a:rPr lang="zh-TW" altLang="en-US" sz="2400" b="1" dirty="0">
                <a:latin typeface="微軟正黑體" panose="020B0604030504040204" pitchFamily="34" charset="-120"/>
                <a:ea typeface="微軟正黑體" panose="020B0604030504040204" pitchFamily="34" charset="-120"/>
              </a:rPr>
              <a:t>請於說明會議結束後自行辦理校內研習，以確實提升各系統填報人員之實務知能</a:t>
            </a:r>
            <a:endParaRPr lang="en-US" altLang="zh-TW" sz="2400" b="1" dirty="0">
              <a:latin typeface="微軟正黑體" panose="020B0604030504040204" pitchFamily="34" charset="-120"/>
              <a:ea typeface="微軟正黑體" panose="020B0604030504040204" pitchFamily="34" charset="-120"/>
            </a:endParaRPr>
          </a:p>
          <a:p>
            <a:endParaRPr lang="en-US" altLang="zh-TW" sz="2400" b="1" dirty="0">
              <a:solidFill>
                <a:srgbClr val="0D0D0D"/>
              </a:solidFill>
              <a:latin typeface="微軟正黑體" panose="020B0604030504040204" pitchFamily="34" charset="-120"/>
              <a:ea typeface="微軟正黑體" panose="020B0604030504040204" pitchFamily="34" charset="-120"/>
            </a:endParaRPr>
          </a:p>
          <a:p>
            <a:r>
              <a:rPr lang="zh-TW" altLang="en-US" sz="2400" b="1" dirty="0">
                <a:solidFill>
                  <a:srgbClr val="0D0D0D"/>
                </a:solidFill>
                <a:latin typeface="微軟正黑體" pitchFamily="34" charset="-120"/>
                <a:ea typeface="微軟正黑體" pitchFamily="34" charset="-120"/>
              </a:rPr>
              <a:t>●自</a:t>
            </a:r>
            <a:r>
              <a:rPr lang="en-US" altLang="zh-TW" sz="2400" b="1" dirty="0">
                <a:solidFill>
                  <a:srgbClr val="0D0D0D"/>
                </a:solidFill>
                <a:latin typeface="微軟正黑體" pitchFamily="34" charset="-120"/>
                <a:ea typeface="微軟正黑體" pitchFamily="34" charset="-120"/>
              </a:rPr>
              <a:t>11403</a:t>
            </a:r>
            <a:r>
              <a:rPr lang="zh-TW" altLang="en-US" sz="2400" b="1" dirty="0">
                <a:solidFill>
                  <a:srgbClr val="0D0D0D"/>
                </a:solidFill>
                <a:latin typeface="微軟正黑體" pitchFamily="34" charset="-120"/>
                <a:ea typeface="微軟正黑體" pitchFamily="34" charset="-120"/>
              </a:rPr>
              <a:t>期開始，校內說明會相關佐證不再需要上傳</a:t>
            </a:r>
            <a:br>
              <a:rPr lang="en-US" altLang="zh-TW" sz="2400" b="1" dirty="0">
                <a:solidFill>
                  <a:srgbClr val="0D0D0D"/>
                </a:solidFill>
                <a:latin typeface="微軟正黑體" pitchFamily="34" charset="-120"/>
                <a:ea typeface="微軟正黑體" pitchFamily="34" charset="-120"/>
              </a:rPr>
            </a:br>
            <a:r>
              <a:rPr lang="zh-TW" altLang="en-US" sz="2400" b="1" dirty="0">
                <a:latin typeface="微軟正黑體" panose="020B0604030504040204" pitchFamily="34" charset="-120"/>
                <a:ea typeface="微軟正黑體" panose="020B0604030504040204" pitchFamily="34" charset="-120"/>
              </a:rPr>
              <a:t>請將校內研習通知文件、會議簡報、簽到名冊、研習照片等相關文件資料留校備查，教育部將不定期抽查學校辦理情形，並納入行政考核之參據。</a:t>
            </a:r>
          </a:p>
          <a:p>
            <a:endParaRPr lang="en-US" altLang="zh-TW"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648693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5</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4738396" y="4631998"/>
            <a:ext cx="2558088"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聯絡資訊</a:t>
            </a:r>
          </a:p>
        </p:txBody>
      </p:sp>
    </p:spTree>
    <p:extLst>
      <p:ext uri="{BB962C8B-B14F-4D97-AF65-F5344CB8AC3E}">
        <p14:creationId xmlns:p14="http://schemas.microsoft.com/office/powerpoint/2010/main" val="3394049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2"/>
          <p:cNvSpPr txBox="1"/>
          <p:nvPr/>
        </p:nvSpPr>
        <p:spPr>
          <a:xfrm>
            <a:off x="0" y="277169"/>
            <a:ext cx="12191999" cy="1107996"/>
          </a:xfrm>
          <a:prstGeom prst="rect">
            <a:avLst/>
          </a:prstGeom>
          <a:solidFill>
            <a:schemeClr val="accent6">
              <a:lumMod val="75000"/>
            </a:schemeClr>
          </a:solidFill>
        </p:spPr>
        <p:txBody>
          <a:bodyPr wrap="square" rtlCol="0">
            <a:spAutoFit/>
          </a:bodyPr>
          <a:lstStyle/>
          <a:p>
            <a:pPr algn="ctr"/>
            <a:r>
              <a:rPr lang="zh-TW" altLang="en-US" sz="6600" b="1" dirty="0">
                <a:ln w="6350">
                  <a:noFill/>
                </a:ln>
                <a:solidFill>
                  <a:schemeClr val="accent6">
                    <a:lumMod val="60000"/>
                    <a:lumOff val="40000"/>
                  </a:schemeClr>
                </a:solidFill>
                <a:latin typeface="微軟正黑體" panose="020B0604030504040204" pitchFamily="34" charset="-120"/>
                <a:ea typeface="微軟正黑體" panose="020B0604030504040204" pitchFamily="34" charset="-120"/>
              </a:rPr>
              <a:t>報告大綱</a:t>
            </a:r>
            <a:endParaRPr lang="en-US" altLang="zh-CN" sz="6600" b="1" dirty="0">
              <a:ln w="6350">
                <a:noFill/>
              </a:ln>
              <a:solidFill>
                <a:schemeClr val="accent6">
                  <a:lumMod val="60000"/>
                  <a:lumOff val="40000"/>
                </a:schemeClr>
              </a:solidFill>
              <a:latin typeface="微軟正黑體" panose="020B0604030504040204" pitchFamily="34" charset="-120"/>
              <a:ea typeface="微軟正黑體" panose="020B0604030504040204" pitchFamily="34" charset="-120"/>
            </a:endParaRPr>
          </a:p>
        </p:txBody>
      </p:sp>
      <p:sp>
        <p:nvSpPr>
          <p:cNvPr id="6" name="椭圆 50"/>
          <p:cNvSpPr/>
          <p:nvPr/>
        </p:nvSpPr>
        <p:spPr>
          <a:xfrm>
            <a:off x="4363373" y="1592036"/>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a:latin typeface="微軟正黑體" panose="020B0604030504040204" pitchFamily="34" charset="-120"/>
                <a:ea typeface="微軟正黑體" panose="020B0604030504040204" pitchFamily="34" charset="-120"/>
              </a:rPr>
              <a:t>1</a:t>
            </a:r>
            <a:endParaRPr lang="zh-CN" altLang="en-US" sz="2200" b="1" dirty="0">
              <a:latin typeface="微軟正黑體" panose="020B0604030504040204" pitchFamily="34" charset="-120"/>
              <a:ea typeface="微軟正黑體" panose="020B0604030504040204" pitchFamily="34" charset="-120"/>
            </a:endParaRPr>
          </a:p>
        </p:txBody>
      </p:sp>
      <p:sp>
        <p:nvSpPr>
          <p:cNvPr id="19" name="椭圆 50"/>
          <p:cNvSpPr/>
          <p:nvPr/>
        </p:nvSpPr>
        <p:spPr>
          <a:xfrm>
            <a:off x="4363373" y="2438457"/>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2</a:t>
            </a:r>
          </a:p>
        </p:txBody>
      </p:sp>
      <p:sp>
        <p:nvSpPr>
          <p:cNvPr id="20" name="椭圆 50"/>
          <p:cNvSpPr/>
          <p:nvPr/>
        </p:nvSpPr>
        <p:spPr>
          <a:xfrm>
            <a:off x="4363373" y="4122719"/>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4</a:t>
            </a:r>
            <a:endParaRPr lang="zh-CN" altLang="en-US" sz="2200" b="1" dirty="0">
              <a:latin typeface="微軟正黑體" panose="020B0604030504040204" pitchFamily="34" charset="-120"/>
              <a:ea typeface="微軟正黑體" panose="020B0604030504040204" pitchFamily="34" charset="-120"/>
            </a:endParaRPr>
          </a:p>
        </p:txBody>
      </p:sp>
      <p:sp>
        <p:nvSpPr>
          <p:cNvPr id="21" name="椭圆 50"/>
          <p:cNvSpPr/>
          <p:nvPr/>
        </p:nvSpPr>
        <p:spPr>
          <a:xfrm>
            <a:off x="4363373" y="4966280"/>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5</a:t>
            </a:r>
            <a:endParaRPr lang="zh-CN" altLang="en-US" sz="2200" b="1" dirty="0">
              <a:latin typeface="微軟正黑體" panose="020B0604030504040204" pitchFamily="34" charset="-120"/>
              <a:ea typeface="微軟正黑體" panose="020B0604030504040204" pitchFamily="34" charset="-120"/>
            </a:endParaRPr>
          </a:p>
        </p:txBody>
      </p:sp>
      <p:sp>
        <p:nvSpPr>
          <p:cNvPr id="50" name="矩形 49"/>
          <p:cNvSpPr/>
          <p:nvPr/>
        </p:nvSpPr>
        <p:spPr>
          <a:xfrm>
            <a:off x="5180444" y="2435266"/>
            <a:ext cx="3877985"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表冊填報順序與匯入</a:t>
            </a:r>
          </a:p>
        </p:txBody>
      </p:sp>
      <p:sp>
        <p:nvSpPr>
          <p:cNvPr id="11" name="椭圆 50"/>
          <p:cNvSpPr/>
          <p:nvPr/>
        </p:nvSpPr>
        <p:spPr>
          <a:xfrm>
            <a:off x="4363373" y="3279158"/>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3</a:t>
            </a:r>
            <a:endParaRPr lang="zh-CN" altLang="en-US" sz="2200" b="1" dirty="0">
              <a:latin typeface="微軟正黑體" panose="020B0604030504040204" pitchFamily="34" charset="-120"/>
              <a:ea typeface="微軟正黑體" panose="020B0604030504040204" pitchFamily="34" charset="-120"/>
            </a:endParaRPr>
          </a:p>
        </p:txBody>
      </p:sp>
      <p:sp>
        <p:nvSpPr>
          <p:cNvPr id="12" name="矩形 11"/>
          <p:cNvSpPr/>
          <p:nvPr/>
        </p:nvSpPr>
        <p:spPr>
          <a:xfrm>
            <a:off x="5180443" y="1586878"/>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資料修正</a:t>
            </a:r>
          </a:p>
        </p:txBody>
      </p:sp>
      <p:sp>
        <p:nvSpPr>
          <p:cNvPr id="14" name="矩形 13"/>
          <p:cNvSpPr/>
          <p:nvPr/>
        </p:nvSpPr>
        <p:spPr>
          <a:xfrm>
            <a:off x="5182927" y="5007211"/>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聯絡資訊</a:t>
            </a:r>
          </a:p>
        </p:txBody>
      </p:sp>
      <p:sp>
        <p:nvSpPr>
          <p:cNvPr id="15" name="矩形 14">
            <a:extLst>
              <a:ext uri="{FF2B5EF4-FFF2-40B4-BE49-F238E27FC236}">
                <a16:creationId xmlns:a16="http://schemas.microsoft.com/office/drawing/2014/main" id="{ABC1D9F5-10D6-4D9A-A2AF-0C9FBB862D64}"/>
              </a:ext>
            </a:extLst>
          </p:cNvPr>
          <p:cNvSpPr/>
          <p:nvPr/>
        </p:nvSpPr>
        <p:spPr>
          <a:xfrm>
            <a:off x="5180443" y="3283654"/>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資料檢核</a:t>
            </a:r>
          </a:p>
        </p:txBody>
      </p:sp>
      <p:sp>
        <p:nvSpPr>
          <p:cNvPr id="16" name="矩形 15">
            <a:extLst>
              <a:ext uri="{FF2B5EF4-FFF2-40B4-BE49-F238E27FC236}">
                <a16:creationId xmlns:a16="http://schemas.microsoft.com/office/drawing/2014/main" id="{88BD4E49-67C3-469F-ADD3-6FE8387ABFA2}"/>
              </a:ext>
            </a:extLst>
          </p:cNvPr>
          <p:cNvSpPr/>
          <p:nvPr/>
        </p:nvSpPr>
        <p:spPr>
          <a:xfrm>
            <a:off x="5180444" y="4163650"/>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其他事項</a:t>
            </a:r>
          </a:p>
        </p:txBody>
      </p:sp>
    </p:spTree>
    <p:extLst>
      <p:ext uri="{BB962C8B-B14F-4D97-AF65-F5344CB8AC3E}">
        <p14:creationId xmlns:p14="http://schemas.microsoft.com/office/powerpoint/2010/main" val="2220019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聯絡資料</a:t>
            </a:r>
            <a:r>
              <a:rPr lang="en-US" altLang="zh-TW" sz="4400" dirty="0">
                <a:solidFill>
                  <a:schemeClr val="accent6">
                    <a:lumMod val="50000"/>
                  </a:schemeClr>
                </a:solidFill>
              </a:rPr>
              <a:t>-</a:t>
            </a:r>
            <a:r>
              <a:rPr lang="zh-TW" altLang="en-US" sz="4400" dirty="0">
                <a:solidFill>
                  <a:schemeClr val="accent6">
                    <a:lumMod val="50000"/>
                  </a:schemeClr>
                </a:solidFill>
              </a:rPr>
              <a:t>電話號碼</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제목 44"/>
          <p:cNvSpPr txBox="1">
            <a:spLocks/>
          </p:cNvSpPr>
          <p:nvPr/>
        </p:nvSpPr>
        <p:spPr bwMode="auto">
          <a:xfrm>
            <a:off x="2416175" y="1443038"/>
            <a:ext cx="7359650" cy="1581150"/>
          </a:xfrm>
          <a:prstGeom prst="rect">
            <a:avLst/>
          </a:prstGeom>
          <a:noFill/>
          <a:ln w="9525">
            <a:noFill/>
            <a:miter lim="800000"/>
            <a:headEnd/>
            <a:tailEnd/>
          </a:ln>
        </p:spPr>
        <p:txBody>
          <a:bodyPr anchor="ctr"/>
          <a:lstStyle/>
          <a:p>
            <a:pPr fontAlgn="auto">
              <a:spcBef>
                <a:spcPts val="0"/>
              </a:spcBef>
              <a:spcAft>
                <a:spcPts val="0"/>
              </a:spcAft>
              <a:defRPr/>
            </a:pPr>
            <a:r>
              <a:rPr kumimoji="0" lang="en-US" altLang="zh-TW" sz="9600" b="1" kern="0" dirty="0">
                <a:latin typeface="微軟正黑體" panose="020B0604030504040204" pitchFamily="34" charset="-120"/>
                <a:ea typeface="微軟正黑體" panose="020B0604030504040204" pitchFamily="34" charset="-120"/>
                <a:cs typeface="+mj-cs"/>
              </a:rPr>
              <a:t>05-5342601</a:t>
            </a:r>
            <a:endParaRPr kumimoji="0" lang="en-US" altLang="ko-KR" sz="9600" b="1" kern="0" dirty="0">
              <a:latin typeface="微軟正黑體" panose="020B0604030504040204" pitchFamily="34" charset="-120"/>
              <a:ea typeface="微軟正黑體" panose="020B0604030504040204" pitchFamily="34" charset="-120"/>
              <a:cs typeface="+mj-cs"/>
            </a:endParaRPr>
          </a:p>
        </p:txBody>
      </p:sp>
      <p:sp>
        <p:nvSpPr>
          <p:cNvPr id="6" name="矩形 16"/>
          <p:cNvSpPr>
            <a:spLocks noChangeArrowheads="1"/>
          </p:cNvSpPr>
          <p:nvPr/>
        </p:nvSpPr>
        <p:spPr bwMode="auto">
          <a:xfrm>
            <a:off x="2416175" y="5588000"/>
            <a:ext cx="9137650"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kumimoji="0" lang="zh-TW" altLang="en-US" sz="3200" b="1" dirty="0">
                <a:solidFill>
                  <a:schemeClr val="tx1"/>
                </a:solidFill>
                <a:latin typeface="微軟正黑體" panose="020B0604030504040204" pitchFamily="34" charset="-120"/>
                <a:cs typeface="HY얕은샘물M"/>
              </a:rPr>
              <a:t>煩請確實依</a:t>
            </a:r>
            <a:r>
              <a:rPr kumimoji="0" lang="zh-TW" altLang="en-US" sz="3200" b="1" u="sng" dirty="0">
                <a:solidFill>
                  <a:srgbClr val="FF0000"/>
                </a:solidFill>
                <a:latin typeface="微軟正黑體" panose="020B0604030504040204" pitchFamily="34" charset="-120"/>
                <a:cs typeface="HY얕은샘물M"/>
              </a:rPr>
              <a:t>分機功能</a:t>
            </a:r>
            <a:r>
              <a:rPr kumimoji="0" lang="zh-TW" altLang="en-US" sz="3200" b="1" dirty="0">
                <a:solidFill>
                  <a:schemeClr val="tx1"/>
                </a:solidFill>
                <a:latin typeface="微軟正黑體" panose="020B0604030504040204" pitchFamily="34" charset="-120"/>
                <a:cs typeface="HY얕은샘물M"/>
              </a:rPr>
              <a:t>來電洽詢，可節省等待時間</a:t>
            </a:r>
            <a:r>
              <a:rPr kumimoji="0" lang="en-US" altLang="zh-TW" sz="3200" b="1" dirty="0">
                <a:solidFill>
                  <a:schemeClr val="tx1"/>
                </a:solidFill>
                <a:latin typeface="微軟正黑體" panose="020B0604030504040204" pitchFamily="34" charset="-120"/>
                <a:cs typeface="HY얕은샘물M"/>
              </a:rPr>
              <a:t> </a:t>
            </a:r>
            <a:endParaRPr kumimoji="0" lang="zh-TW" altLang="en-US" sz="3200" b="1" dirty="0">
              <a:solidFill>
                <a:schemeClr val="tx1"/>
              </a:solidFill>
              <a:latin typeface="微軟正黑體" panose="020B0604030504040204" pitchFamily="34" charset="-120"/>
              <a:cs typeface="HY얕은샘물M"/>
            </a:endParaRPr>
          </a:p>
        </p:txBody>
      </p:sp>
      <p:graphicFrame>
        <p:nvGraphicFramePr>
          <p:cNvPr id="7" name="資料庫圖表 6"/>
          <p:cNvGraphicFramePr/>
          <p:nvPr>
            <p:extLst>
              <p:ext uri="{D42A27DB-BD31-4B8C-83A1-F6EECF244321}">
                <p14:modId xmlns:p14="http://schemas.microsoft.com/office/powerpoint/2010/main" val="3626271368"/>
              </p:ext>
            </p:extLst>
          </p:nvPr>
        </p:nvGraphicFramePr>
        <p:xfrm>
          <a:off x="2586037" y="2312893"/>
          <a:ext cx="6910387" cy="3595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投影片編號版面配置區 7"/>
          <p:cNvSpPr>
            <a:spLocks noGrp="1"/>
          </p:cNvSpPr>
          <p:nvPr>
            <p:ph type="sldNum" sz="quarter" idx="4"/>
          </p:nvPr>
        </p:nvSpPr>
        <p:spPr/>
        <p:txBody>
          <a:bodyPr/>
          <a:lstStyle/>
          <a:p>
            <a:fld id="{BA36ACD9-F410-4E0C-AA39-2C3CA9F8E6F8}" type="slidenum">
              <a:rPr lang="zh-TW" altLang="en-US" smtClean="0"/>
              <a:t>30</a:t>
            </a:fld>
            <a:endParaRPr lang="zh-TW" altLang="en-US" dirty="0"/>
          </a:p>
        </p:txBody>
      </p:sp>
    </p:spTree>
    <p:extLst>
      <p:ext uri="{BB962C8B-B14F-4D97-AF65-F5344CB8AC3E}">
        <p14:creationId xmlns:p14="http://schemas.microsoft.com/office/powerpoint/2010/main" val="30769322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聯絡資料</a:t>
            </a:r>
            <a:r>
              <a:rPr lang="en-US" altLang="zh-TW" sz="4400" dirty="0">
                <a:solidFill>
                  <a:schemeClr val="accent6">
                    <a:lumMod val="50000"/>
                  </a:schemeClr>
                </a:solidFill>
              </a:rPr>
              <a:t>-</a:t>
            </a:r>
            <a:r>
              <a:rPr lang="zh-TW" altLang="en-US" sz="4400" dirty="0">
                <a:solidFill>
                  <a:schemeClr val="accent6">
                    <a:lumMod val="50000"/>
                  </a:schemeClr>
                </a:solidFill>
              </a:rPr>
              <a:t>信箱功能</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8" name="矩形 16"/>
          <p:cNvSpPr>
            <a:spLocks noChangeArrowheads="1"/>
          </p:cNvSpPr>
          <p:nvPr/>
        </p:nvSpPr>
        <p:spPr bwMode="auto">
          <a:xfrm>
            <a:off x="2124075" y="5357813"/>
            <a:ext cx="1006792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lang="zh-TW" altLang="en-US" sz="3200" b="1" dirty="0">
                <a:solidFill>
                  <a:schemeClr val="tx1"/>
                </a:solidFill>
                <a:latin typeface="微軟正黑體" panose="020B0604030504040204" pitchFamily="34" charset="-120"/>
                <a:cs typeface="HY얕은샘물M"/>
              </a:rPr>
              <a:t>煩請確實依</a:t>
            </a:r>
            <a:r>
              <a:rPr lang="zh-TW" altLang="en-US" sz="3200" b="1" u="sng" dirty="0">
                <a:solidFill>
                  <a:srgbClr val="FF0000"/>
                </a:solidFill>
                <a:latin typeface="微軟正黑體" panose="020B0604030504040204" pitchFamily="34" charset="-120"/>
                <a:cs typeface="HY얕은샘물M"/>
              </a:rPr>
              <a:t>信箱功能</a:t>
            </a:r>
            <a:r>
              <a:rPr lang="zh-TW" altLang="en-US" sz="3200" b="1" dirty="0">
                <a:solidFill>
                  <a:schemeClr val="tx1"/>
                </a:solidFill>
                <a:latin typeface="微軟正黑體" panose="020B0604030504040204" pitchFamily="34" charset="-120"/>
                <a:cs typeface="HY얕은샘물M"/>
              </a:rPr>
              <a:t>分類</a:t>
            </a:r>
            <a:r>
              <a:rPr lang="en-US" altLang="zh-TW" sz="3200" b="1" dirty="0">
                <a:solidFill>
                  <a:schemeClr val="tx1"/>
                </a:solidFill>
                <a:latin typeface="微軟正黑體" panose="020B0604030504040204" pitchFamily="34" charset="-120"/>
                <a:cs typeface="HY얕은샘물M"/>
              </a:rPr>
              <a:t>Mail</a:t>
            </a:r>
            <a:r>
              <a:rPr lang="zh-TW" altLang="en-US" sz="3200" b="1" dirty="0">
                <a:solidFill>
                  <a:schemeClr val="tx1"/>
                </a:solidFill>
                <a:latin typeface="微軟正黑體" panose="020B0604030504040204" pitchFamily="34" charset="-120"/>
                <a:cs typeface="HY얕은샘물M"/>
              </a:rPr>
              <a:t>問題，可節省轉信時間</a:t>
            </a:r>
            <a:endParaRPr lang="en-US" altLang="zh-TW" sz="3200" b="1" dirty="0">
              <a:solidFill>
                <a:schemeClr val="tx1"/>
              </a:solidFill>
              <a:latin typeface="微軟正黑體" panose="020B0604030504040204" pitchFamily="34" charset="-120"/>
              <a:cs typeface="HY얕은샘물M"/>
            </a:endParaRPr>
          </a:p>
          <a:p>
            <a:pPr eaLnBrk="1" hangingPunct="1">
              <a:lnSpc>
                <a:spcPts val="6500"/>
              </a:lnSpc>
              <a:spcBef>
                <a:spcPct val="0"/>
              </a:spcBef>
              <a:buClrTx/>
              <a:buSzTx/>
              <a:buFontTx/>
              <a:buNone/>
            </a:pPr>
            <a:r>
              <a:rPr kumimoji="0" lang="en-US" altLang="zh-TW" sz="1800" b="1" dirty="0">
                <a:solidFill>
                  <a:schemeClr val="tx1"/>
                </a:solidFill>
                <a:latin typeface="微軟正黑體" panose="020B0604030504040204" pitchFamily="34" charset="-120"/>
                <a:ea typeface="HY얕은샘물M"/>
                <a:cs typeface="HY얕은샘물M"/>
              </a:rPr>
              <a:t> </a:t>
            </a:r>
            <a:endParaRPr kumimoji="0" lang="zh-TW" altLang="en-US" sz="1800" b="1" dirty="0">
              <a:solidFill>
                <a:schemeClr val="tx1"/>
              </a:solidFill>
              <a:latin typeface="微軟正黑體" panose="020B0604030504040204" pitchFamily="34" charset="-120"/>
              <a:ea typeface="HY얕은샘물M"/>
              <a:cs typeface="HY얕은샘물M"/>
            </a:endParaRPr>
          </a:p>
        </p:txBody>
      </p:sp>
      <p:graphicFrame>
        <p:nvGraphicFramePr>
          <p:cNvPr id="9" name="資料庫圖表 8"/>
          <p:cNvGraphicFramePr/>
          <p:nvPr>
            <p:extLst>
              <p:ext uri="{D42A27DB-BD31-4B8C-83A1-F6EECF244321}">
                <p14:modId xmlns:p14="http://schemas.microsoft.com/office/powerpoint/2010/main" val="2135730513"/>
              </p:ext>
            </p:extLst>
          </p:nvPr>
        </p:nvGraphicFramePr>
        <p:xfrm>
          <a:off x="1498735" y="403094"/>
          <a:ext cx="7940675" cy="5751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31</a:t>
            </a:fld>
            <a:endParaRPr lang="zh-TW" altLang="en-US" dirty="0"/>
          </a:p>
        </p:txBody>
      </p:sp>
    </p:spTree>
    <p:extLst>
      <p:ext uri="{BB962C8B-B14F-4D97-AF65-F5344CB8AC3E}">
        <p14:creationId xmlns:p14="http://schemas.microsoft.com/office/powerpoint/2010/main" val="30378347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txBox="1">
            <a:spLocks/>
          </p:cNvSpPr>
          <p:nvPr/>
        </p:nvSpPr>
        <p:spPr>
          <a:xfrm>
            <a:off x="2960371" y="2598203"/>
            <a:ext cx="7810500" cy="23876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TW" altLang="en-US" sz="9600" b="1" dirty="0">
                <a:latin typeface="微軟正黑體" panose="020B0604030504040204" pitchFamily="34" charset="-120"/>
                <a:ea typeface="微軟正黑體" panose="020B0604030504040204" pitchFamily="34" charset="-120"/>
              </a:rPr>
              <a:t>敬祝填表順利</a:t>
            </a:r>
          </a:p>
        </p:txBody>
      </p:sp>
      <p:sp>
        <p:nvSpPr>
          <p:cNvPr id="3" name="矩形 2"/>
          <p:cNvSpPr/>
          <p:nvPr/>
        </p:nvSpPr>
        <p:spPr>
          <a:xfrm>
            <a:off x="6488113" y="4058637"/>
            <a:ext cx="3937000" cy="584200"/>
          </a:xfrm>
          <a:prstGeom prst="rect">
            <a:avLst/>
          </a:prstGeom>
        </p:spPr>
        <p:txBody>
          <a:bodyPr wrap="none">
            <a:spAutoFit/>
          </a:bodyPr>
          <a:lstStyle/>
          <a:p>
            <a:pPr eaLnBrk="1" fontAlgn="auto" latinLnBrk="1" hangingPunct="1">
              <a:spcBef>
                <a:spcPts val="0"/>
              </a:spcBef>
              <a:spcAft>
                <a:spcPts val="0"/>
              </a:spcAft>
              <a:defRPr/>
            </a:pPr>
            <a:r>
              <a:rPr lang="zh-TW" altLang="en-US" sz="3200" b="1" spc="50" dirty="0">
                <a:ln w="11430">
                  <a:noFill/>
                </a:ln>
                <a:latin typeface="微軟正黑體" panose="020B0604030504040204" pitchFamily="34" charset="-120"/>
                <a:ea typeface="微軟正黑體" panose="020B0604030504040204" pitchFamily="34" charset="-120"/>
              </a:rPr>
              <a:t>校務資料庫維運小組</a:t>
            </a:r>
          </a:p>
        </p:txBody>
      </p:sp>
      <p:grpSp>
        <p:nvGrpSpPr>
          <p:cNvPr id="4" name="组合 36"/>
          <p:cNvGrpSpPr/>
          <p:nvPr/>
        </p:nvGrpSpPr>
        <p:grpSpPr>
          <a:xfrm>
            <a:off x="1009171" y="1435353"/>
            <a:ext cx="1363850" cy="2185147"/>
            <a:chOff x="996950" y="2262188"/>
            <a:chExt cx="434975" cy="696913"/>
          </a:xfrm>
        </p:grpSpPr>
        <p:sp>
          <p:nvSpPr>
            <p:cNvPr id="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37"/>
          <p:cNvGrpSpPr/>
          <p:nvPr/>
        </p:nvGrpSpPr>
        <p:grpSpPr>
          <a:xfrm>
            <a:off x="446709" y="708630"/>
            <a:ext cx="2399181" cy="2399181"/>
            <a:chOff x="817563" y="2030413"/>
            <a:chExt cx="765175" cy="765175"/>
          </a:xfrm>
          <a:solidFill>
            <a:schemeClr val="bg1">
              <a:lumMod val="75000"/>
            </a:schemeClr>
          </a:solidFill>
        </p:grpSpPr>
        <p:grpSp>
          <p:nvGrpSpPr>
            <p:cNvPr id="66" name="组合 45"/>
            <p:cNvGrpSpPr/>
            <p:nvPr/>
          </p:nvGrpSpPr>
          <p:grpSpPr>
            <a:xfrm>
              <a:off x="1050925" y="2039938"/>
              <a:ext cx="495300" cy="269876"/>
              <a:chOff x="1050925" y="2039938"/>
              <a:chExt cx="495300" cy="269876"/>
            </a:xfrm>
            <a:grpFill/>
          </p:grpSpPr>
          <p:sp>
            <p:nvSpPr>
              <p:cNvPr id="465"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46"/>
            <p:cNvGrpSpPr/>
            <p:nvPr/>
          </p:nvGrpSpPr>
          <p:grpSpPr>
            <a:xfrm>
              <a:off x="1341438" y="2374901"/>
              <a:ext cx="174625" cy="404812"/>
              <a:chOff x="1341438" y="2374901"/>
              <a:chExt cx="174625" cy="404812"/>
            </a:xfrm>
            <a:grpFill/>
          </p:grpSpPr>
          <p:sp>
            <p:nvSpPr>
              <p:cNvPr id="392"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4"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47"/>
            <p:cNvGrpSpPr/>
            <p:nvPr/>
          </p:nvGrpSpPr>
          <p:grpSpPr>
            <a:xfrm>
              <a:off x="817563" y="2030413"/>
              <a:ext cx="765175" cy="765175"/>
              <a:chOff x="817563" y="2030413"/>
              <a:chExt cx="765175" cy="765175"/>
            </a:xfrm>
            <a:grpFill/>
          </p:grpSpPr>
          <p:grpSp>
            <p:nvGrpSpPr>
              <p:cNvPr id="69" name="Group 407"/>
              <p:cNvGrpSpPr/>
              <p:nvPr/>
            </p:nvGrpSpPr>
            <p:grpSpPr bwMode="auto">
              <a:xfrm>
                <a:off x="817563" y="2030413"/>
                <a:ext cx="765175" cy="763588"/>
                <a:chOff x="515" y="1279"/>
                <a:chExt cx="482" cy="481"/>
              </a:xfrm>
              <a:grpFill/>
            </p:grpSpPr>
            <p:sp>
              <p:nvSpPr>
                <p:cNvPr id="192"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49"/>
              <p:cNvGrpSpPr/>
              <p:nvPr/>
            </p:nvGrpSpPr>
            <p:grpSpPr>
              <a:xfrm>
                <a:off x="819150" y="2128838"/>
                <a:ext cx="293688" cy="666750"/>
                <a:chOff x="819150" y="2128838"/>
                <a:chExt cx="293688" cy="666750"/>
              </a:xfrm>
              <a:grpFill/>
            </p:grpSpPr>
            <p:sp>
              <p:nvSpPr>
                <p:cNvPr id="71"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03" name="组合 38"/>
          <p:cNvGrpSpPr/>
          <p:nvPr/>
        </p:nvGrpSpPr>
        <p:grpSpPr>
          <a:xfrm>
            <a:off x="1696072" y="3560233"/>
            <a:ext cx="9286253" cy="1037669"/>
            <a:chOff x="1216025" y="2955926"/>
            <a:chExt cx="1971675" cy="215900"/>
          </a:xfrm>
        </p:grpSpPr>
        <p:sp>
          <p:nvSpPr>
            <p:cNvPr id="504" name="Line 502"/>
            <p:cNvSpPr>
              <a:spLocks noChangeShapeType="1"/>
            </p:cNvSpPr>
            <p:nvPr/>
          </p:nvSpPr>
          <p:spPr bwMode="auto">
            <a:xfrm>
              <a:off x="3187700" y="3074988"/>
              <a:ext cx="0" cy="96838"/>
            </a:xfrm>
            <a:prstGeom prst="line">
              <a:avLst/>
            </a:prstGeom>
            <a:noFill/>
            <a:ln w="7938"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5"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7938"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06" name="组合 39"/>
          <p:cNvGrpSpPr/>
          <p:nvPr/>
        </p:nvGrpSpPr>
        <p:grpSpPr>
          <a:xfrm>
            <a:off x="10840464" y="4568995"/>
            <a:ext cx="283722" cy="443004"/>
            <a:chOff x="3141663" y="3136901"/>
            <a:chExt cx="90488" cy="141288"/>
          </a:xfrm>
        </p:grpSpPr>
        <p:sp>
          <p:nvSpPr>
            <p:cNvPr id="507"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rgbClr val="E440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9603283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txBox="1">
            <a:spLocks/>
          </p:cNvSpPr>
          <p:nvPr/>
        </p:nvSpPr>
        <p:spPr>
          <a:xfrm>
            <a:off x="2821740" y="2513399"/>
            <a:ext cx="7810500" cy="23876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TW" altLang="en-US" sz="10600" b="1" dirty="0">
                <a:latin typeface="微軟正黑體" panose="020B0604030504040204" pitchFamily="34" charset="-120"/>
                <a:ea typeface="微軟正黑體" panose="020B0604030504040204" pitchFamily="34" charset="-120"/>
              </a:rPr>
              <a:t>感謝蒞臨</a:t>
            </a:r>
            <a:br>
              <a:rPr lang="zh-TW" altLang="en-US" sz="10600" b="1" dirty="0">
                <a:latin typeface="微軟正黑體" panose="020B0604030504040204" pitchFamily="34" charset="-120"/>
                <a:ea typeface="微軟正黑體" panose="020B0604030504040204" pitchFamily="34" charset="-120"/>
              </a:rPr>
            </a:br>
            <a:r>
              <a:rPr lang="zh-TW" altLang="en-US" sz="10600" b="1" dirty="0">
                <a:latin typeface="微軟正黑體" panose="020B0604030504040204" pitchFamily="34" charset="-120"/>
                <a:ea typeface="微軟正黑體" panose="020B0604030504040204" pitchFamily="34" charset="-120"/>
              </a:rPr>
              <a:t>    後會有期！</a:t>
            </a:r>
          </a:p>
        </p:txBody>
      </p:sp>
      <p:sp>
        <p:nvSpPr>
          <p:cNvPr id="3" name="矩形 2"/>
          <p:cNvSpPr/>
          <p:nvPr/>
        </p:nvSpPr>
        <p:spPr>
          <a:xfrm>
            <a:off x="7506855" y="5954712"/>
            <a:ext cx="3937000" cy="584200"/>
          </a:xfrm>
          <a:prstGeom prst="rect">
            <a:avLst/>
          </a:prstGeom>
        </p:spPr>
        <p:txBody>
          <a:bodyPr wrap="none">
            <a:spAutoFit/>
          </a:bodyPr>
          <a:lstStyle/>
          <a:p>
            <a:pPr eaLnBrk="1" fontAlgn="auto" latinLnBrk="1" hangingPunct="1">
              <a:spcBef>
                <a:spcPts val="0"/>
              </a:spcBef>
              <a:spcAft>
                <a:spcPts val="0"/>
              </a:spcAft>
              <a:defRPr/>
            </a:pPr>
            <a:r>
              <a:rPr lang="zh-TW" altLang="en-US" sz="3200" b="1" spc="50" dirty="0">
                <a:ln w="11430">
                  <a:noFill/>
                </a:ln>
                <a:latin typeface="微軟正黑體" panose="020B0604030504040204" pitchFamily="34" charset="-120"/>
                <a:ea typeface="微軟正黑體" panose="020B0604030504040204" pitchFamily="34" charset="-120"/>
              </a:rPr>
              <a:t>校務資料庫維運小組</a:t>
            </a:r>
          </a:p>
        </p:txBody>
      </p:sp>
      <p:grpSp>
        <p:nvGrpSpPr>
          <p:cNvPr id="4" name="组合 36"/>
          <p:cNvGrpSpPr/>
          <p:nvPr/>
        </p:nvGrpSpPr>
        <p:grpSpPr>
          <a:xfrm>
            <a:off x="1009171" y="1435353"/>
            <a:ext cx="1363850" cy="2185147"/>
            <a:chOff x="996950" y="2262188"/>
            <a:chExt cx="434975" cy="696913"/>
          </a:xfrm>
        </p:grpSpPr>
        <p:sp>
          <p:nvSpPr>
            <p:cNvPr id="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37"/>
          <p:cNvGrpSpPr/>
          <p:nvPr/>
        </p:nvGrpSpPr>
        <p:grpSpPr>
          <a:xfrm>
            <a:off x="446709" y="708630"/>
            <a:ext cx="2399181" cy="2399181"/>
            <a:chOff x="817563" y="2030413"/>
            <a:chExt cx="765175" cy="765175"/>
          </a:xfrm>
          <a:solidFill>
            <a:schemeClr val="bg1">
              <a:lumMod val="75000"/>
            </a:schemeClr>
          </a:solidFill>
        </p:grpSpPr>
        <p:grpSp>
          <p:nvGrpSpPr>
            <p:cNvPr id="66" name="组合 45"/>
            <p:cNvGrpSpPr/>
            <p:nvPr/>
          </p:nvGrpSpPr>
          <p:grpSpPr>
            <a:xfrm>
              <a:off x="1050925" y="2039938"/>
              <a:ext cx="495300" cy="269876"/>
              <a:chOff x="1050925" y="2039938"/>
              <a:chExt cx="495300" cy="269876"/>
            </a:xfrm>
            <a:grpFill/>
          </p:grpSpPr>
          <p:sp>
            <p:nvSpPr>
              <p:cNvPr id="465"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46"/>
            <p:cNvGrpSpPr/>
            <p:nvPr/>
          </p:nvGrpSpPr>
          <p:grpSpPr>
            <a:xfrm>
              <a:off x="1341438" y="2374901"/>
              <a:ext cx="174625" cy="404812"/>
              <a:chOff x="1341438" y="2374901"/>
              <a:chExt cx="174625" cy="404812"/>
            </a:xfrm>
            <a:grpFill/>
          </p:grpSpPr>
          <p:sp>
            <p:nvSpPr>
              <p:cNvPr id="392"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4"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47"/>
            <p:cNvGrpSpPr/>
            <p:nvPr/>
          </p:nvGrpSpPr>
          <p:grpSpPr>
            <a:xfrm>
              <a:off x="817563" y="2030413"/>
              <a:ext cx="765175" cy="765175"/>
              <a:chOff x="817563" y="2030413"/>
              <a:chExt cx="765175" cy="765175"/>
            </a:xfrm>
            <a:grpFill/>
          </p:grpSpPr>
          <p:grpSp>
            <p:nvGrpSpPr>
              <p:cNvPr id="69" name="Group 407"/>
              <p:cNvGrpSpPr/>
              <p:nvPr/>
            </p:nvGrpSpPr>
            <p:grpSpPr bwMode="auto">
              <a:xfrm>
                <a:off x="817563" y="2030413"/>
                <a:ext cx="765175" cy="763588"/>
                <a:chOff x="515" y="1279"/>
                <a:chExt cx="482" cy="481"/>
              </a:xfrm>
              <a:grpFill/>
            </p:grpSpPr>
            <p:sp>
              <p:nvSpPr>
                <p:cNvPr id="192"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49"/>
              <p:cNvGrpSpPr/>
              <p:nvPr/>
            </p:nvGrpSpPr>
            <p:grpSpPr>
              <a:xfrm>
                <a:off x="819150" y="2128838"/>
                <a:ext cx="293688" cy="666750"/>
                <a:chOff x="819150" y="2128838"/>
                <a:chExt cx="293688" cy="666750"/>
              </a:xfrm>
              <a:grpFill/>
            </p:grpSpPr>
            <p:sp>
              <p:nvSpPr>
                <p:cNvPr id="71"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03" name="组合 38"/>
          <p:cNvGrpSpPr/>
          <p:nvPr/>
        </p:nvGrpSpPr>
        <p:grpSpPr>
          <a:xfrm>
            <a:off x="1696072" y="3560233"/>
            <a:ext cx="9543428" cy="948070"/>
            <a:chOff x="1216025" y="2955926"/>
            <a:chExt cx="1971675" cy="215900"/>
          </a:xfrm>
        </p:grpSpPr>
        <p:sp>
          <p:nvSpPr>
            <p:cNvPr id="504" name="Line 502"/>
            <p:cNvSpPr>
              <a:spLocks noChangeShapeType="1"/>
            </p:cNvSpPr>
            <p:nvPr/>
          </p:nvSpPr>
          <p:spPr bwMode="auto">
            <a:xfrm>
              <a:off x="3187700" y="3074988"/>
              <a:ext cx="0" cy="96838"/>
            </a:xfrm>
            <a:prstGeom prst="line">
              <a:avLst/>
            </a:prstGeom>
            <a:noFill/>
            <a:ln w="7938"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5"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7938"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06" name="组合 39"/>
          <p:cNvGrpSpPr/>
          <p:nvPr/>
        </p:nvGrpSpPr>
        <p:grpSpPr>
          <a:xfrm>
            <a:off x="11097639" y="4412738"/>
            <a:ext cx="283722" cy="443004"/>
            <a:chOff x="3141663" y="3136901"/>
            <a:chExt cx="90488" cy="141288"/>
          </a:xfrm>
        </p:grpSpPr>
        <p:sp>
          <p:nvSpPr>
            <p:cNvPr id="507"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rgbClr val="E440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488186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1</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資料修正</a:t>
            </a:r>
          </a:p>
        </p:txBody>
      </p:sp>
    </p:spTree>
    <p:extLst>
      <p:ext uri="{BB962C8B-B14F-4D97-AF65-F5344CB8AC3E}">
        <p14:creationId xmlns:p14="http://schemas.microsoft.com/office/powerpoint/2010/main" val="3505627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資料修正</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362793" y="952499"/>
            <a:ext cx="8258671" cy="172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endParaRPr lang="en-US" altLang="zh-TW" sz="2800" b="1" dirty="0">
              <a:solidFill>
                <a:srgbClr val="0D0D0D"/>
              </a:solidFill>
              <a:latin typeface="微軟正黑體" pitchFamily="34" charset="-120"/>
              <a:ea typeface="微軟正黑體" pitchFamily="34" charset="-120"/>
            </a:endParaRPr>
          </a:p>
          <a:p>
            <a:pPr latinLnBrk="1">
              <a:defRPr/>
            </a:pPr>
            <a:r>
              <a:rPr lang="zh-TW" altLang="en-US" sz="2800" b="1" dirty="0">
                <a:solidFill>
                  <a:srgbClr val="0D0D0D"/>
                </a:solidFill>
                <a:latin typeface="微軟正黑體" pitchFamily="34" charset="-120"/>
                <a:ea typeface="微軟正黑體" pitchFamily="34" charset="-120"/>
              </a:rPr>
              <a:t>本期開放</a:t>
            </a:r>
            <a:r>
              <a:rPr lang="zh-TW" altLang="en-US" sz="2800" b="1" dirty="0">
                <a:latin typeface="微軟正黑體" pitchFamily="34" charset="-120"/>
                <a:ea typeface="微軟正黑體" pitchFamily="34" charset="-120"/>
              </a:rPr>
              <a:t>學校申請暨</a:t>
            </a:r>
            <a:r>
              <a:rPr lang="zh-TW" altLang="en-US" sz="2800" b="1" dirty="0">
                <a:solidFill>
                  <a:srgbClr val="0D0D0D"/>
                </a:solidFill>
                <a:latin typeface="微軟正黑體" pitchFamily="34" charset="-120"/>
                <a:ea typeface="微軟正黑體" pitchFamily="34" charset="-120"/>
              </a:rPr>
              <a:t>修正</a:t>
            </a:r>
            <a:r>
              <a:rPr lang="zh-TW" altLang="en-US" sz="2800" b="1" dirty="0">
                <a:solidFill>
                  <a:srgbClr val="FF0000"/>
                </a:solidFill>
                <a:latin typeface="微軟正黑體" pitchFamily="34" charset="-120"/>
                <a:ea typeface="微軟正黑體" pitchFamily="34" charset="-120"/>
              </a:rPr>
              <a:t>「當期及歷史資料」</a:t>
            </a:r>
            <a:r>
              <a:rPr lang="zh-TW" altLang="en-US" sz="2800" b="1" dirty="0">
                <a:solidFill>
                  <a:srgbClr val="0D0D0D"/>
                </a:solidFill>
                <a:latin typeface="微軟正黑體" pitchFamily="34" charset="-120"/>
                <a:ea typeface="微軟正黑體" pitchFamily="34" charset="-120"/>
              </a:rPr>
              <a:t>時間：</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rgbClr val="FF0000"/>
              </a:solidFill>
              <a:latin typeface="微軟正黑體" pitchFamily="34" charset="-120"/>
              <a:ea typeface="微軟正黑體" pitchFamily="34" charset="-120"/>
            </a:endParaRPr>
          </a:p>
          <a:p>
            <a:pPr latinLnBrk="1">
              <a:defRPr/>
            </a:pPr>
            <a:r>
              <a:rPr lang="en-US" altLang="zh-TW" sz="2800" b="1" dirty="0">
                <a:solidFill>
                  <a:srgbClr val="FF0000"/>
                </a:solidFill>
                <a:latin typeface="微軟正黑體" pitchFamily="34" charset="-120"/>
                <a:ea typeface="微軟正黑體" pitchFamily="34" charset="-120"/>
              </a:rPr>
              <a:t>5/7(</a:t>
            </a:r>
            <a:r>
              <a:rPr lang="zh-TW" altLang="en-US" sz="2800" b="1" dirty="0">
                <a:solidFill>
                  <a:srgbClr val="FF0000"/>
                </a:solidFill>
                <a:latin typeface="微軟正黑體" pitchFamily="34" charset="-120"/>
                <a:ea typeface="微軟正黑體" pitchFamily="34" charset="-120"/>
              </a:rPr>
              <a:t>四</a:t>
            </a:r>
            <a:r>
              <a:rPr lang="en-US" altLang="zh-TW" sz="2800" b="1" dirty="0">
                <a:solidFill>
                  <a:srgbClr val="FF0000"/>
                </a:solidFill>
                <a:latin typeface="微軟正黑體" pitchFamily="34" charset="-120"/>
                <a:ea typeface="微軟正黑體" pitchFamily="34" charset="-120"/>
              </a:rPr>
              <a:t>)</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5/20 (</a:t>
            </a:r>
            <a:r>
              <a:rPr lang="zh-TW" altLang="en-US" sz="2800" b="1" dirty="0">
                <a:solidFill>
                  <a:srgbClr val="FF0000"/>
                </a:solidFill>
                <a:latin typeface="微軟正黑體" pitchFamily="34" charset="-120"/>
                <a:ea typeface="微軟正黑體" pitchFamily="34" charset="-120"/>
              </a:rPr>
              <a:t>三</a:t>
            </a:r>
            <a:r>
              <a:rPr lang="en-US" altLang="zh-TW" sz="2800" b="1" dirty="0">
                <a:solidFill>
                  <a:srgbClr val="FF0000"/>
                </a:solidFill>
                <a:latin typeface="微軟正黑體" pitchFamily="34" charset="-120"/>
                <a:ea typeface="微軟正黑體" pitchFamily="34" charset="-120"/>
              </a:rPr>
              <a:t>)</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endParaRPr lang="zh-TW" altLang="en-US" sz="2800" dirty="0">
              <a:solidFill>
                <a:schemeClr val="bg2">
                  <a:lumMod val="10000"/>
                </a:schemeClr>
              </a:solidFill>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5</a:t>
            </a:fld>
            <a:endParaRPr lang="zh-TW" altLang="en-US" dirty="0"/>
          </a:p>
        </p:txBody>
      </p:sp>
    </p:spTree>
    <p:extLst>
      <p:ext uri="{BB962C8B-B14F-4D97-AF65-F5344CB8AC3E}">
        <p14:creationId xmlns:p14="http://schemas.microsoft.com/office/powerpoint/2010/main" val="97087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資料修正</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2</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6</a:t>
            </a:fld>
            <a:endParaRPr lang="zh-TW" altLang="en-US" dirty="0"/>
          </a:p>
        </p:txBody>
      </p:sp>
      <p:sp>
        <p:nvSpPr>
          <p:cNvPr id="78" name="矩形 77"/>
          <p:cNvSpPr/>
          <p:nvPr/>
        </p:nvSpPr>
        <p:spPr>
          <a:xfrm>
            <a:off x="-1" y="5454594"/>
            <a:ext cx="12192000" cy="141374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65580" y="5651526"/>
            <a:ext cx="12191999" cy="1384995"/>
          </a:xfrm>
          <a:prstGeom prst="rect">
            <a:avLst/>
          </a:prstGeom>
        </p:spPr>
        <p:txBody>
          <a:bodyPr wrap="square">
            <a:spAutoFit/>
          </a:bodyPr>
          <a:lstStyle/>
          <a:p>
            <a:pPr marL="342900" indent="-342900">
              <a:buFont typeface="Wingdings" panose="05000000000000000000" pitchFamily="2" charset="2"/>
              <a:buChar char="u"/>
            </a:pPr>
            <a:r>
              <a:rPr lang="zh-TW" altLang="en-US" sz="2800" b="1" dirty="0">
                <a:latin typeface="微軟正黑體" panose="020B0604030504040204" pitchFamily="34" charset="-120"/>
                <a:ea typeface="微軟正黑體" panose="020B0604030504040204" pitchFamily="34" charset="-120"/>
              </a:rPr>
              <a:t>申請修正後系統即自動開放修正權限</a:t>
            </a:r>
            <a:endParaRPr lang="en-US" altLang="zh-TW" sz="2800" b="1"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en-US" sz="2800" b="1" dirty="0">
                <a:latin typeface="微軟正黑體" panose="020B0604030504040204" pitchFamily="34" charset="-120"/>
                <a:ea typeface="微軟正黑體" panose="020B0604030504040204" pitchFamily="34" charset="-120"/>
              </a:rPr>
              <a:t>於</a:t>
            </a:r>
            <a:r>
              <a:rPr lang="en-US" altLang="zh-TW" sz="2800" b="1" dirty="0">
                <a:latin typeface="微軟正黑體" panose="020B0604030504040204" pitchFamily="34" charset="-120"/>
                <a:ea typeface="微軟正黑體" panose="020B0604030504040204" pitchFamily="34" charset="-120"/>
              </a:rPr>
              <a:t>111</a:t>
            </a:r>
            <a:r>
              <a:rPr lang="zh-TW" altLang="en-US" sz="2800" b="1" dirty="0">
                <a:latin typeface="微軟正黑體" panose="020B0604030504040204" pitchFamily="34" charset="-120"/>
                <a:ea typeface="微軟正黑體" panose="020B0604030504040204" pitchFamily="34" charset="-120"/>
              </a:rPr>
              <a:t>年</a:t>
            </a:r>
            <a:r>
              <a:rPr lang="en-US" altLang="zh-TW" sz="2800" b="1" dirty="0">
                <a:latin typeface="微軟正黑體" panose="020B0604030504040204" pitchFamily="34" charset="-120"/>
                <a:ea typeface="微軟正黑體" panose="020B0604030504040204" pitchFamily="34" charset="-120"/>
              </a:rPr>
              <a:t>03</a:t>
            </a:r>
            <a:r>
              <a:rPr lang="zh-TW" altLang="en-US" sz="2800" b="1" dirty="0">
                <a:latin typeface="微軟正黑體" panose="020B0604030504040204" pitchFamily="34" charset="-120"/>
                <a:ea typeface="微軟正黑體" panose="020B0604030504040204" pitchFamily="34" charset="-120"/>
              </a:rPr>
              <a:t>期起</a:t>
            </a:r>
            <a:r>
              <a:rPr lang="zh-TW" altLang="en-US" sz="2800" b="1" dirty="0">
                <a:solidFill>
                  <a:srgbClr val="FF0000"/>
                </a:solidFill>
                <a:latin typeface="微軟正黑體" panose="020B0604030504040204" pitchFamily="34" charset="-120"/>
                <a:ea typeface="微軟正黑體" panose="020B0604030504040204" pitchFamily="34" charset="-120"/>
              </a:rPr>
              <a:t>不再計算修正次數</a:t>
            </a:r>
            <a:endParaRPr lang="en-US" altLang="zh-TW" sz="2800" b="1" dirty="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endParaRPr lang="zh-TW" altLang="zh-TW" sz="2800" b="1" dirty="0">
              <a:latin typeface="微軟正黑體" panose="020B0604030504040204" pitchFamily="34" charset="-120"/>
              <a:ea typeface="微軟正黑體" panose="020B0604030504040204" pitchFamily="34" charset="-120"/>
            </a:endParaRPr>
          </a:p>
        </p:txBody>
      </p:sp>
      <p:pic>
        <p:nvPicPr>
          <p:cNvPr id="5" name="圖片 4"/>
          <p:cNvPicPr>
            <a:picLocks noChangeAspect="1"/>
          </p:cNvPicPr>
          <p:nvPr/>
        </p:nvPicPr>
        <p:blipFill>
          <a:blip r:embed="rId2"/>
          <a:stretch>
            <a:fillRect/>
          </a:stretch>
        </p:blipFill>
        <p:spPr>
          <a:xfrm>
            <a:off x="1047749" y="1318301"/>
            <a:ext cx="10096500" cy="3781425"/>
          </a:xfrm>
          <a:prstGeom prst="rect">
            <a:avLst/>
          </a:prstGeom>
        </p:spPr>
      </p:pic>
    </p:spTree>
    <p:extLst>
      <p:ext uri="{BB962C8B-B14F-4D97-AF65-F5344CB8AC3E}">
        <p14:creationId xmlns:p14="http://schemas.microsoft.com/office/powerpoint/2010/main" val="3662447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受評學校注意事項</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zh-TW" altLang="en-US" sz="4400" dirty="0">
                <a:solidFill>
                  <a:schemeClr val="bg1"/>
                </a:solidFill>
                <a:latin typeface="微軟正黑體" panose="020B0604030504040204" pitchFamily="34" charset="-120"/>
                <a:ea typeface="微軟正黑體" panose="020B0604030504040204" pitchFamily="34" charset="-120"/>
              </a:rPr>
              <a:t>３</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038223" y="977182"/>
            <a:ext cx="10796225" cy="560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endParaRPr lang="en-US" altLang="zh-TW" sz="2800" b="1" dirty="0">
              <a:solidFill>
                <a:srgbClr val="0D0D0D"/>
              </a:solidFill>
              <a:latin typeface="微軟正黑體" pitchFamily="34" charset="-120"/>
              <a:ea typeface="微軟正黑體" pitchFamily="34" charset="-120"/>
            </a:endParaRPr>
          </a:p>
          <a:p>
            <a:pPr latinLnBrk="1">
              <a:defRPr/>
            </a:pPr>
            <a:r>
              <a:rPr lang="zh-TW" altLang="en-US" sz="2800" b="1" dirty="0">
                <a:solidFill>
                  <a:srgbClr val="0D0D0D"/>
                </a:solidFill>
                <a:latin typeface="微軟正黑體" pitchFamily="34" charset="-120"/>
                <a:ea typeface="微軟正黑體" pitchFamily="34" charset="-120"/>
              </a:rPr>
              <a:t>校庫配合臺灣評鑑協會提供受評學校基本資料表，相關時程如下：</a:t>
            </a:r>
          </a:p>
          <a:p>
            <a:pPr latinLnBrk="1">
              <a:defRPr/>
            </a:pPr>
            <a:r>
              <a:rPr lang="en-US" altLang="zh-TW" sz="2800" b="1" dirty="0">
                <a:solidFill>
                  <a:srgbClr val="0D0D0D"/>
                </a:solidFill>
                <a:latin typeface="微軟正黑體" pitchFamily="34" charset="-120"/>
                <a:ea typeface="微軟正黑體" pitchFamily="34" charset="-120"/>
              </a:rPr>
              <a:t>1.</a:t>
            </a:r>
            <a:r>
              <a:rPr lang="zh-TW" altLang="en-US" sz="2800" b="1" dirty="0">
                <a:solidFill>
                  <a:srgbClr val="0D0D0D"/>
                </a:solidFill>
                <a:latin typeface="微軟正黑體" pitchFamily="34" charset="-120"/>
                <a:ea typeface="微軟正黑體" pitchFamily="34" charset="-120"/>
              </a:rPr>
              <a:t>報表瀏覽：</a:t>
            </a:r>
            <a:r>
              <a:rPr lang="en-US" altLang="zh-TW" sz="2800" b="1" dirty="0">
                <a:solidFill>
                  <a:srgbClr val="0D0D0D"/>
                </a:solidFill>
                <a:latin typeface="微軟正黑體" pitchFamily="34" charset="-120"/>
                <a:ea typeface="微軟正黑體" pitchFamily="34" charset="-120"/>
              </a:rPr>
              <a:t>115/3/2-115/10/31</a:t>
            </a:r>
            <a:r>
              <a:rPr lang="zh-TW" altLang="en-US" sz="2800" b="1" dirty="0">
                <a:solidFill>
                  <a:srgbClr val="0D0D0D"/>
                </a:solidFill>
                <a:latin typeface="微軟正黑體" pitchFamily="34" charset="-120"/>
                <a:ea typeface="微軟正黑體" pitchFamily="34" charset="-120"/>
              </a:rPr>
              <a:t>。</a:t>
            </a:r>
          </a:p>
          <a:p>
            <a:pPr latinLnBrk="1">
              <a:defRPr/>
            </a:pPr>
            <a:r>
              <a:rPr lang="zh-TW" altLang="en-US" sz="2800" b="1" dirty="0">
                <a:solidFill>
                  <a:srgbClr val="0D0D0D"/>
                </a:solidFill>
                <a:latin typeface="微軟正黑體" pitchFamily="34" charset="-120"/>
                <a:ea typeface="微軟正黑體" pitchFamily="34" charset="-120"/>
              </a:rPr>
              <a:t>    ★ 學校可至校庫系統 → 列印系統 → 評鑑基本資料表，瀏覽報表。</a:t>
            </a:r>
          </a:p>
          <a:p>
            <a:pPr latinLnBrk="1">
              <a:defRPr/>
            </a:pPr>
            <a:endParaRPr lang="zh-TW" altLang="en-US" sz="2800" b="1" dirty="0">
              <a:solidFill>
                <a:srgbClr val="0D0D0D"/>
              </a:solidFill>
              <a:latin typeface="微軟正黑體" pitchFamily="34" charset="-120"/>
              <a:ea typeface="微軟正黑體" pitchFamily="34" charset="-120"/>
            </a:endParaRPr>
          </a:p>
          <a:p>
            <a:pPr latinLnBrk="1">
              <a:defRPr/>
            </a:pPr>
            <a:r>
              <a:rPr lang="en-US" altLang="zh-TW" sz="2800" b="1" dirty="0">
                <a:solidFill>
                  <a:srgbClr val="0D0D0D"/>
                </a:solidFill>
                <a:latin typeface="微軟正黑體" pitchFamily="34" charset="-120"/>
                <a:ea typeface="微軟正黑體" pitchFamily="34" charset="-120"/>
              </a:rPr>
              <a:t>2.</a:t>
            </a:r>
            <a:r>
              <a:rPr lang="zh-TW" altLang="en-US" sz="2800" b="1" dirty="0">
                <a:solidFill>
                  <a:srgbClr val="0D0D0D"/>
                </a:solidFill>
                <a:latin typeface="微軟正黑體" pitchFamily="34" charset="-120"/>
                <a:ea typeface="微軟正黑體" pitchFamily="34" charset="-120"/>
              </a:rPr>
              <a:t>報表更新：</a:t>
            </a:r>
            <a:r>
              <a:rPr lang="en-US" altLang="zh-TW" sz="2800" b="1" dirty="0">
                <a:solidFill>
                  <a:srgbClr val="0D0D0D"/>
                </a:solidFill>
                <a:latin typeface="微軟正黑體" pitchFamily="34" charset="-120"/>
                <a:ea typeface="微軟正黑體" pitchFamily="34" charset="-120"/>
              </a:rPr>
              <a:t>115/3/2-115/10/31</a:t>
            </a:r>
            <a:r>
              <a:rPr lang="zh-TW" altLang="en-US" sz="2800" b="1" dirty="0">
                <a:solidFill>
                  <a:srgbClr val="0D0D0D"/>
                </a:solidFill>
                <a:latin typeface="微軟正黑體" pitchFamily="34" charset="-120"/>
                <a:ea typeface="微軟正黑體" pitchFamily="34" charset="-120"/>
              </a:rPr>
              <a:t>。</a:t>
            </a:r>
          </a:p>
          <a:p>
            <a:pPr latinLnBrk="1">
              <a:defRPr/>
            </a:pPr>
            <a:r>
              <a:rPr lang="zh-TW" altLang="en-US" sz="2800" b="1" dirty="0">
                <a:solidFill>
                  <a:srgbClr val="0D0D0D"/>
                </a:solidFill>
                <a:latin typeface="微軟正黑體" pitchFamily="34" charset="-120"/>
                <a:ea typeface="微軟正黑體" pitchFamily="34" charset="-120"/>
              </a:rPr>
              <a:t>    ★ 每天晚上十點進行報表更新。</a:t>
            </a:r>
          </a:p>
          <a:p>
            <a:pPr latinLnBrk="1">
              <a:defRPr/>
            </a:pPr>
            <a:endParaRPr lang="zh-TW" altLang="en-US" sz="2800" b="1" dirty="0">
              <a:solidFill>
                <a:srgbClr val="0D0D0D"/>
              </a:solidFill>
              <a:latin typeface="微軟正黑體" pitchFamily="34" charset="-120"/>
              <a:ea typeface="微軟正黑體" pitchFamily="34" charset="-120"/>
            </a:endParaRPr>
          </a:p>
          <a:p>
            <a:pPr latinLnBrk="1">
              <a:defRPr/>
            </a:pPr>
            <a:r>
              <a:rPr lang="en-US" altLang="zh-TW" sz="2800" b="1" dirty="0">
                <a:solidFill>
                  <a:srgbClr val="0D0D0D"/>
                </a:solidFill>
                <a:latin typeface="微軟正黑體" pitchFamily="34" charset="-120"/>
                <a:ea typeface="微軟正黑體" pitchFamily="34" charset="-120"/>
              </a:rPr>
              <a:t>3.</a:t>
            </a:r>
            <a:r>
              <a:rPr lang="zh-TW" altLang="en-US" sz="2800" b="1" dirty="0">
                <a:solidFill>
                  <a:srgbClr val="0D0D0D"/>
                </a:solidFill>
                <a:latin typeface="微軟正黑體" pitchFamily="34" charset="-120"/>
                <a:ea typeface="微軟正黑體" pitchFamily="34" charset="-120"/>
              </a:rPr>
              <a:t>校庫修正：</a:t>
            </a:r>
            <a:r>
              <a:rPr lang="en-US" altLang="zh-TW" sz="2800" b="1" dirty="0">
                <a:solidFill>
                  <a:srgbClr val="0D0D0D"/>
                </a:solidFill>
                <a:latin typeface="微軟正黑體" pitchFamily="34" charset="-120"/>
                <a:ea typeface="微軟正黑體" pitchFamily="34" charset="-120"/>
              </a:rPr>
              <a:t>115/5/7-115/5/20</a:t>
            </a:r>
            <a:r>
              <a:rPr lang="zh-TW" altLang="en-US" sz="2800" b="1" dirty="0">
                <a:solidFill>
                  <a:srgbClr val="0D0D0D"/>
                </a:solidFill>
                <a:latin typeface="微軟正黑體" pitchFamily="34" charset="-120"/>
                <a:ea typeface="微軟正黑體" pitchFamily="34" charset="-120"/>
              </a:rPr>
              <a:t>。</a:t>
            </a:r>
          </a:p>
          <a:p>
            <a:pPr latinLnBrk="1">
              <a:defRPr/>
            </a:pPr>
            <a:r>
              <a:rPr lang="zh-TW" altLang="en-US" sz="2800" b="1" dirty="0">
                <a:solidFill>
                  <a:srgbClr val="0D0D0D"/>
                </a:solidFill>
                <a:latin typeface="微軟正黑體" pitchFamily="34" charset="-120"/>
                <a:ea typeface="微軟正黑體" pitchFamily="34" charset="-120"/>
              </a:rPr>
              <a:t>    ★ 學校檢視報表後，如需修正請於此期間內申請並異動資料，</a:t>
            </a:r>
            <a:endParaRPr lang="en-US" altLang="zh-TW" sz="2800" b="1" dirty="0">
              <a:solidFill>
                <a:srgbClr val="0D0D0D"/>
              </a:solidFill>
              <a:latin typeface="微軟正黑體" pitchFamily="34" charset="-120"/>
              <a:ea typeface="微軟正黑體" pitchFamily="34" charset="-120"/>
            </a:endParaRPr>
          </a:p>
          <a:p>
            <a:pPr latinLnBrk="1">
              <a:defRPr/>
            </a:pPr>
            <a:r>
              <a:rPr lang="zh-TW" altLang="en-US" sz="2800" b="1" dirty="0">
                <a:solidFill>
                  <a:srgbClr val="0D0D0D"/>
                </a:solidFill>
                <a:latin typeface="微軟正黑體" pitchFamily="34" charset="-120"/>
                <a:ea typeface="微軟正黑體" pitchFamily="34" charset="-120"/>
              </a:rPr>
              <a:t>　　以免影響學校評鑑基本資料。</a:t>
            </a:r>
          </a:p>
          <a:p>
            <a:pPr latinLnBrk="1">
              <a:defRPr/>
            </a:pPr>
            <a:r>
              <a:rPr lang="zh-TW" altLang="en-US" sz="2800" b="1" dirty="0">
                <a:solidFill>
                  <a:srgbClr val="0D0D0D"/>
                </a:solidFill>
                <a:latin typeface="微軟正黑體" pitchFamily="34" charset="-120"/>
                <a:ea typeface="微軟正黑體" pitchFamily="34" charset="-120"/>
              </a:rPr>
              <a:t>    ★★ 至報表最後更新日期</a:t>
            </a:r>
            <a:r>
              <a:rPr lang="en-US" altLang="zh-TW" sz="2800" b="1" dirty="0">
                <a:solidFill>
                  <a:srgbClr val="0D0D0D"/>
                </a:solidFill>
                <a:latin typeface="微軟正黑體" pitchFamily="34" charset="-120"/>
                <a:ea typeface="微軟正黑體" pitchFamily="34" charset="-120"/>
              </a:rPr>
              <a:t>(115/10/31)</a:t>
            </a:r>
            <a:r>
              <a:rPr lang="zh-TW" altLang="en-US" sz="2800" b="1" dirty="0">
                <a:solidFill>
                  <a:srgbClr val="0D0D0D"/>
                </a:solidFill>
                <a:latin typeface="微軟正黑體" pitchFamily="34" charset="-120"/>
                <a:ea typeface="微軟正黑體" pitchFamily="34" charset="-120"/>
              </a:rPr>
              <a:t>僅有此修正期程，</a:t>
            </a:r>
            <a:endParaRPr lang="en-US" altLang="zh-TW" sz="2800" b="1" dirty="0">
              <a:solidFill>
                <a:srgbClr val="0D0D0D"/>
              </a:solidFill>
              <a:latin typeface="微軟正黑體" pitchFamily="34" charset="-120"/>
              <a:ea typeface="微軟正黑體" pitchFamily="34" charset="-120"/>
            </a:endParaRPr>
          </a:p>
          <a:p>
            <a:pPr latinLnBrk="1">
              <a:defRPr/>
            </a:pPr>
            <a:r>
              <a:rPr lang="zh-TW" altLang="en-US" sz="2800" b="1" dirty="0">
                <a:solidFill>
                  <a:srgbClr val="0D0D0D"/>
                </a:solidFill>
                <a:latin typeface="微軟正黑體" pitchFamily="34" charset="-120"/>
                <a:ea typeface="微軟正黑體" pitchFamily="34" charset="-120"/>
              </a:rPr>
              <a:t>　　請學校務必於此期程內完成資料異動。</a:t>
            </a:r>
            <a:endParaRPr lang="zh-TW" altLang="en-US" sz="2800" dirty="0">
              <a:solidFill>
                <a:schemeClr val="bg2">
                  <a:lumMod val="10000"/>
                </a:schemeClr>
              </a:solidFill>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7</a:t>
            </a:fld>
            <a:endParaRPr lang="zh-TW" altLang="en-US" dirty="0"/>
          </a:p>
        </p:txBody>
      </p:sp>
    </p:spTree>
    <p:extLst>
      <p:ext uri="{BB962C8B-B14F-4D97-AF65-F5344CB8AC3E}">
        <p14:creationId xmlns:p14="http://schemas.microsoft.com/office/powerpoint/2010/main" val="3517140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2</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表冊填報順序與匯入</a:t>
            </a:r>
          </a:p>
        </p:txBody>
      </p:sp>
    </p:spTree>
    <p:extLst>
      <p:ext uri="{BB962C8B-B14F-4D97-AF65-F5344CB8AC3E}">
        <p14:creationId xmlns:p14="http://schemas.microsoft.com/office/powerpoint/2010/main" val="2622598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6039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新增欄位：承接代表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35378"/>
            <a:ext cx="10357430" cy="538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spcBef>
                <a:spcPts val="1000"/>
              </a:spcBef>
              <a:defRPr/>
            </a:pPr>
            <a:r>
              <a:rPr lang="zh-TW" altLang="en-US" sz="3600" dirty="0">
                <a:latin typeface="微軟正黑體" panose="020B0604030504040204" pitchFamily="34" charset="-120"/>
                <a:ea typeface="微軟正黑體" panose="020B0604030504040204" pitchFamily="34" charset="-120"/>
              </a:rPr>
              <a:t>●適用表冊：表</a:t>
            </a:r>
            <a:r>
              <a:rPr lang="en-US" altLang="zh-TW" sz="3600" dirty="0">
                <a:latin typeface="微軟正黑體" panose="020B0604030504040204" pitchFamily="34" charset="-120"/>
                <a:ea typeface="微軟正黑體" panose="020B0604030504040204" pitchFamily="34" charset="-120"/>
              </a:rPr>
              <a:t>1-8</a:t>
            </a:r>
            <a:r>
              <a:rPr lang="zh-TW" altLang="en-US" sz="3600" dirty="0">
                <a:latin typeface="微軟正黑體" panose="020B0604030504040204" pitchFamily="34" charset="-120"/>
                <a:ea typeface="微軟正黑體" panose="020B0604030504040204" pitchFamily="34" charset="-120"/>
              </a:rPr>
              <a:t>、表</a:t>
            </a:r>
            <a:r>
              <a:rPr lang="en-US" altLang="zh-TW" sz="3600" dirty="0">
                <a:latin typeface="微軟正黑體" panose="020B0604030504040204" pitchFamily="34" charset="-120"/>
                <a:ea typeface="微軟正黑體" panose="020B0604030504040204" pitchFamily="34" charset="-120"/>
              </a:rPr>
              <a:t>1-12</a:t>
            </a:r>
            <a:r>
              <a:rPr lang="zh-TW" altLang="en-US" sz="3600" dirty="0">
                <a:latin typeface="微軟正黑體" panose="020B0604030504040204" pitchFamily="34" charset="-120"/>
                <a:ea typeface="微軟正黑體" panose="020B0604030504040204" pitchFamily="34" charset="-120"/>
              </a:rPr>
              <a:t>、表</a:t>
            </a:r>
            <a:r>
              <a:rPr lang="en-US" altLang="zh-TW" sz="3600" dirty="0">
                <a:latin typeface="微軟正黑體" panose="020B0604030504040204" pitchFamily="34" charset="-120"/>
                <a:ea typeface="微軟正黑體" panose="020B0604030504040204" pitchFamily="34" charset="-120"/>
              </a:rPr>
              <a:t>1-16</a:t>
            </a:r>
            <a:r>
              <a:rPr lang="zh-TW" altLang="en-US" sz="3600" dirty="0">
                <a:latin typeface="微軟正黑體" panose="020B0604030504040204" pitchFamily="34" charset="-120"/>
                <a:ea typeface="微軟正黑體" panose="020B0604030504040204" pitchFamily="34" charset="-120"/>
              </a:rPr>
              <a:t>、表</a:t>
            </a:r>
            <a:r>
              <a:rPr lang="en-US" altLang="zh-TW" sz="3600" dirty="0">
                <a:latin typeface="微軟正黑體" panose="020B0604030504040204" pitchFamily="34" charset="-120"/>
                <a:ea typeface="微軟正黑體" panose="020B0604030504040204" pitchFamily="34" charset="-120"/>
              </a:rPr>
              <a:t>6-2</a:t>
            </a:r>
          </a:p>
          <a:p>
            <a:pPr latinLnBrk="1">
              <a:spcBef>
                <a:spcPts val="1000"/>
              </a:spcBef>
              <a:defRPr/>
            </a:pPr>
            <a:r>
              <a:rPr lang="zh-TW" altLang="en-US" sz="3600" dirty="0">
                <a:latin typeface="微軟正黑體" panose="020B0604030504040204" pitchFamily="34" charset="-120"/>
                <a:ea typeface="微軟正黑體" panose="020B0604030504040204" pitchFamily="34" charset="-120"/>
              </a:rPr>
              <a:t>●定義：欄位需填報</a:t>
            </a:r>
            <a:r>
              <a:rPr lang="zh-TW" altLang="en-US" sz="3600" b="1" dirty="0">
                <a:solidFill>
                  <a:srgbClr val="FF0000"/>
                </a:solidFill>
                <a:highlight>
                  <a:srgbClr val="FFFF00"/>
                </a:highlight>
                <a:latin typeface="微軟正黑體" panose="020B0604030504040204" pitchFamily="34" charset="-120"/>
                <a:ea typeface="微軟正黑體" panose="020B0604030504040204" pitchFamily="34" charset="-120"/>
              </a:rPr>
              <a:t>代碼</a:t>
            </a:r>
            <a:endParaRPr lang="en-US" altLang="zh-TW" sz="3600" dirty="0">
              <a:latin typeface="微軟正黑體" panose="020B0604030504040204" pitchFamily="34" charset="-120"/>
              <a:ea typeface="微軟正黑體" panose="020B0604030504040204" pitchFamily="34" charset="-120"/>
            </a:endParaRPr>
          </a:p>
          <a:p>
            <a:pPr latinLnBrk="1">
              <a:spcBef>
                <a:spcPts val="1000"/>
              </a:spcBef>
              <a:defRPr/>
            </a:pPr>
            <a:r>
              <a:rPr lang="zh-TW" altLang="en-US" sz="3600" dirty="0">
                <a:latin typeface="微軟正黑體" panose="020B0604030504040204" pitchFamily="34" charset="-120"/>
                <a:ea typeface="微軟正黑體" panose="020B0604030504040204" pitchFamily="34" charset="-120"/>
              </a:rPr>
              <a:t>●參考來源：承接代表代碼檔</a:t>
            </a:r>
            <a:endParaRPr lang="en-US" altLang="zh-TW" sz="3600" dirty="0">
              <a:latin typeface="微軟正黑體" panose="020B0604030504040204" pitchFamily="34" charset="-120"/>
              <a:ea typeface="微軟正黑體" panose="020B0604030504040204" pitchFamily="34" charset="-120"/>
            </a:endParaRPr>
          </a:p>
          <a:p>
            <a:pPr latinLnBrk="1">
              <a:spcBef>
                <a:spcPts val="1000"/>
              </a:spcBef>
              <a:defRPr/>
            </a:pPr>
            <a:r>
              <a:rPr lang="zh-TW" altLang="en-US" sz="3600" dirty="0">
                <a:latin typeface="微軟正黑體" panose="020B0604030504040204" pitchFamily="34" charset="-120"/>
                <a:ea typeface="微軟正黑體" panose="020B0604030504040204" pitchFamily="34" charset="-120"/>
              </a:rPr>
              <a:t>●</a:t>
            </a:r>
            <a:r>
              <a:rPr lang="zh-TW" altLang="en-US" sz="3600" dirty="0">
                <a:solidFill>
                  <a:srgbClr val="0D0D0D"/>
                </a:solidFill>
                <a:latin typeface="微軟正黑體" panose="020B0604030504040204" pitchFamily="34" charset="-120"/>
                <a:ea typeface="微軟正黑體" panose="020B0604030504040204" pitchFamily="34" charset="-120"/>
              </a:rPr>
              <a:t>位置：匯入檔案格式及說明</a:t>
            </a:r>
            <a:endParaRPr lang="en-US" altLang="zh-TW" sz="3600" dirty="0">
              <a:solidFill>
                <a:srgbClr val="0D0D0D"/>
              </a:solidFill>
              <a:latin typeface="微軟正黑體" panose="020B0604030504040204" pitchFamily="34" charset="-120"/>
              <a:ea typeface="微軟正黑體" panose="020B0604030504040204" pitchFamily="34" charset="-120"/>
            </a:endParaRPr>
          </a:p>
          <a:p>
            <a:pPr latinLnBrk="1">
              <a:spcBef>
                <a:spcPts val="1000"/>
              </a:spcBef>
              <a:defRPr/>
            </a:pPr>
            <a:r>
              <a:rPr lang="zh-TW" altLang="en-US" sz="3600" dirty="0">
                <a:solidFill>
                  <a:srgbClr val="0D0D0D"/>
                </a:solidFill>
                <a:latin typeface="微軟正黑體" panose="020B0604030504040204" pitchFamily="34" charset="-120"/>
                <a:ea typeface="微軟正黑體" panose="020B0604030504040204" pitchFamily="34" charset="-120"/>
              </a:rPr>
              <a:t>                 →匯入使用之代碼檔案</a:t>
            </a:r>
            <a:r>
              <a:rPr lang="en-US" altLang="zh-TW" sz="3600" dirty="0">
                <a:solidFill>
                  <a:srgbClr val="0D0D0D"/>
                </a:solidFill>
                <a:latin typeface="微軟正黑體" panose="020B0604030504040204" pitchFamily="34" charset="-120"/>
                <a:ea typeface="微軟正黑體" panose="020B0604030504040204" pitchFamily="34" charset="-120"/>
              </a:rPr>
              <a:t>(</a:t>
            </a:r>
            <a:r>
              <a:rPr lang="zh-TW" altLang="en-US" sz="3600" dirty="0">
                <a:solidFill>
                  <a:srgbClr val="0D0D0D"/>
                </a:solidFill>
                <a:latin typeface="微軟正黑體" panose="020B0604030504040204" pitchFamily="34" charset="-120"/>
                <a:ea typeface="微軟正黑體" panose="020B0604030504040204" pitchFamily="34" charset="-120"/>
              </a:rPr>
              <a:t>頁面最下方</a:t>
            </a:r>
            <a:r>
              <a:rPr lang="en-US" altLang="zh-TW" sz="3600" dirty="0">
                <a:solidFill>
                  <a:srgbClr val="0D0D0D"/>
                </a:solidFill>
                <a:latin typeface="微軟正黑體" panose="020B0604030504040204" pitchFamily="34" charset="-120"/>
                <a:ea typeface="微軟正黑體" panose="020B0604030504040204" pitchFamily="34" charset="-120"/>
              </a:rPr>
              <a:t>)</a:t>
            </a:r>
            <a:endParaRPr lang="zh-TW" altLang="en-US" sz="3600" dirty="0">
              <a:solidFill>
                <a:srgbClr val="0D0D0D"/>
              </a:solidFill>
              <a:latin typeface="微軟正黑體" panose="020B0604030504040204" pitchFamily="34" charset="-120"/>
              <a:ea typeface="微軟正黑體" panose="020B0604030504040204" pitchFamily="34" charset="-120"/>
            </a:endParaRPr>
          </a:p>
          <a:p>
            <a:pPr latinLnBrk="1">
              <a:spcBef>
                <a:spcPts val="1000"/>
              </a:spcBef>
              <a:defRPr/>
            </a:pPr>
            <a:endParaRPr lang="en-US" altLang="zh-TW" sz="2800" dirty="0"/>
          </a:p>
          <a:p>
            <a:pPr latinLnBrk="1">
              <a:defRPr/>
            </a:pPr>
            <a:endParaRPr lang="en-US" altLang="zh-TW" sz="4000" b="1" dirty="0">
              <a:latin typeface="微軟正黑體" pitchFamily="34" charset="-120"/>
              <a:ea typeface="微軟正黑體" pitchFamily="34" charset="-120"/>
            </a:endParaRPr>
          </a:p>
          <a:p>
            <a:pPr latinLnBrk="1">
              <a:defRPr/>
            </a:pPr>
            <a:endParaRPr lang="en-US" altLang="zh-TW" sz="2800" dirty="0">
              <a:solidFill>
                <a:srgbClr val="0D0D0D"/>
              </a:solidFill>
              <a:latin typeface="微軟正黑體" pitchFamily="34" charset="-120"/>
              <a:ea typeface="微軟正黑體" pitchFamily="34" charset="-120"/>
            </a:endParaRPr>
          </a:p>
          <a:p>
            <a:pPr latinLnBrk="1">
              <a:defRPr/>
            </a:pP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9</a:t>
            </a:fld>
            <a:endParaRPr lang="zh-TW" altLang="en-US" dirty="0"/>
          </a:p>
        </p:txBody>
      </p:sp>
      <p:sp>
        <p:nvSpPr>
          <p:cNvPr id="7" name="文本框 13">
            <a:extLst>
              <a:ext uri="{FF2B5EF4-FFF2-40B4-BE49-F238E27FC236}">
                <a16:creationId xmlns:a16="http://schemas.microsoft.com/office/drawing/2014/main" id="{36049F54-936B-49B3-8945-7CF1CB1C088B}"/>
              </a:ext>
            </a:extLst>
          </p:cNvPr>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1</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50010556"/>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6775</TotalTime>
  <Words>1720</Words>
  <Application>Microsoft Office PowerPoint</Application>
  <PresentationFormat>寬螢幕</PresentationFormat>
  <Paragraphs>235</Paragraphs>
  <Slides>33</Slides>
  <Notes>0</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33</vt:i4>
      </vt:variant>
    </vt:vector>
  </HeadingPairs>
  <TitlesOfParts>
    <vt:vector size="43" baseType="lpstr">
      <vt:lpstr>等线</vt:lpstr>
      <vt:lpstr>HY얕은샘물M</vt:lpstr>
      <vt:lpstr>微軟正黑體</vt:lpstr>
      <vt:lpstr>新細明體</vt:lpstr>
      <vt:lpstr>Arial</vt:lpstr>
      <vt:lpstr>Calibri</vt:lpstr>
      <vt:lpstr>Calibri Light</vt:lpstr>
      <vt:lpstr>Times New Roman</vt:lpstr>
      <vt:lpstr>Wingdings</vt:lpstr>
      <vt:lpstr>Office 佈景主題</vt:lpstr>
      <vt:lpstr>技專校院校務資料庫 115年03月份系統操作簡報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技專校院校務資料庫 107年03月份填表說明會</dc:title>
  <dc:creator>tvedb</dc:creator>
  <cp:lastModifiedBy>tvedb</cp:lastModifiedBy>
  <cp:revision>446</cp:revision>
  <dcterms:created xsi:type="dcterms:W3CDTF">2018-01-16T02:34:19Z</dcterms:created>
  <dcterms:modified xsi:type="dcterms:W3CDTF">2026-01-30T08:14:45Z</dcterms:modified>
</cp:coreProperties>
</file>