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312" r:id="rId24"/>
    <p:sldId id="279" r:id="rId25"/>
    <p:sldId id="280" r:id="rId26"/>
    <p:sldId id="281" r:id="rId27"/>
    <p:sldId id="282" r:id="rId28"/>
    <p:sldId id="283" r:id="rId29"/>
    <p:sldId id="284" r:id="rId30"/>
    <p:sldId id="285" r:id="rId31"/>
    <p:sldId id="311"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5443"/>
    <a:srgbClr val="F7EEDB"/>
    <a:srgbClr val="EEF4EC"/>
    <a:srgbClr val="AB503E"/>
    <a:srgbClr val="F7E9E4"/>
    <a:srgbClr val="FFF1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1E4AEA4-8DFA-4A89-87EB-49C32662AFE0}" styleName="中等深淺樣式 2 - 輔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中等深淺樣式 1 - 輔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D7AC3CCA-C797-4891-BE02-D94E43425B78}" styleName="中等深淺樣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93296810-A885-4BE3-A3E7-6D5BEEA58F35}" styleName="中等深淺樣式 2 - 輔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DA37D80-6434-44D0-A028-1B22A696006F}" styleName="淺色樣式 3 - 輔色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2838BEF-8BB2-4498-84A7-C5851F593DF1}" styleName="中等深淺樣式 4 - 輔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775DCB02-9BB8-47FD-8907-85C794F793BA}" styleName="佈景主題樣式 1 - 輔色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38B1855-1B75-4FBE-930C-398BA8C253C6}" styleName="佈景主題樣式 2 - 輔色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佈景主題樣式 1 - 輔色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18603FDC-E32A-4AB5-989C-0864C3EAD2B8}" styleName="佈景主題樣式 2 - 輔色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E171933-4619-4E11-9A3F-F7608DF75F80}" styleName="中等深淺樣式 1 - 輔色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7292A2E-F333-43FB-9621-5CBBE7FDCDCB}" styleName="淺色樣式 2 - 輔色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ABFCF23-3B69-468F-B69F-88F6DE6A72F2}" styleName="中等深淺樣式 1 - 輔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071" autoAdjust="0"/>
  </p:normalViewPr>
  <p:slideViewPr>
    <p:cSldViewPr snapToGrid="0">
      <p:cViewPr varScale="1">
        <p:scale>
          <a:sx n="93" d="100"/>
          <a:sy n="93" d="100"/>
        </p:scale>
        <p:origin x="1152"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1909">
              <a:buNone/>
            </a:pPr>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講者提示：依『完成後再填、依部會分欄、兩欄合併、四欄停填』說明。右側欄位結構用來快速辨認本期欄位，不代表系統畫面比例。</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講者提示：先說明本表所稱新型專班的班別範圍，再依下方學生身分情形判斷是否列計；避免把班別定義與學生列計條件混為一談。</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講者提示：粗體用於欄位名稱與操作方式；一般字重用於解釋。綠色粗體標示需要立即判斷的規則，紅色僅保留於『正取人數』這項易誤填口徑。</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b="1"/>
              <a:t>完成人數</a:t>
            </a:r>
            <a:endParaRPr/>
          </a:p>
          <a:p>
            <a:r>
              <a:rPr b="1"/>
              <a:t>認定日：以學位證書核發日為準</a:t>
            </a:r>
            <a:endParaRPr/>
          </a:p>
          <a:p>
            <a:r>
              <a:rPr b="1"/>
              <a:t>退學人數</a:t>
            </a:r>
            <a:endParaRPr/>
          </a:p>
          <a:p>
            <a:r>
              <a:rPr b="1"/>
              <a:t>認定日：以</a:t>
            </a:r>
            <a:r>
              <a:rPr>
                <a:solidFill>
                  <a:srgbClr val="FF0000"/>
                </a:solidFill>
                <a:latin typeface="微軟正黑體"/>
                <a:ea typeface="微軟正黑體"/>
                <a:cs typeface="微軟正黑體"/>
              </a:rPr>
              <a:t>學校正式完成退學程序／核定日</a:t>
            </a:r>
            <a:r>
              <a:rPr b="1"/>
              <a:t>為準</a:t>
            </a:r>
            <a:endParaRPr/>
          </a:p>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b="1" dirty="0"/>
              <a:t>講者提示：先用年數對照說明判斷原則，再沿時間軸說明B、D於11603期填報</a:t>
            </a:r>
            <a:r>
              <a:rPr lang="zh-TW" altLang="en-US" b="1" dirty="0"/>
              <a:t>、</a:t>
            </a:r>
            <a:r>
              <a:rPr lang="en-US" altLang="zh-TW" b="1" dirty="0"/>
              <a:t>A</a:t>
            </a:r>
            <a:r>
              <a:rPr lang="zh-TW" altLang="en-US" b="1" dirty="0"/>
              <a:t>、</a:t>
            </a:r>
            <a:r>
              <a:rPr lang="en-US" altLang="zh-TW" b="1" dirty="0"/>
              <a:t>G</a:t>
            </a:r>
            <a:r>
              <a:rPr lang="zh-TW" altLang="en-US" b="1" dirty="0"/>
              <a:t>於</a:t>
            </a:r>
            <a:r>
              <a:rPr lang="en-US" altLang="zh-TW" b="1" dirty="0"/>
              <a:t>11703</a:t>
            </a:r>
            <a:r>
              <a:rPr lang="zh-TW" altLang="en-US" b="1" dirty="0"/>
              <a:t>期填報</a:t>
            </a:r>
            <a:r>
              <a:rPr b="1" dirty="0"/>
              <a:t>；最後強調同一名學生只在退學當期列計一次。</a:t>
            </a:r>
            <a:endParaRPr dirty="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講者提示：先說明學年度與境外學生總人數由系統處理，再說明系所、學制由填表人依系統選單選擇。學校填報的課程人數，以前一學年度10月15日具正式學籍之境外學生為統計母體；其中曾修讀相關課程者，每人列計1次。</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講者提示：先確認學生在前一學年度10月15日是否具正式學籍，再判斷在學期間是否曾實際修讀相關課程。A雖修讀2門以上，仍只列計1人；B雖到下學期才修課，只要在學期間曾實際修讀，仍列計1人；C在10月15日尚未具正式學籍，因此不列計。是否取得學分或符合畢業條件，不影響列計。</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講者提示：先說明本表沿用表4-15的填報方式</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講者提示：10月15日用於確認學生是否納入統計對象；年齡則依出生月份計算。1至9月出生者以今年減出生年份；10至12月出生者再減1。最後核對各年齡區間合計，是否等於30+大學試辦計畫具正式學籍且在學學生總人數。</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講者提示：先用下一頁的『總承辦人先掌握四件事』建立全貌，再依本頁六個章節逐項說明。章名與後續章節導頁完全一致。</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err="1"/>
              <a:t>講者提示</a:t>
            </a:r>
            <a:r>
              <a:rPr dirty="0"/>
              <a:t>：</a:t>
            </a:r>
            <a:r>
              <a:rPr lang="zh-TW" altLang="en-US" dirty="0"/>
              <a:t>表</a:t>
            </a:r>
            <a:r>
              <a:rPr lang="en-US" altLang="zh-TW" dirty="0"/>
              <a:t>7-2</a:t>
            </a:r>
            <a:r>
              <a:rPr lang="zh-TW" altLang="en-US" dirty="0"/>
              <a:t>本期調整為：專業輔導人員數移至新表</a:t>
            </a:r>
            <a:r>
              <a:rPr lang="en-US" altLang="zh-TW" dirty="0"/>
              <a:t>7-2-1</a:t>
            </a:r>
            <a:r>
              <a:rPr lang="zh-TW" altLang="en-US" dirty="0"/>
              <a:t>填報；就業輔導人員數停止蒐集；表</a:t>
            </a:r>
            <a:r>
              <a:rPr lang="en-US" altLang="zh-TW" dirty="0"/>
              <a:t>7-2</a:t>
            </a:r>
            <a:r>
              <a:rPr lang="zh-TW" altLang="en-US" dirty="0"/>
              <a:t>保留輔導學生總數</a:t>
            </a:r>
            <a:endParaRPr dirty="0"/>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a:t>填報期別為每年</a:t>
            </a:r>
            <a:r>
              <a:rPr lang="en-US" altLang="zh-TW" dirty="0"/>
              <a:t>10</a:t>
            </a:r>
            <a:r>
              <a:rPr lang="zh-TW" altLang="en-US" dirty="0"/>
              <a:t>月填報當學年度資料。本期填報</a:t>
            </a:r>
            <a:r>
              <a:rPr lang="en-US" altLang="zh-TW" dirty="0"/>
              <a:t>115</a:t>
            </a:r>
            <a:r>
              <a:rPr lang="zh-TW" altLang="en-US" dirty="0"/>
              <a:t>學年度。</a:t>
            </a:r>
            <a:br>
              <a:rPr lang="en-US" altLang="zh-TW" dirty="0"/>
            </a:br>
            <a:r>
              <a:rPr lang="zh-TW" altLang="en-US" dirty="0"/>
              <a:t>追溯補填</a:t>
            </a:r>
            <a:r>
              <a:rPr lang="en-US" altLang="zh-TW" dirty="0"/>
              <a:t>114</a:t>
            </a:r>
            <a:r>
              <a:rPr lang="zh-TW" altLang="en-US" dirty="0"/>
              <a:t>學年度之兼任折抵人數，仍依該學年度原預估累計服務時數換算。</a:t>
            </a:r>
            <a:br>
              <a:rPr lang="en-US" altLang="zh-TW" dirty="0"/>
            </a:br>
            <a:endParaRPr lang="zh-TW" altLang="en-US" dirty="0"/>
          </a:p>
        </p:txBody>
      </p:sp>
      <p:sp>
        <p:nvSpPr>
          <p:cNvPr id="4" name="投影片編號版面配置區 3"/>
          <p:cNvSpPr>
            <a:spLocks noGrp="1"/>
          </p:cNvSpPr>
          <p:nvPr>
            <p:ph type="sldNum" sz="quarter" idx="5"/>
          </p:nvPr>
        </p:nvSpPr>
        <p:spPr/>
        <p:txBody>
          <a:bodyPr/>
          <a:lstStyle/>
          <a:p>
            <a:endParaRPr lang="zh-TW" altLang="en-US"/>
          </a:p>
        </p:txBody>
      </p:sp>
    </p:spTree>
    <p:extLst>
      <p:ext uri="{BB962C8B-B14F-4D97-AF65-F5344CB8AC3E}">
        <p14:creationId xmlns:p14="http://schemas.microsoft.com/office/powerpoint/2010/main" val="24148834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專任專業輔導人員必須同時符合三項條件：具備指定專業證照、實際任職於校內輔導諮商等專責單位，以及實際從事介入性與處遇性輔導並協助發展性輔導。只有證照但未在專責單位任職者不列計。填報時，專任人數以10月15日實際在職情形為準；兼任折抵人數依該學年度預估累計服務時數換算。</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先確認服務時數是否來自符合範圍的人員，且為利用公餘時間協助介入性或處遇性輔導。接著依應置人數確認折抵上限；應置人數達3人以上時，兼任折抵不得超過應置總人數三分之一。最後以每滿576小時折抵1人，僅取整數、不進位，未滿576小時不列計，且結果不得超過折抵上限。</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本期只有『大專校院弱勢學生助學金』改變填報方式。該項由教育部技職司提供資料並由系統匯入，學校免填。生活助學金、緊急紓困助學金、校內住宿優惠、工讀助學金、研究生獎助學金及其他校內助學措施，仍維持原填報方式。</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本期原住民身分定義新增納入符合《平埔原住民族群身分法》規定者，影響表1-1、表2-2、表4-2-1及表13-9。填報時先確認身分法源，再依行政院核定之族籍別及戶籍相關證明填報；平埔原住民族群族籍別沒有『尚未申報』的情形。</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講者提示：本頁為下期異動預告，不是本期表4-18及表4-19的異動。下期兩表的原住民身分認定範圍，除依《原住民身分法》認定者外，將新增納入符合《平埔原住民族群身分法》規定者。</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依序說明四個截止點。10月30日前完成本期填報；11月18日17時後僅能處理應用單位通知修正；11月27日17時後資料進入正式整理；12月18日前完成正式資料寄送，整體作業才算完成。所有日期仍依系統公告辦理，學校應預留校內複核、核章與寄送時間。</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講者提示：先帶聽眾看左欄四個問題，再說明中欄的記憶重點；右欄是回校後可依校內權責安排的工作，不預設各校分工。評鑑提醒留至重要事項宣導說明。</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 Original user-provided deck: 11510_技專校院校務資料庫填表說明簡報檔_0814.pptx, slide 39.</a:t>
            </a:r>
          </a:p>
          <a:p>
            <a:r>
              <a:t>講者提示：本頁呈現完整作業區間及學校端、校庫端分工。學校端依序進行系所設定、填表、自主修正、應用單位通知修正及資料寄送；校庫端於11月2日至4日、11月19日至20日及11月30日至12月1日進行三次資料匯出。</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 Original deck owner's revision: 技專資料庫簡報修正說明0817.docx, items for revised slides 40 and 45.</a:t>
            </a:r>
          </a:p>
          <a:p>
            <a:r>
              <a:t>講者提示：填表期間須完成各表冊填報；受評學校可同步瀏覽及下載評鑑表冊。評鑑表冊是否反映資料，須同時考量收錄範圍及10月底定稿時點，詳見第45頁。自主修正須於11月18日17時前完成；僅接獲應用單位通知且系統已開放權限者，須於11月27日17時前完成；正式資料於12月18日前寄出，以郵戳為憑。</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講者提示：本頁說明三次資料匯出的提供對象。第一次匯出提供六個應用單位；第二次不再提供獎勵補助工作小組；第三次再排除總量管制小組。三次匯出皆由校庫端提供資料，學校端不需另行匯出。</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每次資料匯出後，應用單位均會依該次匯出資料分別進行檢核；如有疑義，將以電子郵件或電話通知學校。請總承辦人留意信箱與電話，並依通知內容及期限完成修正。未收到通知，只表示該次檢核未發現需通知修正事項，不代表所有資料已完成全面確認。</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請學校於12月18日前備妥正式公文與三項附件並寄出，以郵戳為憑。正式公文正本寄送雲科大技專校院校務資料庫，無須副知教育部。附件包括報表封面、輸入表冊一覽表與修正表冊一覽表；後兩項應先確認系統內容無誤後再列印並加蓋主管核章。完成寄送後，本期填報作業才算完成。</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[Sources]</a:t>
            </a:r>
          </a:p>
          <a:p>
            <a:r>
              <a:rPr dirty="0"/>
              <a:t>- Original deck owner's revision: 技專資料庫簡報修正說明0817.docx, items for revised slides 40 and 45.</a:t>
            </a:r>
          </a:p>
          <a:p>
            <a:r>
              <a:rPr dirty="0"/>
              <a:t>講者提示：填表期間完成、且屬評鑑表冊收錄範圍的本期資料，會反映於10月底定稿的評鑑表冊；定稿後完成的修正，包括11月校庫修正期之修正資料，不再回寫本期評鑑表冊。若資料仍須更正，校庫系統與評鑑現場應分開處理：系統端依程序申請並保留核准紀錄；評鑑現場另備妥正確資料及佐證。</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[Sources]</a:t>
            </a:r>
          </a:p>
          <a:p>
            <a:r>
              <a:t>- Original deck owner's revision: 技專資料庫簡報修正說明0817.docx, item for revised slide 46.</a:t>
            </a:r>
          </a:p>
          <a:p>
            <a:r>
              <a:t>講者提示：證照編碼是過去的填報做法，自105學年度起已全面停止使用。對現行填報、證照效力與官方認定而言，證照編碼均不具任何意義；現行唯一填報方式為六大類別張數。廠商若以『具備校務資料庫代碼』作為證照有效或獲官方認可的依據，請勿採信。</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講者提示：近3年是以</a:t>
            </a:r>
            <a:r>
              <a:rPr lang="zh-TW" altLang="en-US" dirty="0"/>
              <a:t>「本期填報資料所屬年度／學年度」</a:t>
            </a:r>
            <a:r>
              <a:rPr dirty="0"/>
              <a:t>為基準，加上前2年，不是固定的日曆年度區間。若本期填報資料屬115年／115學年度，可申請113至115年／學年度；若本期填報的是114年／114學年度歷史資料，則可申請112至114年／學年度。</a:t>
            </a:r>
            <a:r>
              <a:rPr lang="zh-TW" altLang="en-US" dirty="0"/>
              <a:t>申請前先依「本期填報資料所屬年度／學年度」建立近</a:t>
            </a:r>
            <a:r>
              <a:rPr lang="en-US" altLang="zh-TW" dirty="0"/>
              <a:t>3</a:t>
            </a:r>
            <a:r>
              <a:rPr lang="zh-TW" altLang="en-US" dirty="0"/>
              <a:t>年可修正範圍，再確認欲修正資料的年度是否落在該範圍內</a:t>
            </a:r>
            <a:r>
              <a:rPr dirty="0"/>
              <a: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提問單位於簡報最末頁，請完整填寫學校名稱、單位或職稱、姓名、電話或電子郵件，以及問題內容，並於休息時間結束前交至簽到處問題提問回收處或場邊工作人員。問題內容越具體，越有助於講師與團隊在意見交流區段提供精準答覆。</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講者提示：自9月1日起，本小組系統網站提供問答集、填表表冊與會議簡報的最新版本。若發現內容錯誤，請於9月1日前依前頁聯絡方式回報，以利彙整紙本勘誤內容。由於紙本表冊數量有限，建議優先使用方便搜尋與保存的線上版本。</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台北場無停車券</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dirty="0"/>
              <a:t>講者提示：本頁先說明本期共</a:t>
            </a:r>
            <a:r>
              <a:rPr lang="en-US" dirty="0"/>
              <a:t>20</a:t>
            </a:r>
            <a:r>
              <a:rPr dirty="0"/>
              <a:t>張異動；表格依類別呈現填報表冊數、免填表冊數及異動表冊數。</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8" name="Freeform 6">
            <a:extLst>
              <a:ext uri="{FF2B5EF4-FFF2-40B4-BE49-F238E27FC236}">
                <a16:creationId xmlns:a16="http://schemas.microsoft.com/office/drawing/2014/main" id="{B195F863-0626-493B-A434-5AB984C7E040}"/>
              </a:ext>
            </a:extLst>
          </p:cNvPr>
          <p:cNvSpPr>
            <a:spLocks noGrp="1"/>
          </p:cNvSpPr>
          <p:nvPr/>
        </p:nvSpPr>
        <p:spPr>
          <a:xfrm>
            <a:off x="3" y="524477"/>
            <a:ext cx="11696700" cy="5832174"/>
          </a:xfrm>
          <a:custGeom>
            <a:avLst/>
            <a:gdLst>
              <a:gd name="T0" fmla="*/ 0 w 4756"/>
              <a:gd name="T1" fmla="*/ 0 h 2239"/>
              <a:gd name="T2" fmla="*/ 2147483646 w 4756"/>
              <a:gd name="T3" fmla="*/ 0 h 2239"/>
              <a:gd name="T4" fmla="*/ 2147483646 w 4756"/>
              <a:gd name="T5" fmla="*/ 2147483646 h 2239"/>
              <a:gd name="T6" fmla="*/ 2147483646 w 4756"/>
              <a:gd name="T7" fmla="*/ 2147483646 h 2239"/>
              <a:gd name="T8" fmla="*/ 0 w 4756"/>
              <a:gd name="T9" fmla="*/ 2147483646 h 2239"/>
              <a:gd name="T10" fmla="*/ 0 w 4756"/>
              <a:gd name="T11" fmla="*/ 0 h 2239"/>
              <a:gd name="T12" fmla="*/ 0 60000 65536"/>
              <a:gd name="T13" fmla="*/ 0 60000 65536"/>
              <a:gd name="T14" fmla="*/ 0 60000 65536"/>
              <a:gd name="T15" fmla="*/ 0 60000 65536"/>
              <a:gd name="T16" fmla="*/ 0 60000 65536"/>
              <a:gd name="T17" fmla="*/ 0 60000 65536"/>
            </a:gdLst>
            <a:ahLst/>
            <a:cxnLst/>
            <a:rect l="0" t="0" r="r" b="b"/>
            <a:pathLst>
              <a:path w="4756" h="2239">
                <a:moveTo>
                  <a:pt x="0" y="0"/>
                </a:moveTo>
                <a:lnTo>
                  <a:pt x="3897" y="0"/>
                </a:lnTo>
                <a:lnTo>
                  <a:pt x="4756" y="1121"/>
                </a:lnTo>
                <a:lnTo>
                  <a:pt x="3897" y="2239"/>
                </a:lnTo>
                <a:lnTo>
                  <a:pt x="0" y="2239"/>
                </a:lnTo>
                <a:lnTo>
                  <a:pt x="0" y="0"/>
                </a:lnTo>
                <a:close/>
              </a:path>
            </a:pathLst>
          </a:custGeom>
          <a:solidFill>
            <a:srgbClr val="4F6B57"/>
          </a:solidFill>
          <a:ln>
            <a:noFill/>
          </a:ln>
        </p:spPr>
        <p:txBody>
          <a:bodyPr lIns="128580" tIns="64290" rIns="128580" bIns="64290"/>
          <a:lstStyle/>
          <a:p>
            <a:endParaRPr sz="1800">
              <a:ln>
                <a:solidFill>
                  <a:srgbClr val="004529"/>
                </a:solidFill>
              </a:ln>
              <a:solidFill>
                <a:srgbClr val="FFFDF7"/>
              </a:solidFill>
            </a:endParaRPr>
          </a:p>
        </p:txBody>
      </p:sp>
      <p:sp>
        <p:nvSpPr>
          <p:cNvPr id="9" name="Freeform 7">
            <a:extLst>
              <a:ext uri="{FF2B5EF4-FFF2-40B4-BE49-F238E27FC236}">
                <a16:creationId xmlns:a16="http://schemas.microsoft.com/office/drawing/2014/main" id="{7AAC4167-AA50-41B6-B0D4-7291F0F6B9FD}"/>
              </a:ext>
            </a:extLst>
          </p:cNvPr>
          <p:cNvSpPr>
            <a:spLocks noGrp="1"/>
          </p:cNvSpPr>
          <p:nvPr/>
        </p:nvSpPr>
        <p:spPr>
          <a:xfrm>
            <a:off x="5942719" y="0"/>
            <a:ext cx="4620789" cy="6858000"/>
          </a:xfrm>
          <a:custGeom>
            <a:avLst/>
            <a:gdLst>
              <a:gd name="T0" fmla="*/ 0 w 1940"/>
              <a:gd name="T1" fmla="*/ 0 h 3040"/>
              <a:gd name="T2" fmla="*/ 2147483646 w 1940"/>
              <a:gd name="T3" fmla="*/ 0 h 3040"/>
              <a:gd name="T4" fmla="*/ 2147483646 w 1940"/>
              <a:gd name="T5" fmla="*/ 2147483646 h 3040"/>
              <a:gd name="T6" fmla="*/ 2147483646 w 1940"/>
              <a:gd name="T7" fmla="*/ 2147483646 h 3040"/>
              <a:gd name="T8" fmla="*/ 2147483646 w 1940"/>
              <a:gd name="T9" fmla="*/ 2147483646 h 3040"/>
              <a:gd name="T10" fmla="*/ 0 w 1940"/>
              <a:gd name="T11" fmla="*/ 2147483646 h 3040"/>
              <a:gd name="T12" fmla="*/ 2147483646 w 1940"/>
              <a:gd name="T13" fmla="*/ 2147483646 h 3040"/>
              <a:gd name="T14" fmla="*/ 0 w 1940"/>
              <a:gd name="T15" fmla="*/ 0 h 3040"/>
              <a:gd name="T16" fmla="*/ 0 60000 65536"/>
              <a:gd name="T17" fmla="*/ 0 60000 65536"/>
              <a:gd name="T18" fmla="*/ 0 60000 65536"/>
              <a:gd name="T19" fmla="*/ 0 60000 65536"/>
              <a:gd name="T20" fmla="*/ 0 60000 65536"/>
              <a:gd name="T21" fmla="*/ 0 60000 65536"/>
              <a:gd name="T22" fmla="*/ 0 60000 65536"/>
              <a:gd name="T23" fmla="*/ 0 60000 65536"/>
            </a:gdLst>
            <a:ahLst/>
            <a:cxnLst/>
            <a:rect l="0" t="0" r="r" b="b"/>
            <a:pathLst>
              <a:path w="1940" h="3040">
                <a:moveTo>
                  <a:pt x="0" y="0"/>
                </a:moveTo>
                <a:lnTo>
                  <a:pt x="774" y="0"/>
                </a:lnTo>
                <a:lnTo>
                  <a:pt x="1938" y="1537"/>
                </a:lnTo>
                <a:lnTo>
                  <a:pt x="1940" y="1537"/>
                </a:lnTo>
                <a:lnTo>
                  <a:pt x="774" y="3040"/>
                </a:lnTo>
                <a:lnTo>
                  <a:pt x="0" y="3040"/>
                </a:lnTo>
                <a:lnTo>
                  <a:pt x="1167" y="1537"/>
                </a:lnTo>
                <a:lnTo>
                  <a:pt x="0" y="0"/>
                </a:lnTo>
                <a:close/>
              </a:path>
            </a:pathLst>
          </a:custGeom>
          <a:solidFill>
            <a:srgbClr val="C7B98E"/>
          </a:solidFill>
          <a:ln>
            <a:noFill/>
          </a:ln>
        </p:spPr>
        <p:txBody>
          <a:bodyPr lIns="128580" tIns="64290" rIns="128580" bIns="64290"/>
          <a:lstStyle/>
          <a:p>
            <a:endParaRPr sz="1800">
              <a:ln>
                <a:solidFill>
                  <a:srgbClr val="004529"/>
                </a:solidFill>
              </a:ln>
            </a:endParaRPr>
          </a:p>
        </p:txBody>
      </p:sp>
      <p:sp>
        <p:nvSpPr>
          <p:cNvPr id="2" name="標題 1">
            <a:extLst>
              <a:ext uri="{FF2B5EF4-FFF2-40B4-BE49-F238E27FC236}">
                <a16:creationId xmlns:a16="http://schemas.microsoft.com/office/drawing/2014/main" id="{9F999208-5E85-479A-867A-4CD765579872}"/>
              </a:ext>
            </a:extLst>
          </p:cNvPr>
          <p:cNvSpPr>
            <a:spLocks noGrp="1"/>
          </p:cNvSpPr>
          <p:nvPr>
            <p:ph type="ctrTitle"/>
          </p:nvPr>
        </p:nvSpPr>
        <p:spPr>
          <a:xfrm>
            <a:off x="257341" y="1695269"/>
            <a:ext cx="7612823" cy="2387600"/>
          </a:xfrm>
        </p:spPr>
        <p:txBody>
          <a:bodyPr anchor="t">
            <a:normAutofit/>
          </a:bodyPr>
          <a:lstStyle>
            <a:lvl1pPr algn="ctr">
              <a:buNone/>
              <a:defRPr sz="6500">
                <a:ln>
                  <a:solidFill>
                    <a:srgbClr val="FFFDF7"/>
                  </a:solidFill>
                </a:ln>
                <a:solidFill>
                  <a:srgbClr val="FFFDF7"/>
                </a:solidFill>
              </a:defRPr>
            </a:lvl1pPr>
          </a:lstStyle>
          <a:p>
            <a:r>
              <a:t>按一下以編輯母片標題樣式</a:t>
            </a:r>
          </a:p>
        </p:txBody>
      </p:sp>
      <p:sp>
        <p:nvSpPr>
          <p:cNvPr id="3" name="副標題 2">
            <a:extLst>
              <a:ext uri="{FF2B5EF4-FFF2-40B4-BE49-F238E27FC236}">
                <a16:creationId xmlns:a16="http://schemas.microsoft.com/office/drawing/2014/main" id="{910B5773-319C-4029-9359-C1EAB622B228}"/>
              </a:ext>
            </a:extLst>
          </p:cNvPr>
          <p:cNvSpPr>
            <a:spLocks noGrp="1"/>
          </p:cNvSpPr>
          <p:nvPr>
            <p:ph type="subTitle" idx="1"/>
          </p:nvPr>
        </p:nvSpPr>
        <p:spPr>
          <a:xfrm>
            <a:off x="304800" y="2889069"/>
            <a:ext cx="9144000" cy="462280"/>
          </a:xfrm>
        </p:spPr>
        <p:txBody>
          <a:bodyPr>
            <a:noAutofit/>
          </a:bodyPr>
          <a:lstStyle>
            <a:lvl1pPr marL="0" indent="0" algn="ctr">
              <a:buNone/>
              <a:defRPr sz="5400">
                <a:ln>
                  <a:solidFill>
                    <a:srgbClr val="FFFDF7"/>
                  </a:solidFill>
                </a:ln>
                <a:solidFill>
                  <a:srgbClr val="FFFDF7"/>
                </a:solidFill>
              </a:defRPr>
            </a:lvl1pPr>
            <a:lvl2pPr marL="457167" indent="0" algn="ctr">
              <a:buNone/>
              <a:defRPr sz="2000"/>
            </a:lvl2pPr>
            <a:lvl3pPr marL="914332" indent="0" algn="ctr">
              <a:buNone/>
              <a:defRPr sz="1800"/>
            </a:lvl3pPr>
            <a:lvl4pPr marL="1371498" indent="0" algn="ctr">
              <a:buNone/>
              <a:defRPr sz="1600"/>
            </a:lvl4pPr>
            <a:lvl5pPr marL="1828664" indent="0" algn="ctr">
              <a:buNone/>
              <a:defRPr sz="1600"/>
            </a:lvl5pPr>
            <a:lvl6pPr marL="2285830" indent="0" algn="ctr">
              <a:buNone/>
              <a:defRPr sz="1600"/>
            </a:lvl6pPr>
            <a:lvl7pPr marL="2742994" indent="0" algn="ctr">
              <a:buNone/>
              <a:defRPr sz="1600"/>
            </a:lvl7pPr>
            <a:lvl8pPr marL="3200160" indent="0" algn="ctr">
              <a:buNone/>
              <a:defRPr sz="1600"/>
            </a:lvl8pPr>
            <a:lvl9pPr marL="3657327" indent="0" algn="ctr">
              <a:buNone/>
              <a:defRPr sz="1600"/>
            </a:lvl9pPr>
          </a:lstStyle>
          <a:p>
            <a:r>
              <a:t>按一下以編輯母片副標題樣式</a:t>
            </a:r>
          </a:p>
        </p:txBody>
      </p:sp>
      <p:sp>
        <p:nvSpPr>
          <p:cNvPr id="6" name="投影片編號版面配置區 5">
            <a:extLst>
              <a:ext uri="{FF2B5EF4-FFF2-40B4-BE49-F238E27FC236}">
                <a16:creationId xmlns:a16="http://schemas.microsoft.com/office/drawing/2014/main" id="{1B733144-A124-4EFC-B5F3-D751D4405B26}"/>
              </a:ext>
            </a:extLst>
          </p:cNvPr>
          <p:cNvSpPr>
            <a:spLocks noGrp="1"/>
          </p:cNvSpPr>
          <p:nvPr>
            <p:ph type="sldNum" idx="12"/>
          </p:nvPr>
        </p:nvSpPr>
        <p:spPr/>
        <p:txBody>
          <a:bodyPr/>
          <a:lstStyle/>
          <a:p>
            <a:fld id="{D4B37BC5-01F3-4DA6-AE9F-6749599A3EE9}"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7C9616E1-895F-4D8B-9A7B-CFC3DD8A0B60}"/>
              </a:ext>
            </a:extLst>
          </p:cNvPr>
          <p:cNvSpPr>
            <a:spLocks noGrp="1"/>
          </p:cNvSpPr>
          <p:nvPr>
            <p:ph type="title"/>
          </p:nvPr>
        </p:nvSpPr>
        <p:spPr>
          <a:xfrm>
            <a:off x="839788" y="457200"/>
            <a:ext cx="3932237" cy="1600200"/>
          </a:xfrm>
        </p:spPr>
        <p:txBody>
          <a:bodyPr anchor="b"/>
          <a:lstStyle>
            <a:lvl1pPr>
              <a:buNone/>
              <a:defRPr sz="3200"/>
            </a:lvl1pPr>
          </a:lstStyle>
          <a:p>
            <a:r>
              <a:t>按一下以編輯母片標題樣式</a:t>
            </a:r>
          </a:p>
        </p:txBody>
      </p:sp>
      <p:sp>
        <p:nvSpPr>
          <p:cNvPr id="3" name="內容版面配置區 2">
            <a:extLst>
              <a:ext uri="{FF2B5EF4-FFF2-40B4-BE49-F238E27FC236}">
                <a16:creationId xmlns:a16="http://schemas.microsoft.com/office/drawing/2014/main" id="{1FC46375-261C-4A0E-B78C-9A0DFC46FEC4}"/>
              </a:ext>
            </a:extLst>
          </p:cNvPr>
          <p:cNvSpPr>
            <a:spLocks noGrp="1"/>
          </p:cNvSpPr>
          <p:nvPr>
            <p:ph idx="1"/>
          </p:nvPr>
        </p:nvSpPr>
        <p:spPr>
          <a:xfrm>
            <a:off x="5183188" y="987433"/>
            <a:ext cx="6172200" cy="4873625"/>
          </a:xfrm>
        </p:spPr>
        <p:txBody>
          <a:bodyPr/>
          <a:lstStyle>
            <a:lvl1pPr>
              <a:buNone/>
              <a:defRPr sz="3200"/>
            </a:lvl1pPr>
            <a:lvl2pPr>
              <a:buNone/>
              <a:defRPr sz="2800"/>
            </a:lvl2pPr>
            <a:lvl3pPr>
              <a:buNone/>
              <a:defRPr sz="2400"/>
            </a:lvl3pPr>
            <a:lvl4pPr>
              <a:buNone/>
              <a:defRPr sz="2000"/>
            </a:lvl4pPr>
            <a:lvl5pPr>
              <a:buNone/>
              <a:defRPr sz="2000"/>
            </a:lvl5pPr>
            <a:lvl6pPr>
              <a:buNone/>
              <a:defRPr sz="2000"/>
            </a:lvl6pPr>
            <a:lvl7pPr>
              <a:buNone/>
              <a:defRPr sz="2000"/>
            </a:lvl7pPr>
            <a:lvl8pPr>
              <a:buNone/>
              <a:defRPr sz="2000"/>
            </a:lvl8pPr>
            <a:lvl9pPr>
              <a:buNone/>
              <a:defRPr sz="2000"/>
            </a:lvl9pPr>
          </a:lstStyle>
          <a:p>
            <a:pPr lvl="0">
              <a:buNone/>
            </a:pPr>
            <a:r>
              <a:t>編輯母片文字樣式</a:t>
            </a:r>
          </a:p>
          <a:p>
            <a:pPr lvl="1">
              <a:buNone/>
            </a:pPr>
            <a:r>
              <a:t>第二層</a:t>
            </a:r>
          </a:p>
          <a:p>
            <a:pPr lvl="2">
              <a:buNone/>
            </a:pPr>
            <a:r>
              <a:t>第三層</a:t>
            </a:r>
          </a:p>
          <a:p>
            <a:pPr lvl="3">
              <a:buNone/>
            </a:pPr>
            <a:r>
              <a:t>第四層</a:t>
            </a:r>
          </a:p>
          <a:p>
            <a:pPr lvl="4">
              <a:buNone/>
            </a:pPr>
            <a:r>
              <a:t>第五層</a:t>
            </a:r>
          </a:p>
        </p:txBody>
      </p:sp>
      <p:sp>
        <p:nvSpPr>
          <p:cNvPr id="4" name="文字版面配置區 3">
            <a:extLst>
              <a:ext uri="{FF2B5EF4-FFF2-40B4-BE49-F238E27FC236}">
                <a16:creationId xmlns:a16="http://schemas.microsoft.com/office/drawing/2014/main" id="{8F9F71B9-8681-4B55-8EFF-E58BB6090DCE}"/>
              </a:ext>
            </a:extLst>
          </p:cNvPr>
          <p:cNvSpPr>
            <a:spLocks noGrp="1"/>
          </p:cNvSpPr>
          <p:nvPr>
            <p:ph type="body" idx="2"/>
          </p:nvPr>
        </p:nvSpPr>
        <p:spPr>
          <a:xfrm>
            <a:off x="839788" y="2057400"/>
            <a:ext cx="3932237" cy="3811588"/>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buNone/>
            </a:pPr>
            <a:r>
              <a:t>編輯母片文字樣式</a:t>
            </a:r>
          </a:p>
        </p:txBody>
      </p:sp>
      <p:sp>
        <p:nvSpPr>
          <p:cNvPr id="5" name="日期版面配置區 4">
            <a:extLst>
              <a:ext uri="{FF2B5EF4-FFF2-40B4-BE49-F238E27FC236}">
                <a16:creationId xmlns:a16="http://schemas.microsoft.com/office/drawing/2014/main" id="{9660CFC5-9E67-4512-B8F1-9C3ACCDCBFD2}"/>
              </a:ext>
            </a:extLst>
          </p:cNvPr>
          <p:cNvSpPr>
            <a:spLocks noGrp="1"/>
          </p:cNvSpPr>
          <p:nvPr>
            <p:ph type="dt" idx="10"/>
          </p:nvPr>
        </p:nvSpPr>
        <p:spPr>
          <a:xfrm>
            <a:off x="838200" y="6356358"/>
            <a:ext cx="2743200" cy="365125"/>
          </a:xfrm>
          <a:prstGeom prst="rect">
            <a:avLst/>
          </a:prstGeom>
        </p:spPr>
        <p:txBody>
          <a:bodyPr/>
          <a:lstStyle/>
          <a:p>
            <a:endParaRPr/>
          </a:p>
        </p:txBody>
      </p:sp>
      <p:sp>
        <p:nvSpPr>
          <p:cNvPr id="6" name="頁尾版面配置區 5">
            <a:extLst>
              <a:ext uri="{FF2B5EF4-FFF2-40B4-BE49-F238E27FC236}">
                <a16:creationId xmlns:a16="http://schemas.microsoft.com/office/drawing/2014/main" id="{8306A751-5E63-4DE2-8763-0B7C69468049}"/>
              </a:ext>
            </a:extLst>
          </p:cNvPr>
          <p:cNvSpPr>
            <a:spLocks noGrp="1"/>
          </p:cNvSpPr>
          <p:nvPr>
            <p:ph type="ftr" idx="11"/>
          </p:nvPr>
        </p:nvSpPr>
        <p:spPr>
          <a:xfrm>
            <a:off x="4038600" y="6356358"/>
            <a:ext cx="4114800" cy="365125"/>
          </a:xfrm>
          <a:prstGeom prst="rect">
            <a:avLst/>
          </a:prstGeom>
        </p:spPr>
        <p:txBody>
          <a:bodyPr/>
          <a:lstStyle/>
          <a:p>
            <a:endParaRPr/>
          </a:p>
        </p:txBody>
      </p:sp>
      <p:sp>
        <p:nvSpPr>
          <p:cNvPr id="7" name="投影片編號版面配置區 6">
            <a:extLst>
              <a:ext uri="{FF2B5EF4-FFF2-40B4-BE49-F238E27FC236}">
                <a16:creationId xmlns:a16="http://schemas.microsoft.com/office/drawing/2014/main" id="{20BF81D7-E52C-4BE9-A3E7-3B1A372DF6E3}"/>
              </a:ext>
            </a:extLst>
          </p:cNvPr>
          <p:cNvSpPr>
            <a:spLocks noGrp="1"/>
          </p:cNvSpPr>
          <p:nvPr>
            <p:ph type="sldNum" idx="12"/>
          </p:nvPr>
        </p:nvSpPr>
        <p:spPr/>
        <p:txBody>
          <a:bodyPr/>
          <a:lstStyle/>
          <a:p>
            <a:fld id="{D4B37BC5-01F3-4DA6-AE9F-6749599A3EE9}" type="slidenum">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11B3DD7E-4FED-4F65-9C6F-11308B1944F6}"/>
              </a:ext>
            </a:extLst>
          </p:cNvPr>
          <p:cNvSpPr>
            <a:spLocks noGrp="1"/>
          </p:cNvSpPr>
          <p:nvPr>
            <p:ph type="title"/>
          </p:nvPr>
        </p:nvSpPr>
        <p:spPr>
          <a:xfrm>
            <a:off x="839788" y="457200"/>
            <a:ext cx="3932237" cy="1600200"/>
          </a:xfrm>
        </p:spPr>
        <p:txBody>
          <a:bodyPr anchor="b"/>
          <a:lstStyle>
            <a:lvl1pPr>
              <a:buNone/>
              <a:defRPr sz="3200"/>
            </a:lvl1pPr>
          </a:lstStyle>
          <a:p>
            <a:r>
              <a:t>按一下以編輯母片標題樣式</a:t>
            </a:r>
          </a:p>
        </p:txBody>
      </p:sp>
      <p:sp>
        <p:nvSpPr>
          <p:cNvPr id="3" name="圖片版面配置區 2">
            <a:extLst>
              <a:ext uri="{FF2B5EF4-FFF2-40B4-BE49-F238E27FC236}">
                <a16:creationId xmlns:a16="http://schemas.microsoft.com/office/drawing/2014/main" id="{9ED27264-34D0-42D9-9A82-895F07FE86BF}"/>
              </a:ext>
            </a:extLst>
          </p:cNvPr>
          <p:cNvSpPr>
            <a:spLocks noGrp="1"/>
          </p:cNvSpPr>
          <p:nvPr>
            <p:ph type="pic" idx="1"/>
          </p:nvPr>
        </p:nvSpPr>
        <p:spPr>
          <a:xfrm>
            <a:off x="5183188" y="987433"/>
            <a:ext cx="6172200" cy="4873625"/>
          </a:xfrm>
        </p:spPr>
        <p:txBody>
          <a:bodyPr/>
          <a:lstStyle>
            <a:lvl1pPr marL="0" indent="0">
              <a:buNone/>
              <a:defRPr sz="3200"/>
            </a:lvl1pPr>
            <a:lvl2pPr marL="457167" indent="0">
              <a:buNone/>
              <a:defRPr sz="2800"/>
            </a:lvl2pPr>
            <a:lvl3pPr marL="914332" indent="0">
              <a:buNone/>
              <a:defRPr sz="2400"/>
            </a:lvl3pPr>
            <a:lvl4pPr marL="1371498" indent="0">
              <a:buNone/>
              <a:defRPr sz="2000"/>
            </a:lvl4pPr>
            <a:lvl5pPr marL="1828664" indent="0">
              <a:buNone/>
              <a:defRPr sz="2000"/>
            </a:lvl5pPr>
            <a:lvl6pPr marL="2285830" indent="0">
              <a:buNone/>
              <a:defRPr sz="2000"/>
            </a:lvl6pPr>
            <a:lvl7pPr marL="2742994" indent="0">
              <a:buNone/>
              <a:defRPr sz="2000"/>
            </a:lvl7pPr>
            <a:lvl8pPr marL="3200160" indent="0">
              <a:buNone/>
              <a:defRPr sz="2000"/>
            </a:lvl8pPr>
            <a:lvl9pPr marL="3657327" indent="0">
              <a:buNone/>
              <a:defRPr sz="2000"/>
            </a:lvl9pPr>
          </a:lstStyle>
          <a:p>
            <a:endParaRPr/>
          </a:p>
        </p:txBody>
      </p:sp>
      <p:sp>
        <p:nvSpPr>
          <p:cNvPr id="4" name="文字版面配置區 3">
            <a:extLst>
              <a:ext uri="{FF2B5EF4-FFF2-40B4-BE49-F238E27FC236}">
                <a16:creationId xmlns:a16="http://schemas.microsoft.com/office/drawing/2014/main" id="{10E94A6A-F456-47A0-8E98-A865EE9209C3}"/>
              </a:ext>
            </a:extLst>
          </p:cNvPr>
          <p:cNvSpPr>
            <a:spLocks noGrp="1"/>
          </p:cNvSpPr>
          <p:nvPr>
            <p:ph type="body" idx="2"/>
          </p:nvPr>
        </p:nvSpPr>
        <p:spPr>
          <a:xfrm>
            <a:off x="839788" y="2057400"/>
            <a:ext cx="3932237" cy="3811588"/>
          </a:xfrm>
        </p:spPr>
        <p:txBody>
          <a:bodyPr/>
          <a:lstStyle>
            <a:lvl1pPr marL="0" indent="0">
              <a:buNone/>
              <a:defRPr sz="1600"/>
            </a:lvl1pPr>
            <a:lvl2pPr marL="457167" indent="0">
              <a:buNone/>
              <a:defRPr sz="1400"/>
            </a:lvl2pPr>
            <a:lvl3pPr marL="914332" indent="0">
              <a:buNone/>
              <a:defRPr sz="1200"/>
            </a:lvl3pPr>
            <a:lvl4pPr marL="1371498" indent="0">
              <a:buNone/>
              <a:defRPr sz="1000"/>
            </a:lvl4pPr>
            <a:lvl5pPr marL="1828664" indent="0">
              <a:buNone/>
              <a:defRPr sz="1000"/>
            </a:lvl5pPr>
            <a:lvl6pPr marL="2285830" indent="0">
              <a:buNone/>
              <a:defRPr sz="1000"/>
            </a:lvl6pPr>
            <a:lvl7pPr marL="2742994" indent="0">
              <a:buNone/>
              <a:defRPr sz="1000"/>
            </a:lvl7pPr>
            <a:lvl8pPr marL="3200160" indent="0">
              <a:buNone/>
              <a:defRPr sz="1000"/>
            </a:lvl8pPr>
            <a:lvl9pPr marL="3657327" indent="0">
              <a:buNone/>
              <a:defRPr sz="1000"/>
            </a:lvl9pPr>
          </a:lstStyle>
          <a:p>
            <a:pPr lvl="0">
              <a:buNone/>
            </a:pPr>
            <a:r>
              <a:t>編輯母片文字樣式</a:t>
            </a:r>
          </a:p>
        </p:txBody>
      </p:sp>
      <p:sp>
        <p:nvSpPr>
          <p:cNvPr id="5" name="日期版面配置區 4">
            <a:extLst>
              <a:ext uri="{FF2B5EF4-FFF2-40B4-BE49-F238E27FC236}">
                <a16:creationId xmlns:a16="http://schemas.microsoft.com/office/drawing/2014/main" id="{B2D0C9EC-3264-497C-A079-7A1DE7D8C9F2}"/>
              </a:ext>
            </a:extLst>
          </p:cNvPr>
          <p:cNvSpPr>
            <a:spLocks noGrp="1"/>
          </p:cNvSpPr>
          <p:nvPr>
            <p:ph type="dt" idx="10"/>
          </p:nvPr>
        </p:nvSpPr>
        <p:spPr>
          <a:xfrm>
            <a:off x="838200" y="6356358"/>
            <a:ext cx="2743200" cy="365125"/>
          </a:xfrm>
          <a:prstGeom prst="rect">
            <a:avLst/>
          </a:prstGeom>
        </p:spPr>
        <p:txBody>
          <a:bodyPr/>
          <a:lstStyle/>
          <a:p>
            <a:endParaRPr/>
          </a:p>
        </p:txBody>
      </p:sp>
      <p:sp>
        <p:nvSpPr>
          <p:cNvPr id="6" name="頁尾版面配置區 5">
            <a:extLst>
              <a:ext uri="{FF2B5EF4-FFF2-40B4-BE49-F238E27FC236}">
                <a16:creationId xmlns:a16="http://schemas.microsoft.com/office/drawing/2014/main" id="{9A8B6501-D227-4E84-B00A-B6682FC64EA1}"/>
              </a:ext>
            </a:extLst>
          </p:cNvPr>
          <p:cNvSpPr>
            <a:spLocks noGrp="1"/>
          </p:cNvSpPr>
          <p:nvPr>
            <p:ph type="ftr" idx="11"/>
          </p:nvPr>
        </p:nvSpPr>
        <p:spPr>
          <a:xfrm>
            <a:off x="4038600" y="6356358"/>
            <a:ext cx="4114800" cy="365125"/>
          </a:xfrm>
          <a:prstGeom prst="rect">
            <a:avLst/>
          </a:prstGeom>
        </p:spPr>
        <p:txBody>
          <a:bodyPr/>
          <a:lstStyle/>
          <a:p>
            <a:endParaRPr/>
          </a:p>
        </p:txBody>
      </p:sp>
      <p:sp>
        <p:nvSpPr>
          <p:cNvPr id="7" name="投影片編號版面配置區 6">
            <a:extLst>
              <a:ext uri="{FF2B5EF4-FFF2-40B4-BE49-F238E27FC236}">
                <a16:creationId xmlns:a16="http://schemas.microsoft.com/office/drawing/2014/main" id="{5BB3D69E-F9AC-4E92-B5DC-D0A2C10CC385}"/>
              </a:ext>
            </a:extLst>
          </p:cNvPr>
          <p:cNvSpPr>
            <a:spLocks noGrp="1"/>
          </p:cNvSpPr>
          <p:nvPr>
            <p:ph type="sldNum" idx="12"/>
          </p:nvPr>
        </p:nvSpPr>
        <p:spPr/>
        <p:txBody>
          <a:bodyPr/>
          <a:lstStyle/>
          <a:p>
            <a:fld id="{D4B37BC5-01F3-4DA6-AE9F-6749599A3EE9}" type="slidenum">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E5903A9-C1B6-4675-B1B4-7F29EA0F8458}"/>
              </a:ext>
            </a:extLst>
          </p:cNvPr>
          <p:cNvSpPr>
            <a:spLocks noGrp="1"/>
          </p:cNvSpPr>
          <p:nvPr>
            <p:ph type="title"/>
          </p:nvPr>
        </p:nvSpPr>
        <p:spPr/>
        <p:txBody>
          <a:bodyPr/>
          <a:lstStyle/>
          <a:p>
            <a:r>
              <a:t>按一下以編輯母片標題樣式</a:t>
            </a:r>
          </a:p>
        </p:txBody>
      </p:sp>
      <p:sp>
        <p:nvSpPr>
          <p:cNvPr id="3" name="直排文字版面配置區 2">
            <a:extLst>
              <a:ext uri="{FF2B5EF4-FFF2-40B4-BE49-F238E27FC236}">
                <a16:creationId xmlns:a16="http://schemas.microsoft.com/office/drawing/2014/main" id="{E28E0CD4-7C6F-4AC8-8651-E1E98DA9B405}"/>
              </a:ext>
            </a:extLst>
          </p:cNvPr>
          <p:cNvSpPr>
            <a:spLocks noGrp="1"/>
          </p:cNvSpPr>
          <p:nvPr>
            <p:ph type="body" idx="1"/>
          </p:nvPr>
        </p:nvSpPr>
        <p:spPr/>
        <p:txBody>
          <a:bodyPr vert="eaVert"/>
          <a:lstStyle/>
          <a:p>
            <a:pPr lvl="0">
              <a:buNone/>
            </a:pPr>
            <a:r>
              <a:t>編輯母片文字樣式</a:t>
            </a:r>
          </a:p>
          <a:p>
            <a:pPr lvl="1">
              <a:buNone/>
            </a:pPr>
            <a:r>
              <a:t>第二層</a:t>
            </a:r>
          </a:p>
          <a:p>
            <a:pPr lvl="2">
              <a:buNone/>
            </a:pPr>
            <a:r>
              <a:t>第三層</a:t>
            </a:r>
          </a:p>
          <a:p>
            <a:pPr lvl="3">
              <a:buNone/>
            </a:pPr>
            <a:r>
              <a:t>第四層</a:t>
            </a:r>
          </a:p>
          <a:p>
            <a:pPr lvl="4">
              <a:buNone/>
            </a:pPr>
            <a:r>
              <a:t>第五層</a:t>
            </a:r>
          </a:p>
        </p:txBody>
      </p:sp>
      <p:sp>
        <p:nvSpPr>
          <p:cNvPr id="4" name="日期版面配置區 3">
            <a:extLst>
              <a:ext uri="{FF2B5EF4-FFF2-40B4-BE49-F238E27FC236}">
                <a16:creationId xmlns:a16="http://schemas.microsoft.com/office/drawing/2014/main" id="{18830470-B0CF-4BDE-93B8-AC4A00BD2D6B}"/>
              </a:ext>
            </a:extLst>
          </p:cNvPr>
          <p:cNvSpPr>
            <a:spLocks noGrp="1"/>
          </p:cNvSpPr>
          <p:nvPr>
            <p:ph type="dt" idx="10"/>
          </p:nvPr>
        </p:nvSpPr>
        <p:spPr>
          <a:xfrm>
            <a:off x="838200" y="6356358"/>
            <a:ext cx="2743200" cy="365125"/>
          </a:xfrm>
          <a:prstGeom prst="rect">
            <a:avLst/>
          </a:prstGeom>
        </p:spPr>
        <p:txBody>
          <a:bodyPr/>
          <a:lstStyle/>
          <a:p>
            <a:endParaRPr/>
          </a:p>
        </p:txBody>
      </p:sp>
      <p:sp>
        <p:nvSpPr>
          <p:cNvPr id="5" name="頁尾版面配置區 4">
            <a:extLst>
              <a:ext uri="{FF2B5EF4-FFF2-40B4-BE49-F238E27FC236}">
                <a16:creationId xmlns:a16="http://schemas.microsoft.com/office/drawing/2014/main" id="{CD3227D6-1F57-4D98-8C94-607A8BDDE28D}"/>
              </a:ext>
            </a:extLst>
          </p:cNvPr>
          <p:cNvSpPr>
            <a:spLocks noGrp="1"/>
          </p:cNvSpPr>
          <p:nvPr>
            <p:ph type="ftr" idx="11"/>
          </p:nvPr>
        </p:nvSpPr>
        <p:spPr>
          <a:xfrm>
            <a:off x="4038600" y="6356358"/>
            <a:ext cx="4114800" cy="365125"/>
          </a:xfrm>
          <a:prstGeom prst="rect">
            <a:avLst/>
          </a:prstGeom>
        </p:spPr>
        <p:txBody>
          <a:bodyPr/>
          <a:lstStyle/>
          <a:p>
            <a:endParaRPr/>
          </a:p>
        </p:txBody>
      </p:sp>
      <p:sp>
        <p:nvSpPr>
          <p:cNvPr id="6" name="投影片編號版面配置區 5">
            <a:extLst>
              <a:ext uri="{FF2B5EF4-FFF2-40B4-BE49-F238E27FC236}">
                <a16:creationId xmlns:a16="http://schemas.microsoft.com/office/drawing/2014/main" id="{E04E6F16-A826-4E3A-B5C1-8004220AFCD7}"/>
              </a:ext>
            </a:extLst>
          </p:cNvPr>
          <p:cNvSpPr>
            <a:spLocks noGrp="1"/>
          </p:cNvSpPr>
          <p:nvPr>
            <p:ph type="sldNum" idx="12"/>
          </p:nvPr>
        </p:nvSpPr>
        <p:spPr/>
        <p:txBody>
          <a:bodyPr/>
          <a:lstStyle/>
          <a:p>
            <a:fld id="{D4B37BC5-01F3-4DA6-AE9F-6749599A3EE9}" type="slidenum">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a:extLst>
              <a:ext uri="{FF2B5EF4-FFF2-40B4-BE49-F238E27FC236}">
                <a16:creationId xmlns:a16="http://schemas.microsoft.com/office/drawing/2014/main" id="{9004F459-7C45-4352-8891-51777035298D}"/>
              </a:ext>
            </a:extLst>
          </p:cNvPr>
          <p:cNvSpPr>
            <a:spLocks noGrp="1"/>
          </p:cNvSpPr>
          <p:nvPr>
            <p:ph type="title"/>
          </p:nvPr>
        </p:nvSpPr>
        <p:spPr>
          <a:xfrm>
            <a:off x="8724902" y="365125"/>
            <a:ext cx="2628900" cy="5811838"/>
          </a:xfrm>
        </p:spPr>
        <p:txBody>
          <a:bodyPr vert="eaVert"/>
          <a:lstStyle/>
          <a:p>
            <a:r>
              <a:t>按一下以編輯母片標題樣式</a:t>
            </a:r>
          </a:p>
        </p:txBody>
      </p:sp>
      <p:sp>
        <p:nvSpPr>
          <p:cNvPr id="3" name="直排文字版面配置區 2">
            <a:extLst>
              <a:ext uri="{FF2B5EF4-FFF2-40B4-BE49-F238E27FC236}">
                <a16:creationId xmlns:a16="http://schemas.microsoft.com/office/drawing/2014/main" id="{15FE4848-9874-4B4A-BCF1-D3E2525A3315}"/>
              </a:ext>
            </a:extLst>
          </p:cNvPr>
          <p:cNvSpPr>
            <a:spLocks noGrp="1"/>
          </p:cNvSpPr>
          <p:nvPr>
            <p:ph type="body" idx="1"/>
          </p:nvPr>
        </p:nvSpPr>
        <p:spPr>
          <a:xfrm>
            <a:off x="838203" y="365125"/>
            <a:ext cx="7734300" cy="5811838"/>
          </a:xfrm>
        </p:spPr>
        <p:txBody>
          <a:bodyPr vert="eaVert"/>
          <a:lstStyle/>
          <a:p>
            <a:pPr lvl="0">
              <a:buNone/>
            </a:pPr>
            <a:r>
              <a:t>編輯母片文字樣式</a:t>
            </a:r>
          </a:p>
          <a:p>
            <a:pPr lvl="1">
              <a:buNone/>
            </a:pPr>
            <a:r>
              <a:t>第二層</a:t>
            </a:r>
          </a:p>
          <a:p>
            <a:pPr lvl="2">
              <a:buNone/>
            </a:pPr>
            <a:r>
              <a:t>第三層</a:t>
            </a:r>
          </a:p>
          <a:p>
            <a:pPr lvl="3">
              <a:buNone/>
            </a:pPr>
            <a:r>
              <a:t>第四層</a:t>
            </a:r>
          </a:p>
          <a:p>
            <a:pPr lvl="4">
              <a:buNone/>
            </a:pPr>
            <a:r>
              <a:t>第五層</a:t>
            </a:r>
          </a:p>
        </p:txBody>
      </p:sp>
      <p:sp>
        <p:nvSpPr>
          <p:cNvPr id="4" name="日期版面配置區 3">
            <a:extLst>
              <a:ext uri="{FF2B5EF4-FFF2-40B4-BE49-F238E27FC236}">
                <a16:creationId xmlns:a16="http://schemas.microsoft.com/office/drawing/2014/main" id="{D26F9827-9A11-4042-847F-9470198DA2F0}"/>
              </a:ext>
            </a:extLst>
          </p:cNvPr>
          <p:cNvSpPr>
            <a:spLocks noGrp="1"/>
          </p:cNvSpPr>
          <p:nvPr>
            <p:ph type="dt" idx="10"/>
          </p:nvPr>
        </p:nvSpPr>
        <p:spPr>
          <a:xfrm>
            <a:off x="838200" y="6356358"/>
            <a:ext cx="2743200" cy="365125"/>
          </a:xfrm>
          <a:prstGeom prst="rect">
            <a:avLst/>
          </a:prstGeom>
        </p:spPr>
        <p:txBody>
          <a:bodyPr/>
          <a:lstStyle/>
          <a:p>
            <a:endParaRPr/>
          </a:p>
        </p:txBody>
      </p:sp>
      <p:sp>
        <p:nvSpPr>
          <p:cNvPr id="5" name="頁尾版面配置區 4">
            <a:extLst>
              <a:ext uri="{FF2B5EF4-FFF2-40B4-BE49-F238E27FC236}">
                <a16:creationId xmlns:a16="http://schemas.microsoft.com/office/drawing/2014/main" id="{49D79D04-0A21-455B-9F8A-2BFC7D627028}"/>
              </a:ext>
            </a:extLst>
          </p:cNvPr>
          <p:cNvSpPr>
            <a:spLocks noGrp="1"/>
          </p:cNvSpPr>
          <p:nvPr>
            <p:ph type="ftr" idx="11"/>
          </p:nvPr>
        </p:nvSpPr>
        <p:spPr>
          <a:xfrm>
            <a:off x="4038600" y="6356358"/>
            <a:ext cx="4114800" cy="365125"/>
          </a:xfrm>
          <a:prstGeom prst="rect">
            <a:avLst/>
          </a:prstGeom>
        </p:spPr>
        <p:txBody>
          <a:bodyPr/>
          <a:lstStyle/>
          <a:p>
            <a:endParaRPr/>
          </a:p>
        </p:txBody>
      </p:sp>
      <p:sp>
        <p:nvSpPr>
          <p:cNvPr id="6" name="投影片編號版面配置區 5">
            <a:extLst>
              <a:ext uri="{FF2B5EF4-FFF2-40B4-BE49-F238E27FC236}">
                <a16:creationId xmlns:a16="http://schemas.microsoft.com/office/drawing/2014/main" id="{55C786F5-1FA1-4BEA-ADC7-B4BB1059C75F}"/>
              </a:ext>
            </a:extLst>
          </p:cNvPr>
          <p:cNvSpPr>
            <a:spLocks noGrp="1"/>
          </p:cNvSpPr>
          <p:nvPr>
            <p:ph type="sldNum" idx="12"/>
          </p:nvPr>
        </p:nvSpPr>
        <p:spPr/>
        <p:txBody>
          <a:bodyPr/>
          <a:lstStyle/>
          <a:p>
            <a:fld id="{D4B37BC5-01F3-4DA6-AE9F-6749599A3EE9}" type="slidenum">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標題及直排文字">
    <p:spTree>
      <p:nvGrpSpPr>
        <p:cNvPr id="1" name=""/>
        <p:cNvGrpSpPr/>
        <p:nvPr/>
      </p:nvGrpSpPr>
      <p:grpSpPr>
        <a:xfrm>
          <a:off x="0" y="0"/>
          <a:ext cx="0" cy="0"/>
          <a:chOff x="0" y="0"/>
          <a:chExt cx="0" cy="0"/>
        </a:xfrm>
      </p:grpSpPr>
      <p:sp>
        <p:nvSpPr>
          <p:cNvPr id="4" name="投影片編號版面配置區 5">
            <a:extLst>
              <a:ext uri="{FF2B5EF4-FFF2-40B4-BE49-F238E27FC236}">
                <a16:creationId xmlns:a16="http://schemas.microsoft.com/office/drawing/2014/main" id="{34867F81-122E-4926-9CB5-BD7339A61A85}"/>
              </a:ext>
            </a:extLst>
          </p:cNvPr>
          <p:cNvSpPr>
            <a:spLocks noGrp="1"/>
          </p:cNvSpPr>
          <p:nvPr>
            <p:ph type="sldNum" idx="10"/>
          </p:nvPr>
        </p:nvSpPr>
        <p:spPr>
          <a:xfrm>
            <a:off x="9334500" y="6362708"/>
            <a:ext cx="2743200" cy="365125"/>
          </a:xfrm>
          <a:prstGeom prst="rect">
            <a:avLst/>
          </a:prstGeom>
        </p:spPr>
        <p:txBody>
          <a:bodyPr/>
          <a:lstStyle>
            <a:lvl1pPr algn="r">
              <a:spcBef>
                <a:spcPts val="0"/>
              </a:spcBef>
              <a:spcAft>
                <a:spcPts val="0"/>
              </a:spcAft>
              <a:buNone/>
              <a:defRPr>
                <a:latin typeface="+mn-lt"/>
                <a:ea typeface="+mn-lt"/>
                <a:cs typeface="+mn-lt"/>
              </a:defRPr>
            </a:lvl1pPr>
          </a:lstStyle>
          <a:p>
            <a:pPr defTabSz="914332">
              <a:buNone/>
            </a:pPr>
            <a:fld id="{96369EF2-77D1-43E4-85C1-AA3A565F65CF}" type="slidenum">
              <a:rPr sz="1800">
                <a:solidFill>
                  <a:prstClr val="black"/>
                </a:solidFill>
              </a:rPr>
              <a:t>‹#›</a:t>
            </a:fld>
            <a:endParaRPr sz="1800">
              <a:solidFill>
                <a:prstClr val="black"/>
              </a:solidFill>
            </a:endParaRPr>
          </a:p>
        </p:txBody>
      </p:sp>
      <p:sp>
        <p:nvSpPr>
          <p:cNvPr id="9" name="矩形 8">
            <a:extLst>
              <a:ext uri="{FF2B5EF4-FFF2-40B4-BE49-F238E27FC236}">
                <a16:creationId xmlns:a16="http://schemas.microsoft.com/office/drawing/2014/main" id="{CFCB4032-7C84-45F2-974C-A712843D08C6}"/>
              </a:ext>
            </a:extLst>
          </p:cNvPr>
          <p:cNvSpPr>
            <a:spLocks noGrp="1"/>
          </p:cNvSpPr>
          <p:nvPr/>
        </p:nvSpPr>
        <p:spPr>
          <a:xfrm>
            <a:off x="0" y="0"/>
            <a:ext cx="1383454" cy="800691"/>
          </a:xfrm>
          <a:prstGeom prst="rect">
            <a:avLst/>
          </a:prstGeom>
          <a:solidFill>
            <a:srgbClr val="ADDD8E"/>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endParaRPr sz="1800"/>
          </a:p>
        </p:txBody>
      </p:sp>
      <p:sp>
        <p:nvSpPr>
          <p:cNvPr id="10" name="矩形 9">
            <a:extLst>
              <a:ext uri="{FF2B5EF4-FFF2-40B4-BE49-F238E27FC236}">
                <a16:creationId xmlns:a16="http://schemas.microsoft.com/office/drawing/2014/main" id="{8552AC7A-17BA-418A-B86C-2A029288C751}"/>
              </a:ext>
            </a:extLst>
          </p:cNvPr>
          <p:cNvSpPr>
            <a:spLocks noGrp="1"/>
          </p:cNvSpPr>
          <p:nvPr/>
        </p:nvSpPr>
        <p:spPr>
          <a:xfrm>
            <a:off x="1383454" y="0"/>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endParaRPr sz="1800"/>
          </a:p>
        </p:txBody>
      </p:sp>
      <p:sp>
        <p:nvSpPr>
          <p:cNvPr id="11" name="標題 1">
            <a:extLst>
              <a:ext uri="{FF2B5EF4-FFF2-40B4-BE49-F238E27FC236}">
                <a16:creationId xmlns:a16="http://schemas.microsoft.com/office/drawing/2014/main" id="{F228AC9D-D33B-4B44-8CA0-E4E6C0EBF993}"/>
              </a:ext>
            </a:extLst>
          </p:cNvPr>
          <p:cNvSpPr>
            <a:spLocks noGrp="1"/>
          </p:cNvSpPr>
          <p:nvPr>
            <p:ph type="title"/>
          </p:nvPr>
        </p:nvSpPr>
        <p:spPr>
          <a:xfrm>
            <a:off x="1383455" y="1"/>
            <a:ext cx="10819658" cy="802432"/>
          </a:xfrm>
          <a:prstGeom prst="rect">
            <a:avLst/>
          </a:prstGeom>
          <a:solidFill>
            <a:srgbClr val="78977D"/>
          </a:solidFill>
        </p:spPr>
        <p:txBody>
          <a:bodyPr>
            <a:normAutofit/>
          </a:bodyPr>
          <a:lstStyle>
            <a:lvl1pPr algn="l">
              <a:buNone/>
              <a:defRPr sz="3200">
                <a:solidFill>
                  <a:srgbClr val="FFFFFF"/>
                </a:solidFill>
              </a:defRPr>
            </a:lvl1pPr>
          </a:lstStyle>
          <a:p>
            <a:r>
              <a:t>按一下以編輯母片標題樣式</a:t>
            </a:r>
          </a:p>
        </p:txBody>
      </p:sp>
      <p:sp>
        <p:nvSpPr>
          <p:cNvPr id="17" name="文字版面配置區 17">
            <a:extLst>
              <a:ext uri="{FF2B5EF4-FFF2-40B4-BE49-F238E27FC236}">
                <a16:creationId xmlns:a16="http://schemas.microsoft.com/office/drawing/2014/main" id="{BF4B774F-02E4-456B-A752-956B7103F8A5}"/>
              </a:ext>
            </a:extLst>
          </p:cNvPr>
          <p:cNvSpPr>
            <a:spLocks noGrp="1"/>
          </p:cNvSpPr>
          <p:nvPr>
            <p:ph type="body" idx="15"/>
          </p:nvPr>
        </p:nvSpPr>
        <p:spPr>
          <a:xfrm>
            <a:off x="0" y="-1"/>
            <a:ext cx="1383454" cy="800691"/>
          </a:xfrm>
          <a:prstGeom prst="rect">
            <a:avLst/>
          </a:prstGeom>
          <a:solidFill>
            <a:srgbClr val="C7D3B5"/>
          </a:solidFill>
        </p:spPr>
        <p:txBody>
          <a:bodyPr anchor="ctr">
            <a:noAutofit/>
          </a:bodyPr>
          <a:lstStyle>
            <a:lvl1pPr marL="0" indent="0" algn="ctr">
              <a:buNone/>
              <a:defRPr sz="3600" b="1">
                <a:solidFill>
                  <a:srgbClr val="365B4A"/>
                </a:solidFill>
              </a:defRPr>
            </a:lvl1pPr>
          </a:lstStyle>
          <a:p>
            <a:pPr lvl="0">
              <a:buNone/>
            </a:pPr>
            <a:r>
              <a:t>編輯母片文字樣式</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E808230-2111-4B40-A648-7D26D0407680}"/>
              </a:ext>
            </a:extLst>
          </p:cNvPr>
          <p:cNvSpPr>
            <a:spLocks noGrp="1"/>
          </p:cNvSpPr>
          <p:nvPr>
            <p:ph type="title"/>
          </p:nvPr>
        </p:nvSpPr>
        <p:spPr/>
        <p:txBody>
          <a:bodyPr/>
          <a:lstStyle/>
          <a:p>
            <a:r>
              <a:t>按一下以編輯母片標題樣式</a:t>
            </a:r>
          </a:p>
        </p:txBody>
      </p:sp>
      <p:sp>
        <p:nvSpPr>
          <p:cNvPr id="3" name="投影片編號版面配置區 2">
            <a:extLst>
              <a:ext uri="{FF2B5EF4-FFF2-40B4-BE49-F238E27FC236}">
                <a16:creationId xmlns:a16="http://schemas.microsoft.com/office/drawing/2014/main" id="{05332FB8-638D-4FBC-AA43-9DBB69A178F0}"/>
              </a:ext>
            </a:extLst>
          </p:cNvPr>
          <p:cNvSpPr>
            <a:spLocks noGrp="1"/>
          </p:cNvSpPr>
          <p:nvPr>
            <p:ph type="sldNum" idx="10"/>
          </p:nvPr>
        </p:nvSpPr>
        <p:spPr/>
        <p:txBody>
          <a:bodyPr/>
          <a:lstStyle/>
          <a:p>
            <a:fld id="{D4B37BC5-01F3-4DA6-AE9F-6749599A3EE9}"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標題及物件">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FEFFAE63-1185-4306-83AF-3818C06848AE}"/>
              </a:ext>
            </a:extLst>
          </p:cNvPr>
          <p:cNvSpPr>
            <a:spLocks noGrp="1"/>
          </p:cNvSpPr>
          <p:nvPr/>
        </p:nvSpPr>
        <p:spPr>
          <a:xfrm>
            <a:off x="0" y="6754813"/>
            <a:ext cx="12192000" cy="114300"/>
          </a:xfrm>
          <a:prstGeom prst="rect">
            <a:avLst/>
          </a:prstGeom>
          <a:solidFill>
            <a:srgbClr val="C9B9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None/>
            </a:pPr>
            <a:endParaRPr sz="1800"/>
          </a:p>
        </p:txBody>
      </p:sp>
      <p:sp>
        <p:nvSpPr>
          <p:cNvPr id="6" name="投影片編號版面配置區 5">
            <a:extLst>
              <a:ext uri="{FF2B5EF4-FFF2-40B4-BE49-F238E27FC236}">
                <a16:creationId xmlns:a16="http://schemas.microsoft.com/office/drawing/2014/main" id="{F2E34A0B-4E5F-4CF8-A8EB-53337C853EF0}"/>
              </a:ext>
            </a:extLst>
          </p:cNvPr>
          <p:cNvSpPr>
            <a:spLocks noGrp="1"/>
          </p:cNvSpPr>
          <p:nvPr>
            <p:ph type="sldNum" idx="12"/>
          </p:nvPr>
        </p:nvSpPr>
        <p:spPr/>
        <p:txBody>
          <a:bodyPr/>
          <a:lstStyle/>
          <a:p>
            <a:fld id="{D4B37BC5-01F3-4DA6-AE9F-6749599A3EE9}" type="slidenum">
              <a:t>‹#›</a:t>
            </a:fld>
            <a:endParaRPr/>
          </a:p>
        </p:txBody>
      </p:sp>
      <p:sp>
        <p:nvSpPr>
          <p:cNvPr id="13" name="內容版面配置區 12">
            <a:extLst>
              <a:ext uri="{FF2B5EF4-FFF2-40B4-BE49-F238E27FC236}">
                <a16:creationId xmlns:a16="http://schemas.microsoft.com/office/drawing/2014/main" id="{B868AB07-83DC-4D8A-92BF-2654B00A0A4D}"/>
              </a:ext>
            </a:extLst>
          </p:cNvPr>
          <p:cNvSpPr>
            <a:spLocks noGrp="1"/>
          </p:cNvSpPr>
          <p:nvPr>
            <p:ph idx="13"/>
          </p:nvPr>
        </p:nvSpPr>
        <p:spPr>
          <a:xfrm>
            <a:off x="401802" y="955678"/>
            <a:ext cx="11607318" cy="4957449"/>
          </a:xfrm>
        </p:spPr>
        <p:txBody>
          <a:bodyPr/>
          <a:lstStyle>
            <a:lvl1pPr marL="0" indent="0">
              <a:buNone/>
              <a:defRPr sz="2800">
                <a:solidFill>
                  <a:srgbClr val="4A4842"/>
                </a:solidFill>
              </a:defRPr>
            </a:lvl1pPr>
            <a:lvl2pPr>
              <a:buNone/>
              <a:defRPr>
                <a:solidFill>
                  <a:srgbClr val="4A4842"/>
                </a:solidFill>
              </a:defRPr>
            </a:lvl2pPr>
            <a:lvl3pPr>
              <a:buNone/>
              <a:defRPr>
                <a:solidFill>
                  <a:srgbClr val="4A4842"/>
                </a:solidFill>
              </a:defRPr>
            </a:lvl3pPr>
            <a:lvl4pPr>
              <a:buNone/>
              <a:defRPr>
                <a:solidFill>
                  <a:srgbClr val="4A4842"/>
                </a:solidFill>
              </a:defRPr>
            </a:lvl4pPr>
            <a:lvl5pPr>
              <a:buNone/>
              <a:defRPr>
                <a:solidFill>
                  <a:srgbClr val="4A4842"/>
                </a:solidFill>
              </a:defRPr>
            </a:lvl5pPr>
          </a:lstStyle>
          <a:p>
            <a:pPr lvl="0">
              <a:buNone/>
            </a:pPr>
            <a:r>
              <a:t>編輯母片文字樣式</a:t>
            </a:r>
          </a:p>
          <a:p>
            <a:pPr lvl="1">
              <a:buNone/>
            </a:pPr>
            <a:r>
              <a:t>第二層</a:t>
            </a:r>
          </a:p>
          <a:p>
            <a:pPr lvl="2">
              <a:buNone/>
            </a:pPr>
            <a:r>
              <a:t>第三層</a:t>
            </a:r>
          </a:p>
          <a:p>
            <a:pPr lvl="3">
              <a:buNone/>
            </a:pPr>
            <a:r>
              <a:t>第四層</a:t>
            </a:r>
          </a:p>
          <a:p>
            <a:pPr lvl="4">
              <a:buNone/>
            </a:pPr>
            <a:r>
              <a:t>第五層</a:t>
            </a:r>
          </a:p>
        </p:txBody>
      </p:sp>
      <p:sp>
        <p:nvSpPr>
          <p:cNvPr id="15" name="矩形 14">
            <a:extLst>
              <a:ext uri="{FF2B5EF4-FFF2-40B4-BE49-F238E27FC236}">
                <a16:creationId xmlns:a16="http://schemas.microsoft.com/office/drawing/2014/main" id="{14F07868-AB0A-490A-912E-1FACA7E7794D}"/>
              </a:ext>
            </a:extLst>
          </p:cNvPr>
          <p:cNvSpPr>
            <a:spLocks noGrp="1"/>
          </p:cNvSpPr>
          <p:nvPr/>
        </p:nvSpPr>
        <p:spPr>
          <a:xfrm>
            <a:off x="0" y="0"/>
            <a:ext cx="1383454" cy="800691"/>
          </a:xfrm>
          <a:prstGeom prst="rect">
            <a:avLst/>
          </a:prstGeom>
          <a:solidFill>
            <a:srgbClr val="C7D3B5"/>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endParaRPr sz="1800"/>
          </a:p>
        </p:txBody>
      </p:sp>
      <p:sp>
        <p:nvSpPr>
          <p:cNvPr id="16" name="矩形 15">
            <a:extLst>
              <a:ext uri="{FF2B5EF4-FFF2-40B4-BE49-F238E27FC236}">
                <a16:creationId xmlns:a16="http://schemas.microsoft.com/office/drawing/2014/main" id="{D88A1521-DDB6-47DE-A5F3-15DA890C5CD5}"/>
              </a:ext>
            </a:extLst>
          </p:cNvPr>
          <p:cNvSpPr>
            <a:spLocks noGrp="1"/>
          </p:cNvSpPr>
          <p:nvPr/>
        </p:nvSpPr>
        <p:spPr>
          <a:xfrm>
            <a:off x="1383454" y="0"/>
            <a:ext cx="10819659" cy="802433"/>
          </a:xfrm>
          <a:prstGeom prst="rect">
            <a:avLst/>
          </a:prstGeom>
          <a:solidFill>
            <a:srgbClr val="78977D"/>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endParaRPr sz="1800"/>
          </a:p>
        </p:txBody>
      </p:sp>
      <p:sp>
        <p:nvSpPr>
          <p:cNvPr id="17" name="標題 1">
            <a:extLst>
              <a:ext uri="{FF2B5EF4-FFF2-40B4-BE49-F238E27FC236}">
                <a16:creationId xmlns:a16="http://schemas.microsoft.com/office/drawing/2014/main" id="{B6EFD8E9-FEAC-46B5-92CB-DFE25A592ED7}"/>
              </a:ext>
            </a:extLst>
          </p:cNvPr>
          <p:cNvSpPr>
            <a:spLocks noGrp="1"/>
          </p:cNvSpPr>
          <p:nvPr>
            <p:ph type="title"/>
          </p:nvPr>
        </p:nvSpPr>
        <p:spPr>
          <a:xfrm>
            <a:off x="1383454" y="1"/>
            <a:ext cx="10625666" cy="802432"/>
          </a:xfrm>
        </p:spPr>
        <p:txBody>
          <a:bodyPr>
            <a:normAutofit/>
          </a:bodyPr>
          <a:lstStyle>
            <a:lvl1pPr algn="l">
              <a:buNone/>
              <a:defRPr sz="3200">
                <a:solidFill>
                  <a:srgbClr val="FFFFFF"/>
                </a:solidFill>
              </a:defRPr>
            </a:lvl1pPr>
          </a:lstStyle>
          <a:p>
            <a:r>
              <a:t>按一下以編輯母片標題樣式</a:t>
            </a:r>
          </a:p>
        </p:txBody>
      </p:sp>
      <p:sp>
        <p:nvSpPr>
          <p:cNvPr id="18" name="文字版面配置區 17">
            <a:extLst>
              <a:ext uri="{FF2B5EF4-FFF2-40B4-BE49-F238E27FC236}">
                <a16:creationId xmlns:a16="http://schemas.microsoft.com/office/drawing/2014/main" id="{110FC308-A126-4934-B90B-237AB4397921}"/>
              </a:ext>
            </a:extLst>
          </p:cNvPr>
          <p:cNvSpPr>
            <a:spLocks noGrp="1"/>
          </p:cNvSpPr>
          <p:nvPr>
            <p:ph type="body" idx="15"/>
          </p:nvPr>
        </p:nvSpPr>
        <p:spPr>
          <a:xfrm>
            <a:off x="0" y="-1"/>
            <a:ext cx="1383454" cy="800691"/>
          </a:xfrm>
        </p:spPr>
        <p:txBody>
          <a:bodyPr anchor="ctr">
            <a:noAutofit/>
          </a:bodyPr>
          <a:lstStyle>
            <a:lvl1pPr marL="0" indent="0" algn="ctr">
              <a:buNone/>
              <a:defRPr sz="3600" b="1">
                <a:solidFill>
                  <a:srgbClr val="365B4A"/>
                </a:solidFill>
              </a:defRPr>
            </a:lvl1pPr>
          </a:lstStyle>
          <a:p>
            <a:pPr lvl="0">
              <a:buNone/>
            </a:pPr>
            <a:r>
              <a:t>編輯母片文字樣式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標題及物件">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87B92E1F-DD1F-4D10-A5F4-10CBA858AD5E}"/>
              </a:ext>
            </a:extLst>
          </p:cNvPr>
          <p:cNvSpPr>
            <a:spLocks noGrp="1"/>
          </p:cNvSpPr>
          <p:nvPr/>
        </p:nvSpPr>
        <p:spPr>
          <a:xfrm>
            <a:off x="0" y="6754813"/>
            <a:ext cx="12192000" cy="114300"/>
          </a:xfrm>
          <a:prstGeom prst="rect">
            <a:avLst/>
          </a:prstGeom>
          <a:solidFill>
            <a:srgbClr val="C9B9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None/>
            </a:pPr>
            <a:endParaRPr sz="1800"/>
          </a:p>
        </p:txBody>
      </p:sp>
      <p:sp>
        <p:nvSpPr>
          <p:cNvPr id="6" name="投影片編號版面配置區 5">
            <a:extLst>
              <a:ext uri="{FF2B5EF4-FFF2-40B4-BE49-F238E27FC236}">
                <a16:creationId xmlns:a16="http://schemas.microsoft.com/office/drawing/2014/main" id="{E66893DA-BF7D-4EED-8B73-57DAC8220970}"/>
              </a:ext>
            </a:extLst>
          </p:cNvPr>
          <p:cNvSpPr>
            <a:spLocks noGrp="1"/>
          </p:cNvSpPr>
          <p:nvPr>
            <p:ph type="sldNum" idx="12"/>
          </p:nvPr>
        </p:nvSpPr>
        <p:spPr/>
        <p:txBody>
          <a:bodyPr/>
          <a:lstStyle/>
          <a:p>
            <a:fld id="{D4B37BC5-01F3-4DA6-AE9F-6749599A3EE9}" type="slidenum">
              <a:t>‹#›</a:t>
            </a:fld>
            <a:endParaRPr/>
          </a:p>
        </p:txBody>
      </p:sp>
      <p:sp>
        <p:nvSpPr>
          <p:cNvPr id="12" name="矩形 11">
            <a:extLst>
              <a:ext uri="{FF2B5EF4-FFF2-40B4-BE49-F238E27FC236}">
                <a16:creationId xmlns:a16="http://schemas.microsoft.com/office/drawing/2014/main" id="{5BBE1BDE-E60B-4F39-AA67-8EC100122412}"/>
              </a:ext>
            </a:extLst>
          </p:cNvPr>
          <p:cNvSpPr>
            <a:spLocks noGrp="1"/>
          </p:cNvSpPr>
          <p:nvPr/>
        </p:nvSpPr>
        <p:spPr>
          <a:xfrm>
            <a:off x="0" y="0"/>
            <a:ext cx="1383454" cy="800691"/>
          </a:xfrm>
          <a:prstGeom prst="rect">
            <a:avLst/>
          </a:prstGeom>
          <a:solidFill>
            <a:srgbClr val="C7D3B5"/>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endParaRPr sz="1800"/>
          </a:p>
        </p:txBody>
      </p:sp>
      <p:sp>
        <p:nvSpPr>
          <p:cNvPr id="13" name="矩形 12">
            <a:extLst>
              <a:ext uri="{FF2B5EF4-FFF2-40B4-BE49-F238E27FC236}">
                <a16:creationId xmlns:a16="http://schemas.microsoft.com/office/drawing/2014/main" id="{B263CF78-9D27-412D-8E0F-9F68B40E366B}"/>
              </a:ext>
            </a:extLst>
          </p:cNvPr>
          <p:cNvSpPr>
            <a:spLocks noGrp="1"/>
          </p:cNvSpPr>
          <p:nvPr/>
        </p:nvSpPr>
        <p:spPr>
          <a:xfrm>
            <a:off x="1383454" y="0"/>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endParaRPr sz="1800"/>
          </a:p>
        </p:txBody>
      </p:sp>
      <p:sp>
        <p:nvSpPr>
          <p:cNvPr id="15" name="標題 1">
            <a:extLst>
              <a:ext uri="{FF2B5EF4-FFF2-40B4-BE49-F238E27FC236}">
                <a16:creationId xmlns:a16="http://schemas.microsoft.com/office/drawing/2014/main" id="{EFFBF99A-931E-48BC-8F18-1B191931648E}"/>
              </a:ext>
            </a:extLst>
          </p:cNvPr>
          <p:cNvSpPr>
            <a:spLocks noGrp="1"/>
          </p:cNvSpPr>
          <p:nvPr>
            <p:ph type="title"/>
          </p:nvPr>
        </p:nvSpPr>
        <p:spPr>
          <a:xfrm>
            <a:off x="1383453" y="1"/>
            <a:ext cx="10819659" cy="802432"/>
          </a:xfrm>
          <a:prstGeom prst="rect">
            <a:avLst/>
          </a:prstGeom>
          <a:solidFill>
            <a:srgbClr val="78977D"/>
          </a:solidFill>
        </p:spPr>
        <p:txBody>
          <a:bodyPr>
            <a:normAutofit/>
          </a:bodyPr>
          <a:lstStyle>
            <a:lvl1pPr algn="l">
              <a:buNone/>
              <a:defRPr sz="3200">
                <a:solidFill>
                  <a:schemeClr val="bg1"/>
                </a:solidFill>
              </a:defRPr>
            </a:lvl1pPr>
          </a:lstStyle>
          <a:p>
            <a:r>
              <a:t>按一下以編輯母片標題樣式</a:t>
            </a:r>
          </a:p>
        </p:txBody>
      </p:sp>
      <p:sp>
        <p:nvSpPr>
          <p:cNvPr id="16" name="文字版面配置區 17">
            <a:extLst>
              <a:ext uri="{FF2B5EF4-FFF2-40B4-BE49-F238E27FC236}">
                <a16:creationId xmlns:a16="http://schemas.microsoft.com/office/drawing/2014/main" id="{A57A7CB5-81B6-4212-81EC-04B4C2D1A85A}"/>
              </a:ext>
            </a:extLst>
          </p:cNvPr>
          <p:cNvSpPr>
            <a:spLocks noGrp="1"/>
          </p:cNvSpPr>
          <p:nvPr>
            <p:ph type="body" idx="15"/>
          </p:nvPr>
        </p:nvSpPr>
        <p:spPr>
          <a:xfrm>
            <a:off x="-33251" y="-1"/>
            <a:ext cx="1383454" cy="800691"/>
          </a:xfrm>
        </p:spPr>
        <p:txBody>
          <a:bodyPr vert="horz" lIns="91440" tIns="45720" rIns="91440" bIns="45720" anchor="ctr">
            <a:noAutofit/>
          </a:bodyPr>
          <a:lstStyle>
            <a:lvl1pPr>
              <a:buNone/>
              <a:defRPr sz="3600" b="1">
                <a:solidFill>
                  <a:srgbClr val="365B4A"/>
                </a:solidFill>
              </a:defRPr>
            </a:lvl1pPr>
          </a:lstStyle>
          <a:p>
            <a:pPr marL="0" lvl="0" indent="0" algn="ctr">
              <a:buNone/>
            </a:pPr>
            <a:r>
              <a:t>編輯母片文字樣式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標題及物件">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id="{F301DB7F-616C-4DAF-BBC5-C2DB3B6976E7}"/>
              </a:ext>
            </a:extLst>
          </p:cNvPr>
          <p:cNvSpPr>
            <a:spLocks noGrp="1"/>
          </p:cNvSpPr>
          <p:nvPr/>
        </p:nvSpPr>
        <p:spPr>
          <a:xfrm>
            <a:off x="0" y="6754813"/>
            <a:ext cx="12192000" cy="114300"/>
          </a:xfrm>
          <a:prstGeom prst="rect">
            <a:avLst/>
          </a:prstGeom>
          <a:solidFill>
            <a:srgbClr val="C9B9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ts val="0"/>
              </a:spcBef>
              <a:spcAft>
                <a:spcPts val="0"/>
              </a:spcAft>
              <a:buNone/>
            </a:pPr>
            <a:endParaRPr sz="1800"/>
          </a:p>
        </p:txBody>
      </p:sp>
      <p:sp>
        <p:nvSpPr>
          <p:cNvPr id="8" name="矩形 7">
            <a:extLst>
              <a:ext uri="{FF2B5EF4-FFF2-40B4-BE49-F238E27FC236}">
                <a16:creationId xmlns:a16="http://schemas.microsoft.com/office/drawing/2014/main" id="{BFB546D5-5304-4C13-B56C-9B913191E8A6}"/>
              </a:ext>
            </a:extLst>
          </p:cNvPr>
          <p:cNvSpPr>
            <a:spLocks noGrp="1"/>
          </p:cNvSpPr>
          <p:nvPr/>
        </p:nvSpPr>
        <p:spPr>
          <a:xfrm>
            <a:off x="0" y="0"/>
            <a:ext cx="1383454" cy="800691"/>
          </a:xfrm>
          <a:prstGeom prst="rect">
            <a:avLst/>
          </a:prstGeom>
          <a:solidFill>
            <a:srgbClr val="C7D3B5"/>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endParaRPr sz="1800">
              <a:solidFill>
                <a:srgbClr val="365B4A"/>
              </a:solidFill>
            </a:endParaRPr>
          </a:p>
        </p:txBody>
      </p:sp>
      <p:sp>
        <p:nvSpPr>
          <p:cNvPr id="11" name="矩形 10">
            <a:extLst>
              <a:ext uri="{FF2B5EF4-FFF2-40B4-BE49-F238E27FC236}">
                <a16:creationId xmlns:a16="http://schemas.microsoft.com/office/drawing/2014/main" id="{A803C8E8-B4A0-41BD-8675-E41DFAA6D397}"/>
              </a:ext>
            </a:extLst>
          </p:cNvPr>
          <p:cNvSpPr>
            <a:spLocks noGrp="1"/>
          </p:cNvSpPr>
          <p:nvPr/>
        </p:nvSpPr>
        <p:spPr>
          <a:xfrm>
            <a:off x="1383454" y="0"/>
            <a:ext cx="10819659" cy="802433"/>
          </a:xfrm>
          <a:prstGeom prst="rect">
            <a:avLst/>
          </a:prstGeom>
          <a:solidFill>
            <a:srgbClr val="41AB5D"/>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endParaRPr sz="1800"/>
          </a:p>
        </p:txBody>
      </p:sp>
      <p:sp>
        <p:nvSpPr>
          <p:cNvPr id="2" name="標題 1">
            <a:extLst>
              <a:ext uri="{FF2B5EF4-FFF2-40B4-BE49-F238E27FC236}">
                <a16:creationId xmlns:a16="http://schemas.microsoft.com/office/drawing/2014/main" id="{77E1BC9B-6D5A-41EE-9B19-2AC51AB32DC6}"/>
              </a:ext>
            </a:extLst>
          </p:cNvPr>
          <p:cNvSpPr>
            <a:spLocks noGrp="1"/>
          </p:cNvSpPr>
          <p:nvPr>
            <p:ph type="title"/>
          </p:nvPr>
        </p:nvSpPr>
        <p:spPr>
          <a:xfrm>
            <a:off x="1383454" y="1"/>
            <a:ext cx="10808545" cy="802432"/>
          </a:xfrm>
          <a:prstGeom prst="rect">
            <a:avLst/>
          </a:prstGeom>
          <a:solidFill>
            <a:srgbClr val="78977D"/>
          </a:solidFill>
        </p:spPr>
        <p:txBody>
          <a:bodyPr>
            <a:normAutofit/>
          </a:bodyPr>
          <a:lstStyle>
            <a:lvl1pPr algn="l">
              <a:buNone/>
              <a:defRPr sz="3200">
                <a:solidFill>
                  <a:schemeClr val="bg1"/>
                </a:solidFill>
              </a:defRPr>
            </a:lvl1pPr>
          </a:lstStyle>
          <a:p>
            <a:r>
              <a:t>按一下以編輯母片標題樣式</a:t>
            </a:r>
          </a:p>
        </p:txBody>
      </p:sp>
      <p:sp>
        <p:nvSpPr>
          <p:cNvPr id="6" name="投影片編號版面配置區 5">
            <a:extLst>
              <a:ext uri="{FF2B5EF4-FFF2-40B4-BE49-F238E27FC236}">
                <a16:creationId xmlns:a16="http://schemas.microsoft.com/office/drawing/2014/main" id="{5C4DF29F-ADB8-4D79-93A1-65FDA6DB8F33}"/>
              </a:ext>
            </a:extLst>
          </p:cNvPr>
          <p:cNvSpPr>
            <a:spLocks noGrp="1"/>
          </p:cNvSpPr>
          <p:nvPr>
            <p:ph type="sldNum" idx="12"/>
          </p:nvPr>
        </p:nvSpPr>
        <p:spPr/>
        <p:txBody>
          <a:bodyPr/>
          <a:lstStyle/>
          <a:p>
            <a:fld id="{D4B37BC5-01F3-4DA6-AE9F-6749599A3EE9}" type="slidenum">
              <a:t>‹#›</a:t>
            </a:fld>
            <a:endParaRPr/>
          </a:p>
        </p:txBody>
      </p:sp>
      <p:sp>
        <p:nvSpPr>
          <p:cNvPr id="13" name="內容版面配置區 12">
            <a:extLst>
              <a:ext uri="{FF2B5EF4-FFF2-40B4-BE49-F238E27FC236}">
                <a16:creationId xmlns:a16="http://schemas.microsoft.com/office/drawing/2014/main" id="{17631DB0-22D9-4C68-B6F9-88A237EC18D4}"/>
              </a:ext>
            </a:extLst>
          </p:cNvPr>
          <p:cNvSpPr>
            <a:spLocks noGrp="1"/>
          </p:cNvSpPr>
          <p:nvPr>
            <p:ph idx="13"/>
          </p:nvPr>
        </p:nvSpPr>
        <p:spPr>
          <a:xfrm>
            <a:off x="162566" y="877079"/>
            <a:ext cx="11846559" cy="2576326"/>
          </a:xfrm>
        </p:spPr>
        <p:txBody>
          <a:bodyPr/>
          <a:lstStyle>
            <a:lvl1pPr>
              <a:buNone/>
              <a:defRPr>
                <a:solidFill>
                  <a:srgbClr val="4A4842"/>
                </a:solidFill>
              </a:defRPr>
            </a:lvl1pPr>
            <a:lvl2pPr>
              <a:buNone/>
              <a:defRPr>
                <a:solidFill>
                  <a:srgbClr val="4A4842"/>
                </a:solidFill>
              </a:defRPr>
            </a:lvl2pPr>
            <a:lvl3pPr>
              <a:buNone/>
              <a:defRPr>
                <a:solidFill>
                  <a:srgbClr val="4A4842"/>
                </a:solidFill>
              </a:defRPr>
            </a:lvl3pPr>
            <a:lvl4pPr>
              <a:buNone/>
              <a:defRPr>
                <a:solidFill>
                  <a:srgbClr val="4A4842"/>
                </a:solidFill>
              </a:defRPr>
            </a:lvl4pPr>
            <a:lvl5pPr>
              <a:buNone/>
              <a:defRPr>
                <a:solidFill>
                  <a:srgbClr val="4A4842"/>
                </a:solidFill>
              </a:defRPr>
            </a:lvl5pPr>
          </a:lstStyle>
          <a:p>
            <a:pPr lvl="0">
              <a:buNone/>
            </a:pPr>
            <a:r>
              <a:t>編輯母片文字樣式</a:t>
            </a:r>
          </a:p>
          <a:p>
            <a:pPr lvl="1">
              <a:buNone/>
            </a:pPr>
            <a:r>
              <a:t>第二層</a:t>
            </a:r>
          </a:p>
          <a:p>
            <a:pPr lvl="2">
              <a:buNone/>
            </a:pPr>
            <a:r>
              <a:t>第三層</a:t>
            </a:r>
          </a:p>
          <a:p>
            <a:pPr lvl="3">
              <a:buNone/>
            </a:pPr>
            <a:r>
              <a:t>第四層</a:t>
            </a:r>
          </a:p>
          <a:p>
            <a:pPr lvl="4">
              <a:buNone/>
            </a:pPr>
            <a:r>
              <a:t>第五層</a:t>
            </a:r>
          </a:p>
        </p:txBody>
      </p:sp>
      <p:sp>
        <p:nvSpPr>
          <p:cNvPr id="5" name="內容版面配置區 4">
            <a:extLst>
              <a:ext uri="{FF2B5EF4-FFF2-40B4-BE49-F238E27FC236}">
                <a16:creationId xmlns:a16="http://schemas.microsoft.com/office/drawing/2014/main" id="{734CD6F6-833A-4EB4-A8E7-C8D2EAE2B7B1}"/>
              </a:ext>
            </a:extLst>
          </p:cNvPr>
          <p:cNvSpPr>
            <a:spLocks noGrp="1"/>
          </p:cNvSpPr>
          <p:nvPr>
            <p:ph idx="14"/>
          </p:nvPr>
        </p:nvSpPr>
        <p:spPr>
          <a:xfrm>
            <a:off x="162566" y="3528052"/>
            <a:ext cx="11846559" cy="3329956"/>
          </a:xfrm>
        </p:spPr>
        <p:txBody>
          <a:bodyPr/>
          <a:lstStyle>
            <a:lvl1pPr marL="228584" indent="-228584">
              <a:buFont typeface="Wingdings"/>
              <a:buChar char="u"/>
              <a:defRPr sz="2400">
                <a:solidFill>
                  <a:srgbClr val="4A4842"/>
                </a:solidFill>
              </a:defRPr>
            </a:lvl1pPr>
            <a:lvl2pPr>
              <a:buNone/>
              <a:defRPr>
                <a:solidFill>
                  <a:srgbClr val="4A4842"/>
                </a:solidFill>
              </a:defRPr>
            </a:lvl2pPr>
            <a:lvl3pPr>
              <a:buNone/>
              <a:defRPr>
                <a:solidFill>
                  <a:srgbClr val="4A4842"/>
                </a:solidFill>
              </a:defRPr>
            </a:lvl3pPr>
            <a:lvl4pPr>
              <a:buNone/>
              <a:defRPr>
                <a:solidFill>
                  <a:srgbClr val="4A4842"/>
                </a:solidFill>
              </a:defRPr>
            </a:lvl4pPr>
            <a:lvl5pPr>
              <a:buNone/>
              <a:defRPr>
                <a:solidFill>
                  <a:srgbClr val="4A4842"/>
                </a:solidFill>
              </a:defRPr>
            </a:lvl5pPr>
          </a:lstStyle>
          <a:p>
            <a:pPr lvl="0">
              <a:buNone/>
            </a:pPr>
            <a:r>
              <a:t>編輯母片文字樣式</a:t>
            </a:r>
          </a:p>
          <a:p>
            <a:pPr lvl="1">
              <a:buNone/>
            </a:pPr>
            <a:r>
              <a:t>第二層</a:t>
            </a:r>
          </a:p>
          <a:p>
            <a:pPr lvl="2">
              <a:buNone/>
            </a:pPr>
            <a:r>
              <a:t>第三層</a:t>
            </a:r>
          </a:p>
          <a:p>
            <a:pPr lvl="3">
              <a:buNone/>
            </a:pPr>
            <a:r>
              <a:t>第四層</a:t>
            </a:r>
          </a:p>
          <a:p>
            <a:pPr lvl="4">
              <a:buNone/>
            </a:pPr>
            <a:r>
              <a:t>第五層</a:t>
            </a:r>
          </a:p>
        </p:txBody>
      </p:sp>
      <p:sp>
        <p:nvSpPr>
          <p:cNvPr id="18" name="文字版面配置區 17">
            <a:extLst>
              <a:ext uri="{FF2B5EF4-FFF2-40B4-BE49-F238E27FC236}">
                <a16:creationId xmlns:a16="http://schemas.microsoft.com/office/drawing/2014/main" id="{46288512-A814-471D-A8CF-2A8948C6066A}"/>
              </a:ext>
            </a:extLst>
          </p:cNvPr>
          <p:cNvSpPr>
            <a:spLocks noGrp="1"/>
          </p:cNvSpPr>
          <p:nvPr>
            <p:ph type="body" idx="15"/>
          </p:nvPr>
        </p:nvSpPr>
        <p:spPr>
          <a:xfrm>
            <a:off x="0" y="-1"/>
            <a:ext cx="1383454" cy="800691"/>
          </a:xfrm>
        </p:spPr>
        <p:txBody>
          <a:bodyPr anchor="ctr">
            <a:noAutofit/>
          </a:bodyPr>
          <a:lstStyle>
            <a:lvl1pPr marL="0" indent="0" algn="ctr">
              <a:buNone/>
              <a:defRPr sz="3600" b="1">
                <a:solidFill>
                  <a:srgbClr val="004529"/>
                </a:solidFill>
              </a:defRPr>
            </a:lvl1pPr>
          </a:lstStyle>
          <a:p>
            <a:pPr lvl="0">
              <a:buNone/>
            </a:pPr>
            <a:r>
              <a:t>編輯母片文字樣式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BC71C092-2E32-4304-ACC3-F0AA539A3FC8}"/>
              </a:ext>
            </a:extLst>
          </p:cNvPr>
          <p:cNvSpPr>
            <a:spLocks noGrp="1"/>
          </p:cNvSpPr>
          <p:nvPr>
            <p:ph type="title"/>
          </p:nvPr>
        </p:nvSpPr>
        <p:spPr>
          <a:xfrm>
            <a:off x="3713169" y="1709746"/>
            <a:ext cx="7634287" cy="2852737"/>
          </a:xfrm>
        </p:spPr>
        <p:txBody>
          <a:bodyPr anchor="b"/>
          <a:lstStyle>
            <a:lvl1pPr>
              <a:buNone/>
              <a:defRPr sz="6000"/>
            </a:lvl1pPr>
          </a:lstStyle>
          <a:p>
            <a:r>
              <a:t>按一下以編輯母片標題樣式</a:t>
            </a:r>
          </a:p>
        </p:txBody>
      </p:sp>
      <p:sp>
        <p:nvSpPr>
          <p:cNvPr id="3" name="文字版面配置區 2">
            <a:extLst>
              <a:ext uri="{FF2B5EF4-FFF2-40B4-BE49-F238E27FC236}">
                <a16:creationId xmlns:a16="http://schemas.microsoft.com/office/drawing/2014/main" id="{706ADF1C-925D-46CB-B266-2788442CE335}"/>
              </a:ext>
            </a:extLst>
          </p:cNvPr>
          <p:cNvSpPr>
            <a:spLocks noGrp="1"/>
          </p:cNvSpPr>
          <p:nvPr>
            <p:ph type="body" idx="1"/>
          </p:nvPr>
        </p:nvSpPr>
        <p:spPr>
          <a:xfrm>
            <a:off x="3713167" y="4589471"/>
            <a:ext cx="7634287" cy="1500187"/>
          </a:xfrm>
        </p:spPr>
        <p:txBody>
          <a:bodyPr/>
          <a:lstStyle>
            <a:lvl1pPr marL="0" indent="0">
              <a:buNone/>
              <a:defRPr sz="2400">
                <a:solidFill>
                  <a:schemeClr val="tx1">
                    <a:tint val="75000"/>
                  </a:schemeClr>
                </a:solidFill>
              </a:defRPr>
            </a:lvl1pPr>
            <a:lvl2pPr marL="457167" indent="0">
              <a:buNone/>
              <a:defRPr sz="2000">
                <a:solidFill>
                  <a:schemeClr val="tx1">
                    <a:tint val="75000"/>
                  </a:schemeClr>
                </a:solidFill>
              </a:defRPr>
            </a:lvl2pPr>
            <a:lvl3pPr marL="914332" indent="0">
              <a:buNone/>
              <a:defRPr sz="1800">
                <a:solidFill>
                  <a:schemeClr val="tx1">
                    <a:tint val="75000"/>
                  </a:schemeClr>
                </a:solidFill>
              </a:defRPr>
            </a:lvl3pPr>
            <a:lvl4pPr marL="1371498" indent="0">
              <a:buNone/>
              <a:defRPr sz="1600">
                <a:solidFill>
                  <a:schemeClr val="tx1">
                    <a:tint val="75000"/>
                  </a:schemeClr>
                </a:solidFill>
              </a:defRPr>
            </a:lvl4pPr>
            <a:lvl5pPr marL="1828664" indent="0">
              <a:buNone/>
              <a:defRPr sz="1600">
                <a:solidFill>
                  <a:schemeClr val="tx1">
                    <a:tint val="75000"/>
                  </a:schemeClr>
                </a:solidFill>
              </a:defRPr>
            </a:lvl5pPr>
            <a:lvl6pPr marL="2285830" indent="0">
              <a:buNone/>
              <a:defRPr sz="1600">
                <a:solidFill>
                  <a:schemeClr val="tx1">
                    <a:tint val="75000"/>
                  </a:schemeClr>
                </a:solidFill>
              </a:defRPr>
            </a:lvl6pPr>
            <a:lvl7pPr marL="2742994" indent="0">
              <a:buNone/>
              <a:defRPr sz="1600">
                <a:solidFill>
                  <a:schemeClr val="tx1">
                    <a:tint val="75000"/>
                  </a:schemeClr>
                </a:solidFill>
              </a:defRPr>
            </a:lvl7pPr>
            <a:lvl8pPr marL="3200160" indent="0">
              <a:buNone/>
              <a:defRPr sz="1600">
                <a:solidFill>
                  <a:schemeClr val="tx1">
                    <a:tint val="75000"/>
                  </a:schemeClr>
                </a:solidFill>
              </a:defRPr>
            </a:lvl8pPr>
            <a:lvl9pPr marL="3657327" indent="0">
              <a:buNone/>
              <a:defRPr sz="1600">
                <a:solidFill>
                  <a:schemeClr val="tx1">
                    <a:tint val="75000"/>
                  </a:schemeClr>
                </a:solidFill>
              </a:defRPr>
            </a:lvl9pPr>
          </a:lstStyle>
          <a:p>
            <a:pPr lvl="0">
              <a:buNone/>
            </a:pPr>
            <a:r>
              <a:t>編輯母片文字樣式</a:t>
            </a:r>
          </a:p>
        </p:txBody>
      </p:sp>
      <p:sp>
        <p:nvSpPr>
          <p:cNvPr id="6" name="投影片編號版面配置區 5">
            <a:extLst>
              <a:ext uri="{FF2B5EF4-FFF2-40B4-BE49-F238E27FC236}">
                <a16:creationId xmlns:a16="http://schemas.microsoft.com/office/drawing/2014/main" id="{DD44186C-7489-414E-A78F-199634B0C090}"/>
              </a:ext>
            </a:extLst>
          </p:cNvPr>
          <p:cNvSpPr>
            <a:spLocks noGrp="1"/>
          </p:cNvSpPr>
          <p:nvPr>
            <p:ph type="sldNum" idx="12"/>
          </p:nvPr>
        </p:nvSpPr>
        <p:spPr/>
        <p:txBody>
          <a:bodyPr/>
          <a:lstStyle/>
          <a:p>
            <a:fld id="{D4B37BC5-01F3-4DA6-AE9F-6749599A3EE9}" type="slidenum">
              <a:t>‹#›</a:t>
            </a:fld>
            <a:endParaRPr/>
          </a:p>
        </p:txBody>
      </p:sp>
      <p:sp>
        <p:nvSpPr>
          <p:cNvPr id="7" name="Freeform 7">
            <a:extLst>
              <a:ext uri="{FF2B5EF4-FFF2-40B4-BE49-F238E27FC236}">
                <a16:creationId xmlns:a16="http://schemas.microsoft.com/office/drawing/2014/main" id="{C128DA43-9C20-45A6-BF53-D955C7505F69}"/>
              </a:ext>
            </a:extLst>
          </p:cNvPr>
          <p:cNvSpPr>
            <a:spLocks noGrp="1"/>
          </p:cNvSpPr>
          <p:nvPr/>
        </p:nvSpPr>
        <p:spPr>
          <a:xfrm>
            <a:off x="693740" y="2713038"/>
            <a:ext cx="935037" cy="912812"/>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chemeClr val="accent6">
              <a:lumMod val="20000"/>
              <a:lumOff val="80000"/>
            </a:schemeClr>
          </a:solidFill>
          <a:ln>
            <a:noFill/>
          </a:ln>
        </p:spPr>
        <p:txBody>
          <a:bodyPr lIns="96417" tIns="48208" rIns="96417" bIns="48208" anchor="ctr"/>
          <a:lstStyle/>
          <a:p>
            <a:pPr algn="ctr" defTabSz="1285513">
              <a:spcBef>
                <a:spcPts val="0"/>
              </a:spcBef>
              <a:spcAft>
                <a:spcPts val="0"/>
              </a:spcAft>
              <a:buNone/>
            </a:pPr>
            <a:endParaRPr sz="1547" kern="0">
              <a:solidFill>
                <a:prstClr val="white"/>
              </a:solidFill>
              <a:latin typeface="Roboto Bold"/>
              <a:ea typeface="Roboto Bold"/>
              <a:cs typeface="Roboto Bold"/>
            </a:endParaRPr>
          </a:p>
        </p:txBody>
      </p:sp>
      <p:sp>
        <p:nvSpPr>
          <p:cNvPr id="8" name="Freeform 8">
            <a:extLst>
              <a:ext uri="{FF2B5EF4-FFF2-40B4-BE49-F238E27FC236}">
                <a16:creationId xmlns:a16="http://schemas.microsoft.com/office/drawing/2014/main" id="{C1D6DD10-427B-45F8-AE64-C571BE9C9C55}"/>
              </a:ext>
            </a:extLst>
          </p:cNvPr>
          <p:cNvSpPr>
            <a:spLocks noGrp="1"/>
          </p:cNvSpPr>
          <p:nvPr/>
        </p:nvSpPr>
        <p:spPr>
          <a:xfrm>
            <a:off x="6" y="3513138"/>
            <a:ext cx="1628775" cy="1585912"/>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6">
              <a:lumMod val="60000"/>
              <a:lumOff val="40000"/>
            </a:schemeClr>
          </a:solidFill>
          <a:ln>
            <a:noFill/>
          </a:ln>
        </p:spPr>
        <p:txBody>
          <a:bodyPr lIns="96417" tIns="48208" rIns="96417" bIns="48208" anchor="ctr"/>
          <a:lstStyle/>
          <a:p>
            <a:pPr algn="ctr" defTabSz="1285513">
              <a:spcBef>
                <a:spcPts val="0"/>
              </a:spcBef>
              <a:spcAft>
                <a:spcPts val="0"/>
              </a:spcAft>
              <a:buNone/>
            </a:pPr>
            <a:endParaRPr sz="3093" kern="0">
              <a:solidFill>
                <a:prstClr val="white"/>
              </a:solidFill>
              <a:latin typeface="Roboto Bold"/>
              <a:ea typeface="Roboto Bold"/>
              <a:cs typeface="Roboto Bold"/>
            </a:endParaRPr>
          </a:p>
        </p:txBody>
      </p:sp>
      <p:sp>
        <p:nvSpPr>
          <p:cNvPr id="9" name="Freeform 9">
            <a:extLst>
              <a:ext uri="{FF2B5EF4-FFF2-40B4-BE49-F238E27FC236}">
                <a16:creationId xmlns:a16="http://schemas.microsoft.com/office/drawing/2014/main" id="{410BC8E3-20E2-4959-AECC-B21DC0228291}"/>
              </a:ext>
            </a:extLst>
          </p:cNvPr>
          <p:cNvSpPr>
            <a:spLocks noGrp="1"/>
          </p:cNvSpPr>
          <p:nvPr/>
        </p:nvSpPr>
        <p:spPr>
          <a:xfrm>
            <a:off x="6" y="4857750"/>
            <a:ext cx="1628775" cy="1587500"/>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chemeClr val="accent6">
              <a:lumMod val="75000"/>
            </a:schemeClr>
          </a:solidFill>
          <a:ln>
            <a:noFill/>
          </a:ln>
        </p:spPr>
        <p:txBody>
          <a:bodyPr lIns="96417" tIns="48208" rIns="96417" bIns="48208" anchor="ctr"/>
          <a:lstStyle/>
          <a:p>
            <a:pPr algn="ctr" defTabSz="1285513">
              <a:spcBef>
                <a:spcPts val="0"/>
              </a:spcBef>
              <a:spcAft>
                <a:spcPts val="0"/>
              </a:spcAft>
              <a:buNone/>
            </a:pPr>
            <a:endParaRPr sz="3656" kern="0">
              <a:solidFill>
                <a:prstClr val="white"/>
              </a:solidFill>
              <a:latin typeface="Roboto Bold"/>
              <a:ea typeface="Roboto Bold"/>
              <a:cs typeface="Roboto Bold"/>
            </a:endParaRPr>
          </a:p>
        </p:txBody>
      </p:sp>
      <p:sp>
        <p:nvSpPr>
          <p:cNvPr id="10" name="Freeform 10">
            <a:extLst>
              <a:ext uri="{FF2B5EF4-FFF2-40B4-BE49-F238E27FC236}">
                <a16:creationId xmlns:a16="http://schemas.microsoft.com/office/drawing/2014/main" id="{885ABF3D-9A73-41F8-A498-ED91FC86DAE6}"/>
              </a:ext>
            </a:extLst>
          </p:cNvPr>
          <p:cNvSpPr>
            <a:spLocks noGrp="1"/>
          </p:cNvSpPr>
          <p:nvPr/>
        </p:nvSpPr>
        <p:spPr>
          <a:xfrm>
            <a:off x="1660530" y="4860933"/>
            <a:ext cx="2052639" cy="1997075"/>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chemeClr val="accent6">
              <a:lumMod val="75000"/>
            </a:schemeClr>
          </a:solidFill>
          <a:ln>
            <a:noFill/>
          </a:ln>
        </p:spPr>
        <p:txBody>
          <a:bodyPr lIns="96417" tIns="48208" rIns="96417" bIns="48208" anchor="ctr"/>
          <a:lstStyle/>
          <a:p>
            <a:pPr algn="ctr" defTabSz="1285513">
              <a:spcBef>
                <a:spcPts val="0"/>
              </a:spcBef>
              <a:spcAft>
                <a:spcPts val="0"/>
              </a:spcAft>
              <a:buNone/>
            </a:pPr>
            <a:endParaRPr sz="4219" kern="0">
              <a:solidFill>
                <a:prstClr val="white"/>
              </a:solidFill>
              <a:latin typeface="Roboto Bold"/>
              <a:ea typeface="Roboto Bold"/>
              <a:cs typeface="Roboto Bold"/>
            </a:endParaRPr>
          </a:p>
        </p:txBody>
      </p:sp>
      <p:sp>
        <p:nvSpPr>
          <p:cNvPr id="11" name="Freeform 6">
            <a:extLst>
              <a:ext uri="{FF2B5EF4-FFF2-40B4-BE49-F238E27FC236}">
                <a16:creationId xmlns:a16="http://schemas.microsoft.com/office/drawing/2014/main" id="{657A882D-C36E-4932-A792-47B7F67EB0A1}"/>
              </a:ext>
            </a:extLst>
          </p:cNvPr>
          <p:cNvSpPr>
            <a:spLocks noGrp="1"/>
          </p:cNvSpPr>
          <p:nvPr/>
        </p:nvSpPr>
        <p:spPr>
          <a:xfrm>
            <a:off x="1660530" y="2371725"/>
            <a:ext cx="1363663" cy="1328738"/>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chemeClr val="accent6">
              <a:lumMod val="20000"/>
              <a:lumOff val="80000"/>
            </a:schemeClr>
          </a:solidFill>
          <a:ln>
            <a:noFill/>
          </a:ln>
        </p:spPr>
        <p:txBody>
          <a:bodyPr lIns="96417" tIns="48208" rIns="96417" bIns="48208" anchor="ctr"/>
          <a:lstStyle/>
          <a:p>
            <a:pPr algn="ctr" defTabSz="1285513">
              <a:spcBef>
                <a:spcPts val="0"/>
              </a:spcBef>
              <a:spcAft>
                <a:spcPts val="0"/>
              </a:spcAft>
              <a:buNone/>
            </a:pPr>
            <a:endParaRPr sz="2109" kern="0">
              <a:solidFill>
                <a:prstClr val="white"/>
              </a:solidFill>
              <a:latin typeface="Roboto Bold"/>
              <a:ea typeface="Roboto Bold"/>
              <a:cs typeface="Roboto Bold"/>
            </a:endParaRPr>
          </a:p>
        </p:txBody>
      </p:sp>
      <p:sp>
        <p:nvSpPr>
          <p:cNvPr id="12" name="Freeform 5">
            <a:extLst>
              <a:ext uri="{FF2B5EF4-FFF2-40B4-BE49-F238E27FC236}">
                <a16:creationId xmlns:a16="http://schemas.microsoft.com/office/drawing/2014/main" id="{D454C59C-7A3E-488F-892B-296954B5A5EB}"/>
              </a:ext>
            </a:extLst>
          </p:cNvPr>
          <p:cNvSpPr>
            <a:spLocks noGrp="1"/>
          </p:cNvSpPr>
          <p:nvPr/>
        </p:nvSpPr>
        <p:spPr>
          <a:xfrm>
            <a:off x="1660530" y="3513138"/>
            <a:ext cx="1631951" cy="1585912"/>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chemeClr val="accent6">
              <a:lumMod val="60000"/>
              <a:lumOff val="40000"/>
            </a:schemeClr>
          </a:solidFill>
          <a:ln>
            <a:noFill/>
          </a:ln>
        </p:spPr>
        <p:txBody>
          <a:bodyPr lIns="96417" tIns="48208" rIns="96417" bIns="48208" anchor="ctr"/>
          <a:lstStyle/>
          <a:p>
            <a:pPr algn="ctr" defTabSz="1285513">
              <a:spcBef>
                <a:spcPts val="0"/>
              </a:spcBef>
              <a:spcAft>
                <a:spcPts val="0"/>
              </a:spcAft>
              <a:buNone/>
            </a:pPr>
            <a:endParaRPr sz="3093" kern="0">
              <a:solidFill>
                <a:prstClr val="white"/>
              </a:solidFill>
              <a:latin typeface="Roboto Bold"/>
              <a:ea typeface="Roboto Bold"/>
              <a:cs typeface="Roboto Bo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D7FB075-80A7-402B-A485-F47C3F5196D0}"/>
              </a:ext>
            </a:extLst>
          </p:cNvPr>
          <p:cNvSpPr>
            <a:spLocks noGrp="1"/>
          </p:cNvSpPr>
          <p:nvPr>
            <p:ph type="title"/>
          </p:nvPr>
        </p:nvSpPr>
        <p:spPr/>
        <p:txBody>
          <a:bodyPr/>
          <a:lstStyle/>
          <a:p>
            <a:r>
              <a:t>按一下以編輯母片標題樣式</a:t>
            </a:r>
          </a:p>
        </p:txBody>
      </p:sp>
      <p:sp>
        <p:nvSpPr>
          <p:cNvPr id="3" name="內容版面配置區 2">
            <a:extLst>
              <a:ext uri="{FF2B5EF4-FFF2-40B4-BE49-F238E27FC236}">
                <a16:creationId xmlns:a16="http://schemas.microsoft.com/office/drawing/2014/main" id="{B079953A-FE2B-425A-AC08-7C4E0A22CC60}"/>
              </a:ext>
            </a:extLst>
          </p:cNvPr>
          <p:cNvSpPr>
            <a:spLocks noGrp="1"/>
          </p:cNvSpPr>
          <p:nvPr>
            <p:ph idx="1"/>
          </p:nvPr>
        </p:nvSpPr>
        <p:spPr>
          <a:xfrm>
            <a:off x="838200" y="1825625"/>
            <a:ext cx="5181600" cy="4351338"/>
          </a:xfrm>
        </p:spPr>
        <p:txBody>
          <a:bodyPr/>
          <a:lstStyle/>
          <a:p>
            <a:pPr lvl="0">
              <a:buNone/>
            </a:pPr>
            <a:r>
              <a:t>編輯母片文字樣式</a:t>
            </a:r>
          </a:p>
          <a:p>
            <a:pPr lvl="1">
              <a:buNone/>
            </a:pPr>
            <a:r>
              <a:t>第二層</a:t>
            </a:r>
          </a:p>
          <a:p>
            <a:pPr lvl="2">
              <a:buNone/>
            </a:pPr>
            <a:r>
              <a:t>第三層</a:t>
            </a:r>
          </a:p>
          <a:p>
            <a:pPr lvl="3">
              <a:buNone/>
            </a:pPr>
            <a:r>
              <a:t>第四層</a:t>
            </a:r>
          </a:p>
          <a:p>
            <a:pPr lvl="4">
              <a:buNone/>
            </a:pPr>
            <a:r>
              <a:t>第五層</a:t>
            </a:r>
          </a:p>
        </p:txBody>
      </p:sp>
      <p:sp>
        <p:nvSpPr>
          <p:cNvPr id="4" name="內容版面配置區 3">
            <a:extLst>
              <a:ext uri="{FF2B5EF4-FFF2-40B4-BE49-F238E27FC236}">
                <a16:creationId xmlns:a16="http://schemas.microsoft.com/office/drawing/2014/main" id="{5F655413-2C6C-4859-9ABD-0EED4B412183}"/>
              </a:ext>
            </a:extLst>
          </p:cNvPr>
          <p:cNvSpPr>
            <a:spLocks noGrp="1"/>
          </p:cNvSpPr>
          <p:nvPr>
            <p:ph idx="2"/>
          </p:nvPr>
        </p:nvSpPr>
        <p:spPr>
          <a:xfrm>
            <a:off x="6172200" y="1825625"/>
            <a:ext cx="5181600" cy="4351338"/>
          </a:xfrm>
        </p:spPr>
        <p:txBody>
          <a:bodyPr/>
          <a:lstStyle/>
          <a:p>
            <a:pPr lvl="0">
              <a:buNone/>
            </a:pPr>
            <a:r>
              <a:t>編輯母片文字樣式</a:t>
            </a:r>
          </a:p>
          <a:p>
            <a:pPr lvl="1">
              <a:buNone/>
            </a:pPr>
            <a:r>
              <a:t>第二層</a:t>
            </a:r>
          </a:p>
          <a:p>
            <a:pPr lvl="2">
              <a:buNone/>
            </a:pPr>
            <a:r>
              <a:t>第三層</a:t>
            </a:r>
          </a:p>
          <a:p>
            <a:pPr lvl="3">
              <a:buNone/>
            </a:pPr>
            <a:r>
              <a:t>第四層</a:t>
            </a:r>
          </a:p>
          <a:p>
            <a:pPr lvl="4">
              <a:buNone/>
            </a:pPr>
            <a:r>
              <a:t>第五層</a:t>
            </a:r>
          </a:p>
        </p:txBody>
      </p:sp>
      <p:sp>
        <p:nvSpPr>
          <p:cNvPr id="5" name="日期版面配置區 4">
            <a:extLst>
              <a:ext uri="{FF2B5EF4-FFF2-40B4-BE49-F238E27FC236}">
                <a16:creationId xmlns:a16="http://schemas.microsoft.com/office/drawing/2014/main" id="{AF8B1225-5398-48CD-904A-54C0FA5EB01E}"/>
              </a:ext>
            </a:extLst>
          </p:cNvPr>
          <p:cNvSpPr>
            <a:spLocks noGrp="1"/>
          </p:cNvSpPr>
          <p:nvPr>
            <p:ph type="dt" idx="10"/>
          </p:nvPr>
        </p:nvSpPr>
        <p:spPr>
          <a:xfrm>
            <a:off x="838200" y="6356358"/>
            <a:ext cx="2743200" cy="365125"/>
          </a:xfrm>
          <a:prstGeom prst="rect">
            <a:avLst/>
          </a:prstGeom>
        </p:spPr>
        <p:txBody>
          <a:bodyPr/>
          <a:lstStyle/>
          <a:p>
            <a:endParaRPr/>
          </a:p>
        </p:txBody>
      </p:sp>
      <p:sp>
        <p:nvSpPr>
          <p:cNvPr id="6" name="頁尾版面配置區 5">
            <a:extLst>
              <a:ext uri="{FF2B5EF4-FFF2-40B4-BE49-F238E27FC236}">
                <a16:creationId xmlns:a16="http://schemas.microsoft.com/office/drawing/2014/main" id="{2DAEE440-D5CC-4B6C-A39C-38729BF20F61}"/>
              </a:ext>
            </a:extLst>
          </p:cNvPr>
          <p:cNvSpPr>
            <a:spLocks noGrp="1"/>
          </p:cNvSpPr>
          <p:nvPr>
            <p:ph type="ftr" idx="11"/>
          </p:nvPr>
        </p:nvSpPr>
        <p:spPr>
          <a:xfrm>
            <a:off x="4038600" y="6356358"/>
            <a:ext cx="4114800" cy="365125"/>
          </a:xfrm>
          <a:prstGeom prst="rect">
            <a:avLst/>
          </a:prstGeom>
        </p:spPr>
        <p:txBody>
          <a:bodyPr/>
          <a:lstStyle/>
          <a:p>
            <a:endParaRPr/>
          </a:p>
        </p:txBody>
      </p:sp>
      <p:sp>
        <p:nvSpPr>
          <p:cNvPr id="7" name="投影片編號版面配置區 6">
            <a:extLst>
              <a:ext uri="{FF2B5EF4-FFF2-40B4-BE49-F238E27FC236}">
                <a16:creationId xmlns:a16="http://schemas.microsoft.com/office/drawing/2014/main" id="{017BB791-44EC-4E8A-AF1C-7BA9378CED86}"/>
              </a:ext>
            </a:extLst>
          </p:cNvPr>
          <p:cNvSpPr>
            <a:spLocks noGrp="1"/>
          </p:cNvSpPr>
          <p:nvPr>
            <p:ph type="sldNum" idx="12"/>
          </p:nvPr>
        </p:nvSpPr>
        <p:spPr/>
        <p:txBody>
          <a:bodyPr/>
          <a:lstStyle/>
          <a:p>
            <a:fld id="{D4B37BC5-01F3-4DA6-AE9F-6749599A3EE9}" type="slidenum">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D2AC0ACC-E267-4B85-BAA1-8B8142248C93}"/>
              </a:ext>
            </a:extLst>
          </p:cNvPr>
          <p:cNvSpPr>
            <a:spLocks noGrp="1"/>
          </p:cNvSpPr>
          <p:nvPr>
            <p:ph type="title"/>
          </p:nvPr>
        </p:nvSpPr>
        <p:spPr>
          <a:xfrm>
            <a:off x="839788" y="365129"/>
            <a:ext cx="10515600" cy="1325563"/>
          </a:xfrm>
        </p:spPr>
        <p:txBody>
          <a:bodyPr/>
          <a:lstStyle/>
          <a:p>
            <a:r>
              <a:t>按一下以編輯母片標題樣式</a:t>
            </a:r>
          </a:p>
        </p:txBody>
      </p:sp>
      <p:sp>
        <p:nvSpPr>
          <p:cNvPr id="3" name="文字版面配置區 2">
            <a:extLst>
              <a:ext uri="{FF2B5EF4-FFF2-40B4-BE49-F238E27FC236}">
                <a16:creationId xmlns:a16="http://schemas.microsoft.com/office/drawing/2014/main" id="{8BC737C0-6302-4423-8870-7CD544AEC9EB}"/>
              </a:ext>
            </a:extLst>
          </p:cNvPr>
          <p:cNvSpPr>
            <a:spLocks noGrp="1"/>
          </p:cNvSpPr>
          <p:nvPr>
            <p:ph type="body" idx="1"/>
          </p:nvPr>
        </p:nvSpPr>
        <p:spPr>
          <a:xfrm>
            <a:off x="839789" y="1681163"/>
            <a:ext cx="5157787" cy="823912"/>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buNone/>
            </a:pPr>
            <a:r>
              <a:t>編輯母片文字樣式</a:t>
            </a:r>
          </a:p>
        </p:txBody>
      </p:sp>
      <p:sp>
        <p:nvSpPr>
          <p:cNvPr id="4" name="內容版面配置區 3">
            <a:extLst>
              <a:ext uri="{FF2B5EF4-FFF2-40B4-BE49-F238E27FC236}">
                <a16:creationId xmlns:a16="http://schemas.microsoft.com/office/drawing/2014/main" id="{5BB69CCE-AF34-4B86-ABE7-39CC2BCDF2E8}"/>
              </a:ext>
            </a:extLst>
          </p:cNvPr>
          <p:cNvSpPr>
            <a:spLocks noGrp="1"/>
          </p:cNvSpPr>
          <p:nvPr>
            <p:ph idx="2"/>
          </p:nvPr>
        </p:nvSpPr>
        <p:spPr>
          <a:xfrm>
            <a:off x="839789" y="2505075"/>
            <a:ext cx="5157787" cy="3684588"/>
          </a:xfrm>
        </p:spPr>
        <p:txBody>
          <a:bodyPr/>
          <a:lstStyle/>
          <a:p>
            <a:pPr lvl="0">
              <a:buNone/>
            </a:pPr>
            <a:r>
              <a:t>編輯母片文字樣式</a:t>
            </a:r>
          </a:p>
          <a:p>
            <a:pPr lvl="1">
              <a:buNone/>
            </a:pPr>
            <a:r>
              <a:t>第二層</a:t>
            </a:r>
          </a:p>
          <a:p>
            <a:pPr lvl="2">
              <a:buNone/>
            </a:pPr>
            <a:r>
              <a:t>第三層</a:t>
            </a:r>
          </a:p>
          <a:p>
            <a:pPr lvl="3">
              <a:buNone/>
            </a:pPr>
            <a:r>
              <a:t>第四層</a:t>
            </a:r>
          </a:p>
          <a:p>
            <a:pPr lvl="4">
              <a:buNone/>
            </a:pPr>
            <a:r>
              <a:t>第五層</a:t>
            </a:r>
          </a:p>
        </p:txBody>
      </p:sp>
      <p:sp>
        <p:nvSpPr>
          <p:cNvPr id="5" name="文字版面配置區 4">
            <a:extLst>
              <a:ext uri="{FF2B5EF4-FFF2-40B4-BE49-F238E27FC236}">
                <a16:creationId xmlns:a16="http://schemas.microsoft.com/office/drawing/2014/main" id="{986B1AC9-2BA3-43DE-BDC3-68BFFE257B70}"/>
              </a:ext>
            </a:extLst>
          </p:cNvPr>
          <p:cNvSpPr>
            <a:spLocks noGrp="1"/>
          </p:cNvSpPr>
          <p:nvPr>
            <p:ph type="body" idx="3"/>
          </p:nvPr>
        </p:nvSpPr>
        <p:spPr>
          <a:xfrm>
            <a:off x="6172203" y="1681163"/>
            <a:ext cx="5183188" cy="823912"/>
          </a:xfrm>
        </p:spPr>
        <p:txBody>
          <a:bodyPr anchor="b"/>
          <a:lstStyle>
            <a:lvl1pPr marL="0" indent="0">
              <a:buNone/>
              <a:defRPr sz="2400" b="1"/>
            </a:lvl1pPr>
            <a:lvl2pPr marL="457167" indent="0">
              <a:buNone/>
              <a:defRPr sz="2000" b="1"/>
            </a:lvl2pPr>
            <a:lvl3pPr marL="914332" indent="0">
              <a:buNone/>
              <a:defRPr sz="1800" b="1"/>
            </a:lvl3pPr>
            <a:lvl4pPr marL="1371498" indent="0">
              <a:buNone/>
              <a:defRPr sz="1600" b="1"/>
            </a:lvl4pPr>
            <a:lvl5pPr marL="1828664" indent="0">
              <a:buNone/>
              <a:defRPr sz="1600" b="1"/>
            </a:lvl5pPr>
            <a:lvl6pPr marL="2285830" indent="0">
              <a:buNone/>
              <a:defRPr sz="1600" b="1"/>
            </a:lvl6pPr>
            <a:lvl7pPr marL="2742994" indent="0">
              <a:buNone/>
              <a:defRPr sz="1600" b="1"/>
            </a:lvl7pPr>
            <a:lvl8pPr marL="3200160" indent="0">
              <a:buNone/>
              <a:defRPr sz="1600" b="1"/>
            </a:lvl8pPr>
            <a:lvl9pPr marL="3657327" indent="0">
              <a:buNone/>
              <a:defRPr sz="1600" b="1"/>
            </a:lvl9pPr>
          </a:lstStyle>
          <a:p>
            <a:pPr lvl="0">
              <a:buNone/>
            </a:pPr>
            <a:r>
              <a:t>編輯母片文字樣式</a:t>
            </a:r>
          </a:p>
        </p:txBody>
      </p:sp>
      <p:sp>
        <p:nvSpPr>
          <p:cNvPr id="6" name="內容版面配置區 5">
            <a:extLst>
              <a:ext uri="{FF2B5EF4-FFF2-40B4-BE49-F238E27FC236}">
                <a16:creationId xmlns:a16="http://schemas.microsoft.com/office/drawing/2014/main" id="{30BE3F12-9640-435D-BF53-AEB9506F1A15}"/>
              </a:ext>
            </a:extLst>
          </p:cNvPr>
          <p:cNvSpPr>
            <a:spLocks noGrp="1"/>
          </p:cNvSpPr>
          <p:nvPr>
            <p:ph idx="4"/>
          </p:nvPr>
        </p:nvSpPr>
        <p:spPr>
          <a:xfrm>
            <a:off x="6172203" y="2505075"/>
            <a:ext cx="5183188" cy="3684588"/>
          </a:xfrm>
        </p:spPr>
        <p:txBody>
          <a:bodyPr/>
          <a:lstStyle/>
          <a:p>
            <a:pPr lvl="0">
              <a:buNone/>
            </a:pPr>
            <a:r>
              <a:t>編輯母片文字樣式</a:t>
            </a:r>
          </a:p>
          <a:p>
            <a:pPr lvl="1">
              <a:buNone/>
            </a:pPr>
            <a:r>
              <a:t>第二層</a:t>
            </a:r>
          </a:p>
          <a:p>
            <a:pPr lvl="2">
              <a:buNone/>
            </a:pPr>
            <a:r>
              <a:t>第三層</a:t>
            </a:r>
          </a:p>
          <a:p>
            <a:pPr lvl="3">
              <a:buNone/>
            </a:pPr>
            <a:r>
              <a:t>第四層</a:t>
            </a:r>
          </a:p>
          <a:p>
            <a:pPr lvl="4">
              <a:buNone/>
            </a:pPr>
            <a:r>
              <a:t>第五層</a:t>
            </a:r>
          </a:p>
        </p:txBody>
      </p:sp>
      <p:sp>
        <p:nvSpPr>
          <p:cNvPr id="7" name="日期版面配置區 6">
            <a:extLst>
              <a:ext uri="{FF2B5EF4-FFF2-40B4-BE49-F238E27FC236}">
                <a16:creationId xmlns:a16="http://schemas.microsoft.com/office/drawing/2014/main" id="{65E6A101-29CB-4209-BD5C-32D6F9038DBF}"/>
              </a:ext>
            </a:extLst>
          </p:cNvPr>
          <p:cNvSpPr>
            <a:spLocks noGrp="1"/>
          </p:cNvSpPr>
          <p:nvPr>
            <p:ph type="dt" idx="10"/>
          </p:nvPr>
        </p:nvSpPr>
        <p:spPr>
          <a:xfrm>
            <a:off x="838200" y="6356358"/>
            <a:ext cx="2743200" cy="365125"/>
          </a:xfrm>
          <a:prstGeom prst="rect">
            <a:avLst/>
          </a:prstGeom>
        </p:spPr>
        <p:txBody>
          <a:bodyPr/>
          <a:lstStyle/>
          <a:p>
            <a:endParaRPr/>
          </a:p>
        </p:txBody>
      </p:sp>
      <p:sp>
        <p:nvSpPr>
          <p:cNvPr id="8" name="頁尾版面配置區 7">
            <a:extLst>
              <a:ext uri="{FF2B5EF4-FFF2-40B4-BE49-F238E27FC236}">
                <a16:creationId xmlns:a16="http://schemas.microsoft.com/office/drawing/2014/main" id="{BDC5EB5B-6836-4915-94BA-B4C39ECA8819}"/>
              </a:ext>
            </a:extLst>
          </p:cNvPr>
          <p:cNvSpPr>
            <a:spLocks noGrp="1"/>
          </p:cNvSpPr>
          <p:nvPr>
            <p:ph type="ftr" idx="11"/>
          </p:nvPr>
        </p:nvSpPr>
        <p:spPr>
          <a:xfrm>
            <a:off x="4038600" y="6356358"/>
            <a:ext cx="4114800" cy="365125"/>
          </a:xfrm>
          <a:prstGeom prst="rect">
            <a:avLst/>
          </a:prstGeom>
        </p:spPr>
        <p:txBody>
          <a:bodyPr/>
          <a:lstStyle/>
          <a:p>
            <a:endParaRPr/>
          </a:p>
        </p:txBody>
      </p:sp>
      <p:sp>
        <p:nvSpPr>
          <p:cNvPr id="9" name="投影片編號版面配置區 8">
            <a:extLst>
              <a:ext uri="{FF2B5EF4-FFF2-40B4-BE49-F238E27FC236}">
                <a16:creationId xmlns:a16="http://schemas.microsoft.com/office/drawing/2014/main" id="{5389E040-5144-4395-B210-2CCC2B894A6D}"/>
              </a:ext>
            </a:extLst>
          </p:cNvPr>
          <p:cNvSpPr>
            <a:spLocks noGrp="1"/>
          </p:cNvSpPr>
          <p:nvPr>
            <p:ph type="sldNum" idx="12"/>
          </p:nvPr>
        </p:nvSpPr>
        <p:spPr/>
        <p:txBody>
          <a:bodyPr/>
          <a:lstStyle/>
          <a:p>
            <a:fld id="{D4B37BC5-01F3-4DA6-AE9F-6749599A3EE9}" type="slidenum">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BDC69B2-313D-4C85-B3C6-BF1759DED5C6}"/>
              </a:ext>
            </a:extLst>
          </p:cNvPr>
          <p:cNvSpPr>
            <a:spLocks noGrp="1"/>
          </p:cNvSpPr>
          <p:nvPr>
            <p:ph type="title"/>
          </p:nvPr>
        </p:nvSpPr>
        <p:spPr/>
        <p:txBody>
          <a:bodyPr/>
          <a:lstStyle/>
          <a:p>
            <a:r>
              <a:t>按一下以編輯母片標題樣式</a:t>
            </a:r>
          </a:p>
        </p:txBody>
      </p:sp>
      <p:sp>
        <p:nvSpPr>
          <p:cNvPr id="3" name="日期版面配置區 2">
            <a:extLst>
              <a:ext uri="{FF2B5EF4-FFF2-40B4-BE49-F238E27FC236}">
                <a16:creationId xmlns:a16="http://schemas.microsoft.com/office/drawing/2014/main" id="{B960151D-34EA-4F95-95FA-4E32F8EFE519}"/>
              </a:ext>
            </a:extLst>
          </p:cNvPr>
          <p:cNvSpPr>
            <a:spLocks noGrp="1"/>
          </p:cNvSpPr>
          <p:nvPr>
            <p:ph type="dt" idx="10"/>
          </p:nvPr>
        </p:nvSpPr>
        <p:spPr>
          <a:xfrm>
            <a:off x="838200" y="6356358"/>
            <a:ext cx="2743200" cy="365125"/>
          </a:xfrm>
          <a:prstGeom prst="rect">
            <a:avLst/>
          </a:prstGeom>
        </p:spPr>
        <p:txBody>
          <a:bodyPr/>
          <a:lstStyle/>
          <a:p>
            <a:endParaRPr/>
          </a:p>
        </p:txBody>
      </p:sp>
      <p:sp>
        <p:nvSpPr>
          <p:cNvPr id="4" name="頁尾版面配置區 3">
            <a:extLst>
              <a:ext uri="{FF2B5EF4-FFF2-40B4-BE49-F238E27FC236}">
                <a16:creationId xmlns:a16="http://schemas.microsoft.com/office/drawing/2014/main" id="{99256E35-467A-4E87-89A4-23228E50DCBA}"/>
              </a:ext>
            </a:extLst>
          </p:cNvPr>
          <p:cNvSpPr>
            <a:spLocks noGrp="1"/>
          </p:cNvSpPr>
          <p:nvPr>
            <p:ph type="ftr" idx="11"/>
          </p:nvPr>
        </p:nvSpPr>
        <p:spPr>
          <a:xfrm>
            <a:off x="4038600" y="6356358"/>
            <a:ext cx="4114800" cy="365125"/>
          </a:xfrm>
          <a:prstGeom prst="rect">
            <a:avLst/>
          </a:prstGeom>
        </p:spPr>
        <p:txBody>
          <a:bodyPr/>
          <a:lstStyle/>
          <a:p>
            <a:endParaRPr/>
          </a:p>
        </p:txBody>
      </p:sp>
      <p:sp>
        <p:nvSpPr>
          <p:cNvPr id="5" name="投影片編號版面配置區 4">
            <a:extLst>
              <a:ext uri="{FF2B5EF4-FFF2-40B4-BE49-F238E27FC236}">
                <a16:creationId xmlns:a16="http://schemas.microsoft.com/office/drawing/2014/main" id="{14D8EB76-9BD5-451D-A701-672F549BA29E}"/>
              </a:ext>
            </a:extLst>
          </p:cNvPr>
          <p:cNvSpPr>
            <a:spLocks noGrp="1"/>
          </p:cNvSpPr>
          <p:nvPr>
            <p:ph type="sldNum" idx="12"/>
          </p:nvPr>
        </p:nvSpPr>
        <p:spPr/>
        <p:txBody>
          <a:bodyPr/>
          <a:lstStyle/>
          <a:p>
            <a:fld id="{D4B37BC5-01F3-4DA6-AE9F-6749599A3EE9}" type="slidenum">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a:extLst>
              <a:ext uri="{FF2B5EF4-FFF2-40B4-BE49-F238E27FC236}">
                <a16:creationId xmlns:a16="http://schemas.microsoft.com/office/drawing/2014/main" id="{85C7FDCC-0276-4EF0-85B1-D40B3416087A}"/>
              </a:ext>
            </a:extLst>
          </p:cNvPr>
          <p:cNvSpPr>
            <a:spLocks noGrp="1"/>
          </p:cNvSpPr>
          <p:nvPr>
            <p:ph type="dt" idx="10"/>
          </p:nvPr>
        </p:nvSpPr>
        <p:spPr>
          <a:xfrm>
            <a:off x="838200" y="6356358"/>
            <a:ext cx="2743200" cy="365125"/>
          </a:xfrm>
          <a:prstGeom prst="rect">
            <a:avLst/>
          </a:prstGeom>
        </p:spPr>
        <p:txBody>
          <a:bodyPr/>
          <a:lstStyle/>
          <a:p>
            <a:endParaRPr/>
          </a:p>
        </p:txBody>
      </p:sp>
      <p:sp>
        <p:nvSpPr>
          <p:cNvPr id="3" name="頁尾版面配置區 2">
            <a:extLst>
              <a:ext uri="{FF2B5EF4-FFF2-40B4-BE49-F238E27FC236}">
                <a16:creationId xmlns:a16="http://schemas.microsoft.com/office/drawing/2014/main" id="{3590EA37-5FA1-4B47-9569-ED042EE7E41A}"/>
              </a:ext>
            </a:extLst>
          </p:cNvPr>
          <p:cNvSpPr>
            <a:spLocks noGrp="1"/>
          </p:cNvSpPr>
          <p:nvPr>
            <p:ph type="ftr" idx="11"/>
          </p:nvPr>
        </p:nvSpPr>
        <p:spPr>
          <a:xfrm>
            <a:off x="4038600" y="6356358"/>
            <a:ext cx="4114800" cy="365125"/>
          </a:xfrm>
          <a:prstGeom prst="rect">
            <a:avLst/>
          </a:prstGeom>
        </p:spPr>
        <p:txBody>
          <a:bodyPr/>
          <a:lstStyle/>
          <a:p>
            <a:endParaRPr/>
          </a:p>
        </p:txBody>
      </p:sp>
      <p:sp>
        <p:nvSpPr>
          <p:cNvPr id="4" name="投影片編號版面配置區 3">
            <a:extLst>
              <a:ext uri="{FF2B5EF4-FFF2-40B4-BE49-F238E27FC236}">
                <a16:creationId xmlns:a16="http://schemas.microsoft.com/office/drawing/2014/main" id="{E6C8B69F-7CFA-4E99-A81E-44FBE0DD550E}"/>
              </a:ext>
            </a:extLst>
          </p:cNvPr>
          <p:cNvSpPr>
            <a:spLocks noGrp="1"/>
          </p:cNvSpPr>
          <p:nvPr>
            <p:ph type="sldNum" idx="12"/>
          </p:nvPr>
        </p:nvSpPr>
        <p:spPr/>
        <p:txBody>
          <a:bodyPr/>
          <a:lstStyle/>
          <a:p>
            <a:fld id="{D4B37BC5-01F3-4DA6-AE9F-6749599A3EE9}"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a:extLst>
              <a:ext uri="{FF2B5EF4-FFF2-40B4-BE49-F238E27FC236}">
                <a16:creationId xmlns:a16="http://schemas.microsoft.com/office/drawing/2014/main" id="{8CE5BE25-968C-4DFC-BD73-31CFE3FB411B}"/>
              </a:ext>
            </a:extLst>
          </p:cNvPr>
          <p:cNvSpPr>
            <a:spLocks noGrp="1"/>
          </p:cNvSpPr>
          <p:nvPr>
            <p:ph type="title"/>
          </p:nvPr>
        </p:nvSpPr>
        <p:spPr>
          <a:xfrm>
            <a:off x="838200" y="365129"/>
            <a:ext cx="10515600" cy="1325563"/>
          </a:xfrm>
          <a:prstGeom prst="rect">
            <a:avLst/>
          </a:prstGeom>
        </p:spPr>
        <p:txBody>
          <a:bodyPr vert="horz" lIns="91440" tIns="45720" rIns="91440" bIns="45720" anchor="ctr">
            <a:normAutofit/>
          </a:bodyPr>
          <a:lstStyle/>
          <a:p>
            <a:r>
              <a:t>按一下以編輯母片標題樣式</a:t>
            </a:r>
          </a:p>
        </p:txBody>
      </p:sp>
      <p:sp>
        <p:nvSpPr>
          <p:cNvPr id="3" name="文字版面配置區 2">
            <a:extLst>
              <a:ext uri="{FF2B5EF4-FFF2-40B4-BE49-F238E27FC236}">
                <a16:creationId xmlns:a16="http://schemas.microsoft.com/office/drawing/2014/main" id="{3F432AB9-93EA-4DEB-9B0E-3E93DAB0EC72}"/>
              </a:ext>
            </a:extLst>
          </p:cNvPr>
          <p:cNvSpPr>
            <a:spLocks noGrp="1"/>
          </p:cNvSpPr>
          <p:nvPr>
            <p:ph type="body" idx="1"/>
          </p:nvPr>
        </p:nvSpPr>
        <p:spPr>
          <a:xfrm>
            <a:off x="838200" y="1825625"/>
            <a:ext cx="10515600" cy="4351338"/>
          </a:xfrm>
          <a:prstGeom prst="rect">
            <a:avLst/>
          </a:prstGeom>
        </p:spPr>
        <p:txBody>
          <a:bodyPr vert="horz" lIns="91440" tIns="45720" rIns="91440" bIns="45720">
            <a:normAutofit/>
          </a:bodyPr>
          <a:lstStyle/>
          <a:p>
            <a:pPr lvl="0">
              <a:buNone/>
            </a:pPr>
            <a:r>
              <a:t>編輯母片文字樣式</a:t>
            </a:r>
          </a:p>
          <a:p>
            <a:pPr lvl="1">
              <a:buNone/>
            </a:pPr>
            <a:r>
              <a:t>第二層</a:t>
            </a:r>
          </a:p>
          <a:p>
            <a:pPr lvl="2">
              <a:buNone/>
            </a:pPr>
            <a:r>
              <a:t>第三層</a:t>
            </a:r>
          </a:p>
          <a:p>
            <a:pPr lvl="3">
              <a:buNone/>
            </a:pPr>
            <a:r>
              <a:t>第四層</a:t>
            </a:r>
          </a:p>
          <a:p>
            <a:pPr lvl="4">
              <a:buNone/>
            </a:pPr>
            <a:r>
              <a:t>第五層</a:t>
            </a:r>
          </a:p>
        </p:txBody>
      </p:sp>
      <p:sp>
        <p:nvSpPr>
          <p:cNvPr id="6" name="投影片編號版面配置區 5">
            <a:extLst>
              <a:ext uri="{FF2B5EF4-FFF2-40B4-BE49-F238E27FC236}">
                <a16:creationId xmlns:a16="http://schemas.microsoft.com/office/drawing/2014/main" id="{D2BC941F-B581-4356-9A7D-D960AA5E3905}"/>
              </a:ext>
            </a:extLst>
          </p:cNvPr>
          <p:cNvSpPr>
            <a:spLocks noGrp="1"/>
          </p:cNvSpPr>
          <p:nvPr>
            <p:ph type="sldNum" idx="4"/>
          </p:nvPr>
        </p:nvSpPr>
        <p:spPr>
          <a:xfrm>
            <a:off x="9448800" y="6492883"/>
            <a:ext cx="2743200" cy="365125"/>
          </a:xfrm>
          <a:prstGeom prst="rect">
            <a:avLst/>
          </a:prstGeom>
        </p:spPr>
        <p:txBody>
          <a:bodyPr vert="horz" lIns="91440" tIns="45720" rIns="91440" bIns="45720" anchor="ctr"/>
          <a:lstStyle>
            <a:lvl1pPr algn="r">
              <a:buNone/>
              <a:defRPr sz="1200">
                <a:solidFill>
                  <a:srgbClr val="8A867D"/>
                </a:solidFill>
              </a:defRPr>
            </a:lvl1pPr>
          </a:lstStyle>
          <a:p>
            <a:fld id="{D4B37BC5-01F3-4DA6-AE9F-6749599A3EE9}"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hdr="0" ftr="0" dt="0"/>
  <p:txStyles>
    <p:titleStyle>
      <a:lvl1pPr algn="l" defTabSz="914332">
        <a:lnSpc>
          <a:spcPct val="90000"/>
        </a:lnSpc>
        <a:spcBef>
          <a:spcPct val="0"/>
        </a:spcBef>
        <a:buNone/>
        <a:defRPr sz="4400" b="1" kern="1200" baseline="0">
          <a:solidFill>
            <a:srgbClr val="365B4A"/>
          </a:solidFill>
          <a:latin typeface="Arial"/>
          <a:ea typeface="Arial"/>
          <a:cs typeface="Arial"/>
        </a:defRPr>
      </a:lvl1pPr>
    </p:titleStyle>
    <p:bodyStyle>
      <a:lvl1pPr marL="228584" indent="-228584" algn="l" defTabSz="914332">
        <a:lnSpc>
          <a:spcPct val="100000"/>
        </a:lnSpc>
        <a:spcBef>
          <a:spcPts val="1000"/>
        </a:spcBef>
        <a:buClr>
          <a:srgbClr val="4A4842"/>
        </a:buClr>
        <a:buFont typeface="Arial"/>
        <a:buChar char="•"/>
        <a:defRPr sz="2800" kern="1200" baseline="0">
          <a:solidFill>
            <a:srgbClr val="4A4842"/>
          </a:solidFill>
          <a:latin typeface="Arial"/>
          <a:ea typeface="Arial"/>
          <a:cs typeface="Arial"/>
        </a:defRPr>
      </a:lvl1pPr>
      <a:lvl2pPr marL="685750" indent="-228584" algn="l" defTabSz="914332">
        <a:lnSpc>
          <a:spcPct val="100000"/>
        </a:lnSpc>
        <a:spcBef>
          <a:spcPts val="500"/>
        </a:spcBef>
        <a:buClr>
          <a:srgbClr val="4A4842"/>
        </a:buClr>
        <a:buFont typeface="Arial"/>
        <a:buChar char="•"/>
        <a:defRPr sz="2400" kern="1200" baseline="0">
          <a:solidFill>
            <a:srgbClr val="4A4842"/>
          </a:solidFill>
          <a:latin typeface="Arial"/>
          <a:ea typeface="Arial"/>
          <a:cs typeface="Arial"/>
        </a:defRPr>
      </a:lvl2pPr>
      <a:lvl3pPr marL="1142914" indent="-228584" algn="l" defTabSz="914332">
        <a:lnSpc>
          <a:spcPct val="100000"/>
        </a:lnSpc>
        <a:spcBef>
          <a:spcPts val="500"/>
        </a:spcBef>
        <a:buClr>
          <a:srgbClr val="4A4842"/>
        </a:buClr>
        <a:buFont typeface="Arial"/>
        <a:buChar char="•"/>
        <a:defRPr sz="2000" kern="1200" baseline="0">
          <a:solidFill>
            <a:srgbClr val="4A4842"/>
          </a:solidFill>
          <a:latin typeface="Arial"/>
          <a:ea typeface="Arial"/>
          <a:cs typeface="Arial"/>
        </a:defRPr>
      </a:lvl3pPr>
      <a:lvl4pPr marL="1600080" indent="-228584" algn="l" defTabSz="914332">
        <a:lnSpc>
          <a:spcPct val="100000"/>
        </a:lnSpc>
        <a:spcBef>
          <a:spcPts val="500"/>
        </a:spcBef>
        <a:buClr>
          <a:srgbClr val="4A4842"/>
        </a:buClr>
        <a:buFont typeface="Arial"/>
        <a:buChar char="•"/>
        <a:defRPr sz="1800" kern="1200" baseline="0">
          <a:solidFill>
            <a:srgbClr val="4A4842"/>
          </a:solidFill>
          <a:latin typeface="Arial"/>
          <a:ea typeface="Arial"/>
          <a:cs typeface="Arial"/>
        </a:defRPr>
      </a:lvl4pPr>
      <a:lvl5pPr marL="2057247" indent="-228584" algn="l" defTabSz="914332">
        <a:lnSpc>
          <a:spcPct val="100000"/>
        </a:lnSpc>
        <a:spcBef>
          <a:spcPts val="500"/>
        </a:spcBef>
        <a:buClr>
          <a:srgbClr val="4A4842"/>
        </a:buClr>
        <a:buFont typeface="Arial"/>
        <a:buChar char="•"/>
        <a:defRPr sz="1800" kern="1200" baseline="0">
          <a:solidFill>
            <a:srgbClr val="4A4842"/>
          </a:solidFill>
          <a:latin typeface="Arial"/>
          <a:ea typeface="Arial"/>
          <a:cs typeface="Arial"/>
        </a:defRPr>
      </a:lvl5pPr>
      <a:lvl6pPr marL="2514412" indent="-228584" algn="l" defTabSz="914332">
        <a:lnSpc>
          <a:spcPct val="90000"/>
        </a:lnSpc>
        <a:spcBef>
          <a:spcPts val="500"/>
        </a:spcBef>
        <a:buFont typeface="Arial"/>
        <a:buChar char="•"/>
        <a:defRPr sz="1800" kern="1200">
          <a:solidFill>
            <a:schemeClr val="tx1"/>
          </a:solidFill>
          <a:latin typeface="+mn-lt"/>
          <a:ea typeface="+mn-lt"/>
          <a:cs typeface="+mn-lt"/>
        </a:defRPr>
      </a:lvl6pPr>
      <a:lvl7pPr marL="2971578" indent="-228584" algn="l" defTabSz="914332">
        <a:lnSpc>
          <a:spcPct val="90000"/>
        </a:lnSpc>
        <a:spcBef>
          <a:spcPts val="500"/>
        </a:spcBef>
        <a:buFont typeface="Arial"/>
        <a:buChar char="•"/>
        <a:defRPr sz="1800" kern="1200">
          <a:solidFill>
            <a:schemeClr val="tx1"/>
          </a:solidFill>
          <a:latin typeface="+mn-lt"/>
          <a:ea typeface="+mn-lt"/>
          <a:cs typeface="+mn-lt"/>
        </a:defRPr>
      </a:lvl7pPr>
      <a:lvl8pPr marL="3428744" indent="-228584" algn="l" defTabSz="914332">
        <a:lnSpc>
          <a:spcPct val="90000"/>
        </a:lnSpc>
        <a:spcBef>
          <a:spcPts val="500"/>
        </a:spcBef>
        <a:buFont typeface="Arial"/>
        <a:buChar char="•"/>
        <a:defRPr sz="1800" kern="1200">
          <a:solidFill>
            <a:schemeClr val="tx1"/>
          </a:solidFill>
          <a:latin typeface="+mn-lt"/>
          <a:ea typeface="+mn-lt"/>
          <a:cs typeface="+mn-lt"/>
        </a:defRPr>
      </a:lvl8pPr>
      <a:lvl9pPr marL="3885910" indent="-228584" algn="l" defTabSz="914332">
        <a:lnSpc>
          <a:spcPct val="90000"/>
        </a:lnSpc>
        <a:spcBef>
          <a:spcPts val="500"/>
        </a:spcBef>
        <a:buFont typeface="Arial"/>
        <a:buChar char="•"/>
        <a:defRPr sz="1800" kern="1200">
          <a:solidFill>
            <a:schemeClr val="tx1"/>
          </a:solidFill>
          <a:latin typeface="+mn-lt"/>
          <a:ea typeface="+mn-lt"/>
          <a:cs typeface="+mn-lt"/>
        </a:defRPr>
      </a:lvl9pPr>
    </p:bodyStyle>
    <p:otherStyle>
      <a:lvl1pPr marL="0" algn="l" defTabSz="914332">
        <a:buNone/>
        <a:defRPr sz="1800" kern="1200">
          <a:solidFill>
            <a:schemeClr val="tx1"/>
          </a:solidFill>
          <a:latin typeface="+mn-lt"/>
          <a:ea typeface="+mn-lt"/>
          <a:cs typeface="+mn-lt"/>
        </a:defRPr>
      </a:lvl1pPr>
      <a:lvl2pPr marL="457167" algn="l" defTabSz="914332">
        <a:buNone/>
        <a:defRPr sz="1800" kern="1200">
          <a:solidFill>
            <a:schemeClr val="tx1"/>
          </a:solidFill>
          <a:latin typeface="+mn-lt"/>
          <a:ea typeface="+mn-lt"/>
          <a:cs typeface="+mn-lt"/>
        </a:defRPr>
      </a:lvl2pPr>
      <a:lvl3pPr marL="914332" algn="l" defTabSz="914332">
        <a:buNone/>
        <a:defRPr sz="1800" kern="1200">
          <a:solidFill>
            <a:schemeClr val="tx1"/>
          </a:solidFill>
          <a:latin typeface="+mn-lt"/>
          <a:ea typeface="+mn-lt"/>
          <a:cs typeface="+mn-lt"/>
        </a:defRPr>
      </a:lvl3pPr>
      <a:lvl4pPr marL="1371498" algn="l" defTabSz="914332">
        <a:buNone/>
        <a:defRPr sz="1800" kern="1200">
          <a:solidFill>
            <a:schemeClr val="tx1"/>
          </a:solidFill>
          <a:latin typeface="+mn-lt"/>
          <a:ea typeface="+mn-lt"/>
          <a:cs typeface="+mn-lt"/>
        </a:defRPr>
      </a:lvl4pPr>
      <a:lvl5pPr marL="1828664" algn="l" defTabSz="914332">
        <a:buNone/>
        <a:defRPr sz="1800" kern="1200">
          <a:solidFill>
            <a:schemeClr val="tx1"/>
          </a:solidFill>
          <a:latin typeface="+mn-lt"/>
          <a:ea typeface="+mn-lt"/>
          <a:cs typeface="+mn-lt"/>
        </a:defRPr>
      </a:lvl5pPr>
      <a:lvl6pPr marL="2285830" algn="l" defTabSz="914332">
        <a:buNone/>
        <a:defRPr sz="1800" kern="1200">
          <a:solidFill>
            <a:schemeClr val="tx1"/>
          </a:solidFill>
          <a:latin typeface="+mn-lt"/>
          <a:ea typeface="+mn-lt"/>
          <a:cs typeface="+mn-lt"/>
        </a:defRPr>
      </a:lvl6pPr>
      <a:lvl7pPr marL="2742994" algn="l" defTabSz="914332">
        <a:buNone/>
        <a:defRPr sz="1800" kern="1200">
          <a:solidFill>
            <a:schemeClr val="tx1"/>
          </a:solidFill>
          <a:latin typeface="+mn-lt"/>
          <a:ea typeface="+mn-lt"/>
          <a:cs typeface="+mn-lt"/>
        </a:defRPr>
      </a:lvl7pPr>
      <a:lvl8pPr marL="3200160" algn="l" defTabSz="914332">
        <a:buNone/>
        <a:defRPr sz="1800" kern="1200">
          <a:solidFill>
            <a:schemeClr val="tx1"/>
          </a:solidFill>
          <a:latin typeface="+mn-lt"/>
          <a:ea typeface="+mn-lt"/>
          <a:cs typeface="+mn-lt"/>
        </a:defRPr>
      </a:lvl8pPr>
      <a:lvl9pPr marL="3657327" algn="l" defTabSz="914332">
        <a:buNone/>
        <a:defRPr sz="1800" kern="12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a:extLst>
              <a:ext uri="{FF2B5EF4-FFF2-40B4-BE49-F238E27FC236}">
                <a16:creationId xmlns:a16="http://schemas.microsoft.com/office/drawing/2014/main" id="{8508ECEA-2642-41D9-80B6-78040CEC4873}"/>
              </a:ext>
            </a:extLst>
          </p:cNvPr>
          <p:cNvSpPr>
            <a:spLocks noGrp="1"/>
          </p:cNvSpPr>
          <p:nvPr>
            <p:ph type="sldNum" idx="12"/>
          </p:nvPr>
        </p:nvSpPr>
        <p:spPr/>
        <p:txBody>
          <a:bodyPr/>
          <a:lstStyle/>
          <a:p>
            <a:fld id="{AD75FED6-38D0-DE9C-92C0-6E7FA635581C}" type="slidenum">
              <a:rPr>
                <a:latin typeface="+mn-ea"/>
                <a:ea typeface="+mn-ea"/>
                <a:cs typeface="+mn-ea"/>
              </a:rPr>
              <a:t>1</a:t>
            </a:fld>
            <a:endParaRPr>
              <a:latin typeface="+mn-ea"/>
              <a:ea typeface="+mn-ea"/>
              <a:cs typeface="+mn-ea"/>
            </a:endParaRPr>
          </a:p>
        </p:txBody>
      </p:sp>
      <p:graphicFrame>
        <p:nvGraphicFramePr>
          <p:cNvPr id="17" name="表格 7"/>
          <p:cNvGraphicFramePr/>
          <p:nvPr/>
        </p:nvGraphicFramePr>
        <p:xfrm>
          <a:off x="3883025" y="242894"/>
          <a:ext cx="8207376" cy="5834065"/>
        </p:xfrm>
        <a:graphic>
          <a:graphicData uri="http://schemas.openxmlformats.org/drawingml/2006/table">
            <a:tbl>
              <a:tblPr firstRow="1" firstCol="1" lastRow="1" lastCol="1" bandRow="1" bandCol="1">
                <a:tableStyleId>{10A1B5D5-9B99-4C35-A422-299274C87663}</a:tableStyleId>
              </a:tblPr>
              <a:tblGrid>
                <a:gridCol w="1661016">
                  <a:extLst>
                    <a:ext uri="{9D8B030D-6E8A-4147-A177-3AD203B41FA5}">
                      <a16:colId xmlns:a16="http://schemas.microsoft.com/office/drawing/2014/main" val="20000"/>
                    </a:ext>
                  </a:extLst>
                </a:gridCol>
                <a:gridCol w="2109487">
                  <a:extLst>
                    <a:ext uri="{9D8B030D-6E8A-4147-A177-3AD203B41FA5}">
                      <a16:colId xmlns:a16="http://schemas.microsoft.com/office/drawing/2014/main" val="20001"/>
                    </a:ext>
                  </a:extLst>
                </a:gridCol>
                <a:gridCol w="1527048">
                  <a:extLst>
                    <a:ext uri="{9D8B030D-6E8A-4147-A177-3AD203B41FA5}">
                      <a16:colId xmlns:a16="http://schemas.microsoft.com/office/drawing/2014/main" val="20002"/>
                    </a:ext>
                  </a:extLst>
                </a:gridCol>
                <a:gridCol w="2909825">
                  <a:extLst>
                    <a:ext uri="{9D8B030D-6E8A-4147-A177-3AD203B41FA5}">
                      <a16:colId xmlns:a16="http://schemas.microsoft.com/office/drawing/2014/main" val="20003"/>
                    </a:ext>
                  </a:extLst>
                </a:gridCol>
              </a:tblGrid>
              <a:tr h="724881">
                <a:tc>
                  <a:txBody>
                    <a:bodyPr/>
                    <a:lstStyle/>
                    <a:p>
                      <a:pPr algn="ctr">
                        <a:spcAft>
                          <a:spcPts val="0"/>
                        </a:spcAft>
                        <a:buNone/>
                      </a:pPr>
                      <a:r>
                        <a:rPr sz="2400" b="0">
                          <a:solidFill>
                            <a:srgbClr val="FFFDF7"/>
                          </a:solidFill>
                          <a:latin typeface="微軟正黑體"/>
                          <a:ea typeface="微軟正黑體"/>
                          <a:cs typeface="微軟正黑體"/>
                        </a:rPr>
                        <a:t>時間</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8FA58E"/>
                    </a:solidFill>
                  </a:tcPr>
                </a:tc>
                <a:tc>
                  <a:txBody>
                    <a:bodyPr/>
                    <a:lstStyle/>
                    <a:p>
                      <a:pPr algn="ctr">
                        <a:spcAft>
                          <a:spcPts val="0"/>
                        </a:spcAft>
                        <a:buNone/>
                      </a:pPr>
                      <a:r>
                        <a:rPr sz="2400" b="0">
                          <a:solidFill>
                            <a:srgbClr val="FFFDF7"/>
                          </a:solidFill>
                          <a:latin typeface="微軟正黑體"/>
                          <a:ea typeface="微軟正黑體"/>
                          <a:cs typeface="微軟正黑體"/>
                        </a:rPr>
                        <a:t>議程</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8FA58E"/>
                    </a:solidFill>
                  </a:tcPr>
                </a:tc>
                <a:tc>
                  <a:txBody>
                    <a:bodyPr/>
                    <a:lstStyle/>
                    <a:p>
                      <a:pPr algn="ctr">
                        <a:spcAft>
                          <a:spcPts val="0"/>
                        </a:spcAft>
                        <a:buNone/>
                      </a:pPr>
                      <a:r>
                        <a:rPr sz="2400" b="0">
                          <a:solidFill>
                            <a:srgbClr val="FFFDF7"/>
                          </a:solidFill>
                          <a:latin typeface="微軟正黑體"/>
                          <a:ea typeface="微軟正黑體"/>
                          <a:cs typeface="微軟正黑體"/>
                        </a:rPr>
                        <a:t>會議場地</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8FA58E"/>
                    </a:solidFill>
                  </a:tcPr>
                </a:tc>
                <a:tc>
                  <a:txBody>
                    <a:bodyPr/>
                    <a:lstStyle/>
                    <a:p>
                      <a:pPr algn="ctr">
                        <a:spcAft>
                          <a:spcPts val="0"/>
                        </a:spcAft>
                        <a:buNone/>
                      </a:pPr>
                      <a:r>
                        <a:rPr sz="2400" b="0">
                          <a:solidFill>
                            <a:srgbClr val="FFFDF7"/>
                          </a:solidFill>
                          <a:latin typeface="微軟正黑體"/>
                          <a:ea typeface="微軟正黑體"/>
                          <a:cs typeface="微軟正黑體"/>
                        </a:rPr>
                        <a:t>主持人/主講人</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8FA58E"/>
                    </a:solidFill>
                  </a:tcPr>
                </a:tc>
                <a:extLst>
                  <a:ext uri="{0D108BD9-81ED-4DB2-BD59-A6C34878D82A}">
                    <a16:rowId xmlns:a16="http://schemas.microsoft.com/office/drawing/2014/main" val="10000"/>
                  </a:ext>
                </a:extLst>
              </a:tr>
              <a:tr h="492325">
                <a:tc>
                  <a:txBody>
                    <a:bodyPr/>
                    <a:lstStyle/>
                    <a:p>
                      <a:pPr algn="ctr">
                        <a:spcAft>
                          <a:spcPts val="0"/>
                        </a:spcAft>
                        <a:buNone/>
                      </a:pPr>
                      <a:r>
                        <a:rPr sz="2000" b="0">
                          <a:solidFill>
                            <a:srgbClr val="4A4842"/>
                          </a:solidFill>
                          <a:latin typeface="微軟正黑體"/>
                          <a:ea typeface="微軟正黑體"/>
                          <a:cs typeface="微軟正黑體"/>
                        </a:rPr>
                        <a:t>09:30~10:00</a:t>
                      </a:r>
                      <a:endParaRPr sz="2000" b="0" kern="100">
                        <a:solidFill>
                          <a:srgbClr val="4A4842"/>
                        </a:solidFill>
                        <a:latin typeface="微軟正黑體"/>
                        <a:ea typeface="微軟正黑體"/>
                        <a:cs typeface="微軟正黑體"/>
                      </a:endParaRP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tc>
                  <a:txBody>
                    <a:bodyPr/>
                    <a:lstStyle/>
                    <a:p>
                      <a:pPr algn="ctr">
                        <a:spcAft>
                          <a:spcPts val="0"/>
                        </a:spcAft>
                        <a:buNone/>
                      </a:pPr>
                      <a:r>
                        <a:rPr sz="2000">
                          <a:solidFill>
                            <a:srgbClr val="4A4842"/>
                          </a:solidFill>
                          <a:latin typeface="微軟正黑體"/>
                          <a:ea typeface="微軟正黑體"/>
                          <a:cs typeface="微軟正黑體"/>
                        </a:rPr>
                        <a:t>報到</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tc>
                  <a:txBody>
                    <a:bodyPr/>
                    <a:lstStyle/>
                    <a:p>
                      <a:pPr algn="ctr">
                        <a:spcAft>
                          <a:spcPts val="0"/>
                        </a:spcAft>
                        <a:buNone/>
                      </a:pPr>
                      <a:r>
                        <a:rPr sz="2000">
                          <a:solidFill>
                            <a:srgbClr val="4A4842"/>
                          </a:solidFill>
                          <a:latin typeface="微軟正黑體"/>
                          <a:ea typeface="微軟正黑體"/>
                          <a:cs typeface="微軟正黑體"/>
                        </a:rPr>
                        <a:t>簽到處</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tc>
                  <a:txBody>
                    <a:bodyPr/>
                    <a:lstStyle/>
                    <a:p>
                      <a:pPr algn="ctr">
                        <a:spcAft>
                          <a:spcPts val="0"/>
                        </a:spcAft>
                        <a:buNone/>
                      </a:pPr>
                      <a:r>
                        <a:rPr sz="2000">
                          <a:solidFill>
                            <a:srgbClr val="4A4842"/>
                          </a:solidFill>
                          <a:latin typeface="微軟正黑體"/>
                          <a:ea typeface="微軟正黑體"/>
                          <a:cs typeface="微軟正黑體"/>
                        </a:rPr>
                        <a:t> </a:t>
                      </a:r>
                      <a:endParaRPr sz="2000" kern="100">
                        <a:solidFill>
                          <a:srgbClr val="4A4842"/>
                        </a:solidFill>
                        <a:latin typeface="微軟正黑體"/>
                        <a:ea typeface="微軟正黑體"/>
                        <a:cs typeface="微軟正黑體"/>
                      </a:endParaRPr>
                    </a:p>
                  </a:txBody>
                  <a:tcPr marL="51351" marR="51351" marT="0" marB="0">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extLst>
                  <a:ext uri="{0D108BD9-81ED-4DB2-BD59-A6C34878D82A}">
                    <a16:rowId xmlns:a16="http://schemas.microsoft.com/office/drawing/2014/main" val="10001"/>
                  </a:ext>
                </a:extLst>
              </a:tr>
              <a:tr h="494311">
                <a:tc>
                  <a:txBody>
                    <a:bodyPr/>
                    <a:lstStyle/>
                    <a:p>
                      <a:pPr algn="ctr">
                        <a:spcAft>
                          <a:spcPts val="0"/>
                        </a:spcAft>
                        <a:buNone/>
                      </a:pPr>
                      <a:r>
                        <a:rPr sz="2000" b="0">
                          <a:solidFill>
                            <a:srgbClr val="4A4842"/>
                          </a:solidFill>
                          <a:latin typeface="微軟正黑體"/>
                          <a:ea typeface="微軟正黑體"/>
                          <a:cs typeface="微軟正黑體"/>
                        </a:rPr>
                        <a:t>10:00~10:10</a:t>
                      </a:r>
                      <a:endParaRPr sz="2000" b="0" kern="100">
                        <a:solidFill>
                          <a:srgbClr val="4A4842"/>
                        </a:solidFill>
                        <a:latin typeface="微軟正黑體"/>
                        <a:ea typeface="微軟正黑體"/>
                        <a:cs typeface="微軟正黑體"/>
                      </a:endParaRP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chemeClr val="bg1"/>
                    </a:solidFill>
                  </a:tcPr>
                </a:tc>
                <a:tc>
                  <a:txBody>
                    <a:bodyPr/>
                    <a:lstStyle/>
                    <a:p>
                      <a:pPr algn="ctr">
                        <a:spcAft>
                          <a:spcPts val="0"/>
                        </a:spcAft>
                        <a:buNone/>
                      </a:pPr>
                      <a:r>
                        <a:rPr sz="2000">
                          <a:solidFill>
                            <a:srgbClr val="4A4842"/>
                          </a:solidFill>
                          <a:latin typeface="微軟正黑體"/>
                          <a:ea typeface="微軟正黑體"/>
                          <a:cs typeface="微軟正黑體"/>
                        </a:rPr>
                        <a:t>長官致詞</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chemeClr val="bg1"/>
                    </a:solidFill>
                  </a:tcPr>
                </a:tc>
                <a:tc>
                  <a:txBody>
                    <a:bodyPr/>
                    <a:lstStyle/>
                    <a:p>
                      <a:pPr algn="ctr">
                        <a:spcAft>
                          <a:spcPts val="0"/>
                        </a:spcAft>
                        <a:buNone/>
                      </a:pPr>
                      <a:r>
                        <a:rPr sz="2000">
                          <a:solidFill>
                            <a:srgbClr val="4A4842"/>
                          </a:solidFill>
                          <a:latin typeface="微軟正黑體"/>
                          <a:ea typeface="微軟正黑體"/>
                          <a:cs typeface="微軟正黑體"/>
                        </a:rPr>
                        <a:t>會議廳</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chemeClr val="bg1"/>
                    </a:solidFill>
                  </a:tcPr>
                </a:tc>
                <a:tc>
                  <a:txBody>
                    <a:bodyPr/>
                    <a:lstStyle/>
                    <a:p>
                      <a:pPr algn="just">
                        <a:spcAft>
                          <a:spcPts val="0"/>
                        </a:spcAft>
                        <a:buNone/>
                      </a:pPr>
                      <a:r>
                        <a:rPr sz="2000" b="0">
                          <a:solidFill>
                            <a:srgbClr val="4A4842"/>
                          </a:solidFill>
                          <a:latin typeface="微軟正黑體"/>
                          <a:ea typeface="微軟正黑體"/>
                          <a:cs typeface="微軟正黑體"/>
                        </a:rPr>
                        <a:t>教育部長官致詞</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chemeClr val="bg1"/>
                    </a:solidFill>
                  </a:tcPr>
                </a:tc>
                <a:extLst>
                  <a:ext uri="{0D108BD9-81ED-4DB2-BD59-A6C34878D82A}">
                    <a16:rowId xmlns:a16="http://schemas.microsoft.com/office/drawing/2014/main" val="10002"/>
                  </a:ext>
                </a:extLst>
              </a:tr>
              <a:tr h="1259321">
                <a:tc>
                  <a:txBody>
                    <a:bodyPr/>
                    <a:lstStyle/>
                    <a:p>
                      <a:pPr algn="ctr">
                        <a:spcAft>
                          <a:spcPts val="0"/>
                        </a:spcAft>
                        <a:buNone/>
                      </a:pPr>
                      <a:r>
                        <a:rPr sz="2000" b="0">
                          <a:solidFill>
                            <a:srgbClr val="4A4842"/>
                          </a:solidFill>
                          <a:latin typeface="微軟正黑體"/>
                          <a:ea typeface="微軟正黑體"/>
                          <a:cs typeface="微軟正黑體"/>
                        </a:rPr>
                        <a:t>10:10~11:00</a:t>
                      </a:r>
                      <a:endParaRPr sz="2000" b="0" kern="100">
                        <a:solidFill>
                          <a:srgbClr val="4A4842"/>
                        </a:solidFill>
                        <a:latin typeface="微軟正黑體"/>
                        <a:ea typeface="微軟正黑體"/>
                        <a:cs typeface="微軟正黑體"/>
                      </a:endParaRP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tc>
                  <a:txBody>
                    <a:bodyPr/>
                    <a:lstStyle/>
                    <a:p>
                      <a:pPr marL="0" indent="0" algn="ctr" defTabSz="914400">
                        <a:spcAft>
                          <a:spcPts val="0"/>
                        </a:spcAft>
                        <a:buNone/>
                      </a:pPr>
                      <a:r>
                        <a:rPr sz="2000">
                          <a:solidFill>
                            <a:srgbClr val="4A4842"/>
                          </a:solidFill>
                          <a:latin typeface="微軟正黑體"/>
                          <a:ea typeface="微軟正黑體"/>
                          <a:cs typeface="微軟正黑體"/>
                        </a:rPr>
                        <a:t>填表說明會</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tc>
                  <a:txBody>
                    <a:bodyPr/>
                    <a:lstStyle/>
                    <a:p>
                      <a:pPr algn="ctr">
                        <a:spcAft>
                          <a:spcPts val="0"/>
                        </a:spcAft>
                        <a:buNone/>
                      </a:pPr>
                      <a:r>
                        <a:rPr sz="2000">
                          <a:solidFill>
                            <a:srgbClr val="4A4842"/>
                          </a:solidFill>
                          <a:latin typeface="微軟正黑體"/>
                          <a:ea typeface="微軟正黑體"/>
                          <a:cs typeface="微軟正黑體"/>
                        </a:rPr>
                        <a:t>會議廳</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tc>
                  <a:txBody>
                    <a:bodyPr/>
                    <a:lstStyle/>
                    <a:p>
                      <a:pPr algn="just">
                        <a:spcAft>
                          <a:spcPts val="0"/>
                        </a:spcAft>
                        <a:buNone/>
                      </a:pPr>
                      <a:r>
                        <a:rPr sz="2000" b="0">
                          <a:solidFill>
                            <a:srgbClr val="4A4842"/>
                          </a:solidFill>
                          <a:latin typeface="微軟正黑體"/>
                          <a:ea typeface="微軟正黑體"/>
                          <a:cs typeface="微軟正黑體"/>
                        </a:rPr>
                        <a:t>國立雲林科技大學  </a:t>
                      </a:r>
                      <a:endParaRPr sz="2000" b="0" kern="100">
                        <a:solidFill>
                          <a:srgbClr val="4A4842"/>
                        </a:solidFill>
                        <a:latin typeface="微軟正黑體"/>
                        <a:ea typeface="微軟正黑體"/>
                        <a:cs typeface="微軟正黑體"/>
                      </a:endParaRPr>
                    </a:p>
                    <a:p>
                      <a:pPr algn="just">
                        <a:spcAft>
                          <a:spcPts val="0"/>
                        </a:spcAft>
                        <a:buNone/>
                      </a:pPr>
                      <a:r>
                        <a:rPr sz="2000" b="0">
                          <a:solidFill>
                            <a:srgbClr val="4A4842"/>
                          </a:solidFill>
                          <a:latin typeface="微軟正黑體"/>
                          <a:ea typeface="微軟正黑體"/>
                          <a:cs typeface="微軟正黑體"/>
                        </a:rPr>
                        <a:t>技專校院校務資料庫</a:t>
                      </a:r>
                    </a:p>
                    <a:p>
                      <a:pPr algn="just">
                        <a:spcAft>
                          <a:spcPts val="0"/>
                        </a:spcAft>
                        <a:buNone/>
                      </a:pPr>
                      <a:r>
                        <a:rPr sz="2000" b="0">
                          <a:solidFill>
                            <a:srgbClr val="4A4842"/>
                          </a:solidFill>
                          <a:latin typeface="微軟正黑體"/>
                          <a:ea typeface="微軟正黑體"/>
                          <a:cs typeface="微軟正黑體"/>
                        </a:rPr>
                        <a:t>施學琦  老師</a:t>
                      </a:r>
                      <a:endParaRPr sz="2000" b="0" kern="100">
                        <a:solidFill>
                          <a:srgbClr val="4A4842"/>
                        </a:solidFill>
                        <a:latin typeface="微軟正黑體"/>
                        <a:ea typeface="微軟正黑體"/>
                        <a:cs typeface="微軟正黑體"/>
                      </a:endParaRP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extLst>
                  <a:ext uri="{0D108BD9-81ED-4DB2-BD59-A6C34878D82A}">
                    <a16:rowId xmlns:a16="http://schemas.microsoft.com/office/drawing/2014/main" val="10003"/>
                  </a:ext>
                </a:extLst>
              </a:tr>
              <a:tr h="418560">
                <a:tc>
                  <a:txBody>
                    <a:bodyPr/>
                    <a:lstStyle/>
                    <a:p>
                      <a:pPr algn="ctr">
                        <a:spcAft>
                          <a:spcPts val="0"/>
                        </a:spcAft>
                        <a:buNone/>
                      </a:pPr>
                      <a:r>
                        <a:rPr sz="2000" b="0">
                          <a:solidFill>
                            <a:srgbClr val="4A4842"/>
                          </a:solidFill>
                          <a:latin typeface="微軟正黑體"/>
                          <a:ea typeface="微軟正黑體"/>
                          <a:cs typeface="微軟正黑體"/>
                        </a:rPr>
                        <a:t>11:00-11:20</a:t>
                      </a:r>
                      <a:endParaRPr sz="2000" b="0" kern="100">
                        <a:solidFill>
                          <a:srgbClr val="4A4842"/>
                        </a:solidFill>
                        <a:latin typeface="微軟正黑體"/>
                        <a:ea typeface="微軟正黑體"/>
                        <a:cs typeface="微軟正黑體"/>
                      </a:endParaRP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tcPr>
                </a:tc>
                <a:tc gridSpan="3">
                  <a:txBody>
                    <a:bodyPr/>
                    <a:lstStyle/>
                    <a:p>
                      <a:pPr algn="ctr">
                        <a:spcAft>
                          <a:spcPts val="0"/>
                        </a:spcAft>
                        <a:buNone/>
                      </a:pPr>
                      <a:r>
                        <a:rPr sz="2000" b="0">
                          <a:solidFill>
                            <a:srgbClr val="4A4842"/>
                          </a:solidFill>
                          <a:latin typeface="微軟正黑體"/>
                          <a:ea typeface="微軟正黑體"/>
                          <a:cs typeface="微軟正黑體"/>
                        </a:rPr>
                        <a:t>休  息</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tcPr>
                </a:tc>
                <a:tc hMerge="1">
                  <a:txBody>
                    <a:bodyPr/>
                    <a:lstStyle/>
                    <a:p>
                      <a:endParaRPr/>
                    </a:p>
                  </a:txBody>
                  <a:tcPr/>
                </a:tc>
                <a:tc hMerge="1">
                  <a:txBody>
                    <a:bodyPr/>
                    <a:lstStyle/>
                    <a:p>
                      <a:endParaRPr/>
                    </a:p>
                  </a:txBody>
                  <a:tcPr/>
                </a:tc>
                <a:extLst>
                  <a:ext uri="{0D108BD9-81ED-4DB2-BD59-A6C34878D82A}">
                    <a16:rowId xmlns:a16="http://schemas.microsoft.com/office/drawing/2014/main" val="10004"/>
                  </a:ext>
                </a:extLst>
              </a:tr>
              <a:tr h="966387">
                <a:tc>
                  <a:txBody>
                    <a:bodyPr/>
                    <a:lstStyle/>
                    <a:p>
                      <a:pPr marL="0" marR="0" indent="0" algn="ctr" defTabSz="914400">
                        <a:lnSpc>
                          <a:spcPct val="100000"/>
                        </a:lnSpc>
                        <a:spcBef>
                          <a:spcPts val="0"/>
                        </a:spcBef>
                        <a:spcAft>
                          <a:spcPts val="0"/>
                        </a:spcAft>
                        <a:buClrTx/>
                        <a:buSzTx/>
                        <a:buFontTx/>
                        <a:buNone/>
                      </a:pPr>
                      <a:r>
                        <a:rPr sz="1900" b="0">
                          <a:solidFill>
                            <a:srgbClr val="4A4842"/>
                          </a:solidFill>
                          <a:latin typeface="微軟正黑體"/>
                          <a:ea typeface="微軟正黑體"/>
                          <a:cs typeface="微軟正黑體"/>
                        </a:rPr>
                        <a:t>11:20~11:40</a:t>
                      </a:r>
                      <a:endParaRPr sz="1900" b="0" kern="100">
                        <a:solidFill>
                          <a:srgbClr val="4A4842"/>
                        </a:solidFill>
                        <a:latin typeface="微軟正黑體"/>
                        <a:ea typeface="微軟正黑體"/>
                        <a:cs typeface="微軟正黑體"/>
                      </a:endParaRP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tc>
                  <a:txBody>
                    <a:bodyPr/>
                    <a:lstStyle/>
                    <a:p>
                      <a:pPr algn="ctr" defTabSz="914400">
                        <a:spcAft>
                          <a:spcPts val="0"/>
                        </a:spcAft>
                        <a:buNone/>
                      </a:pPr>
                      <a:r>
                        <a:rPr sz="2000">
                          <a:solidFill>
                            <a:srgbClr val="4A4842"/>
                          </a:solidFill>
                          <a:latin typeface="微軟正黑體"/>
                          <a:ea typeface="微軟正黑體"/>
                          <a:cs typeface="微軟正黑體"/>
                        </a:rPr>
                        <a:t>系統操作說明</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tc>
                  <a:txBody>
                    <a:bodyPr/>
                    <a:lstStyle/>
                    <a:p>
                      <a:pPr marL="0" marR="0" indent="0" algn="ctr" defTabSz="914400">
                        <a:lnSpc>
                          <a:spcPct val="100000"/>
                        </a:lnSpc>
                        <a:spcBef>
                          <a:spcPts val="0"/>
                        </a:spcBef>
                        <a:spcAft>
                          <a:spcPts val="0"/>
                        </a:spcAft>
                        <a:buClrTx/>
                        <a:buSzTx/>
                        <a:buFontTx/>
                        <a:buNone/>
                      </a:pPr>
                      <a:r>
                        <a:rPr sz="1900">
                          <a:solidFill>
                            <a:srgbClr val="4A4842"/>
                          </a:solidFill>
                          <a:latin typeface="微軟正黑體"/>
                          <a:ea typeface="微軟正黑體"/>
                          <a:cs typeface="微軟正黑體"/>
                        </a:rPr>
                        <a:t>會議廳</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tc>
                  <a:txBody>
                    <a:bodyPr/>
                    <a:lstStyle/>
                    <a:p>
                      <a:pPr algn="just">
                        <a:spcAft>
                          <a:spcPts val="0"/>
                        </a:spcAft>
                        <a:buNone/>
                      </a:pPr>
                      <a:r>
                        <a:rPr sz="2000" b="0">
                          <a:solidFill>
                            <a:srgbClr val="4A4842"/>
                          </a:solidFill>
                          <a:latin typeface="微軟正黑體"/>
                          <a:ea typeface="微軟正黑體"/>
                          <a:cs typeface="微軟正黑體"/>
                        </a:rPr>
                        <a:t>國立雲林科技大學  </a:t>
                      </a:r>
                      <a:endParaRPr sz="2000" b="0" kern="100">
                        <a:solidFill>
                          <a:srgbClr val="4A4842"/>
                        </a:solidFill>
                        <a:latin typeface="微軟正黑體"/>
                        <a:ea typeface="微軟正黑體"/>
                        <a:cs typeface="微軟正黑體"/>
                      </a:endParaRPr>
                    </a:p>
                    <a:p>
                      <a:pPr marL="0" marR="0" lvl="0" indent="0" algn="l" defTabSz="914332">
                        <a:lnSpc>
                          <a:spcPct val="100000"/>
                        </a:lnSpc>
                        <a:spcBef>
                          <a:spcPts val="0"/>
                        </a:spcBef>
                        <a:spcAft>
                          <a:spcPts val="0"/>
                        </a:spcAft>
                        <a:buClrTx/>
                        <a:buSzTx/>
                        <a:buFontTx/>
                        <a:buNone/>
                      </a:pPr>
                      <a:r>
                        <a:rPr sz="2000" b="0">
                          <a:solidFill>
                            <a:srgbClr val="4A4842"/>
                          </a:solidFill>
                          <a:latin typeface="微軟正黑體"/>
                          <a:ea typeface="微軟正黑體"/>
                          <a:cs typeface="微軟正黑體"/>
                        </a:rPr>
                        <a:t>技專校院校務資料庫</a:t>
                      </a:r>
                    </a:p>
                    <a:p>
                      <a:pPr algn="l">
                        <a:spcAft>
                          <a:spcPts val="0"/>
                        </a:spcAft>
                        <a:buNone/>
                      </a:pPr>
                      <a:r>
                        <a:rPr sz="2000" b="0">
                          <a:solidFill>
                            <a:srgbClr val="4A4842"/>
                          </a:solidFill>
                          <a:latin typeface="微軟正黑體"/>
                          <a:ea typeface="微軟正黑體"/>
                          <a:cs typeface="微軟正黑體"/>
                        </a:rPr>
                        <a:t>系統人員</a:t>
                      </a:r>
                      <a:endParaRPr sz="2000" b="0" kern="100">
                        <a:solidFill>
                          <a:srgbClr val="4A4842"/>
                        </a:solidFill>
                        <a:latin typeface="微軟正黑體"/>
                        <a:ea typeface="微軟正黑體"/>
                        <a:cs typeface="微軟正黑體"/>
                      </a:endParaRP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extLst>
                  <a:ext uri="{0D108BD9-81ED-4DB2-BD59-A6C34878D82A}">
                    <a16:rowId xmlns:a16="http://schemas.microsoft.com/office/drawing/2014/main" val="10005"/>
                  </a:ext>
                </a:extLst>
              </a:tr>
              <a:tr h="983969">
                <a:tc>
                  <a:txBody>
                    <a:bodyPr/>
                    <a:lstStyle/>
                    <a:p>
                      <a:pPr algn="ctr">
                        <a:spcAft>
                          <a:spcPts val="0"/>
                        </a:spcAft>
                        <a:buNone/>
                      </a:pPr>
                      <a:r>
                        <a:rPr sz="2000" b="0">
                          <a:solidFill>
                            <a:srgbClr val="4A4842"/>
                          </a:solidFill>
                          <a:latin typeface="微軟正黑體"/>
                          <a:ea typeface="微軟正黑體"/>
                          <a:cs typeface="微軟正黑體"/>
                        </a:rPr>
                        <a:t>11:40-12:20</a:t>
                      </a:r>
                      <a:endParaRPr sz="2000" b="0" kern="100">
                        <a:solidFill>
                          <a:srgbClr val="4A4842"/>
                        </a:solidFill>
                        <a:latin typeface="微軟正黑體"/>
                        <a:ea typeface="微軟正黑體"/>
                        <a:cs typeface="微軟正黑體"/>
                      </a:endParaRP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tcPr>
                </a:tc>
                <a:tc>
                  <a:txBody>
                    <a:bodyPr/>
                    <a:lstStyle/>
                    <a:p>
                      <a:pPr algn="ctr">
                        <a:spcAft>
                          <a:spcPts val="0"/>
                        </a:spcAft>
                        <a:buNone/>
                      </a:pPr>
                      <a:r>
                        <a:rPr sz="2000">
                          <a:solidFill>
                            <a:srgbClr val="4A4842"/>
                          </a:solidFill>
                          <a:latin typeface="微軟正黑體"/>
                          <a:ea typeface="微軟正黑體"/>
                          <a:cs typeface="微軟正黑體"/>
                        </a:rPr>
                        <a:t>意見交流</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noFill/>
                  </a:tcPr>
                </a:tc>
                <a:tc>
                  <a:txBody>
                    <a:bodyPr/>
                    <a:lstStyle/>
                    <a:p>
                      <a:pPr algn="ctr">
                        <a:spcAft>
                          <a:spcPts val="0"/>
                        </a:spcAft>
                        <a:buNone/>
                      </a:pPr>
                      <a:r>
                        <a:rPr sz="2000">
                          <a:solidFill>
                            <a:srgbClr val="4A4842"/>
                          </a:solidFill>
                          <a:latin typeface="微軟正黑體"/>
                          <a:ea typeface="微軟正黑體"/>
                          <a:cs typeface="微軟正黑體"/>
                        </a:rPr>
                        <a:t>會議廳</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noFill/>
                  </a:tcPr>
                </a:tc>
                <a:tc>
                  <a:txBody>
                    <a:bodyPr/>
                    <a:lstStyle/>
                    <a:p>
                      <a:pPr algn="just">
                        <a:spcAft>
                          <a:spcPts val="0"/>
                        </a:spcAft>
                        <a:buNone/>
                      </a:pPr>
                      <a:r>
                        <a:rPr sz="2000" b="0">
                          <a:solidFill>
                            <a:srgbClr val="4A4842"/>
                          </a:solidFill>
                          <a:latin typeface="微軟正黑體"/>
                          <a:ea typeface="微軟正黑體"/>
                          <a:cs typeface="微軟正黑體"/>
                        </a:rPr>
                        <a:t>國立雲林科技大學  </a:t>
                      </a:r>
                      <a:endParaRPr sz="2000" b="0" kern="100">
                        <a:solidFill>
                          <a:srgbClr val="4A4842"/>
                        </a:solidFill>
                        <a:latin typeface="微軟正黑體"/>
                        <a:ea typeface="微軟正黑體"/>
                        <a:cs typeface="微軟正黑體"/>
                      </a:endParaRPr>
                    </a:p>
                    <a:p>
                      <a:pPr algn="just">
                        <a:spcAft>
                          <a:spcPts val="0"/>
                        </a:spcAft>
                        <a:buNone/>
                      </a:pPr>
                      <a:r>
                        <a:rPr sz="2000" b="0">
                          <a:solidFill>
                            <a:srgbClr val="4A4842"/>
                          </a:solidFill>
                          <a:latin typeface="微軟正黑體"/>
                          <a:ea typeface="微軟正黑體"/>
                          <a:cs typeface="微軟正黑體"/>
                        </a:rPr>
                        <a:t>技專校院校務資料庫</a:t>
                      </a:r>
                    </a:p>
                    <a:p>
                      <a:pPr algn="just">
                        <a:spcAft>
                          <a:spcPts val="0"/>
                        </a:spcAft>
                        <a:buNone/>
                      </a:pPr>
                      <a:r>
                        <a:rPr sz="2000" b="0">
                          <a:solidFill>
                            <a:srgbClr val="4A4842"/>
                          </a:solidFill>
                          <a:latin typeface="微軟正黑體"/>
                          <a:ea typeface="微軟正黑體"/>
                          <a:cs typeface="微軟正黑體"/>
                        </a:rPr>
                        <a:t>施學琦  老師</a:t>
                      </a:r>
                      <a:endParaRPr sz="2000" b="0" kern="100">
                        <a:solidFill>
                          <a:srgbClr val="4A4842"/>
                        </a:solidFill>
                        <a:latin typeface="微軟正黑體"/>
                        <a:ea typeface="微軟正黑體"/>
                        <a:cs typeface="微軟正黑體"/>
                      </a:endParaRP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tcPr>
                </a:tc>
                <a:extLst>
                  <a:ext uri="{0D108BD9-81ED-4DB2-BD59-A6C34878D82A}">
                    <a16:rowId xmlns:a16="http://schemas.microsoft.com/office/drawing/2014/main" val="10006"/>
                  </a:ext>
                </a:extLst>
              </a:tr>
              <a:tr h="494311">
                <a:tc>
                  <a:txBody>
                    <a:bodyPr/>
                    <a:lstStyle/>
                    <a:p>
                      <a:pPr algn="ctr">
                        <a:spcAft>
                          <a:spcPts val="0"/>
                        </a:spcAft>
                        <a:buNone/>
                      </a:pPr>
                      <a:r>
                        <a:rPr sz="2000" b="0">
                          <a:solidFill>
                            <a:srgbClr val="4A4842"/>
                          </a:solidFill>
                          <a:latin typeface="微軟正黑體"/>
                          <a:ea typeface="微軟正黑體"/>
                          <a:cs typeface="微軟正黑體"/>
                        </a:rPr>
                        <a:t>12：20</a:t>
                      </a:r>
                      <a:endParaRPr sz="2000" b="0" kern="100">
                        <a:solidFill>
                          <a:srgbClr val="4A4842"/>
                        </a:solidFill>
                        <a:latin typeface="微軟正黑體"/>
                        <a:ea typeface="微軟正黑體"/>
                        <a:cs typeface="微軟正黑體"/>
                      </a:endParaRP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tc gridSpan="3">
                  <a:txBody>
                    <a:bodyPr/>
                    <a:lstStyle/>
                    <a:p>
                      <a:pPr algn="ctr">
                        <a:spcAft>
                          <a:spcPts val="0"/>
                        </a:spcAft>
                        <a:buNone/>
                      </a:pPr>
                      <a:r>
                        <a:rPr sz="2000" b="0">
                          <a:solidFill>
                            <a:srgbClr val="4A4842"/>
                          </a:solidFill>
                          <a:latin typeface="微軟正黑體"/>
                          <a:ea typeface="微軟正黑體"/>
                          <a:cs typeface="微軟正黑體"/>
                        </a:rPr>
                        <a:t>賦  歸</a:t>
                      </a:r>
                    </a:p>
                  </a:txBody>
                  <a:tcPr marL="51351" marR="51351" marT="0" marB="0" anchor="ctr">
                    <a:lnL w="28575" cmpd="sng">
                      <a:solidFill>
                        <a:srgbClr val="5D6C61"/>
                      </a:solidFill>
                      <a:prstDash val="solid"/>
                    </a:lnL>
                    <a:lnR w="28575" cmpd="sng">
                      <a:solidFill>
                        <a:srgbClr val="5D6C61"/>
                      </a:solidFill>
                      <a:prstDash val="solid"/>
                    </a:lnR>
                    <a:lnT w="28575" cmpd="sng">
                      <a:solidFill>
                        <a:srgbClr val="5D6C61"/>
                      </a:solidFill>
                      <a:prstDash val="solid"/>
                    </a:lnT>
                    <a:lnB w="28575" cmpd="sng">
                      <a:solidFill>
                        <a:srgbClr val="5D6C61"/>
                      </a:solidFill>
                      <a:prstDash val="solid"/>
                    </a:lnB>
                    <a:solidFill>
                      <a:srgbClr val="F6F2E8"/>
                    </a:solidFill>
                  </a:tcPr>
                </a:tc>
                <a:tc hMerge="1">
                  <a:txBody>
                    <a:bodyPr/>
                    <a:lstStyle/>
                    <a:p>
                      <a:endParaRPr/>
                    </a:p>
                  </a:txBody>
                  <a:tcPr/>
                </a:tc>
                <a:tc hMerge="1">
                  <a:txBody>
                    <a:bodyPr/>
                    <a:lstStyle/>
                    <a:p>
                      <a:endParaRPr/>
                    </a:p>
                  </a:txBody>
                  <a:tcPr/>
                </a:tc>
                <a:extLst>
                  <a:ext uri="{0D108BD9-81ED-4DB2-BD59-A6C34878D82A}">
                    <a16:rowId xmlns:a16="http://schemas.microsoft.com/office/drawing/2014/main" val="10007"/>
                  </a:ext>
                </a:extLst>
              </a:tr>
            </a:tbl>
          </a:graphicData>
        </a:graphic>
      </p:graphicFrame>
      <p:sp>
        <p:nvSpPr>
          <p:cNvPr id="9" name="TextBox 148">
            <a:extLst>
              <a:ext uri="{FF2B5EF4-FFF2-40B4-BE49-F238E27FC236}">
                <a16:creationId xmlns:a16="http://schemas.microsoft.com/office/drawing/2014/main" id="{30F91072-6CF5-4F53-8A91-2239D7061302}"/>
              </a:ext>
            </a:extLst>
          </p:cNvPr>
          <p:cNvSpPr>
            <a:spLocks noGrp="1"/>
          </p:cNvSpPr>
          <p:nvPr/>
        </p:nvSpPr>
        <p:spPr>
          <a:xfrm>
            <a:off x="3883031" y="5981707"/>
            <a:ext cx="8207375" cy="764055"/>
          </a:xfrm>
          <a:prstGeom prst="rect">
            <a:avLst/>
          </a:prstGeom>
          <a:noFill/>
        </p:spPr>
        <p:txBody>
          <a:bodyPr>
            <a:spAutoFit/>
          </a:bodyPr>
          <a:lstStyle/>
          <a:p>
            <a:pPr algn="ctr">
              <a:lnSpc>
                <a:spcPct val="120000"/>
              </a:lnSpc>
              <a:buNone/>
            </a:pPr>
            <a:r>
              <a:rPr sz="4000" u="sng" cap="all">
                <a:solidFill>
                  <a:srgbClr val="365B4A"/>
                </a:solidFill>
                <a:latin typeface="+mn-ea"/>
                <a:ea typeface="+mn-ea"/>
                <a:cs typeface="+mn-ea"/>
              </a:rPr>
              <a:t>請  自  由  入  座</a:t>
            </a:r>
          </a:p>
        </p:txBody>
      </p:sp>
      <p:sp>
        <p:nvSpPr>
          <p:cNvPr id="10" name="矩形 9">
            <a:extLst>
              <a:ext uri="{FF2B5EF4-FFF2-40B4-BE49-F238E27FC236}">
                <a16:creationId xmlns:a16="http://schemas.microsoft.com/office/drawing/2014/main" id="{756C4758-773A-49D0-B13F-CBE3413B3B5D}"/>
              </a:ext>
            </a:extLst>
          </p:cNvPr>
          <p:cNvSpPr>
            <a:spLocks noGrp="1"/>
          </p:cNvSpPr>
          <p:nvPr/>
        </p:nvSpPr>
        <p:spPr>
          <a:xfrm>
            <a:off x="0" y="-25400"/>
            <a:ext cx="3765550" cy="6883400"/>
          </a:xfrm>
          <a:prstGeom prst="rect">
            <a:avLst/>
          </a:prstGeom>
          <a:solidFill>
            <a:srgbClr val="4F6B57"/>
          </a:solidFill>
          <a:ln>
            <a:noFill/>
          </a:ln>
        </p:spPr>
        <p:style>
          <a:lnRef idx="2">
            <a:schemeClr val="accent1">
              <a:shade val="50000"/>
            </a:schemeClr>
          </a:lnRef>
          <a:fillRef idx="1">
            <a:schemeClr val="accent1"/>
          </a:fillRef>
          <a:effectRef idx="0">
            <a:schemeClr val="accent1"/>
          </a:effectRef>
          <a:fontRef idx="minor">
            <a:schemeClr val="lt1"/>
          </a:fontRef>
        </p:style>
        <p:txBody>
          <a:bodyPr anchor="b"/>
          <a:lstStyle/>
          <a:p>
            <a:pPr>
              <a:buNone/>
            </a:pPr>
            <a:endParaRPr sz="2000" b="1" kern="0">
              <a:solidFill>
                <a:srgbClr val="FFFFE5"/>
              </a:solidFill>
              <a:latin typeface="+mn-ea"/>
              <a:ea typeface="+mn-ea"/>
              <a:cs typeface="+mn-ea"/>
            </a:endParaRPr>
          </a:p>
        </p:txBody>
      </p:sp>
      <p:sp>
        <p:nvSpPr>
          <p:cNvPr id="11" name="文字方塊 10">
            <a:extLst>
              <a:ext uri="{FF2B5EF4-FFF2-40B4-BE49-F238E27FC236}">
                <a16:creationId xmlns:a16="http://schemas.microsoft.com/office/drawing/2014/main" id="{5AC34DCE-1A75-4465-B9F2-D3E13152FFC0}"/>
              </a:ext>
            </a:extLst>
          </p:cNvPr>
          <p:cNvSpPr>
            <a:spLocks noGrp="1"/>
          </p:cNvSpPr>
          <p:nvPr/>
        </p:nvSpPr>
        <p:spPr>
          <a:xfrm>
            <a:off x="1954213" y="28577"/>
            <a:ext cx="2235200" cy="8313739"/>
          </a:xfrm>
          <a:prstGeom prst="rect">
            <a:avLst/>
          </a:prstGeom>
        </p:spPr>
        <p:txBody>
          <a:bodyPr vert="eaVert" anchor="ctr">
            <a:normAutofit/>
          </a:bodyPr>
          <a:lstStyle/>
          <a:p>
            <a:pPr>
              <a:buNone/>
            </a:pPr>
            <a:endParaRPr sz="4000" b="1" cap="all">
              <a:solidFill>
                <a:srgbClr val="FFFF00"/>
              </a:solidFill>
              <a:latin typeface="+mn-ea"/>
              <a:ea typeface="+mn-ea"/>
              <a:cs typeface="+mn-ea"/>
            </a:endParaRPr>
          </a:p>
        </p:txBody>
      </p:sp>
      <p:sp>
        <p:nvSpPr>
          <p:cNvPr id="12" name="TextBox 148">
            <a:extLst>
              <a:ext uri="{FF2B5EF4-FFF2-40B4-BE49-F238E27FC236}">
                <a16:creationId xmlns:a16="http://schemas.microsoft.com/office/drawing/2014/main" id="{34B14D8A-19C7-4BA0-A7BA-D570D482E079}"/>
              </a:ext>
            </a:extLst>
          </p:cNvPr>
          <p:cNvSpPr>
            <a:spLocks noGrp="1"/>
          </p:cNvSpPr>
          <p:nvPr/>
        </p:nvSpPr>
        <p:spPr>
          <a:xfrm>
            <a:off x="220521" y="415478"/>
            <a:ext cx="2933976" cy="6001643"/>
          </a:xfrm>
          <a:prstGeom prst="rect">
            <a:avLst/>
          </a:prstGeom>
          <a:noFill/>
        </p:spPr>
        <p:txBody>
          <a:bodyPr wrap="square">
            <a:spAutoFit/>
          </a:bodyPr>
          <a:lstStyle/>
          <a:p>
            <a:pPr algn="ctr">
              <a:lnSpc>
                <a:spcPct val="120000"/>
              </a:lnSpc>
              <a:buNone/>
            </a:pPr>
            <a:r>
              <a:rPr sz="8000" b="1" cap="all">
                <a:solidFill>
                  <a:srgbClr val="FFFDF7"/>
                </a:solidFill>
                <a:latin typeface="+mn-ea"/>
                <a:ea typeface="+mn-ea"/>
                <a:cs typeface="+mn-ea"/>
              </a:rPr>
              <a:t>歡</a:t>
            </a:r>
          </a:p>
          <a:p>
            <a:pPr algn="ctr">
              <a:lnSpc>
                <a:spcPct val="120000"/>
              </a:lnSpc>
              <a:buNone/>
            </a:pPr>
            <a:r>
              <a:rPr sz="8000" b="1" cap="all">
                <a:solidFill>
                  <a:srgbClr val="FFFDF7"/>
                </a:solidFill>
                <a:latin typeface="+mn-ea"/>
                <a:ea typeface="+mn-ea"/>
                <a:cs typeface="+mn-ea"/>
              </a:rPr>
              <a:t>迎</a:t>
            </a:r>
          </a:p>
          <a:p>
            <a:pPr algn="ctr">
              <a:lnSpc>
                <a:spcPct val="120000"/>
              </a:lnSpc>
              <a:buNone/>
            </a:pPr>
            <a:r>
              <a:rPr sz="8000" b="1" cap="all">
                <a:solidFill>
                  <a:srgbClr val="FFFDF7"/>
                </a:solidFill>
                <a:latin typeface="+mn-ea"/>
                <a:ea typeface="+mn-ea"/>
                <a:cs typeface="+mn-ea"/>
              </a:rPr>
              <a:t>蒞</a:t>
            </a:r>
          </a:p>
          <a:p>
            <a:pPr algn="ctr">
              <a:lnSpc>
                <a:spcPct val="120000"/>
              </a:lnSpc>
              <a:buNone/>
            </a:pPr>
            <a:r>
              <a:rPr sz="8000" b="1" cap="all">
                <a:solidFill>
                  <a:srgbClr val="FFFDF7"/>
                </a:solidFill>
                <a:latin typeface="+mn-ea"/>
                <a:ea typeface="+mn-ea"/>
                <a:cs typeface="+mn-ea"/>
              </a:rPr>
              <a:t>臨</a:t>
            </a:r>
          </a:p>
        </p:txBody>
      </p:sp>
      <p:sp>
        <p:nvSpPr>
          <p:cNvPr id="13" name="文字方塊 12">
            <a:extLst>
              <a:ext uri="{FF2B5EF4-FFF2-40B4-BE49-F238E27FC236}">
                <a16:creationId xmlns:a16="http://schemas.microsoft.com/office/drawing/2014/main" id="{D9A266E5-3B97-4ADD-A62C-FF90EFD54FF7}"/>
              </a:ext>
            </a:extLst>
          </p:cNvPr>
          <p:cNvSpPr>
            <a:spLocks noGrp="1"/>
          </p:cNvSpPr>
          <p:nvPr/>
        </p:nvSpPr>
        <p:spPr>
          <a:xfrm>
            <a:off x="2748271" y="802379"/>
            <a:ext cx="941047" cy="6001643"/>
          </a:xfrm>
          <a:prstGeom prst="rect">
            <a:avLst/>
          </a:prstGeom>
        </p:spPr>
        <p:txBody>
          <a:bodyPr vert="eaVert" anchor="ctr">
            <a:normAutofit fontScale="76822" lnSpcReduction="20000"/>
          </a:bodyPr>
          <a:lstStyle/>
          <a:p>
            <a:pPr algn="ctr">
              <a:lnSpc>
                <a:spcPct val="120000"/>
              </a:lnSpc>
              <a:buNone/>
            </a:pPr>
            <a:r>
              <a:rPr sz="4000" b="1" cap="all" dirty="0" err="1">
                <a:solidFill>
                  <a:srgbClr val="E7D59A"/>
                </a:solidFill>
                <a:latin typeface="+mn-ea"/>
                <a:ea typeface="+mn-ea"/>
                <a:cs typeface="+mn-ea"/>
              </a:rPr>
              <a:t>請協助維持環境</a:t>
            </a:r>
            <a:r>
              <a:rPr sz="4000" b="1" cap="all" dirty="0">
                <a:solidFill>
                  <a:srgbClr val="E7D59A"/>
                </a:solidFill>
                <a:latin typeface="+mn-ea"/>
                <a:ea typeface="+mn-ea"/>
                <a:cs typeface="+mn-ea"/>
              </a:rPr>
              <a:t> </a:t>
            </a:r>
            <a:r>
              <a:rPr sz="4000" b="1" cap="all" dirty="0" err="1">
                <a:solidFill>
                  <a:srgbClr val="E7D59A"/>
                </a:solidFill>
                <a:latin typeface="+mn-ea"/>
                <a:ea typeface="+mn-ea"/>
                <a:cs typeface="+mn-ea"/>
              </a:rPr>
              <a:t>會場內請勿飲食</a:t>
            </a:r>
            <a:endParaRPr sz="4000" b="1" cap="all" dirty="0">
              <a:solidFill>
                <a:srgbClr val="E7D59A"/>
              </a:solidFill>
              <a:latin typeface="+mn-ea"/>
              <a:ea typeface="+mn-ea"/>
              <a:cs typeface="+mn-ea"/>
            </a:endParaRPr>
          </a:p>
        </p:txBody>
      </p:sp>
      <p:sp>
        <p:nvSpPr>
          <p:cNvPr id="2" name="禁止標誌 1">
            <a:extLst>
              <a:ext uri="{FF2B5EF4-FFF2-40B4-BE49-F238E27FC236}">
                <a16:creationId xmlns:a16="http://schemas.microsoft.com/office/drawing/2014/main" id="{A48CE2BE-CD28-47BA-92DF-D465CC8C27DF}"/>
              </a:ext>
            </a:extLst>
          </p:cNvPr>
          <p:cNvSpPr/>
          <p:nvPr/>
        </p:nvSpPr>
        <p:spPr>
          <a:xfrm>
            <a:off x="2987792" y="177331"/>
            <a:ext cx="462006" cy="473521"/>
          </a:xfrm>
          <a:prstGeom prst="noSmoking">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TW" altLang="en-US">
              <a:solidFill>
                <a:schemeClr val="tx1"/>
              </a:solidFill>
            </a:endParaRPr>
          </a:p>
        </p:txBody>
      </p:sp>
    </p:spTree>
    <p:extLst>
      <p:ext uri="{BB962C8B-B14F-4D97-AF65-F5344CB8AC3E}">
        <p14:creationId xmlns:p14="http://schemas.microsoft.com/office/powerpoint/2010/main" val="10984919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0981895-D901-4C24-B9F5-454C0696A42E}"/>
              </a:ext>
            </a:extLst>
          </p:cNvPr>
          <p:cNvSpPr>
            <a:spLocks noGrp="1"/>
          </p:cNvSpPr>
          <p:nvPr>
            <p:ph type="sldNum" idx="12"/>
          </p:nvPr>
        </p:nvSpPr>
        <p:spPr/>
        <p:txBody>
          <a:bodyPr/>
          <a:lstStyle/>
          <a:p>
            <a:fld id="{30394428-F1DC-E5F6-DB0C-7DE31F3D8A23}" type="slidenum">
              <a:t>10</a:t>
            </a:fld>
            <a:endParaRPr/>
          </a:p>
        </p:txBody>
      </p:sp>
      <p:graphicFrame>
        <p:nvGraphicFramePr>
          <p:cNvPr id="44" name="表格 6"/>
          <p:cNvGraphicFramePr/>
          <p:nvPr/>
        </p:nvGraphicFramePr>
        <p:xfrm>
          <a:off x="187036" y="954096"/>
          <a:ext cx="11822402" cy="4919054"/>
        </p:xfrm>
        <a:graphic>
          <a:graphicData uri="http://schemas.openxmlformats.org/drawingml/2006/table">
            <a:tbl>
              <a:tblPr firstRow="1" bandRow="1">
                <a:tableStyleId>{17292A2E-F333-43FB-9621-5CBBE7FDCDCB}</a:tableStyleId>
              </a:tblPr>
              <a:tblGrid>
                <a:gridCol w="1901537">
                  <a:extLst>
                    <a:ext uri="{9D8B030D-6E8A-4147-A177-3AD203B41FA5}">
                      <a16:colId xmlns:a16="http://schemas.microsoft.com/office/drawing/2014/main" val="20000"/>
                    </a:ext>
                  </a:extLst>
                </a:gridCol>
                <a:gridCol w="9920865">
                  <a:extLst>
                    <a:ext uri="{9D8B030D-6E8A-4147-A177-3AD203B41FA5}">
                      <a16:colId xmlns:a16="http://schemas.microsoft.com/office/drawing/2014/main" val="20001"/>
                    </a:ext>
                  </a:extLst>
                </a:gridCol>
              </a:tblGrid>
              <a:tr h="403837">
                <a:tc>
                  <a:txBody>
                    <a:bodyPr/>
                    <a:lstStyle/>
                    <a:p>
                      <a:pPr algn="ctr">
                        <a:buNone/>
                      </a:pPr>
                      <a:r>
                        <a:rPr sz="2000" b="1"/>
                        <a:t>應用單位</a:t>
                      </a:r>
                      <a:endParaRPr sz="2000" b="1">
                        <a:latin typeface="+mj-ea"/>
                        <a:ea typeface="+mj-ea"/>
                        <a:cs typeface="+mj-ea"/>
                      </a:endParaRPr>
                    </a:p>
                  </a:txBody>
                  <a:tcPr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pPr algn="ctr">
                        <a:buNone/>
                      </a:pPr>
                      <a:r>
                        <a:rPr sz="2000" b="0"/>
                        <a:t>應用表冊</a:t>
                      </a:r>
                      <a:endParaRPr sz="2000" b="0">
                        <a:latin typeface="+mj-ea"/>
                        <a:ea typeface="+mj-ea"/>
                        <a:cs typeface="+mj-ea"/>
                      </a:endParaRPr>
                    </a:p>
                  </a:txBody>
                  <a:tcPr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0"/>
                  </a:ext>
                </a:extLst>
              </a:tr>
              <a:tr h="1732426">
                <a:tc>
                  <a:txBody>
                    <a:bodyPr/>
                    <a:lstStyle/>
                    <a:p>
                      <a:pPr algn="ctr">
                        <a:buNone/>
                      </a:pPr>
                      <a:r>
                        <a:rPr sz="2000" b="1" u="none">
                          <a:solidFill>
                            <a:srgbClr val="000000"/>
                          </a:solidFill>
                        </a:rPr>
                        <a:t>教育部統計處</a:t>
                      </a:r>
                      <a:endParaRPr sz="2000" b="1" i="0" u="none">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endParaRPr sz="2000"/>
                    </a:p>
                    <a:p>
                      <a:endParaRPr sz="1600"/>
                    </a:p>
                    <a:p>
                      <a:endParaRPr sz="2000"/>
                    </a:p>
                    <a:p>
                      <a:endParaRPr sz="2000"/>
                    </a:p>
                    <a:p>
                      <a:endParaRPr sz="2000"/>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1"/>
                  </a:ext>
                </a:extLst>
              </a:tr>
              <a:tr h="566422">
                <a:tc>
                  <a:txBody>
                    <a:bodyPr/>
                    <a:lstStyle/>
                    <a:p>
                      <a:pPr algn="ctr">
                        <a:buNone/>
                      </a:pPr>
                      <a:r>
                        <a:rPr sz="2000" b="1" u="none">
                          <a:solidFill>
                            <a:srgbClr val="000000"/>
                          </a:solidFill>
                        </a:rPr>
                        <a:t>教育部學特司</a:t>
                      </a:r>
                      <a:endParaRPr sz="2000" b="1" i="0" u="none">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endParaRPr sz="2000" b="0">
                        <a:latin typeface="+mj-ea"/>
                        <a:ea typeface="+mj-ea"/>
                        <a:cs typeface="+mj-ea"/>
                      </a:endParaRPr>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2"/>
                  </a:ext>
                </a:extLst>
              </a:tr>
              <a:tr h="566422">
                <a:tc>
                  <a:txBody>
                    <a:bodyPr/>
                    <a:lstStyle/>
                    <a:p>
                      <a:pPr marL="0" marR="0" lvl="0" indent="0" algn="ctr" defTabSz="914332">
                        <a:lnSpc>
                          <a:spcPct val="100000"/>
                        </a:lnSpc>
                        <a:spcBef>
                          <a:spcPts val="0"/>
                        </a:spcBef>
                        <a:spcAft>
                          <a:spcPts val="0"/>
                        </a:spcAft>
                        <a:buClrTx/>
                        <a:buSzTx/>
                        <a:buFontTx/>
                        <a:buNone/>
                      </a:pPr>
                      <a:r>
                        <a:rPr sz="2000" b="1" u="none">
                          <a:solidFill>
                            <a:srgbClr val="000000"/>
                          </a:solidFill>
                        </a:rPr>
                        <a:t>教育部資科司</a:t>
                      </a:r>
                      <a:endParaRPr sz="2000" b="1" i="0" u="none">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endParaRPr sz="2000" b="0">
                        <a:latin typeface="+mj-ea"/>
                        <a:ea typeface="+mj-ea"/>
                        <a:cs typeface="+mj-ea"/>
                      </a:endParaRPr>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3"/>
                  </a:ext>
                </a:extLst>
              </a:tr>
              <a:tr h="566422">
                <a:tc>
                  <a:txBody>
                    <a:bodyPr/>
                    <a:lstStyle/>
                    <a:p>
                      <a:pPr marL="0" marR="0" lvl="0" indent="0" algn="ctr" defTabSz="914332">
                        <a:lnSpc>
                          <a:spcPct val="100000"/>
                        </a:lnSpc>
                        <a:spcBef>
                          <a:spcPts val="0"/>
                        </a:spcBef>
                        <a:spcAft>
                          <a:spcPts val="0"/>
                        </a:spcAft>
                        <a:buClrTx/>
                        <a:buSzTx/>
                        <a:buFontTx/>
                        <a:buNone/>
                      </a:pPr>
                      <a:r>
                        <a:rPr sz="2000" b="1" u="none">
                          <a:solidFill>
                            <a:srgbClr val="000000"/>
                          </a:solidFill>
                        </a:rPr>
                        <a:t>教育部終生司</a:t>
                      </a:r>
                      <a:endParaRPr sz="2000" b="1" i="0" u="none" kern="1200">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endParaRPr sz="2000" b="0">
                        <a:latin typeface="+mj-ea"/>
                        <a:ea typeface="+mj-ea"/>
                        <a:cs typeface="+mj-ea"/>
                      </a:endParaRPr>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4"/>
                  </a:ext>
                </a:extLst>
              </a:tr>
              <a:tr h="1083525">
                <a:tc>
                  <a:txBody>
                    <a:bodyPr/>
                    <a:lstStyle/>
                    <a:p>
                      <a:pPr algn="ctr">
                        <a:buNone/>
                      </a:pPr>
                      <a:r>
                        <a:rPr sz="2000" b="1" u="none">
                          <a:solidFill>
                            <a:srgbClr val="000000"/>
                          </a:solidFill>
                        </a:rPr>
                        <a:t>產學合作</a:t>
                      </a:r>
                      <a:br/>
                      <a:r>
                        <a:rPr sz="2000" b="1" u="none">
                          <a:solidFill>
                            <a:srgbClr val="000000"/>
                          </a:solidFill>
                        </a:rPr>
                        <a:t>績效評量</a:t>
                      </a:r>
                      <a:endParaRPr sz="2000" b="1" i="0" u="none">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endParaRPr sz="2000"/>
                    </a:p>
                    <a:p>
                      <a:endParaRPr sz="2000"/>
                    </a:p>
                    <a:p>
                      <a:endParaRPr sz="2000"/>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5"/>
                  </a:ext>
                </a:extLst>
              </a:tr>
            </a:tbl>
          </a:graphicData>
        </a:graphic>
      </p:graphicFrame>
      <p:sp>
        <p:nvSpPr>
          <p:cNvPr id="4" name="標題 3">
            <a:extLst>
              <a:ext uri="{FF2B5EF4-FFF2-40B4-BE49-F238E27FC236}">
                <a16:creationId xmlns:a16="http://schemas.microsoft.com/office/drawing/2014/main" id="{FB882F43-3C4C-4F07-A482-16CB006FE244}"/>
              </a:ext>
            </a:extLst>
          </p:cNvPr>
          <p:cNvSpPr>
            <a:spLocks noGrp="1"/>
          </p:cNvSpPr>
          <p:nvPr>
            <p:ph type="title"/>
          </p:nvPr>
        </p:nvSpPr>
        <p:spPr/>
        <p:txBody>
          <a:bodyPr/>
          <a:lstStyle/>
          <a:p>
            <a:r>
              <a:t>表冊應用單位</a:t>
            </a:r>
          </a:p>
        </p:txBody>
      </p:sp>
      <p:sp>
        <p:nvSpPr>
          <p:cNvPr id="5" name="文字版面配置區 4">
            <a:extLst>
              <a:ext uri="{FF2B5EF4-FFF2-40B4-BE49-F238E27FC236}">
                <a16:creationId xmlns:a16="http://schemas.microsoft.com/office/drawing/2014/main" id="{512BD5DD-3C10-473E-8B14-EB766E78A204}"/>
              </a:ext>
            </a:extLst>
          </p:cNvPr>
          <p:cNvSpPr>
            <a:spLocks noGrp="1"/>
          </p:cNvSpPr>
          <p:nvPr>
            <p:ph type="body" idx="15"/>
          </p:nvPr>
        </p:nvSpPr>
        <p:spPr/>
        <p:txBody>
          <a:bodyPr/>
          <a:lstStyle/>
          <a:p>
            <a:r>
              <a:rPr dirty="0"/>
              <a:t>0</a:t>
            </a:r>
            <a:r>
              <a:rPr lang="en-US" dirty="0"/>
              <a:t>2</a:t>
            </a:r>
            <a:endParaRPr dirty="0"/>
          </a:p>
        </p:txBody>
      </p:sp>
      <p:sp>
        <p:nvSpPr>
          <p:cNvPr id="8" name="Rectangle 2">
            <a:extLst>
              <a:ext uri="{FF2B5EF4-FFF2-40B4-BE49-F238E27FC236}">
                <a16:creationId xmlns:a16="http://schemas.microsoft.com/office/drawing/2014/main" id="{A0F7530F-ADAE-43FD-8A8A-046CC50E82B8}"/>
              </a:ext>
            </a:extLst>
          </p:cNvPr>
          <p:cNvSpPr>
            <a:spLocks noGrp="1"/>
          </p:cNvSpPr>
          <p:nvPr/>
        </p:nvSpPr>
        <p:spPr>
          <a:xfrm>
            <a:off x="1697983" y="6003224"/>
            <a:ext cx="1368000" cy="288000"/>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 師資</a:t>
            </a:r>
          </a:p>
        </p:txBody>
      </p:sp>
      <p:sp>
        <p:nvSpPr>
          <p:cNvPr id="9" name="Rectangle 3">
            <a:extLst>
              <a:ext uri="{FF2B5EF4-FFF2-40B4-BE49-F238E27FC236}">
                <a16:creationId xmlns:a16="http://schemas.microsoft.com/office/drawing/2014/main" id="{93E79983-9E1A-45DE-934F-8F7F456487AC}"/>
              </a:ext>
            </a:extLst>
          </p:cNvPr>
          <p:cNvSpPr>
            <a:spLocks noGrp="1"/>
          </p:cNvSpPr>
          <p:nvPr/>
        </p:nvSpPr>
        <p:spPr>
          <a:xfrm>
            <a:off x="3142390" y="6005546"/>
            <a:ext cx="1368000" cy="288000"/>
          </a:xfrm>
          <a:prstGeom prst="roundRect">
            <a:avLst/>
          </a:prstGeom>
          <a:solidFill>
            <a:srgbClr val="ED7D31"/>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表2 招生</a:t>
            </a:r>
          </a:p>
        </p:txBody>
      </p:sp>
      <p:sp>
        <p:nvSpPr>
          <p:cNvPr id="10" name="Rectangle 4">
            <a:extLst>
              <a:ext uri="{FF2B5EF4-FFF2-40B4-BE49-F238E27FC236}">
                <a16:creationId xmlns:a16="http://schemas.microsoft.com/office/drawing/2014/main" id="{F201BF7E-F7C3-46B8-BE5D-9F0297FC90E8}"/>
              </a:ext>
            </a:extLst>
          </p:cNvPr>
          <p:cNvSpPr>
            <a:spLocks noGrp="1"/>
          </p:cNvSpPr>
          <p:nvPr/>
        </p:nvSpPr>
        <p:spPr>
          <a:xfrm>
            <a:off x="4586797" y="5993623"/>
            <a:ext cx="1368000" cy="288000"/>
          </a:xfrm>
          <a:prstGeom prst="roundRect">
            <a:avLst/>
          </a:prstGeom>
          <a:solidFill>
            <a:srgbClr val="A5A5A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表3 課程教學</a:t>
            </a:r>
          </a:p>
        </p:txBody>
      </p:sp>
      <p:sp>
        <p:nvSpPr>
          <p:cNvPr id="11" name="Rectangle 5">
            <a:extLst>
              <a:ext uri="{FF2B5EF4-FFF2-40B4-BE49-F238E27FC236}">
                <a16:creationId xmlns:a16="http://schemas.microsoft.com/office/drawing/2014/main" id="{473D6BBD-FB65-43E2-9C9F-078F7450D1F3}"/>
              </a:ext>
            </a:extLst>
          </p:cNvPr>
          <p:cNvSpPr>
            <a:spLocks noGrp="1"/>
          </p:cNvSpPr>
          <p:nvPr/>
        </p:nvSpPr>
        <p:spPr>
          <a:xfrm>
            <a:off x="6017493" y="5989788"/>
            <a:ext cx="1368000" cy="288000"/>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表4 學生</a:t>
            </a:r>
          </a:p>
        </p:txBody>
      </p:sp>
      <p:sp>
        <p:nvSpPr>
          <p:cNvPr id="12" name="Rectangle 6">
            <a:extLst>
              <a:ext uri="{FF2B5EF4-FFF2-40B4-BE49-F238E27FC236}">
                <a16:creationId xmlns:a16="http://schemas.microsoft.com/office/drawing/2014/main" id="{2F80CA56-1CDA-4311-8293-A982DC4D7095}"/>
              </a:ext>
            </a:extLst>
          </p:cNvPr>
          <p:cNvSpPr>
            <a:spLocks noGrp="1"/>
          </p:cNvSpPr>
          <p:nvPr/>
        </p:nvSpPr>
        <p:spPr>
          <a:xfrm>
            <a:off x="7475611" y="5989788"/>
            <a:ext cx="1368000" cy="288000"/>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表5 圖書館</a:t>
            </a:r>
          </a:p>
        </p:txBody>
      </p:sp>
      <p:sp>
        <p:nvSpPr>
          <p:cNvPr id="13" name="Rectangle 7">
            <a:extLst>
              <a:ext uri="{FF2B5EF4-FFF2-40B4-BE49-F238E27FC236}">
                <a16:creationId xmlns:a16="http://schemas.microsoft.com/office/drawing/2014/main" id="{9395F69A-7193-47B9-B462-B58937303B18}"/>
              </a:ext>
            </a:extLst>
          </p:cNvPr>
          <p:cNvSpPr>
            <a:spLocks noGrp="1"/>
          </p:cNvSpPr>
          <p:nvPr/>
        </p:nvSpPr>
        <p:spPr>
          <a:xfrm>
            <a:off x="8933729" y="6003224"/>
            <a:ext cx="1368000" cy="288000"/>
          </a:xfrm>
          <a:prstGeom prst="roundRect">
            <a:avLst/>
          </a:prstGeom>
          <a:solidFill>
            <a:srgbClr val="4BACC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表6 推廣服務</a:t>
            </a:r>
          </a:p>
        </p:txBody>
      </p:sp>
      <p:sp>
        <p:nvSpPr>
          <p:cNvPr id="14" name="Rectangle 8">
            <a:extLst>
              <a:ext uri="{FF2B5EF4-FFF2-40B4-BE49-F238E27FC236}">
                <a16:creationId xmlns:a16="http://schemas.microsoft.com/office/drawing/2014/main" id="{34B54B50-59FC-4743-89A1-50CE0775E467}"/>
              </a:ext>
            </a:extLst>
          </p:cNvPr>
          <p:cNvSpPr>
            <a:spLocks noGrp="1"/>
          </p:cNvSpPr>
          <p:nvPr/>
        </p:nvSpPr>
        <p:spPr>
          <a:xfrm>
            <a:off x="1697983" y="6398009"/>
            <a:ext cx="1368000" cy="288000"/>
          </a:xfrm>
          <a:prstGeom prst="roundRect">
            <a:avLst/>
          </a:prstGeom>
          <a:solidFill>
            <a:srgbClr val="8064A2"/>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表7 學生事務</a:t>
            </a:r>
          </a:p>
        </p:txBody>
      </p:sp>
      <p:sp>
        <p:nvSpPr>
          <p:cNvPr id="15" name="Rectangle 9">
            <a:extLst>
              <a:ext uri="{FF2B5EF4-FFF2-40B4-BE49-F238E27FC236}">
                <a16:creationId xmlns:a16="http://schemas.microsoft.com/office/drawing/2014/main" id="{461806F9-2FB2-4D60-BCE6-4936A5FBB09A}"/>
              </a:ext>
            </a:extLst>
          </p:cNvPr>
          <p:cNvSpPr>
            <a:spLocks noGrp="1"/>
          </p:cNvSpPr>
          <p:nvPr/>
        </p:nvSpPr>
        <p:spPr>
          <a:xfrm>
            <a:off x="3142390" y="6398009"/>
            <a:ext cx="1368000" cy="288000"/>
          </a:xfrm>
          <a:prstGeom prst="roundRect">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表8 校地</a:t>
            </a:r>
          </a:p>
        </p:txBody>
      </p:sp>
      <p:sp>
        <p:nvSpPr>
          <p:cNvPr id="16" name="Rectangle 10">
            <a:extLst>
              <a:ext uri="{FF2B5EF4-FFF2-40B4-BE49-F238E27FC236}">
                <a16:creationId xmlns:a16="http://schemas.microsoft.com/office/drawing/2014/main" id="{9ACCF713-B717-45CD-A4BC-D876EA64D68D}"/>
              </a:ext>
            </a:extLst>
          </p:cNvPr>
          <p:cNvSpPr>
            <a:spLocks noGrp="1"/>
          </p:cNvSpPr>
          <p:nvPr/>
        </p:nvSpPr>
        <p:spPr>
          <a:xfrm>
            <a:off x="4586797" y="6394428"/>
            <a:ext cx="1368000" cy="288000"/>
          </a:xfrm>
          <a:prstGeom prst="roundRect">
            <a:avLst/>
          </a:prstGeom>
          <a:solidFill>
            <a:srgbClr val="00B0F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表9 財務</a:t>
            </a:r>
          </a:p>
        </p:txBody>
      </p:sp>
      <p:sp>
        <p:nvSpPr>
          <p:cNvPr id="17" name="Rectangle 11">
            <a:extLst>
              <a:ext uri="{FF2B5EF4-FFF2-40B4-BE49-F238E27FC236}">
                <a16:creationId xmlns:a16="http://schemas.microsoft.com/office/drawing/2014/main" id="{52BB31A2-B908-49D5-872C-C1B5765937EE}"/>
              </a:ext>
            </a:extLst>
          </p:cNvPr>
          <p:cNvSpPr>
            <a:spLocks noGrp="1"/>
          </p:cNvSpPr>
          <p:nvPr/>
        </p:nvSpPr>
        <p:spPr>
          <a:xfrm>
            <a:off x="6014885" y="6394428"/>
            <a:ext cx="1368000" cy="288000"/>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表10 董事會</a:t>
            </a:r>
          </a:p>
        </p:txBody>
      </p:sp>
      <p:sp>
        <p:nvSpPr>
          <p:cNvPr id="18" name="Rectangle 12">
            <a:extLst>
              <a:ext uri="{FF2B5EF4-FFF2-40B4-BE49-F238E27FC236}">
                <a16:creationId xmlns:a16="http://schemas.microsoft.com/office/drawing/2014/main" id="{C7F9D682-D748-4D4B-8DD5-E0CCEA96D3BE}"/>
              </a:ext>
            </a:extLst>
          </p:cNvPr>
          <p:cNvSpPr>
            <a:spLocks noGrp="1"/>
          </p:cNvSpPr>
          <p:nvPr/>
        </p:nvSpPr>
        <p:spPr>
          <a:xfrm>
            <a:off x="7475611" y="6394428"/>
            <a:ext cx="1368000" cy="28800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表13 學校資料</a:t>
            </a:r>
          </a:p>
        </p:txBody>
      </p:sp>
      <p:sp>
        <p:nvSpPr>
          <p:cNvPr id="19" name="Rectangle 13">
            <a:extLst>
              <a:ext uri="{FF2B5EF4-FFF2-40B4-BE49-F238E27FC236}">
                <a16:creationId xmlns:a16="http://schemas.microsoft.com/office/drawing/2014/main" id="{A5DA0FC7-B3F5-476A-9ECC-4B04F7C89CC1}"/>
              </a:ext>
            </a:extLst>
          </p:cNvPr>
          <p:cNvSpPr>
            <a:spLocks noGrp="1"/>
          </p:cNvSpPr>
          <p:nvPr/>
        </p:nvSpPr>
        <p:spPr>
          <a:xfrm>
            <a:off x="8933729" y="6394428"/>
            <a:ext cx="1368000" cy="288000"/>
          </a:xfrm>
          <a:prstGeom prst="roundRect">
            <a:avLst/>
          </a:prstGeom>
          <a:solidFill>
            <a:srgbClr val="FF99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表14 產學合作</a:t>
            </a:r>
          </a:p>
        </p:txBody>
      </p:sp>
      <p:sp>
        <p:nvSpPr>
          <p:cNvPr id="20" name="Rectangle 14">
            <a:extLst>
              <a:ext uri="{FF2B5EF4-FFF2-40B4-BE49-F238E27FC236}">
                <a16:creationId xmlns:a16="http://schemas.microsoft.com/office/drawing/2014/main" id="{0795D3E5-2812-4EC1-B3CD-27F7A3C3BB31}"/>
              </a:ext>
            </a:extLst>
          </p:cNvPr>
          <p:cNvSpPr>
            <a:spLocks noGrp="1"/>
          </p:cNvSpPr>
          <p:nvPr/>
        </p:nvSpPr>
        <p:spPr>
          <a:xfrm>
            <a:off x="10391847" y="6394428"/>
            <a:ext cx="1368000" cy="288000"/>
          </a:xfrm>
          <a:prstGeom prst="roundRect">
            <a:avLst/>
          </a:prstGeom>
          <a:solidFill>
            <a:srgbClr val="99336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表15 國際化</a:t>
            </a:r>
          </a:p>
        </p:txBody>
      </p:sp>
      <p:sp>
        <p:nvSpPr>
          <p:cNvPr id="21" name="文字方塊 20">
            <a:extLst>
              <a:ext uri="{FF2B5EF4-FFF2-40B4-BE49-F238E27FC236}">
                <a16:creationId xmlns:a16="http://schemas.microsoft.com/office/drawing/2014/main" id="{5425828F-5ACD-4780-A0D9-EEA64F33D6FB}"/>
              </a:ext>
            </a:extLst>
          </p:cNvPr>
          <p:cNvSpPr>
            <a:spLocks noGrp="1"/>
          </p:cNvSpPr>
          <p:nvPr/>
        </p:nvSpPr>
        <p:spPr>
          <a:xfrm>
            <a:off x="113370" y="6211265"/>
            <a:ext cx="1584613" cy="369332"/>
          </a:xfrm>
          <a:prstGeom prst="rect">
            <a:avLst/>
          </a:prstGeom>
          <a:noFill/>
        </p:spPr>
        <p:txBody>
          <a:bodyPr wrap="square">
            <a:spAutoFit/>
          </a:bodyPr>
          <a:lstStyle/>
          <a:p>
            <a:r>
              <a:rPr sz="1800" b="1">
                <a:latin typeface="微軟正黑體"/>
                <a:ea typeface="微軟正黑體"/>
                <a:cs typeface="微軟正黑體"/>
              </a:rPr>
              <a:t>表冊類別說明 </a:t>
            </a:r>
            <a:endParaRPr/>
          </a:p>
        </p:txBody>
      </p:sp>
      <p:sp>
        <p:nvSpPr>
          <p:cNvPr id="22" name="Rectangle 2">
            <a:extLst>
              <a:ext uri="{FF2B5EF4-FFF2-40B4-BE49-F238E27FC236}">
                <a16:creationId xmlns:a16="http://schemas.microsoft.com/office/drawing/2014/main" id="{11FCA556-EC98-4812-86F2-7DD4B2AE4990}"/>
              </a:ext>
            </a:extLst>
          </p:cNvPr>
          <p:cNvSpPr>
            <a:spLocks noGrp="1"/>
          </p:cNvSpPr>
          <p:nvPr/>
        </p:nvSpPr>
        <p:spPr>
          <a:xfrm>
            <a:off x="2184732" y="1465578"/>
            <a:ext cx="1443471" cy="432000"/>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表1-1,表1-14</a:t>
            </a:r>
          </a:p>
        </p:txBody>
      </p:sp>
      <p:sp>
        <p:nvSpPr>
          <p:cNvPr id="23" name="Rectangle 3">
            <a:extLst>
              <a:ext uri="{FF2B5EF4-FFF2-40B4-BE49-F238E27FC236}">
                <a16:creationId xmlns:a16="http://schemas.microsoft.com/office/drawing/2014/main" id="{B80A9F32-174D-43E5-BE53-EB749CB677EE}"/>
              </a:ext>
            </a:extLst>
          </p:cNvPr>
          <p:cNvSpPr>
            <a:spLocks noGrp="1"/>
          </p:cNvSpPr>
          <p:nvPr/>
        </p:nvSpPr>
        <p:spPr>
          <a:xfrm>
            <a:off x="3701868" y="1461715"/>
            <a:ext cx="5759099" cy="432000"/>
          </a:xfrm>
          <a:prstGeom prst="roundRect">
            <a:avLst/>
          </a:prstGeom>
          <a:solidFill>
            <a:srgbClr val="ED7D31"/>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表2-1-3,表2-1-3-1,表2-1-3-2,表2-1-3-3,表2-1-3-4,表2-6,表2-7</a:t>
            </a:r>
          </a:p>
        </p:txBody>
      </p:sp>
      <p:sp>
        <p:nvSpPr>
          <p:cNvPr id="24" name="Rectangle 4">
            <a:extLst>
              <a:ext uri="{FF2B5EF4-FFF2-40B4-BE49-F238E27FC236}">
                <a16:creationId xmlns:a16="http://schemas.microsoft.com/office/drawing/2014/main" id="{67AA283C-A49F-4F15-B15A-013AD0E3D480}"/>
              </a:ext>
            </a:extLst>
          </p:cNvPr>
          <p:cNvSpPr>
            <a:spLocks noGrp="1"/>
          </p:cNvSpPr>
          <p:nvPr/>
        </p:nvSpPr>
        <p:spPr>
          <a:xfrm>
            <a:off x="9534632" y="1464348"/>
            <a:ext cx="1368000" cy="432000"/>
          </a:xfrm>
          <a:prstGeom prst="roundRect">
            <a:avLst/>
          </a:prstGeom>
          <a:solidFill>
            <a:srgbClr val="A5A5A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表3-5</a:t>
            </a:r>
          </a:p>
        </p:txBody>
      </p:sp>
      <p:sp>
        <p:nvSpPr>
          <p:cNvPr id="25" name="Rectangle 5">
            <a:extLst>
              <a:ext uri="{FF2B5EF4-FFF2-40B4-BE49-F238E27FC236}">
                <a16:creationId xmlns:a16="http://schemas.microsoft.com/office/drawing/2014/main" id="{FC3CB957-9E1B-49AF-BEF4-36996F501940}"/>
              </a:ext>
            </a:extLst>
          </p:cNvPr>
          <p:cNvSpPr>
            <a:spLocks noGrp="1"/>
          </p:cNvSpPr>
          <p:nvPr/>
        </p:nvSpPr>
        <p:spPr>
          <a:xfrm>
            <a:off x="2184732" y="2002041"/>
            <a:ext cx="3923436" cy="1001872"/>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表4-1,表4-1-2,表4-1-3,表4-1-4,表4-1-5,表4-2,表4-2-1,表4-2-9,表4-2-12,表4-9-1,表4-9-2,表4-15,表4-18,表4-19</a:t>
            </a:r>
          </a:p>
        </p:txBody>
      </p:sp>
      <p:sp>
        <p:nvSpPr>
          <p:cNvPr id="26" name="Rectangle 6">
            <a:extLst>
              <a:ext uri="{FF2B5EF4-FFF2-40B4-BE49-F238E27FC236}">
                <a16:creationId xmlns:a16="http://schemas.microsoft.com/office/drawing/2014/main" id="{9AC1CD3A-8F7B-4655-93B1-042ADBCC1EF7}"/>
              </a:ext>
            </a:extLst>
          </p:cNvPr>
          <p:cNvSpPr>
            <a:spLocks noGrp="1"/>
          </p:cNvSpPr>
          <p:nvPr/>
        </p:nvSpPr>
        <p:spPr>
          <a:xfrm>
            <a:off x="6181833" y="2028590"/>
            <a:ext cx="1552798" cy="432000"/>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表5-1,表5-2</a:t>
            </a:r>
          </a:p>
        </p:txBody>
      </p:sp>
      <p:sp>
        <p:nvSpPr>
          <p:cNvPr id="27" name="Rectangle 8">
            <a:extLst>
              <a:ext uri="{FF2B5EF4-FFF2-40B4-BE49-F238E27FC236}">
                <a16:creationId xmlns:a16="http://schemas.microsoft.com/office/drawing/2014/main" id="{8F80D8B8-D436-4DE2-9BF6-C10BAEE4BA57}"/>
              </a:ext>
            </a:extLst>
          </p:cNvPr>
          <p:cNvSpPr>
            <a:spLocks noGrp="1"/>
          </p:cNvSpPr>
          <p:nvPr/>
        </p:nvSpPr>
        <p:spPr>
          <a:xfrm>
            <a:off x="7908168" y="2010359"/>
            <a:ext cx="1552799" cy="432000"/>
          </a:xfrm>
          <a:prstGeom prst="roundRect">
            <a:avLst/>
          </a:prstGeom>
          <a:solidFill>
            <a:srgbClr val="8064A2"/>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表7-6,表7-12</a:t>
            </a:r>
          </a:p>
        </p:txBody>
      </p:sp>
      <p:sp>
        <p:nvSpPr>
          <p:cNvPr id="28" name="Rectangle 9">
            <a:extLst>
              <a:ext uri="{FF2B5EF4-FFF2-40B4-BE49-F238E27FC236}">
                <a16:creationId xmlns:a16="http://schemas.microsoft.com/office/drawing/2014/main" id="{97FA5F0F-1EC5-4434-ACE0-F50462E49FAA}"/>
              </a:ext>
            </a:extLst>
          </p:cNvPr>
          <p:cNvSpPr>
            <a:spLocks noGrp="1"/>
          </p:cNvSpPr>
          <p:nvPr/>
        </p:nvSpPr>
        <p:spPr>
          <a:xfrm>
            <a:off x="9534632" y="2028590"/>
            <a:ext cx="1368000" cy="432000"/>
          </a:xfrm>
          <a:prstGeom prst="roundRect">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表8-5</a:t>
            </a:r>
          </a:p>
        </p:txBody>
      </p:sp>
      <p:sp>
        <p:nvSpPr>
          <p:cNvPr id="29" name="Rectangle 10">
            <a:extLst>
              <a:ext uri="{FF2B5EF4-FFF2-40B4-BE49-F238E27FC236}">
                <a16:creationId xmlns:a16="http://schemas.microsoft.com/office/drawing/2014/main" id="{F5326A42-D0A3-446F-ACAB-08FB0B86AC6A}"/>
              </a:ext>
            </a:extLst>
          </p:cNvPr>
          <p:cNvSpPr>
            <a:spLocks noGrp="1"/>
          </p:cNvSpPr>
          <p:nvPr/>
        </p:nvSpPr>
        <p:spPr>
          <a:xfrm>
            <a:off x="6218527" y="2571913"/>
            <a:ext cx="1043784" cy="432000"/>
          </a:xfrm>
          <a:prstGeom prst="roundRect">
            <a:avLst/>
          </a:prstGeom>
          <a:solidFill>
            <a:srgbClr val="00B0F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表9-3</a:t>
            </a:r>
          </a:p>
        </p:txBody>
      </p:sp>
      <p:sp>
        <p:nvSpPr>
          <p:cNvPr id="30" name="Rectangle 12">
            <a:extLst>
              <a:ext uri="{FF2B5EF4-FFF2-40B4-BE49-F238E27FC236}">
                <a16:creationId xmlns:a16="http://schemas.microsoft.com/office/drawing/2014/main" id="{86E65091-4C3F-4D0F-AF07-2362E3412BC0}"/>
              </a:ext>
            </a:extLst>
          </p:cNvPr>
          <p:cNvSpPr>
            <a:spLocks noGrp="1"/>
          </p:cNvSpPr>
          <p:nvPr/>
        </p:nvSpPr>
        <p:spPr>
          <a:xfrm>
            <a:off x="7382885" y="2577230"/>
            <a:ext cx="4518147" cy="43200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表13-4,表13-6,表13-7,表13-8,表13-9,表13-10</a:t>
            </a:r>
          </a:p>
        </p:txBody>
      </p:sp>
      <p:sp>
        <p:nvSpPr>
          <p:cNvPr id="31" name="Rectangle 8">
            <a:extLst>
              <a:ext uri="{FF2B5EF4-FFF2-40B4-BE49-F238E27FC236}">
                <a16:creationId xmlns:a16="http://schemas.microsoft.com/office/drawing/2014/main" id="{931452C4-DE5E-45E4-917B-0013724EC4EF}"/>
              </a:ext>
            </a:extLst>
          </p:cNvPr>
          <p:cNvSpPr>
            <a:spLocks noGrp="1"/>
          </p:cNvSpPr>
          <p:nvPr/>
        </p:nvSpPr>
        <p:spPr>
          <a:xfrm>
            <a:off x="2184732" y="3144262"/>
            <a:ext cx="2035647" cy="432000"/>
          </a:xfrm>
          <a:prstGeom prst="roundRect">
            <a:avLst/>
          </a:prstGeom>
          <a:solidFill>
            <a:srgbClr val="8064A2"/>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dirty="0"/>
              <a:t>表7-2</a:t>
            </a:r>
            <a:r>
              <a:rPr lang="en-US" sz="1600" dirty="0"/>
              <a:t>-1</a:t>
            </a:r>
            <a:r>
              <a:rPr sz="1600" dirty="0"/>
              <a:t>,表7-12</a:t>
            </a:r>
          </a:p>
        </p:txBody>
      </p:sp>
      <p:sp>
        <p:nvSpPr>
          <p:cNvPr id="32" name="Rectangle 2">
            <a:extLst>
              <a:ext uri="{FF2B5EF4-FFF2-40B4-BE49-F238E27FC236}">
                <a16:creationId xmlns:a16="http://schemas.microsoft.com/office/drawing/2014/main" id="{A86DC2FA-18C5-4901-88D2-FAD028971042}"/>
              </a:ext>
            </a:extLst>
          </p:cNvPr>
          <p:cNvSpPr>
            <a:spLocks noGrp="1"/>
          </p:cNvSpPr>
          <p:nvPr/>
        </p:nvSpPr>
        <p:spPr>
          <a:xfrm>
            <a:off x="2184732" y="4853863"/>
            <a:ext cx="2105756" cy="432000"/>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表1-8,表1-12,表1-16</a:t>
            </a:r>
          </a:p>
        </p:txBody>
      </p:sp>
      <p:sp>
        <p:nvSpPr>
          <p:cNvPr id="33" name="Rectangle 7">
            <a:extLst>
              <a:ext uri="{FF2B5EF4-FFF2-40B4-BE49-F238E27FC236}">
                <a16:creationId xmlns:a16="http://schemas.microsoft.com/office/drawing/2014/main" id="{AE08ED2A-9592-4467-BD04-68C23505B672}"/>
              </a:ext>
            </a:extLst>
          </p:cNvPr>
          <p:cNvSpPr>
            <a:spLocks noGrp="1"/>
          </p:cNvSpPr>
          <p:nvPr/>
        </p:nvSpPr>
        <p:spPr>
          <a:xfrm>
            <a:off x="4364154" y="4853863"/>
            <a:ext cx="1368000" cy="432000"/>
          </a:xfrm>
          <a:prstGeom prst="roundRect">
            <a:avLst/>
          </a:prstGeom>
          <a:solidFill>
            <a:srgbClr val="4BACC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表6-2</a:t>
            </a:r>
          </a:p>
        </p:txBody>
      </p:sp>
      <p:sp>
        <p:nvSpPr>
          <p:cNvPr id="34" name="Rectangle 13">
            <a:extLst>
              <a:ext uri="{FF2B5EF4-FFF2-40B4-BE49-F238E27FC236}">
                <a16:creationId xmlns:a16="http://schemas.microsoft.com/office/drawing/2014/main" id="{6AD6D5F5-B171-4470-BF52-F3A3508A224E}"/>
              </a:ext>
            </a:extLst>
          </p:cNvPr>
          <p:cNvSpPr>
            <a:spLocks noGrp="1"/>
          </p:cNvSpPr>
          <p:nvPr/>
        </p:nvSpPr>
        <p:spPr>
          <a:xfrm>
            <a:off x="2184732" y="5381687"/>
            <a:ext cx="8679217" cy="432000"/>
          </a:xfrm>
          <a:prstGeom prst="roundRect">
            <a:avLst/>
          </a:prstGeom>
          <a:solidFill>
            <a:srgbClr val="FF99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表14-1、表14-2、表14-3、表14-4、表14-5、表14-7、表14-8、表14-9、表14-11、表14-12</a:t>
            </a:r>
          </a:p>
        </p:txBody>
      </p:sp>
      <p:sp>
        <p:nvSpPr>
          <p:cNvPr id="35" name="Rectangle 2">
            <a:extLst>
              <a:ext uri="{FF2B5EF4-FFF2-40B4-BE49-F238E27FC236}">
                <a16:creationId xmlns:a16="http://schemas.microsoft.com/office/drawing/2014/main" id="{FEC8657B-E2CD-424C-87A2-4DEC734D8E2C}"/>
              </a:ext>
            </a:extLst>
          </p:cNvPr>
          <p:cNvSpPr>
            <a:spLocks noGrp="1"/>
          </p:cNvSpPr>
          <p:nvPr/>
        </p:nvSpPr>
        <p:spPr>
          <a:xfrm>
            <a:off x="2184732" y="3718170"/>
            <a:ext cx="2035647" cy="432000"/>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表1-1,表1-14</a:t>
            </a:r>
          </a:p>
        </p:txBody>
      </p:sp>
      <p:sp>
        <p:nvSpPr>
          <p:cNvPr id="36" name="Rectangle 5">
            <a:extLst>
              <a:ext uri="{FF2B5EF4-FFF2-40B4-BE49-F238E27FC236}">
                <a16:creationId xmlns:a16="http://schemas.microsoft.com/office/drawing/2014/main" id="{52A34D44-B727-49E5-BFB8-5E38F53686D5}"/>
              </a:ext>
            </a:extLst>
          </p:cNvPr>
          <p:cNvSpPr>
            <a:spLocks noGrp="1"/>
          </p:cNvSpPr>
          <p:nvPr/>
        </p:nvSpPr>
        <p:spPr>
          <a:xfrm>
            <a:off x="4324753" y="3718170"/>
            <a:ext cx="1358143" cy="432000"/>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表4-2</a:t>
            </a:r>
          </a:p>
        </p:txBody>
      </p:sp>
      <p:sp>
        <p:nvSpPr>
          <p:cNvPr id="37" name="Rectangle 9">
            <a:extLst>
              <a:ext uri="{FF2B5EF4-FFF2-40B4-BE49-F238E27FC236}">
                <a16:creationId xmlns:a16="http://schemas.microsoft.com/office/drawing/2014/main" id="{0D2DBE23-68AE-4DAA-99B8-CA52CB3D147F}"/>
              </a:ext>
            </a:extLst>
          </p:cNvPr>
          <p:cNvSpPr>
            <a:spLocks noGrp="1"/>
          </p:cNvSpPr>
          <p:nvPr/>
        </p:nvSpPr>
        <p:spPr>
          <a:xfrm>
            <a:off x="5787270" y="3718170"/>
            <a:ext cx="2255048" cy="432000"/>
          </a:xfrm>
          <a:prstGeom prst="roundRect">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latin typeface="+mn-ea"/>
                <a:ea typeface="+mn-ea"/>
                <a:cs typeface="+mn-ea"/>
              </a:rPr>
              <a:t>表8-1,表8-5,表8-6,</a:t>
            </a:r>
          </a:p>
        </p:txBody>
      </p:sp>
      <p:sp>
        <p:nvSpPr>
          <p:cNvPr id="38" name="Rectangle 12">
            <a:extLst>
              <a:ext uri="{FF2B5EF4-FFF2-40B4-BE49-F238E27FC236}">
                <a16:creationId xmlns:a16="http://schemas.microsoft.com/office/drawing/2014/main" id="{4AC1A3A4-7A79-4A57-B3FA-23DCA16BBF57}"/>
              </a:ext>
            </a:extLst>
          </p:cNvPr>
          <p:cNvSpPr>
            <a:spLocks noGrp="1"/>
          </p:cNvSpPr>
          <p:nvPr/>
        </p:nvSpPr>
        <p:spPr>
          <a:xfrm>
            <a:off x="8146692" y="3718170"/>
            <a:ext cx="2035647" cy="43200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latin typeface="+mn-ea"/>
                <a:ea typeface="+mn-ea"/>
                <a:cs typeface="+mn-ea"/>
              </a:rPr>
              <a:t>表13-1,表13-9</a:t>
            </a:r>
          </a:p>
        </p:txBody>
      </p:sp>
      <p:sp>
        <p:nvSpPr>
          <p:cNvPr id="40" name="Rectangle 5">
            <a:extLst>
              <a:ext uri="{FF2B5EF4-FFF2-40B4-BE49-F238E27FC236}">
                <a16:creationId xmlns:a16="http://schemas.microsoft.com/office/drawing/2014/main" id="{6FA492DF-358A-4279-ABB1-86DF7B30FFFD}"/>
              </a:ext>
            </a:extLst>
          </p:cNvPr>
          <p:cNvSpPr>
            <a:spLocks noGrp="1"/>
          </p:cNvSpPr>
          <p:nvPr/>
        </p:nvSpPr>
        <p:spPr>
          <a:xfrm>
            <a:off x="2184732" y="4311706"/>
            <a:ext cx="3923436" cy="432000"/>
          </a:xfrm>
          <a:prstGeom prst="roundRect">
            <a:avLst/>
          </a:prstGeom>
          <a:solidFill>
            <a:srgbClr val="ED7D31"/>
          </a:solidFill>
        </p:spPr>
        <p:style>
          <a:lnRef idx="1">
            <a:schemeClr val="accent1"/>
          </a:lnRef>
          <a:fillRef idx="3">
            <a:schemeClr val="accent1"/>
          </a:fillRef>
          <a:effectRef idx="2">
            <a:schemeClr val="accent1"/>
          </a:effectRef>
          <a:fontRef idx="minor">
            <a:schemeClr val="lt1"/>
          </a:fontRef>
        </p:style>
        <p:txBody>
          <a:bodyPr anchor="ctr"/>
          <a:lstStyle/>
          <a:p>
            <a:r>
              <a:rPr sz="1600"/>
              <a:t>表2-1-3-1,表2-1-3-2,表2-1-3-3,</a:t>
            </a:r>
            <a:r>
              <a:rPr sz="1600">
                <a:solidFill>
                  <a:srgbClr val="FFFFFF"/>
                </a:solidFill>
              </a:rPr>
              <a:t>表2-1-7</a:t>
            </a:r>
          </a:p>
        </p:txBody>
      </p:sp>
      <p:sp>
        <p:nvSpPr>
          <p:cNvPr id="41" name="Rectangle 9">
            <a:extLst>
              <a:ext uri="{FF2B5EF4-FFF2-40B4-BE49-F238E27FC236}">
                <a16:creationId xmlns:a16="http://schemas.microsoft.com/office/drawing/2014/main" id="{A87EE6AB-914B-4C51-8AAE-AAA15152AB5C}"/>
              </a:ext>
            </a:extLst>
          </p:cNvPr>
          <p:cNvSpPr>
            <a:spLocks noGrp="1"/>
          </p:cNvSpPr>
          <p:nvPr/>
        </p:nvSpPr>
        <p:spPr>
          <a:xfrm>
            <a:off x="6218527" y="4301833"/>
            <a:ext cx="2105756" cy="432000"/>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r>
              <a:rPr sz="1600">
                <a:solidFill>
                  <a:srgbClr val="FFFFFF"/>
                </a:solidFill>
              </a:rPr>
              <a:t>表4-15-1,表4-20</a:t>
            </a:r>
          </a:p>
        </p:txBody>
      </p:sp>
    </p:spTree>
    <p:extLst>
      <p:ext uri="{BB962C8B-B14F-4D97-AF65-F5344CB8AC3E}">
        <p14:creationId xmlns:p14="http://schemas.microsoft.com/office/powerpoint/2010/main" val="13874411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0981895-D901-4C24-B9F5-454C0696A42E}"/>
              </a:ext>
            </a:extLst>
          </p:cNvPr>
          <p:cNvSpPr>
            <a:spLocks noGrp="1"/>
          </p:cNvSpPr>
          <p:nvPr>
            <p:ph type="sldNum" idx="12"/>
          </p:nvPr>
        </p:nvSpPr>
        <p:spPr/>
        <p:txBody>
          <a:bodyPr/>
          <a:lstStyle/>
          <a:p>
            <a:fld id="{4DB16885-0D3F-A391-B669-3211DB3B26E8}" type="slidenum">
              <a:t>11</a:t>
            </a:fld>
            <a:endParaRPr/>
          </a:p>
        </p:txBody>
      </p:sp>
      <p:graphicFrame>
        <p:nvGraphicFramePr>
          <p:cNvPr id="38" name="表格 6"/>
          <p:cNvGraphicFramePr/>
          <p:nvPr/>
        </p:nvGraphicFramePr>
        <p:xfrm>
          <a:off x="187036" y="955673"/>
          <a:ext cx="11822402" cy="4540532"/>
        </p:xfrm>
        <a:graphic>
          <a:graphicData uri="http://schemas.openxmlformats.org/drawingml/2006/table">
            <a:tbl>
              <a:tblPr firstRow="1" bandRow="1">
                <a:tableStyleId>{17292A2E-F333-43FB-9621-5CBBE7FDCDCB}</a:tableStyleId>
              </a:tblPr>
              <a:tblGrid>
                <a:gridCol w="1901537">
                  <a:extLst>
                    <a:ext uri="{9D8B030D-6E8A-4147-A177-3AD203B41FA5}">
                      <a16:colId xmlns:a16="http://schemas.microsoft.com/office/drawing/2014/main" val="20000"/>
                    </a:ext>
                  </a:extLst>
                </a:gridCol>
                <a:gridCol w="9920865">
                  <a:extLst>
                    <a:ext uri="{9D8B030D-6E8A-4147-A177-3AD203B41FA5}">
                      <a16:colId xmlns:a16="http://schemas.microsoft.com/office/drawing/2014/main" val="20001"/>
                    </a:ext>
                  </a:extLst>
                </a:gridCol>
              </a:tblGrid>
              <a:tr h="665309">
                <a:tc>
                  <a:txBody>
                    <a:bodyPr/>
                    <a:lstStyle/>
                    <a:p>
                      <a:pPr algn="ctr">
                        <a:buNone/>
                      </a:pPr>
                      <a:r>
                        <a:rPr sz="2000" b="1"/>
                        <a:t>應用單位</a:t>
                      </a:r>
                      <a:endParaRPr sz="2000" b="1">
                        <a:latin typeface="+mj-ea"/>
                        <a:ea typeface="+mj-ea"/>
                        <a:cs typeface="+mj-ea"/>
                      </a:endParaRPr>
                    </a:p>
                  </a:txBody>
                  <a:tcPr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pPr algn="ctr">
                        <a:buNone/>
                      </a:pPr>
                      <a:r>
                        <a:rPr sz="2000" b="0"/>
                        <a:t>應用表冊</a:t>
                      </a:r>
                      <a:endParaRPr sz="2000" b="0">
                        <a:latin typeface="+mj-ea"/>
                        <a:ea typeface="+mj-ea"/>
                        <a:cs typeface="+mj-ea"/>
                      </a:endParaRPr>
                    </a:p>
                  </a:txBody>
                  <a:tcPr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0"/>
                  </a:ext>
                </a:extLst>
              </a:tr>
              <a:tr h="2413434">
                <a:tc>
                  <a:txBody>
                    <a:bodyPr/>
                    <a:lstStyle/>
                    <a:p>
                      <a:pPr algn="ctr">
                        <a:buNone/>
                      </a:pPr>
                      <a:r>
                        <a:rPr sz="2000" b="1" u="none">
                          <a:solidFill>
                            <a:srgbClr val="000000"/>
                          </a:solidFill>
                        </a:rPr>
                        <a:t>獎勵補助工作小組</a:t>
                      </a:r>
                      <a:endParaRPr sz="2000" b="1" i="0" u="none">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endParaRPr sz="2000"/>
                    </a:p>
                    <a:p>
                      <a:endParaRPr sz="2000"/>
                    </a:p>
                    <a:p>
                      <a:endParaRPr sz="2000"/>
                    </a:p>
                    <a:p>
                      <a:endParaRPr sz="2000"/>
                    </a:p>
                    <a:p>
                      <a:pPr marL="0" marR="0" lvl="0" indent="0" algn="l" defTabSz="914332">
                        <a:lnSpc>
                          <a:spcPct val="100000"/>
                        </a:lnSpc>
                        <a:spcBef>
                          <a:spcPts val="0"/>
                        </a:spcBef>
                        <a:spcAft>
                          <a:spcPts val="0"/>
                        </a:spcAft>
                        <a:buClrTx/>
                        <a:buSzTx/>
                        <a:buFontTx/>
                        <a:buNone/>
                      </a:pPr>
                      <a:endParaRPr sz="2000"/>
                    </a:p>
                    <a:p>
                      <a:pPr marL="0" marR="0" lvl="0" indent="0" algn="l" defTabSz="914332">
                        <a:lnSpc>
                          <a:spcPct val="100000"/>
                        </a:lnSpc>
                        <a:spcBef>
                          <a:spcPts val="0"/>
                        </a:spcBef>
                        <a:spcAft>
                          <a:spcPts val="0"/>
                        </a:spcAft>
                        <a:buClrTx/>
                        <a:buSzTx/>
                        <a:buFontTx/>
                        <a:buNone/>
                      </a:pPr>
                      <a:endParaRPr sz="2000"/>
                    </a:p>
                    <a:p>
                      <a:pPr marL="0" marR="0" lvl="0" indent="0" algn="l" defTabSz="914332">
                        <a:lnSpc>
                          <a:spcPct val="100000"/>
                        </a:lnSpc>
                        <a:spcBef>
                          <a:spcPts val="0"/>
                        </a:spcBef>
                        <a:spcAft>
                          <a:spcPts val="0"/>
                        </a:spcAft>
                        <a:buClrTx/>
                        <a:buSzTx/>
                        <a:buFontTx/>
                        <a:buNone/>
                      </a:pPr>
                      <a:endParaRPr sz="2000"/>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1"/>
                  </a:ext>
                </a:extLst>
              </a:tr>
              <a:tr h="1461789">
                <a:tc>
                  <a:txBody>
                    <a:bodyPr/>
                    <a:lstStyle/>
                    <a:p>
                      <a:pPr algn="ctr">
                        <a:buNone/>
                      </a:pPr>
                      <a:r>
                        <a:rPr sz="2000" b="1" u="none">
                          <a:solidFill>
                            <a:srgbClr val="000000"/>
                          </a:solidFill>
                        </a:rPr>
                        <a:t>總量管制小組</a:t>
                      </a:r>
                      <a:endParaRPr sz="2000" b="1" i="0" u="none">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endParaRPr sz="2000" b="0">
                        <a:latin typeface="+mj-ea"/>
                        <a:ea typeface="+mj-ea"/>
                        <a:cs typeface="+mj-ea"/>
                      </a:endParaRPr>
                    </a:p>
                    <a:p>
                      <a:endParaRPr sz="2000" b="0">
                        <a:latin typeface="+mj-ea"/>
                        <a:ea typeface="+mj-ea"/>
                        <a:cs typeface="+mj-ea"/>
                      </a:endParaRPr>
                    </a:p>
                    <a:p>
                      <a:endParaRPr sz="2000" b="0">
                        <a:latin typeface="+mj-ea"/>
                        <a:ea typeface="+mj-ea"/>
                        <a:cs typeface="+mj-ea"/>
                      </a:endParaRPr>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2"/>
                  </a:ext>
                </a:extLst>
              </a:tr>
            </a:tbl>
          </a:graphicData>
        </a:graphic>
      </p:graphicFrame>
      <p:sp>
        <p:nvSpPr>
          <p:cNvPr id="4" name="標題 3">
            <a:extLst>
              <a:ext uri="{FF2B5EF4-FFF2-40B4-BE49-F238E27FC236}">
                <a16:creationId xmlns:a16="http://schemas.microsoft.com/office/drawing/2014/main" id="{FB882F43-3C4C-4F07-A482-16CB006FE244}"/>
              </a:ext>
            </a:extLst>
          </p:cNvPr>
          <p:cNvSpPr>
            <a:spLocks noGrp="1"/>
          </p:cNvSpPr>
          <p:nvPr>
            <p:ph type="title"/>
          </p:nvPr>
        </p:nvSpPr>
        <p:spPr/>
        <p:txBody>
          <a:bodyPr/>
          <a:lstStyle/>
          <a:p>
            <a:r>
              <a:t>表冊應用單位</a:t>
            </a:r>
          </a:p>
        </p:txBody>
      </p:sp>
      <p:sp>
        <p:nvSpPr>
          <p:cNvPr id="5" name="文字版面配置區 4">
            <a:extLst>
              <a:ext uri="{FF2B5EF4-FFF2-40B4-BE49-F238E27FC236}">
                <a16:creationId xmlns:a16="http://schemas.microsoft.com/office/drawing/2014/main" id="{512BD5DD-3C10-473E-8B14-EB766E78A204}"/>
              </a:ext>
            </a:extLst>
          </p:cNvPr>
          <p:cNvSpPr>
            <a:spLocks noGrp="1"/>
          </p:cNvSpPr>
          <p:nvPr>
            <p:ph type="body" idx="15"/>
          </p:nvPr>
        </p:nvSpPr>
        <p:spPr/>
        <p:txBody>
          <a:bodyPr/>
          <a:lstStyle/>
          <a:p>
            <a:r>
              <a:rPr dirty="0"/>
              <a:t>0</a:t>
            </a:r>
            <a:r>
              <a:rPr lang="en-US" dirty="0"/>
              <a:t>2</a:t>
            </a:r>
            <a:endParaRPr dirty="0"/>
          </a:p>
        </p:txBody>
      </p:sp>
      <p:sp>
        <p:nvSpPr>
          <p:cNvPr id="8" name="Rectangle 2">
            <a:extLst>
              <a:ext uri="{FF2B5EF4-FFF2-40B4-BE49-F238E27FC236}">
                <a16:creationId xmlns:a16="http://schemas.microsoft.com/office/drawing/2014/main" id="{0977E7F8-6D10-4632-BF76-2375442037BC}"/>
              </a:ext>
            </a:extLst>
          </p:cNvPr>
          <p:cNvSpPr>
            <a:spLocks noGrp="1"/>
          </p:cNvSpPr>
          <p:nvPr/>
        </p:nvSpPr>
        <p:spPr>
          <a:xfrm>
            <a:off x="1698103" y="5992660"/>
            <a:ext cx="1368000" cy="288000"/>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 師資</a:t>
            </a:r>
          </a:p>
        </p:txBody>
      </p:sp>
      <p:sp>
        <p:nvSpPr>
          <p:cNvPr id="9" name="Rectangle 3">
            <a:extLst>
              <a:ext uri="{FF2B5EF4-FFF2-40B4-BE49-F238E27FC236}">
                <a16:creationId xmlns:a16="http://schemas.microsoft.com/office/drawing/2014/main" id="{7DC7119C-9E86-4E9B-B58E-F0AFBF0637D1}"/>
              </a:ext>
            </a:extLst>
          </p:cNvPr>
          <p:cNvSpPr>
            <a:spLocks noGrp="1"/>
          </p:cNvSpPr>
          <p:nvPr/>
        </p:nvSpPr>
        <p:spPr>
          <a:xfrm>
            <a:off x="3142510" y="5994982"/>
            <a:ext cx="1368000" cy="288000"/>
          </a:xfrm>
          <a:prstGeom prst="roundRect">
            <a:avLst/>
          </a:prstGeom>
          <a:solidFill>
            <a:srgbClr val="ED7D31"/>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表2 招生</a:t>
            </a:r>
          </a:p>
        </p:txBody>
      </p:sp>
      <p:sp>
        <p:nvSpPr>
          <p:cNvPr id="10" name="Rectangle 4">
            <a:extLst>
              <a:ext uri="{FF2B5EF4-FFF2-40B4-BE49-F238E27FC236}">
                <a16:creationId xmlns:a16="http://schemas.microsoft.com/office/drawing/2014/main" id="{AAF1D561-2E22-4997-924C-51483476DCC8}"/>
              </a:ext>
            </a:extLst>
          </p:cNvPr>
          <p:cNvSpPr>
            <a:spLocks noGrp="1"/>
          </p:cNvSpPr>
          <p:nvPr/>
        </p:nvSpPr>
        <p:spPr>
          <a:xfrm>
            <a:off x="4586917" y="5983059"/>
            <a:ext cx="1368000" cy="288000"/>
          </a:xfrm>
          <a:prstGeom prst="roundRect">
            <a:avLst/>
          </a:prstGeom>
          <a:solidFill>
            <a:srgbClr val="A5A5A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表3 課程教學</a:t>
            </a:r>
          </a:p>
        </p:txBody>
      </p:sp>
      <p:sp>
        <p:nvSpPr>
          <p:cNvPr id="11" name="Rectangle 5">
            <a:extLst>
              <a:ext uri="{FF2B5EF4-FFF2-40B4-BE49-F238E27FC236}">
                <a16:creationId xmlns:a16="http://schemas.microsoft.com/office/drawing/2014/main" id="{0C135183-57C7-4298-932B-21AB2220C92D}"/>
              </a:ext>
            </a:extLst>
          </p:cNvPr>
          <p:cNvSpPr>
            <a:spLocks noGrp="1"/>
          </p:cNvSpPr>
          <p:nvPr/>
        </p:nvSpPr>
        <p:spPr>
          <a:xfrm>
            <a:off x="6017613" y="5979224"/>
            <a:ext cx="1368000" cy="288000"/>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表4 學生</a:t>
            </a:r>
          </a:p>
        </p:txBody>
      </p:sp>
      <p:sp>
        <p:nvSpPr>
          <p:cNvPr id="12" name="Rectangle 6">
            <a:extLst>
              <a:ext uri="{FF2B5EF4-FFF2-40B4-BE49-F238E27FC236}">
                <a16:creationId xmlns:a16="http://schemas.microsoft.com/office/drawing/2014/main" id="{C418E51C-F822-4474-89C4-7DFADBF9A4F9}"/>
              </a:ext>
            </a:extLst>
          </p:cNvPr>
          <p:cNvSpPr>
            <a:spLocks noGrp="1"/>
          </p:cNvSpPr>
          <p:nvPr/>
        </p:nvSpPr>
        <p:spPr>
          <a:xfrm>
            <a:off x="7475731" y="5979224"/>
            <a:ext cx="1368000" cy="288000"/>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表5 圖書館</a:t>
            </a:r>
          </a:p>
        </p:txBody>
      </p:sp>
      <p:sp>
        <p:nvSpPr>
          <p:cNvPr id="13" name="Rectangle 7">
            <a:extLst>
              <a:ext uri="{FF2B5EF4-FFF2-40B4-BE49-F238E27FC236}">
                <a16:creationId xmlns:a16="http://schemas.microsoft.com/office/drawing/2014/main" id="{B92F522E-289A-4E32-A8D1-F344CF6EEA5B}"/>
              </a:ext>
            </a:extLst>
          </p:cNvPr>
          <p:cNvSpPr>
            <a:spLocks noGrp="1"/>
          </p:cNvSpPr>
          <p:nvPr/>
        </p:nvSpPr>
        <p:spPr>
          <a:xfrm>
            <a:off x="8933849" y="5992660"/>
            <a:ext cx="1368000" cy="288000"/>
          </a:xfrm>
          <a:prstGeom prst="roundRect">
            <a:avLst/>
          </a:prstGeom>
          <a:solidFill>
            <a:srgbClr val="4BACC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表6 推廣服務</a:t>
            </a:r>
          </a:p>
        </p:txBody>
      </p:sp>
      <p:sp>
        <p:nvSpPr>
          <p:cNvPr id="14" name="Rectangle 8">
            <a:extLst>
              <a:ext uri="{FF2B5EF4-FFF2-40B4-BE49-F238E27FC236}">
                <a16:creationId xmlns:a16="http://schemas.microsoft.com/office/drawing/2014/main" id="{312F4AA7-33CC-4858-87C3-3D2BC77F5FD8}"/>
              </a:ext>
            </a:extLst>
          </p:cNvPr>
          <p:cNvSpPr>
            <a:spLocks noGrp="1"/>
          </p:cNvSpPr>
          <p:nvPr/>
        </p:nvSpPr>
        <p:spPr>
          <a:xfrm>
            <a:off x="1698103" y="6387445"/>
            <a:ext cx="1368000" cy="288000"/>
          </a:xfrm>
          <a:prstGeom prst="roundRect">
            <a:avLst/>
          </a:prstGeom>
          <a:solidFill>
            <a:srgbClr val="8064A2"/>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表7 學生事務</a:t>
            </a:r>
          </a:p>
        </p:txBody>
      </p:sp>
      <p:sp>
        <p:nvSpPr>
          <p:cNvPr id="15" name="Rectangle 9">
            <a:extLst>
              <a:ext uri="{FF2B5EF4-FFF2-40B4-BE49-F238E27FC236}">
                <a16:creationId xmlns:a16="http://schemas.microsoft.com/office/drawing/2014/main" id="{CAC4E296-4733-431B-8BF2-197B5ABB9865}"/>
              </a:ext>
            </a:extLst>
          </p:cNvPr>
          <p:cNvSpPr>
            <a:spLocks noGrp="1"/>
          </p:cNvSpPr>
          <p:nvPr/>
        </p:nvSpPr>
        <p:spPr>
          <a:xfrm>
            <a:off x="3142510" y="6387445"/>
            <a:ext cx="1368000" cy="288000"/>
          </a:xfrm>
          <a:prstGeom prst="roundRect">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表8 校地</a:t>
            </a:r>
          </a:p>
        </p:txBody>
      </p:sp>
      <p:sp>
        <p:nvSpPr>
          <p:cNvPr id="16" name="Rectangle 10">
            <a:extLst>
              <a:ext uri="{FF2B5EF4-FFF2-40B4-BE49-F238E27FC236}">
                <a16:creationId xmlns:a16="http://schemas.microsoft.com/office/drawing/2014/main" id="{5A937B16-BDDA-46EF-8CF9-5C3775845DF5}"/>
              </a:ext>
            </a:extLst>
          </p:cNvPr>
          <p:cNvSpPr>
            <a:spLocks noGrp="1"/>
          </p:cNvSpPr>
          <p:nvPr/>
        </p:nvSpPr>
        <p:spPr>
          <a:xfrm>
            <a:off x="4586917" y="6383864"/>
            <a:ext cx="1368000" cy="288000"/>
          </a:xfrm>
          <a:prstGeom prst="roundRect">
            <a:avLst/>
          </a:prstGeom>
          <a:solidFill>
            <a:srgbClr val="00B0F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表9 財務</a:t>
            </a:r>
          </a:p>
        </p:txBody>
      </p:sp>
      <p:sp>
        <p:nvSpPr>
          <p:cNvPr id="17" name="Rectangle 11">
            <a:extLst>
              <a:ext uri="{FF2B5EF4-FFF2-40B4-BE49-F238E27FC236}">
                <a16:creationId xmlns:a16="http://schemas.microsoft.com/office/drawing/2014/main" id="{5D2A642E-7135-455F-91C8-CBC38689DA8C}"/>
              </a:ext>
            </a:extLst>
          </p:cNvPr>
          <p:cNvSpPr>
            <a:spLocks noGrp="1"/>
          </p:cNvSpPr>
          <p:nvPr/>
        </p:nvSpPr>
        <p:spPr>
          <a:xfrm>
            <a:off x="6015005" y="6383864"/>
            <a:ext cx="1368000" cy="288000"/>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表10 董事會</a:t>
            </a:r>
          </a:p>
        </p:txBody>
      </p:sp>
      <p:sp>
        <p:nvSpPr>
          <p:cNvPr id="18" name="Rectangle 12">
            <a:extLst>
              <a:ext uri="{FF2B5EF4-FFF2-40B4-BE49-F238E27FC236}">
                <a16:creationId xmlns:a16="http://schemas.microsoft.com/office/drawing/2014/main" id="{0E1197AC-0A5D-48D4-A4F2-B71E380AA607}"/>
              </a:ext>
            </a:extLst>
          </p:cNvPr>
          <p:cNvSpPr>
            <a:spLocks noGrp="1"/>
          </p:cNvSpPr>
          <p:nvPr/>
        </p:nvSpPr>
        <p:spPr>
          <a:xfrm>
            <a:off x="7475731" y="6383864"/>
            <a:ext cx="1368000" cy="28800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表13 學校資料</a:t>
            </a:r>
          </a:p>
        </p:txBody>
      </p:sp>
      <p:sp>
        <p:nvSpPr>
          <p:cNvPr id="19" name="Rectangle 13">
            <a:extLst>
              <a:ext uri="{FF2B5EF4-FFF2-40B4-BE49-F238E27FC236}">
                <a16:creationId xmlns:a16="http://schemas.microsoft.com/office/drawing/2014/main" id="{C04D3681-1763-4A08-ACA8-584FCC5D0CBB}"/>
              </a:ext>
            </a:extLst>
          </p:cNvPr>
          <p:cNvSpPr>
            <a:spLocks noGrp="1"/>
          </p:cNvSpPr>
          <p:nvPr/>
        </p:nvSpPr>
        <p:spPr>
          <a:xfrm>
            <a:off x="8933849" y="6383864"/>
            <a:ext cx="1368000" cy="288000"/>
          </a:xfrm>
          <a:prstGeom prst="roundRect">
            <a:avLst/>
          </a:prstGeom>
          <a:solidFill>
            <a:srgbClr val="FF99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表14 產學合作</a:t>
            </a:r>
          </a:p>
        </p:txBody>
      </p:sp>
      <p:sp>
        <p:nvSpPr>
          <p:cNvPr id="20" name="Rectangle 14">
            <a:extLst>
              <a:ext uri="{FF2B5EF4-FFF2-40B4-BE49-F238E27FC236}">
                <a16:creationId xmlns:a16="http://schemas.microsoft.com/office/drawing/2014/main" id="{490584D9-44B7-4CCF-B9C3-51BD67BD340C}"/>
              </a:ext>
            </a:extLst>
          </p:cNvPr>
          <p:cNvSpPr>
            <a:spLocks noGrp="1"/>
          </p:cNvSpPr>
          <p:nvPr/>
        </p:nvSpPr>
        <p:spPr>
          <a:xfrm>
            <a:off x="10391967" y="6383864"/>
            <a:ext cx="1368000" cy="288000"/>
          </a:xfrm>
          <a:prstGeom prst="roundRect">
            <a:avLst/>
          </a:prstGeom>
          <a:solidFill>
            <a:srgbClr val="99336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表15 國際化</a:t>
            </a:r>
          </a:p>
        </p:txBody>
      </p:sp>
      <p:sp>
        <p:nvSpPr>
          <p:cNvPr id="21" name="文字方塊 20">
            <a:extLst>
              <a:ext uri="{FF2B5EF4-FFF2-40B4-BE49-F238E27FC236}">
                <a16:creationId xmlns:a16="http://schemas.microsoft.com/office/drawing/2014/main" id="{B6E37764-9F72-460C-A37D-0773730ADCD2}"/>
              </a:ext>
            </a:extLst>
          </p:cNvPr>
          <p:cNvSpPr>
            <a:spLocks noGrp="1"/>
          </p:cNvSpPr>
          <p:nvPr/>
        </p:nvSpPr>
        <p:spPr>
          <a:xfrm>
            <a:off x="113490" y="6200701"/>
            <a:ext cx="1584613" cy="369332"/>
          </a:xfrm>
          <a:prstGeom prst="rect">
            <a:avLst/>
          </a:prstGeom>
          <a:noFill/>
        </p:spPr>
        <p:txBody>
          <a:bodyPr wrap="square">
            <a:spAutoFit/>
          </a:bodyPr>
          <a:lstStyle/>
          <a:p>
            <a:r>
              <a:rPr sz="1800" b="1">
                <a:latin typeface="微軟正黑體"/>
                <a:ea typeface="微軟正黑體"/>
                <a:cs typeface="微軟正黑體"/>
              </a:rPr>
              <a:t>表冊類別說明 </a:t>
            </a:r>
            <a:endParaRPr/>
          </a:p>
        </p:txBody>
      </p:sp>
      <p:sp>
        <p:nvSpPr>
          <p:cNvPr id="22" name="Rectangle 2">
            <a:extLst>
              <a:ext uri="{FF2B5EF4-FFF2-40B4-BE49-F238E27FC236}">
                <a16:creationId xmlns:a16="http://schemas.microsoft.com/office/drawing/2014/main" id="{5F363980-AC9B-493A-AFF4-F4456AD9FFDE}"/>
              </a:ext>
            </a:extLst>
          </p:cNvPr>
          <p:cNvSpPr>
            <a:spLocks noGrp="1"/>
          </p:cNvSpPr>
          <p:nvPr/>
        </p:nvSpPr>
        <p:spPr>
          <a:xfrm>
            <a:off x="2228294" y="1803021"/>
            <a:ext cx="5002767" cy="432000"/>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latin typeface="+mn-ea"/>
                <a:ea typeface="+mn-ea"/>
                <a:cs typeface="+mn-ea"/>
              </a:rPr>
              <a:t>表1-1,表1-2-1,表1-5,表1-8,表1-14,表1-16,表1-17-1</a:t>
            </a:r>
          </a:p>
        </p:txBody>
      </p:sp>
      <p:sp>
        <p:nvSpPr>
          <p:cNvPr id="23" name="Rectangle 3">
            <a:extLst>
              <a:ext uri="{FF2B5EF4-FFF2-40B4-BE49-F238E27FC236}">
                <a16:creationId xmlns:a16="http://schemas.microsoft.com/office/drawing/2014/main" id="{2B53808B-0805-4E29-BF8B-C9766378A23E}"/>
              </a:ext>
            </a:extLst>
          </p:cNvPr>
          <p:cNvSpPr>
            <a:spLocks noGrp="1"/>
          </p:cNvSpPr>
          <p:nvPr/>
        </p:nvSpPr>
        <p:spPr>
          <a:xfrm>
            <a:off x="7304728" y="1807227"/>
            <a:ext cx="4695760" cy="432000"/>
          </a:xfrm>
          <a:prstGeom prst="roundRect">
            <a:avLst/>
          </a:prstGeom>
          <a:solidFill>
            <a:srgbClr val="ED7D31"/>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latin typeface="+mn-ea"/>
                <a:ea typeface="+mn-ea"/>
                <a:cs typeface="+mn-ea"/>
              </a:rPr>
              <a:t>表2-1-2,表2-1-3,表2-1-3-1,表2-1-3-2,表2-1-3-3</a:t>
            </a:r>
          </a:p>
        </p:txBody>
      </p:sp>
      <p:sp>
        <p:nvSpPr>
          <p:cNvPr id="24" name="Rectangle 4">
            <a:extLst>
              <a:ext uri="{FF2B5EF4-FFF2-40B4-BE49-F238E27FC236}">
                <a16:creationId xmlns:a16="http://schemas.microsoft.com/office/drawing/2014/main" id="{ADEC67BE-F43A-418E-9752-BF02485FDBD2}"/>
              </a:ext>
            </a:extLst>
          </p:cNvPr>
          <p:cNvSpPr>
            <a:spLocks noGrp="1"/>
          </p:cNvSpPr>
          <p:nvPr/>
        </p:nvSpPr>
        <p:spPr>
          <a:xfrm>
            <a:off x="2228294" y="2347719"/>
            <a:ext cx="1604939" cy="432000"/>
          </a:xfrm>
          <a:prstGeom prst="roundRect">
            <a:avLst/>
          </a:prstGeom>
          <a:solidFill>
            <a:srgbClr val="A5A5A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latin typeface="+mn-ea"/>
                <a:ea typeface="+mn-ea"/>
                <a:cs typeface="+mn-ea"/>
              </a:rPr>
              <a:t>表3-5,表3-5-1</a:t>
            </a:r>
          </a:p>
        </p:txBody>
      </p:sp>
      <p:sp>
        <p:nvSpPr>
          <p:cNvPr id="25" name="Rectangle 5">
            <a:extLst>
              <a:ext uri="{FF2B5EF4-FFF2-40B4-BE49-F238E27FC236}">
                <a16:creationId xmlns:a16="http://schemas.microsoft.com/office/drawing/2014/main" id="{0212F5B2-E127-4840-A2B4-688487330D4A}"/>
              </a:ext>
            </a:extLst>
          </p:cNvPr>
          <p:cNvSpPr>
            <a:spLocks noGrp="1"/>
          </p:cNvSpPr>
          <p:nvPr/>
        </p:nvSpPr>
        <p:spPr>
          <a:xfrm>
            <a:off x="3968316" y="2340275"/>
            <a:ext cx="7938653" cy="983888"/>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latin typeface="+mn-ea"/>
                <a:ea typeface="+mn-ea"/>
                <a:cs typeface="+mn-ea"/>
              </a:rPr>
              <a:t>表4-1,表4-2,表4-2-3,表4-2-5,表4-2-7,表4-2-8,表4-2-10,表4-2-13,表4-7-2,表4-9-1,</a:t>
            </a:r>
          </a:p>
          <a:p>
            <a:pPr>
              <a:buNone/>
              <a:defRPr sz="1400">
                <a:solidFill>
                  <a:srgbClr val="FFFFFF"/>
                </a:solidFill>
              </a:defRPr>
            </a:pPr>
            <a:r>
              <a:rPr sz="1600">
                <a:latin typeface="+mn-ea"/>
                <a:ea typeface="+mn-ea"/>
                <a:cs typeface="+mn-ea"/>
              </a:rPr>
              <a:t>表4-12,表4-14,表4-18,表4-19</a:t>
            </a:r>
          </a:p>
        </p:txBody>
      </p:sp>
      <p:sp>
        <p:nvSpPr>
          <p:cNvPr id="26" name="Rectangle 6">
            <a:extLst>
              <a:ext uri="{FF2B5EF4-FFF2-40B4-BE49-F238E27FC236}">
                <a16:creationId xmlns:a16="http://schemas.microsoft.com/office/drawing/2014/main" id="{6BE8C773-82D6-4519-BC0B-7E5C23D813C1}"/>
              </a:ext>
            </a:extLst>
          </p:cNvPr>
          <p:cNvSpPr>
            <a:spLocks noGrp="1"/>
          </p:cNvSpPr>
          <p:nvPr/>
        </p:nvSpPr>
        <p:spPr>
          <a:xfrm>
            <a:off x="2228295" y="2884182"/>
            <a:ext cx="1604938" cy="432000"/>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332">
              <a:lnSpc>
                <a:spcPct val="100000"/>
              </a:lnSpc>
              <a:spcBef>
                <a:spcPts val="0"/>
              </a:spcBef>
              <a:spcAft>
                <a:spcPts val="0"/>
              </a:spcAft>
              <a:buClrTx/>
              <a:buSzTx/>
              <a:buFontTx/>
              <a:buNone/>
            </a:pPr>
            <a:r>
              <a:rPr sz="1600"/>
              <a:t>表5-1</a:t>
            </a:r>
          </a:p>
        </p:txBody>
      </p:sp>
      <p:sp>
        <p:nvSpPr>
          <p:cNvPr id="27" name="Rectangle 7">
            <a:extLst>
              <a:ext uri="{FF2B5EF4-FFF2-40B4-BE49-F238E27FC236}">
                <a16:creationId xmlns:a16="http://schemas.microsoft.com/office/drawing/2014/main" id="{DC4C6205-6DF8-4ED7-9BC2-BD219078189F}"/>
              </a:ext>
            </a:extLst>
          </p:cNvPr>
          <p:cNvSpPr>
            <a:spLocks noGrp="1"/>
          </p:cNvSpPr>
          <p:nvPr/>
        </p:nvSpPr>
        <p:spPr>
          <a:xfrm>
            <a:off x="2228295" y="3450355"/>
            <a:ext cx="1368000" cy="432000"/>
          </a:xfrm>
          <a:prstGeom prst="roundRect">
            <a:avLst/>
          </a:prstGeom>
          <a:solidFill>
            <a:srgbClr val="4BACC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表6-4</a:t>
            </a:r>
          </a:p>
        </p:txBody>
      </p:sp>
      <p:sp>
        <p:nvSpPr>
          <p:cNvPr id="28" name="Rectangle 8">
            <a:extLst>
              <a:ext uri="{FF2B5EF4-FFF2-40B4-BE49-F238E27FC236}">
                <a16:creationId xmlns:a16="http://schemas.microsoft.com/office/drawing/2014/main" id="{30CC3189-4085-4DF3-9515-A59DFB55277C}"/>
              </a:ext>
            </a:extLst>
          </p:cNvPr>
          <p:cNvSpPr>
            <a:spLocks noGrp="1"/>
          </p:cNvSpPr>
          <p:nvPr/>
        </p:nvSpPr>
        <p:spPr>
          <a:xfrm>
            <a:off x="3820471" y="3448535"/>
            <a:ext cx="1368000" cy="432000"/>
          </a:xfrm>
          <a:prstGeom prst="roundRect">
            <a:avLst/>
          </a:prstGeom>
          <a:solidFill>
            <a:srgbClr val="8064A2"/>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332">
              <a:lnSpc>
                <a:spcPct val="100000"/>
              </a:lnSpc>
              <a:spcBef>
                <a:spcPts val="0"/>
              </a:spcBef>
              <a:spcAft>
                <a:spcPts val="0"/>
              </a:spcAft>
              <a:buClrTx/>
              <a:buSzTx/>
              <a:buFontTx/>
              <a:buNone/>
            </a:pPr>
            <a:r>
              <a:rPr sz="1600"/>
              <a:t>表7-5</a:t>
            </a:r>
          </a:p>
        </p:txBody>
      </p:sp>
      <p:sp>
        <p:nvSpPr>
          <p:cNvPr id="29" name="Rectangle 9">
            <a:extLst>
              <a:ext uri="{FF2B5EF4-FFF2-40B4-BE49-F238E27FC236}">
                <a16:creationId xmlns:a16="http://schemas.microsoft.com/office/drawing/2014/main" id="{D2A2FD0C-2254-47CD-AFB8-8B23A487B354}"/>
              </a:ext>
            </a:extLst>
          </p:cNvPr>
          <p:cNvSpPr>
            <a:spLocks noGrp="1"/>
          </p:cNvSpPr>
          <p:nvPr/>
        </p:nvSpPr>
        <p:spPr>
          <a:xfrm>
            <a:off x="5347931" y="3449090"/>
            <a:ext cx="1368000" cy="432000"/>
          </a:xfrm>
          <a:prstGeom prst="roundRect">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332">
              <a:lnSpc>
                <a:spcPct val="100000"/>
              </a:lnSpc>
              <a:spcBef>
                <a:spcPts val="0"/>
              </a:spcBef>
              <a:spcAft>
                <a:spcPts val="0"/>
              </a:spcAft>
              <a:buClrTx/>
              <a:buSzTx/>
              <a:buFontTx/>
              <a:buNone/>
            </a:pPr>
            <a:r>
              <a:rPr sz="1600"/>
              <a:t>表8-5</a:t>
            </a:r>
          </a:p>
        </p:txBody>
      </p:sp>
      <p:sp>
        <p:nvSpPr>
          <p:cNvPr id="30" name="Rectangle 12">
            <a:extLst>
              <a:ext uri="{FF2B5EF4-FFF2-40B4-BE49-F238E27FC236}">
                <a16:creationId xmlns:a16="http://schemas.microsoft.com/office/drawing/2014/main" id="{323A763E-78F2-4597-AFD6-4ECA7FAAD651}"/>
              </a:ext>
            </a:extLst>
          </p:cNvPr>
          <p:cNvSpPr>
            <a:spLocks noGrp="1"/>
          </p:cNvSpPr>
          <p:nvPr/>
        </p:nvSpPr>
        <p:spPr>
          <a:xfrm>
            <a:off x="6871057" y="3448535"/>
            <a:ext cx="1805754" cy="43200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332">
              <a:lnSpc>
                <a:spcPct val="100000"/>
              </a:lnSpc>
              <a:spcBef>
                <a:spcPts val="0"/>
              </a:spcBef>
              <a:spcAft>
                <a:spcPts val="0"/>
              </a:spcAft>
              <a:buClrTx/>
              <a:buSzTx/>
              <a:buFontTx/>
              <a:buNone/>
            </a:pPr>
            <a:r>
              <a:rPr sz="1600"/>
              <a:t>表13-1,表13-9</a:t>
            </a:r>
          </a:p>
        </p:txBody>
      </p:sp>
      <p:sp>
        <p:nvSpPr>
          <p:cNvPr id="31" name="Rectangle 2">
            <a:extLst>
              <a:ext uri="{FF2B5EF4-FFF2-40B4-BE49-F238E27FC236}">
                <a16:creationId xmlns:a16="http://schemas.microsoft.com/office/drawing/2014/main" id="{DEFDDEFB-7545-4DBF-B7D6-4553973CD350}"/>
              </a:ext>
            </a:extLst>
          </p:cNvPr>
          <p:cNvSpPr>
            <a:spLocks noGrp="1"/>
          </p:cNvSpPr>
          <p:nvPr/>
        </p:nvSpPr>
        <p:spPr>
          <a:xfrm>
            <a:off x="2228294" y="4281340"/>
            <a:ext cx="1592177" cy="432000"/>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表1-1,表1-15</a:t>
            </a:r>
          </a:p>
        </p:txBody>
      </p:sp>
      <p:sp>
        <p:nvSpPr>
          <p:cNvPr id="32" name="Rectangle 3">
            <a:extLst>
              <a:ext uri="{FF2B5EF4-FFF2-40B4-BE49-F238E27FC236}">
                <a16:creationId xmlns:a16="http://schemas.microsoft.com/office/drawing/2014/main" id="{7BA21915-FF0B-4A83-AD82-345DB35CDC59}"/>
              </a:ext>
            </a:extLst>
          </p:cNvPr>
          <p:cNvSpPr>
            <a:spLocks noGrp="1"/>
          </p:cNvSpPr>
          <p:nvPr/>
        </p:nvSpPr>
        <p:spPr>
          <a:xfrm>
            <a:off x="3968316" y="4282544"/>
            <a:ext cx="1852859" cy="432000"/>
          </a:xfrm>
          <a:prstGeom prst="roundRect">
            <a:avLst/>
          </a:prstGeom>
          <a:solidFill>
            <a:srgbClr val="ED7D31"/>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表2-1-2,表2-1-3</a:t>
            </a:r>
          </a:p>
        </p:txBody>
      </p:sp>
      <p:sp>
        <p:nvSpPr>
          <p:cNvPr id="33" name="Rectangle 4">
            <a:extLst>
              <a:ext uri="{FF2B5EF4-FFF2-40B4-BE49-F238E27FC236}">
                <a16:creationId xmlns:a16="http://schemas.microsoft.com/office/drawing/2014/main" id="{8C8D1231-4FDD-4B29-ACA7-3BEF069070B6}"/>
              </a:ext>
            </a:extLst>
          </p:cNvPr>
          <p:cNvSpPr>
            <a:spLocks noGrp="1"/>
          </p:cNvSpPr>
          <p:nvPr/>
        </p:nvSpPr>
        <p:spPr>
          <a:xfrm>
            <a:off x="5936729" y="4281340"/>
            <a:ext cx="2125606" cy="432000"/>
          </a:xfrm>
          <a:prstGeom prst="roundRect">
            <a:avLst/>
          </a:prstGeom>
          <a:solidFill>
            <a:srgbClr val="A5A5A5"/>
          </a:solidFill>
        </p:spPr>
        <p:style>
          <a:lnRef idx="1">
            <a:schemeClr val="accent1"/>
          </a:lnRef>
          <a:fillRef idx="3">
            <a:schemeClr val="accent1"/>
          </a:fillRef>
          <a:effectRef idx="2">
            <a:schemeClr val="accent1"/>
          </a:effectRef>
          <a:fontRef idx="minor">
            <a:schemeClr val="lt1"/>
          </a:fontRef>
        </p:style>
        <p:txBody>
          <a:bodyPr anchor="ctr"/>
          <a:lstStyle/>
          <a:p>
            <a:r>
              <a:rPr sz="1600" b="0">
                <a:latin typeface="+mn-ea"/>
                <a:ea typeface="+mn-ea"/>
                <a:cs typeface="+mn-ea"/>
              </a:rPr>
              <a:t>表3-1,表3-5,表3-5-3</a:t>
            </a:r>
          </a:p>
        </p:txBody>
      </p:sp>
      <p:sp>
        <p:nvSpPr>
          <p:cNvPr id="34" name="Rectangle 5">
            <a:extLst>
              <a:ext uri="{FF2B5EF4-FFF2-40B4-BE49-F238E27FC236}">
                <a16:creationId xmlns:a16="http://schemas.microsoft.com/office/drawing/2014/main" id="{609BD79C-9A32-4AD2-A528-27D1C7407917}"/>
              </a:ext>
            </a:extLst>
          </p:cNvPr>
          <p:cNvSpPr>
            <a:spLocks noGrp="1"/>
          </p:cNvSpPr>
          <p:nvPr/>
        </p:nvSpPr>
        <p:spPr>
          <a:xfrm>
            <a:off x="2228294" y="4869308"/>
            <a:ext cx="5834041" cy="432000"/>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表4-2,表4-2-3,表4-2-5,表4-2-7,表4-2-8,表4-2-10,表4-7-2</a:t>
            </a:r>
          </a:p>
        </p:txBody>
      </p:sp>
      <p:sp>
        <p:nvSpPr>
          <p:cNvPr id="35" name="Rectangle 9">
            <a:extLst>
              <a:ext uri="{FF2B5EF4-FFF2-40B4-BE49-F238E27FC236}">
                <a16:creationId xmlns:a16="http://schemas.microsoft.com/office/drawing/2014/main" id="{0ED57649-D075-47D6-B425-D8761615C9DF}"/>
              </a:ext>
            </a:extLst>
          </p:cNvPr>
          <p:cNvSpPr>
            <a:spLocks noGrp="1"/>
          </p:cNvSpPr>
          <p:nvPr/>
        </p:nvSpPr>
        <p:spPr>
          <a:xfrm>
            <a:off x="8200163" y="4854078"/>
            <a:ext cx="1576671" cy="432000"/>
          </a:xfrm>
          <a:prstGeom prst="roundRect">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332">
              <a:lnSpc>
                <a:spcPct val="100000"/>
              </a:lnSpc>
              <a:spcBef>
                <a:spcPts val="0"/>
              </a:spcBef>
              <a:spcAft>
                <a:spcPts val="0"/>
              </a:spcAft>
              <a:buClrTx/>
              <a:buSzTx/>
              <a:buFontTx/>
              <a:buNone/>
            </a:pPr>
            <a:r>
              <a:rPr sz="1600">
                <a:latin typeface="+mn-ea"/>
                <a:ea typeface="+mn-ea"/>
                <a:cs typeface="+mn-ea"/>
              </a:rPr>
              <a:t>表8-1,表8-3</a:t>
            </a:r>
          </a:p>
        </p:txBody>
      </p:sp>
    </p:spTree>
    <p:extLst>
      <p:ext uri="{BB962C8B-B14F-4D97-AF65-F5344CB8AC3E}">
        <p14:creationId xmlns:p14="http://schemas.microsoft.com/office/powerpoint/2010/main" val="9797544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投影片編號版面配置區 22">
            <a:extLst>
              <a:ext uri="{FF2B5EF4-FFF2-40B4-BE49-F238E27FC236}">
                <a16:creationId xmlns:a16="http://schemas.microsoft.com/office/drawing/2014/main" id="{7B676D95-9B8A-47C8-A2CC-F6679755E4C0}"/>
              </a:ext>
            </a:extLst>
          </p:cNvPr>
          <p:cNvSpPr>
            <a:spLocks noGrp="1"/>
          </p:cNvSpPr>
          <p:nvPr>
            <p:ph type="sldNum" idx="12"/>
          </p:nvPr>
        </p:nvSpPr>
        <p:spPr/>
        <p:txBody>
          <a:bodyPr/>
          <a:lstStyle/>
          <a:p>
            <a:fld id="{2DD23107-4986-8758-3A93-3D74F35908CC}" type="slidenum">
              <a:t>12</a:t>
            </a:fld>
            <a:endParaRPr/>
          </a:p>
        </p:txBody>
      </p:sp>
      <p:sp>
        <p:nvSpPr>
          <p:cNvPr id="3" name="文字方塊 2">
            <a:extLst>
              <a:ext uri="{FF2B5EF4-FFF2-40B4-BE49-F238E27FC236}">
                <a16:creationId xmlns:a16="http://schemas.microsoft.com/office/drawing/2014/main" id="{F6B73B35-39A2-41C4-94CD-211CACE498D5}"/>
              </a:ext>
            </a:extLst>
          </p:cNvPr>
          <p:cNvSpPr>
            <a:spLocks noGrp="1"/>
          </p:cNvSpPr>
          <p:nvPr/>
        </p:nvSpPr>
        <p:spPr>
          <a:xfrm>
            <a:off x="4237181" y="290946"/>
            <a:ext cx="6319982" cy="6061724"/>
          </a:xfrm>
          <a:prstGeom prst="rect">
            <a:avLst/>
          </a:prstGeom>
          <a:noFill/>
        </p:spPr>
        <p:txBody>
          <a:bodyPr wrap="square">
            <a:spAutoFit/>
          </a:bodyPr>
          <a:lstStyle/>
          <a:p>
            <a:pPr marL="742950" indent="-742950">
              <a:lnSpc>
                <a:spcPct val="150000"/>
              </a:lnSpc>
              <a:buFont typeface="+mj-lt"/>
              <a:buAutoNum type="arabicParenR"/>
            </a:pPr>
            <a:r>
              <a:rPr sz="4400" b="1">
                <a:solidFill>
                  <a:srgbClr val="E7E6E6"/>
                </a:solidFill>
              </a:rPr>
              <a:t>本期填報表冊</a:t>
            </a:r>
          </a:p>
          <a:p>
            <a:pPr marL="742950" indent="-742950">
              <a:lnSpc>
                <a:spcPct val="150000"/>
              </a:lnSpc>
              <a:buFont typeface="+mj-lt"/>
              <a:buAutoNum type="arabicParenR"/>
            </a:pPr>
            <a:r>
              <a:rPr sz="4400" b="1">
                <a:solidFill>
                  <a:srgbClr val="444444"/>
                </a:solidFill>
              </a:rPr>
              <a:t>表冊異動</a:t>
            </a:r>
          </a:p>
          <a:p>
            <a:pPr marL="742950" indent="-742950">
              <a:lnSpc>
                <a:spcPct val="150000"/>
              </a:lnSpc>
              <a:buFont typeface="+mj-lt"/>
              <a:buAutoNum type="arabicParenR"/>
            </a:pPr>
            <a:r>
              <a:rPr sz="4400" b="1">
                <a:solidFill>
                  <a:srgbClr val="E7E6E6"/>
                </a:solidFill>
              </a:rPr>
              <a:t>下期表冊異動預告</a:t>
            </a:r>
          </a:p>
          <a:p>
            <a:pPr marL="742950" indent="-742950">
              <a:lnSpc>
                <a:spcPct val="150000"/>
              </a:lnSpc>
              <a:buFont typeface="+mj-lt"/>
              <a:buAutoNum type="arabicParenR"/>
            </a:pPr>
            <a:r>
              <a:rPr sz="4400" b="1">
                <a:solidFill>
                  <a:srgbClr val="E7E6E6"/>
                </a:solidFill>
              </a:rPr>
              <a:t>作業期程</a:t>
            </a:r>
          </a:p>
          <a:p>
            <a:pPr marL="742950" indent="-742950">
              <a:lnSpc>
                <a:spcPct val="150000"/>
              </a:lnSpc>
              <a:buFont typeface="+mj-lt"/>
              <a:buAutoNum type="arabicParenR"/>
            </a:pPr>
            <a:r>
              <a:rPr sz="4400" b="1">
                <a:solidFill>
                  <a:srgbClr val="E7E6E6"/>
                </a:solidFill>
              </a:rPr>
              <a:t>重要事項宣導</a:t>
            </a:r>
          </a:p>
          <a:p>
            <a:pPr marL="742950" indent="-742950">
              <a:lnSpc>
                <a:spcPct val="150000"/>
              </a:lnSpc>
              <a:buFont typeface="+mj-lt"/>
              <a:buAutoNum type="arabicParenR"/>
            </a:pPr>
            <a:r>
              <a:rPr sz="4400" b="1">
                <a:solidFill>
                  <a:srgbClr val="E7E6E6"/>
                </a:solidFill>
              </a:rPr>
              <a:t>會後支援資訊</a:t>
            </a:r>
          </a:p>
        </p:txBody>
      </p:sp>
    </p:spTree>
    <p:extLst>
      <p:ext uri="{BB962C8B-B14F-4D97-AF65-F5344CB8AC3E}">
        <p14:creationId xmlns:p14="http://schemas.microsoft.com/office/powerpoint/2010/main" val="176155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13"/>
          <p:cNvGraphicFramePr/>
          <p:nvPr>
            <p:extLst>
              <p:ext uri="{D42A27DB-BD31-4B8C-83A1-F6EECF244321}">
                <p14:modId xmlns:p14="http://schemas.microsoft.com/office/powerpoint/2010/main" val="1460010578"/>
              </p:ext>
            </p:extLst>
          </p:nvPr>
        </p:nvGraphicFramePr>
        <p:xfrm>
          <a:off x="394854" y="1028700"/>
          <a:ext cx="11379442" cy="4831382"/>
        </p:xfrm>
        <a:graphic>
          <a:graphicData uri="http://schemas.openxmlformats.org/drawingml/2006/table">
            <a:tbl>
              <a:tblPr firstRow="1" bandRow="1">
                <a:tableStyleId>{5C22544A-7EE6-4342-B048-85BDC9FD1C3A}</a:tableStyleId>
              </a:tblPr>
              <a:tblGrid>
                <a:gridCol w="1880756">
                  <a:extLst>
                    <a:ext uri="{9D8B030D-6E8A-4147-A177-3AD203B41FA5}">
                      <a16:colId xmlns:a16="http://schemas.microsoft.com/office/drawing/2014/main" val="20000"/>
                    </a:ext>
                  </a:extLst>
                </a:gridCol>
                <a:gridCol w="2743199">
                  <a:extLst>
                    <a:ext uri="{9D8B030D-6E8A-4147-A177-3AD203B41FA5}">
                      <a16:colId xmlns:a16="http://schemas.microsoft.com/office/drawing/2014/main" val="20001"/>
                    </a:ext>
                  </a:extLst>
                </a:gridCol>
                <a:gridCol w="6755487">
                  <a:extLst>
                    <a:ext uri="{9D8B030D-6E8A-4147-A177-3AD203B41FA5}">
                      <a16:colId xmlns:a16="http://schemas.microsoft.com/office/drawing/2014/main" val="20002"/>
                    </a:ext>
                  </a:extLst>
                </a:gridCol>
              </a:tblGrid>
              <a:tr h="479450">
                <a:tc>
                  <a:txBody>
                    <a:bodyPr/>
                    <a:lstStyle/>
                    <a:p>
                      <a:pPr algn="ctr">
                        <a:buNone/>
                      </a:pPr>
                      <a:r>
                        <a:rPr sz="2000"/>
                        <a:t>異動類型</a:t>
                      </a:r>
                    </a:p>
                  </a:txBody>
                  <a:tcPr anchor="ctr">
                    <a:lnB w="12700" cmpd="sng">
                      <a:solidFill>
                        <a:srgbClr val="00703C"/>
                      </a:solidFill>
                      <a:prstDash val="solid"/>
                    </a:lnB>
                    <a:solidFill>
                      <a:srgbClr val="005A32"/>
                    </a:solidFill>
                  </a:tcPr>
                </a:tc>
                <a:tc>
                  <a:txBody>
                    <a:bodyPr/>
                    <a:lstStyle/>
                    <a:p>
                      <a:pPr algn="ctr">
                        <a:buNone/>
                      </a:pPr>
                      <a:r>
                        <a:rPr sz="2000"/>
                        <a:t>表冊編號</a:t>
                      </a:r>
                    </a:p>
                  </a:txBody>
                  <a:tcPr anchor="ctr">
                    <a:lnB w="12700" cmpd="sng">
                      <a:solidFill>
                        <a:srgbClr val="00703C"/>
                      </a:solidFill>
                      <a:prstDash val="solid"/>
                    </a:lnB>
                    <a:solidFill>
                      <a:srgbClr val="005A32"/>
                    </a:solidFill>
                  </a:tcPr>
                </a:tc>
                <a:tc>
                  <a:txBody>
                    <a:bodyPr/>
                    <a:lstStyle/>
                    <a:p>
                      <a:pPr algn="ctr">
                        <a:buNone/>
                      </a:pPr>
                      <a:r>
                        <a:rPr sz="2000"/>
                        <a:t>說明</a:t>
                      </a:r>
                    </a:p>
                  </a:txBody>
                  <a:tcPr anchor="ctr">
                    <a:lnB w="12700" cmpd="sng">
                      <a:solidFill>
                        <a:srgbClr val="00703C"/>
                      </a:solidFill>
                      <a:prstDash val="solid"/>
                    </a:lnB>
                    <a:solidFill>
                      <a:srgbClr val="005A32"/>
                    </a:solidFill>
                  </a:tcPr>
                </a:tc>
                <a:extLst>
                  <a:ext uri="{0D108BD9-81ED-4DB2-BD59-A6C34878D82A}">
                    <a16:rowId xmlns:a16="http://schemas.microsoft.com/office/drawing/2014/main" val="10000"/>
                  </a:ext>
                </a:extLst>
              </a:tr>
              <a:tr h="1217066">
                <a:tc>
                  <a:txBody>
                    <a:bodyPr/>
                    <a:lstStyle/>
                    <a:p>
                      <a:pPr algn="l">
                        <a:buNone/>
                      </a:pPr>
                      <a:r>
                        <a:rPr sz="2000"/>
                        <a:t>新增表冊</a:t>
                      </a:r>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tc>
                  <a:txBody>
                    <a:bodyPr/>
                    <a:lstStyle/>
                    <a:p>
                      <a:pPr marL="0" marR="0" lvl="0" indent="0" algn="l" defTabSz="914332">
                        <a:lnSpc>
                          <a:spcPct val="100000"/>
                        </a:lnSpc>
                        <a:spcBef>
                          <a:spcPts val="0"/>
                        </a:spcBef>
                        <a:spcAft>
                          <a:spcPts val="0"/>
                        </a:spcAft>
                        <a:buClrTx/>
                        <a:buSzTx/>
                        <a:buFontTx/>
                        <a:buNone/>
                      </a:pPr>
                      <a:r>
                        <a:rPr sz="2000" dirty="0"/>
                        <a:t>表2-1-7、表4-2-14</a:t>
                      </a:r>
                      <a:r>
                        <a:rPr lang="zh-TW" altLang="en-US" sz="2000" dirty="0"/>
                        <a:t>、</a:t>
                      </a:r>
                      <a:br>
                        <a:rPr dirty="0"/>
                      </a:br>
                      <a:r>
                        <a:rPr sz="2000" dirty="0"/>
                        <a:t>表4-15-1、表4-20</a:t>
                      </a:r>
                      <a:r>
                        <a:rPr lang="zh-TW" altLang="en-US" sz="2000" dirty="0"/>
                        <a:t>、</a:t>
                      </a:r>
                      <a:br>
                        <a:rPr lang="en-US" altLang="zh-TW" sz="2000" dirty="0"/>
                      </a:br>
                      <a:r>
                        <a:rPr lang="zh-TW" altLang="en-US" sz="2000" dirty="0"/>
                        <a:t>表</a:t>
                      </a:r>
                      <a:r>
                        <a:rPr lang="en-US" altLang="zh-TW" sz="2000" dirty="0"/>
                        <a:t>7-2-1</a:t>
                      </a:r>
                      <a:endParaRPr sz="2000" dirty="0"/>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tc>
                  <a:txBody>
                    <a:bodyPr/>
                    <a:lstStyle/>
                    <a:p>
                      <a:pPr marL="93663" indent="0" algn="l" defTabSz="914332">
                        <a:lnSpc>
                          <a:spcPct val="100000"/>
                        </a:lnSpc>
                        <a:buNone/>
                      </a:pPr>
                      <a:r>
                        <a:rPr lang="zh-TW" altLang="en-US" sz="2000" dirty="0">
                          <a:solidFill>
                            <a:schemeClr val="dk1"/>
                          </a:solidFill>
                          <a:latin typeface="+mn-lt"/>
                          <a:ea typeface="+mn-lt"/>
                          <a:cs typeface="+mn-lt"/>
                        </a:rPr>
                        <a:t>配合</a:t>
                      </a:r>
                      <a:r>
                        <a:rPr lang="en-US" altLang="zh-TW" sz="2000" dirty="0">
                          <a:solidFill>
                            <a:schemeClr val="dk1"/>
                          </a:solidFill>
                          <a:latin typeface="+mn-lt"/>
                          <a:ea typeface="+mn-lt"/>
                          <a:cs typeface="+mn-lt"/>
                        </a:rPr>
                        <a:t>30+</a:t>
                      </a:r>
                      <a:r>
                        <a:rPr lang="zh-TW" altLang="en-US" sz="2000" dirty="0">
                          <a:solidFill>
                            <a:schemeClr val="dk1"/>
                          </a:solidFill>
                          <a:latin typeface="+mn-lt"/>
                          <a:ea typeface="+mn-lt"/>
                          <a:cs typeface="+mn-lt"/>
                        </a:rPr>
                        <a:t>大學試辦計畫、境外學生修讀臺灣文化新增表冊；另將專業輔導人員資料自表</a:t>
                      </a:r>
                      <a:r>
                        <a:rPr lang="en-US" altLang="zh-TW" sz="2000" dirty="0">
                          <a:solidFill>
                            <a:schemeClr val="dk1"/>
                          </a:solidFill>
                          <a:latin typeface="+mn-lt"/>
                          <a:ea typeface="+mn-lt"/>
                          <a:cs typeface="+mn-lt"/>
                        </a:rPr>
                        <a:t>7-2</a:t>
                      </a:r>
                      <a:r>
                        <a:rPr lang="zh-TW" altLang="en-US" sz="2000" dirty="0">
                          <a:solidFill>
                            <a:schemeClr val="dk1"/>
                          </a:solidFill>
                          <a:latin typeface="+mn-lt"/>
                          <a:ea typeface="+mn-lt"/>
                          <a:cs typeface="+mn-lt"/>
                        </a:rPr>
                        <a:t>拆分為新表</a:t>
                      </a:r>
                      <a:r>
                        <a:rPr lang="en-US" altLang="zh-TW" sz="2000" dirty="0">
                          <a:solidFill>
                            <a:schemeClr val="dk1"/>
                          </a:solidFill>
                          <a:latin typeface="+mn-lt"/>
                          <a:ea typeface="+mn-lt"/>
                          <a:cs typeface="+mn-lt"/>
                        </a:rPr>
                        <a:t>7-2-1</a:t>
                      </a:r>
                      <a:endParaRPr sz="2000" dirty="0">
                        <a:solidFill>
                          <a:schemeClr val="dk1"/>
                        </a:solidFill>
                        <a:latin typeface="+mn-lt"/>
                        <a:ea typeface="+mn-lt"/>
                        <a:cs typeface="+mn-lt"/>
                      </a:endParaRPr>
                    </a:p>
                  </a:txBody>
                  <a:tcPr marL="68580" marR="68580" marT="0" marB="0"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extLst>
                  <a:ext uri="{0D108BD9-81ED-4DB2-BD59-A6C34878D82A}">
                    <a16:rowId xmlns:a16="http://schemas.microsoft.com/office/drawing/2014/main" val="10001"/>
                  </a:ext>
                </a:extLst>
              </a:tr>
              <a:tr h="479450">
                <a:tc>
                  <a:txBody>
                    <a:bodyPr/>
                    <a:lstStyle/>
                    <a:p>
                      <a:pPr marL="0" marR="0" lvl="0" indent="0" algn="l" defTabSz="914332">
                        <a:lnSpc>
                          <a:spcPct val="100000"/>
                        </a:lnSpc>
                        <a:spcBef>
                          <a:spcPts val="0"/>
                        </a:spcBef>
                        <a:spcAft>
                          <a:spcPts val="0"/>
                        </a:spcAft>
                        <a:buClrTx/>
                        <a:buSzTx/>
                        <a:buFontTx/>
                        <a:buNone/>
                      </a:pPr>
                      <a:r>
                        <a:rPr sz="2000"/>
                        <a:t>刪除表冊</a:t>
                      </a:r>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tc>
                  <a:txBody>
                    <a:bodyPr/>
                    <a:lstStyle/>
                    <a:p>
                      <a:pPr marL="0" marR="0" lvl="0" indent="0" algn="l" defTabSz="914332">
                        <a:lnSpc>
                          <a:spcPct val="100000"/>
                        </a:lnSpc>
                        <a:spcBef>
                          <a:spcPts val="0"/>
                        </a:spcBef>
                        <a:spcAft>
                          <a:spcPts val="0"/>
                        </a:spcAft>
                        <a:buClrTx/>
                        <a:buSzTx/>
                        <a:buFontTx/>
                        <a:buNone/>
                      </a:pPr>
                      <a:r>
                        <a:rPr sz="2000"/>
                        <a:t>表4-16、表4-16-1</a:t>
                      </a:r>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tc>
                  <a:txBody>
                    <a:bodyPr/>
                    <a:lstStyle/>
                    <a:p>
                      <a:pPr marL="93663" indent="0" algn="l" defTabSz="914332">
                        <a:lnSpc>
                          <a:spcPct val="100000"/>
                        </a:lnSpc>
                        <a:buNone/>
                      </a:pPr>
                      <a:r>
                        <a:rPr sz="2000">
                          <a:solidFill>
                            <a:schemeClr val="dk1"/>
                          </a:solidFill>
                          <a:latin typeface="+mn-lt"/>
                          <a:ea typeface="+mn-lt"/>
                          <a:cs typeface="+mn-lt"/>
                        </a:rPr>
                        <a:t>刪除進修部四年制學士班彈性修業試辦方案相關表冊</a:t>
                      </a:r>
                    </a:p>
                  </a:txBody>
                  <a:tcPr marL="68580" marR="68580" marT="0" marB="0"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extLst>
                  <a:ext uri="{0D108BD9-81ED-4DB2-BD59-A6C34878D82A}">
                    <a16:rowId xmlns:a16="http://schemas.microsoft.com/office/drawing/2014/main" val="10002"/>
                  </a:ext>
                </a:extLst>
              </a:tr>
              <a:tr h="848258">
                <a:tc rowSpan="4">
                  <a:txBody>
                    <a:bodyPr/>
                    <a:lstStyle/>
                    <a:p>
                      <a:pPr marL="0" marR="0" lvl="0" indent="0" algn="l" defTabSz="914332">
                        <a:lnSpc>
                          <a:spcPct val="100000"/>
                        </a:lnSpc>
                        <a:spcBef>
                          <a:spcPts val="0"/>
                        </a:spcBef>
                        <a:spcAft>
                          <a:spcPts val="0"/>
                        </a:spcAft>
                        <a:buClrTx/>
                        <a:buSzTx/>
                        <a:buFontTx/>
                        <a:buNone/>
                      </a:pPr>
                      <a:r>
                        <a:rPr sz="2000" b="0" i="0">
                          <a:solidFill>
                            <a:srgbClr val="000000"/>
                          </a:solidFill>
                          <a:latin typeface="Calibri"/>
                          <a:ea typeface="Calibri"/>
                          <a:cs typeface="Calibri"/>
                        </a:rPr>
                        <a:t>欄位/</a:t>
                      </a:r>
                      <a:r>
                        <a:rPr sz="2000" b="0" i="0">
                          <a:solidFill>
                            <a:schemeClr val="dk1"/>
                          </a:solidFill>
                          <a:latin typeface="+mn-lt"/>
                          <a:ea typeface="+mn-lt"/>
                          <a:cs typeface="+mn-lt"/>
                        </a:rPr>
                        <a:t>定義調整</a:t>
                      </a:r>
                      <a:endParaRPr sz="2000"/>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tc>
                  <a:txBody>
                    <a:bodyPr/>
                    <a:lstStyle/>
                    <a:p>
                      <a:pPr algn="l">
                        <a:buNone/>
                      </a:pPr>
                      <a:r>
                        <a:rPr sz="2000"/>
                        <a:t>表1-1、表2-2、</a:t>
                      </a:r>
                      <a:br/>
                      <a:r>
                        <a:rPr sz="2000"/>
                        <a:t>表4-2-1、表13-9</a:t>
                      </a:r>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tc>
                  <a:txBody>
                    <a:bodyPr/>
                    <a:lstStyle/>
                    <a:p>
                      <a:pPr marL="93663" marR="0" lvl="0" indent="0" algn="l" defTabSz="914332">
                        <a:lnSpc>
                          <a:spcPct val="100000"/>
                        </a:lnSpc>
                        <a:spcBef>
                          <a:spcPts val="0"/>
                        </a:spcBef>
                        <a:spcAft>
                          <a:spcPts val="0"/>
                        </a:spcAft>
                        <a:buClrTx/>
                        <a:buSzTx/>
                        <a:buFontTx/>
                        <a:buNone/>
                      </a:pPr>
                      <a:r>
                        <a:rPr sz="2000">
                          <a:solidFill>
                            <a:schemeClr val="dk1"/>
                          </a:solidFill>
                          <a:latin typeface="+mn-lt"/>
                          <a:ea typeface="+mn-lt"/>
                          <a:cs typeface="+mn-lt"/>
                        </a:rPr>
                        <a:t>修改「原住民」定義</a:t>
                      </a:r>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extLst>
                  <a:ext uri="{0D108BD9-81ED-4DB2-BD59-A6C34878D82A}">
                    <a16:rowId xmlns:a16="http://schemas.microsoft.com/office/drawing/2014/main" val="10003"/>
                  </a:ext>
                </a:extLst>
              </a:tr>
              <a:tr h="479450">
                <a:tc vMerge="1">
                  <a:txBody>
                    <a:bodyPr/>
                    <a:lstStyle/>
                    <a:p>
                      <a:endParaRPr/>
                    </a:p>
                  </a:txBody>
                  <a:tcPr/>
                </a:tc>
                <a:tc>
                  <a:txBody>
                    <a:bodyPr/>
                    <a:lstStyle/>
                    <a:p>
                      <a:pPr algn="l">
                        <a:buNone/>
                      </a:pPr>
                      <a:r>
                        <a:rPr sz="2000"/>
                        <a:t>表1-8、表6-2</a:t>
                      </a:r>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tc>
                  <a:txBody>
                    <a:bodyPr/>
                    <a:lstStyle/>
                    <a:p>
                      <a:pPr marL="93663" marR="0" lvl="0" indent="0" algn="l" defTabSz="914332">
                        <a:lnSpc>
                          <a:spcPct val="100000"/>
                        </a:lnSpc>
                        <a:spcBef>
                          <a:spcPts val="0"/>
                        </a:spcBef>
                        <a:spcAft>
                          <a:spcPts val="0"/>
                        </a:spcAft>
                        <a:buClrTx/>
                        <a:buSzTx/>
                        <a:buFontTx/>
                        <a:buNone/>
                      </a:pPr>
                      <a:r>
                        <a:rPr sz="2000">
                          <a:solidFill>
                            <a:schemeClr val="dk1"/>
                          </a:solidFill>
                          <a:latin typeface="+mn-lt"/>
                          <a:ea typeface="+mn-lt"/>
                          <a:cs typeface="+mn-lt"/>
                        </a:rPr>
                        <a:t>重新設計欄位，簡化經費來源及新增結案日期</a:t>
                      </a:r>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extLst>
                  <a:ext uri="{0D108BD9-81ED-4DB2-BD59-A6C34878D82A}">
                    <a16:rowId xmlns:a16="http://schemas.microsoft.com/office/drawing/2014/main" val="10004"/>
                  </a:ext>
                </a:extLst>
              </a:tr>
              <a:tr h="848258">
                <a:tc vMerge="1">
                  <a:txBody>
                    <a:bodyPr/>
                    <a:lstStyle/>
                    <a:p>
                      <a:pPr marL="0" marR="0" lvl="0" indent="0" algn="l" defTabSz="914332">
                        <a:lnSpc>
                          <a:spcPct val="100000"/>
                        </a:lnSpc>
                        <a:spcBef>
                          <a:spcPts val="0"/>
                        </a:spcBef>
                        <a:spcAft>
                          <a:spcPts val="0"/>
                        </a:spcAft>
                        <a:buClrTx/>
                        <a:buSzTx/>
                        <a:buFontTx/>
                        <a:buNone/>
                      </a:pPr>
                      <a:endParaRPr sz="2000"/>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tc>
                  <a:txBody>
                    <a:bodyPr/>
                    <a:lstStyle/>
                    <a:p>
                      <a:pPr marL="0" marR="0" lvl="0" indent="0" algn="l" defTabSz="914332">
                        <a:lnSpc>
                          <a:spcPct val="100000"/>
                        </a:lnSpc>
                        <a:spcBef>
                          <a:spcPts val="0"/>
                        </a:spcBef>
                        <a:spcAft>
                          <a:spcPts val="0"/>
                        </a:spcAft>
                        <a:buClrTx/>
                        <a:buSzTx/>
                        <a:buFontTx/>
                        <a:buNone/>
                      </a:pPr>
                      <a:r>
                        <a:rPr sz="2000"/>
                        <a:t>表2-1-2、表2-1-3-1、表2-1-3-2、表2-1-3-3</a:t>
                      </a:r>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tc>
                  <a:txBody>
                    <a:bodyPr/>
                    <a:lstStyle/>
                    <a:p>
                      <a:pPr marL="93663" marR="0" lvl="0" indent="0" algn="l" defTabSz="914332">
                        <a:lnSpc>
                          <a:spcPct val="100000"/>
                        </a:lnSpc>
                        <a:spcBef>
                          <a:spcPts val="0"/>
                        </a:spcBef>
                        <a:spcAft>
                          <a:spcPts val="0"/>
                        </a:spcAft>
                        <a:buClrTx/>
                        <a:buSzTx/>
                        <a:buFontTx/>
                        <a:buNone/>
                      </a:pPr>
                      <a:r>
                        <a:rPr sz="2000" dirty="0" err="1">
                          <a:solidFill>
                            <a:schemeClr val="dk1"/>
                          </a:solidFill>
                          <a:latin typeface="+mn-lt"/>
                          <a:ea typeface="+mn-lt"/>
                          <a:cs typeface="+mn-lt"/>
                        </a:rPr>
                        <a:t>調整招生及註冊率相關表冊</a:t>
                      </a:r>
                      <a:endParaRPr sz="2000" dirty="0">
                        <a:solidFill>
                          <a:schemeClr val="dk1"/>
                        </a:solidFill>
                        <a:latin typeface="+mn-lt"/>
                        <a:ea typeface="+mn-lt"/>
                        <a:cs typeface="+mn-lt"/>
                      </a:endParaRPr>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extLst>
                  <a:ext uri="{0D108BD9-81ED-4DB2-BD59-A6C34878D82A}">
                    <a16:rowId xmlns:a16="http://schemas.microsoft.com/office/drawing/2014/main" val="10005"/>
                  </a:ext>
                </a:extLst>
              </a:tr>
              <a:tr h="479450">
                <a:tc vMerge="1">
                  <a:txBody>
                    <a:bodyPr/>
                    <a:lstStyle/>
                    <a:p>
                      <a:pPr algn="l">
                        <a:buNone/>
                      </a:pPr>
                      <a:endParaRPr sz="2000"/>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tc>
                  <a:txBody>
                    <a:bodyPr/>
                    <a:lstStyle/>
                    <a:p>
                      <a:pPr marL="0" marR="0" lvl="0" indent="0" algn="l" defTabSz="914332">
                        <a:lnSpc>
                          <a:spcPct val="100000"/>
                        </a:lnSpc>
                        <a:spcBef>
                          <a:spcPts val="0"/>
                        </a:spcBef>
                        <a:spcAft>
                          <a:spcPts val="0"/>
                        </a:spcAft>
                        <a:buClrTx/>
                        <a:buSzTx/>
                        <a:buFontTx/>
                        <a:buNone/>
                      </a:pPr>
                      <a:r>
                        <a:rPr sz="2000" dirty="0"/>
                        <a:t>表4-15、表7-2、表7-5</a:t>
                      </a:r>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tc>
                  <a:txBody>
                    <a:bodyPr/>
                    <a:lstStyle/>
                    <a:p>
                      <a:pPr marL="93663" indent="0" algn="l" defTabSz="914332">
                        <a:lnSpc>
                          <a:spcPct val="100000"/>
                        </a:lnSpc>
                        <a:buNone/>
                      </a:pPr>
                      <a:r>
                        <a:rPr sz="2000" dirty="0" err="1">
                          <a:solidFill>
                            <a:schemeClr val="dk1"/>
                          </a:solidFill>
                          <a:latin typeface="+mn-lt"/>
                          <a:ea typeface="+mn-lt"/>
                          <a:cs typeface="+mn-lt"/>
                        </a:rPr>
                        <a:t>調整年齡區間</a:t>
                      </a:r>
                      <a:r>
                        <a:rPr sz="2000" dirty="0">
                          <a:solidFill>
                            <a:schemeClr val="dk1"/>
                          </a:solidFill>
                          <a:latin typeface="+mn-lt"/>
                          <a:ea typeface="+mn-lt"/>
                          <a:cs typeface="+mn-lt"/>
                        </a:rPr>
                        <a:t>、</a:t>
                      </a:r>
                      <a:r>
                        <a:rPr lang="zh-TW" altLang="en-US" sz="2000" dirty="0"/>
                        <a:t>表</a:t>
                      </a:r>
                      <a:r>
                        <a:rPr lang="en-US" altLang="zh-TW" sz="2000" dirty="0"/>
                        <a:t>7-2</a:t>
                      </a:r>
                      <a:r>
                        <a:rPr lang="zh-TW" altLang="en-US" sz="2000" dirty="0"/>
                        <a:t>欄位結構</a:t>
                      </a:r>
                      <a:r>
                        <a:rPr sz="2000" dirty="0" err="1">
                          <a:solidFill>
                            <a:schemeClr val="dk1"/>
                          </a:solidFill>
                          <a:latin typeface="+mn-lt"/>
                          <a:ea typeface="+mn-lt"/>
                          <a:cs typeface="+mn-lt"/>
                        </a:rPr>
                        <a:t>及弱勢助學金填報方式</a:t>
                      </a:r>
                      <a:endParaRPr sz="2000" dirty="0">
                        <a:solidFill>
                          <a:schemeClr val="dk1"/>
                        </a:solidFill>
                        <a:latin typeface="+mn-lt"/>
                        <a:ea typeface="+mn-lt"/>
                        <a:cs typeface="+mn-lt"/>
                      </a:endParaRPr>
                    </a:p>
                  </a:txBody>
                  <a:tcPr anchor="ctr">
                    <a:lnL w="12700" cmpd="sng">
                      <a:solidFill>
                        <a:srgbClr val="00703C"/>
                      </a:solidFill>
                      <a:prstDash val="solid"/>
                    </a:lnL>
                    <a:lnR w="12700" cmpd="sng">
                      <a:solidFill>
                        <a:srgbClr val="00703C"/>
                      </a:solidFill>
                      <a:prstDash val="solid"/>
                    </a:lnR>
                    <a:lnT w="12700" cmpd="sng">
                      <a:solidFill>
                        <a:srgbClr val="00703C"/>
                      </a:solidFill>
                      <a:prstDash val="solid"/>
                    </a:lnT>
                    <a:lnB w="12700" cmpd="sng">
                      <a:solidFill>
                        <a:srgbClr val="00703C"/>
                      </a:solidFill>
                      <a:prstDash val="solid"/>
                    </a:lnB>
                    <a:solidFill>
                      <a:srgbClr val="FFFFE5"/>
                    </a:solidFill>
                  </a:tcPr>
                </a:tc>
                <a:extLst>
                  <a:ext uri="{0D108BD9-81ED-4DB2-BD59-A6C34878D82A}">
                    <a16:rowId xmlns:a16="http://schemas.microsoft.com/office/drawing/2014/main" val="10006"/>
                  </a:ext>
                </a:extLst>
              </a:tr>
            </a:tbl>
          </a:graphicData>
        </a:graphic>
      </p:graphicFrame>
      <p:sp>
        <p:nvSpPr>
          <p:cNvPr id="2" name="標題 1">
            <a:extLst>
              <a:ext uri="{FF2B5EF4-FFF2-40B4-BE49-F238E27FC236}">
                <a16:creationId xmlns:a16="http://schemas.microsoft.com/office/drawing/2014/main" id="{A72AAFF7-7AAA-452B-963F-545859948A44}"/>
              </a:ext>
            </a:extLst>
          </p:cNvPr>
          <p:cNvSpPr>
            <a:spLocks noGrp="1"/>
          </p:cNvSpPr>
          <p:nvPr>
            <p:ph type="title"/>
          </p:nvPr>
        </p:nvSpPr>
        <p:spPr>
          <a:xfrm>
            <a:off x="1383454" y="1"/>
            <a:ext cx="10808545" cy="802432"/>
          </a:xfrm>
        </p:spPr>
        <p:txBody>
          <a:bodyPr/>
          <a:lstStyle/>
          <a:p>
            <a:r>
              <a:rPr lang="en-US" dirty="0"/>
              <a:t>20</a:t>
            </a:r>
            <a:r>
              <a:rPr dirty="0"/>
              <a:t>張異動：新增</a:t>
            </a:r>
            <a:r>
              <a:rPr lang="en-US" dirty="0"/>
              <a:t>5</a:t>
            </a:r>
            <a:r>
              <a:rPr dirty="0"/>
              <a:t>、停止2、欄位／定義調整13</a:t>
            </a:r>
          </a:p>
        </p:txBody>
      </p:sp>
      <p:sp>
        <p:nvSpPr>
          <p:cNvPr id="3" name="投影片編號版面配置區 2">
            <a:extLst>
              <a:ext uri="{FF2B5EF4-FFF2-40B4-BE49-F238E27FC236}">
                <a16:creationId xmlns:a16="http://schemas.microsoft.com/office/drawing/2014/main" id="{46210382-766E-49C2-BE0C-D0AF273FAEA9}"/>
              </a:ext>
            </a:extLst>
          </p:cNvPr>
          <p:cNvSpPr>
            <a:spLocks noGrp="1"/>
          </p:cNvSpPr>
          <p:nvPr>
            <p:ph type="sldNum" idx="12"/>
          </p:nvPr>
        </p:nvSpPr>
        <p:spPr/>
        <p:txBody>
          <a:bodyPr/>
          <a:lstStyle/>
          <a:p>
            <a:fld id="{327921A4-25C4-3DB4-06B1-32693CEE2241}" type="slidenum">
              <a:t>13</a:t>
            </a:fld>
            <a:endParaRPr/>
          </a:p>
        </p:txBody>
      </p:sp>
      <p:sp>
        <p:nvSpPr>
          <p:cNvPr id="6" name="文字版面配置區 5">
            <a:extLst>
              <a:ext uri="{FF2B5EF4-FFF2-40B4-BE49-F238E27FC236}">
                <a16:creationId xmlns:a16="http://schemas.microsoft.com/office/drawing/2014/main" id="{B0EE6EEB-16B1-469E-83D2-B86C00FA6467}"/>
              </a:ext>
            </a:extLst>
          </p:cNvPr>
          <p:cNvSpPr>
            <a:spLocks noGrp="1"/>
          </p:cNvSpPr>
          <p:nvPr>
            <p:ph type="body" idx="15"/>
          </p:nvPr>
        </p:nvSpPr>
        <p:spPr/>
        <p:txBody>
          <a:bodyPr/>
          <a:lstStyle/>
          <a:p>
            <a:r>
              <a:t>00</a:t>
            </a:r>
          </a:p>
        </p:txBody>
      </p:sp>
      <p:sp>
        <p:nvSpPr>
          <p:cNvPr id="7" name="不重複列計提醒">
            <a:extLst>
              <a:ext uri="{FF2B5EF4-FFF2-40B4-BE49-F238E27FC236}">
                <a16:creationId xmlns:a16="http://schemas.microsoft.com/office/drawing/2014/main" id="{62469888-C3D2-44B7-B118-B6F6187B0E1A}"/>
              </a:ext>
            </a:extLst>
          </p:cNvPr>
          <p:cNvSpPr>
            <a:spLocks noGrp="1"/>
          </p:cNvSpPr>
          <p:nvPr/>
        </p:nvSpPr>
        <p:spPr>
          <a:xfrm>
            <a:off x="394854" y="6063916"/>
            <a:ext cx="11379442" cy="590260"/>
          </a:xfrm>
          <a:prstGeom prst="roundRect">
            <a:avLst>
              <a:gd name="adj" fmla="val 15385"/>
            </a:avLst>
          </a:prstGeom>
          <a:solidFill>
            <a:srgbClr val="FFFFFF"/>
          </a:solidFill>
          <a:ln w="28575">
            <a:solidFill>
              <a:srgbClr val="E29B00"/>
            </a:solidFill>
            <a:prstDash val="solid"/>
          </a:ln>
        </p:spPr>
        <p:txBody>
          <a:bodyPr anchor="ctr"/>
          <a:lstStyle/>
          <a:p>
            <a:pPr algn="ctr">
              <a:buNone/>
              <a:defRPr sz="1500" b="1">
                <a:solidFill>
                  <a:srgbClr val="4A4A48"/>
                </a:solidFill>
              </a:defRPr>
            </a:pPr>
            <a:r>
              <a:rPr lang="zh-TW" altLang="en-US" sz="1700" b="1" dirty="0">
                <a:solidFill>
                  <a:srgbClr val="8B6728"/>
                </a:solidFill>
              </a:rPr>
              <a:t>處理原則｜</a:t>
            </a:r>
            <a:r>
              <a:rPr lang="zh-TW" altLang="en-US" sz="1700" b="1" dirty="0">
                <a:solidFill>
                  <a:srgbClr val="285443"/>
                </a:solidFill>
              </a:rPr>
              <a:t>新增：</a:t>
            </a:r>
            <a:r>
              <a:rPr lang="zh-TW" altLang="en-US" sz="1700" b="1" dirty="0">
                <a:solidFill>
                  <a:srgbClr val="4A4A48"/>
                </a:solidFill>
              </a:rPr>
              <a:t>確認適用與資料來源；</a:t>
            </a:r>
            <a:r>
              <a:rPr lang="zh-TW" altLang="en-US" sz="1700" b="1" dirty="0">
                <a:solidFill>
                  <a:srgbClr val="285443"/>
                </a:solidFill>
              </a:rPr>
              <a:t>停止：</a:t>
            </a:r>
            <a:r>
              <a:rPr lang="zh-TW" altLang="en-US" sz="1700" b="1" dirty="0">
                <a:solidFill>
                  <a:srgbClr val="4A4A48"/>
                </a:solidFill>
              </a:rPr>
              <a:t>本期不再填報；</a:t>
            </a:r>
            <a:r>
              <a:rPr lang="zh-TW" altLang="en-US" sz="1700" b="1" dirty="0">
                <a:solidFill>
                  <a:srgbClr val="285443"/>
                </a:solidFill>
              </a:rPr>
              <a:t>調整：</a:t>
            </a:r>
            <a:r>
              <a:rPr lang="zh-TW" altLang="en-US" sz="1700" b="1" dirty="0">
                <a:solidFill>
                  <a:srgbClr val="4A4A48"/>
                </a:solidFill>
              </a:rPr>
              <a:t>依本期欄位、定義與方式重新確認。</a:t>
            </a:r>
            <a:endParaRPr lang="zh-TW" altLang="en-US" sz="1700" b="1" dirty="0">
              <a:solidFill>
                <a:srgbClr val="4A4A47"/>
              </a:solidFill>
            </a:endParaRPr>
          </a:p>
        </p:txBody>
      </p:sp>
    </p:spTree>
    <p:extLst>
      <p:ext uri="{BB962C8B-B14F-4D97-AF65-F5344CB8AC3E}">
        <p14:creationId xmlns:p14="http://schemas.microsoft.com/office/powerpoint/2010/main" val="9389658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2FB6180A-B343-422C-9CDF-CFAE9FD30DBD}"/>
              </a:ext>
            </a:extLst>
          </p:cNvPr>
          <p:cNvSpPr>
            <a:spLocks noGrp="1"/>
          </p:cNvSpPr>
          <p:nvPr>
            <p:ph type="sldNum" idx="12"/>
          </p:nvPr>
        </p:nvSpPr>
        <p:spPr/>
        <p:txBody>
          <a:bodyPr/>
          <a:lstStyle/>
          <a:p>
            <a:fld id="{DC9C7607-4BA3-B4DC-A00F-2E67A9FCFF7E}" type="slidenum">
              <a:t>14</a:t>
            </a:fld>
            <a:endParaRPr/>
          </a:p>
        </p:txBody>
      </p:sp>
      <p:graphicFrame>
        <p:nvGraphicFramePr>
          <p:cNvPr id="12" name="表格 6"/>
          <p:cNvGraphicFramePr/>
          <p:nvPr/>
        </p:nvGraphicFramePr>
        <p:xfrm>
          <a:off x="386469" y="965132"/>
          <a:ext cx="11419061" cy="4789382"/>
        </p:xfrm>
        <a:graphic>
          <a:graphicData uri="http://schemas.openxmlformats.org/drawingml/2006/table">
            <a:tbl>
              <a:tblPr firstRow="1" bandRow="1">
                <a:tableStyleId>{FABFCF23-3B69-468F-B69F-88F6DE6A72F2}</a:tableStyleId>
              </a:tblPr>
              <a:tblGrid>
                <a:gridCol w="4220238">
                  <a:extLst>
                    <a:ext uri="{9D8B030D-6E8A-4147-A177-3AD203B41FA5}">
                      <a16:colId xmlns:a16="http://schemas.microsoft.com/office/drawing/2014/main" val="20000"/>
                    </a:ext>
                  </a:extLst>
                </a:gridCol>
                <a:gridCol w="1903615">
                  <a:extLst>
                    <a:ext uri="{9D8B030D-6E8A-4147-A177-3AD203B41FA5}">
                      <a16:colId xmlns:a16="http://schemas.microsoft.com/office/drawing/2014/main" val="20001"/>
                    </a:ext>
                  </a:extLst>
                </a:gridCol>
                <a:gridCol w="1903615">
                  <a:extLst>
                    <a:ext uri="{9D8B030D-6E8A-4147-A177-3AD203B41FA5}">
                      <a16:colId xmlns:a16="http://schemas.microsoft.com/office/drawing/2014/main" val="20002"/>
                    </a:ext>
                  </a:extLst>
                </a:gridCol>
                <a:gridCol w="3391593">
                  <a:extLst>
                    <a:ext uri="{9D8B030D-6E8A-4147-A177-3AD203B41FA5}">
                      <a16:colId xmlns:a16="http://schemas.microsoft.com/office/drawing/2014/main" val="20003"/>
                    </a:ext>
                  </a:extLst>
                </a:gridCol>
              </a:tblGrid>
              <a:tr h="914068">
                <a:tc>
                  <a:txBody>
                    <a:bodyPr/>
                    <a:lstStyle/>
                    <a:p>
                      <a:r>
                        <a:rPr sz="2400"/>
                        <a:t>異動內容</a:t>
                      </a:r>
                    </a:p>
                  </a:txBody>
                  <a:tcPr anchor="ctr"/>
                </a:tc>
                <a:tc>
                  <a:txBody>
                    <a:bodyPr/>
                    <a:lstStyle/>
                    <a:p>
                      <a:pPr algn="ctr">
                        <a:buNone/>
                      </a:pPr>
                      <a:r>
                        <a:rPr sz="2400"/>
                        <a:t>表1-8</a:t>
                      </a:r>
                    </a:p>
                  </a:txBody>
                  <a:tcPr anchor="ctr"/>
                </a:tc>
                <a:tc>
                  <a:txBody>
                    <a:bodyPr/>
                    <a:lstStyle/>
                    <a:p>
                      <a:pPr algn="ctr">
                        <a:buNone/>
                      </a:pPr>
                      <a:r>
                        <a:rPr sz="2400"/>
                        <a:t>表6-2</a:t>
                      </a:r>
                    </a:p>
                  </a:txBody>
                  <a:tcPr anchor="ctr"/>
                </a:tc>
                <a:tc>
                  <a:txBody>
                    <a:bodyPr/>
                    <a:lstStyle/>
                    <a:p>
                      <a:r>
                        <a:rPr sz="2400"/>
                        <a:t>一句話說明</a:t>
                      </a:r>
                    </a:p>
                  </a:txBody>
                  <a:tcPr anchor="ctr"/>
                </a:tc>
                <a:extLst>
                  <a:ext uri="{0D108BD9-81ED-4DB2-BD59-A6C34878D82A}">
                    <a16:rowId xmlns:a16="http://schemas.microsoft.com/office/drawing/2014/main" val="10000"/>
                  </a:ext>
                </a:extLst>
              </a:tr>
              <a:tr h="914068">
                <a:tc>
                  <a:txBody>
                    <a:bodyPr/>
                    <a:lstStyle/>
                    <a:p>
                      <a:r>
                        <a:rPr sz="2400"/>
                        <a:t>新增計畫結案日期</a:t>
                      </a:r>
                    </a:p>
                  </a:txBody>
                  <a:tcPr anchor="ctr"/>
                </a:tc>
                <a:tc>
                  <a:txBody>
                    <a:bodyPr/>
                    <a:lstStyle/>
                    <a:p>
                      <a:pPr algn="ctr">
                        <a:buNone/>
                      </a:pPr>
                      <a:r>
                        <a:rPr sz="2400"/>
                        <a:t>✓</a:t>
                      </a:r>
                    </a:p>
                  </a:txBody>
                  <a:tcPr anchor="ctr"/>
                </a:tc>
                <a:tc>
                  <a:txBody>
                    <a:bodyPr/>
                    <a:lstStyle/>
                    <a:p>
                      <a:pPr algn="ctr">
                        <a:buNone/>
                      </a:pPr>
                      <a:r>
                        <a:rPr sz="2400"/>
                        <a:t>—</a:t>
                      </a:r>
                    </a:p>
                  </a:txBody>
                  <a:tcPr anchor="ctr"/>
                </a:tc>
                <a:tc>
                  <a:txBody>
                    <a:bodyPr/>
                    <a:lstStyle/>
                    <a:p>
                      <a:r>
                        <a:rPr sz="2400"/>
                        <a:t>僅表1-8新增</a:t>
                      </a:r>
                    </a:p>
                  </a:txBody>
                  <a:tcPr anchor="ctr"/>
                </a:tc>
                <a:extLst>
                  <a:ext uri="{0D108BD9-81ED-4DB2-BD59-A6C34878D82A}">
                    <a16:rowId xmlns:a16="http://schemas.microsoft.com/office/drawing/2014/main" val="10001"/>
                  </a:ext>
                </a:extLst>
              </a:tr>
              <a:tr h="1133110">
                <a:tc>
                  <a:txBody>
                    <a:bodyPr/>
                    <a:lstStyle/>
                    <a:p>
                      <a:r>
                        <a:rPr sz="2400"/>
                        <a:t>政府出資金額依部會別填報</a:t>
                      </a:r>
                    </a:p>
                  </a:txBody>
                  <a:tcPr anchor="ctr"/>
                </a:tc>
                <a:tc>
                  <a:txBody>
                    <a:bodyPr/>
                    <a:lstStyle/>
                    <a:p>
                      <a:pPr algn="ctr">
                        <a:buNone/>
                      </a:pPr>
                      <a:r>
                        <a:rPr sz="2400"/>
                        <a:t>✓</a:t>
                      </a:r>
                    </a:p>
                  </a:txBody>
                  <a:tcPr anchor="ctr"/>
                </a:tc>
                <a:tc>
                  <a:txBody>
                    <a:bodyPr/>
                    <a:lstStyle/>
                    <a:p>
                      <a:pPr algn="ctr">
                        <a:buNone/>
                      </a:pPr>
                      <a:r>
                        <a:rPr sz="2400"/>
                        <a:t>✓</a:t>
                      </a:r>
                    </a:p>
                  </a:txBody>
                  <a:tcPr anchor="ctr"/>
                </a:tc>
                <a:tc>
                  <a:txBody>
                    <a:bodyPr/>
                    <a:lstStyle/>
                    <a:p>
                      <a:r>
                        <a:rPr sz="2400"/>
                        <a:t>改依6類部會分項填報</a:t>
                      </a:r>
                    </a:p>
                  </a:txBody>
                  <a:tcPr anchor="ctr"/>
                </a:tc>
                <a:extLst>
                  <a:ext uri="{0D108BD9-81ED-4DB2-BD59-A6C34878D82A}">
                    <a16:rowId xmlns:a16="http://schemas.microsoft.com/office/drawing/2014/main" val="10002"/>
                  </a:ext>
                </a:extLst>
              </a:tr>
              <a:tr h="914068">
                <a:tc>
                  <a:txBody>
                    <a:bodyPr/>
                    <a:lstStyle/>
                    <a:p>
                      <a:r>
                        <a:rPr sz="2400"/>
                        <a:t>委託／合作單位名稱整併</a:t>
                      </a:r>
                    </a:p>
                  </a:txBody>
                  <a:tcPr anchor="ctr"/>
                </a:tc>
                <a:tc>
                  <a:txBody>
                    <a:bodyPr/>
                    <a:lstStyle/>
                    <a:p>
                      <a:pPr algn="ctr">
                        <a:buNone/>
                      </a:pPr>
                      <a:r>
                        <a:rPr sz="2400"/>
                        <a:t>✓</a:t>
                      </a:r>
                    </a:p>
                  </a:txBody>
                  <a:tcPr anchor="ctr"/>
                </a:tc>
                <a:tc>
                  <a:txBody>
                    <a:bodyPr/>
                    <a:lstStyle/>
                    <a:p>
                      <a:pPr algn="ctr">
                        <a:buNone/>
                      </a:pPr>
                      <a:r>
                        <a:rPr sz="2400"/>
                        <a:t>✓</a:t>
                      </a:r>
                    </a:p>
                  </a:txBody>
                  <a:tcPr anchor="ctr"/>
                </a:tc>
                <a:tc>
                  <a:txBody>
                    <a:bodyPr/>
                    <a:lstStyle/>
                    <a:p>
                      <a:r>
                        <a:rPr sz="2400"/>
                        <a:t>原分開欄位整併</a:t>
                      </a:r>
                    </a:p>
                  </a:txBody>
                  <a:tcPr anchor="ctr"/>
                </a:tc>
                <a:extLst>
                  <a:ext uri="{0D108BD9-81ED-4DB2-BD59-A6C34878D82A}">
                    <a16:rowId xmlns:a16="http://schemas.microsoft.com/office/drawing/2014/main" val="10003"/>
                  </a:ext>
                </a:extLst>
              </a:tr>
              <a:tr h="914068">
                <a:tc>
                  <a:txBody>
                    <a:bodyPr/>
                    <a:lstStyle/>
                    <a:p>
                      <a:r>
                        <a:rPr sz="2400"/>
                        <a:t>刪除部分原有欄位</a:t>
                      </a:r>
                    </a:p>
                  </a:txBody>
                  <a:tcPr anchor="ctr"/>
                </a:tc>
                <a:tc>
                  <a:txBody>
                    <a:bodyPr/>
                    <a:lstStyle/>
                    <a:p>
                      <a:pPr algn="ctr">
                        <a:buNone/>
                      </a:pPr>
                      <a:r>
                        <a:rPr sz="2400"/>
                        <a:t>✓</a:t>
                      </a:r>
                    </a:p>
                  </a:txBody>
                  <a:tcPr anchor="ctr"/>
                </a:tc>
                <a:tc>
                  <a:txBody>
                    <a:bodyPr/>
                    <a:lstStyle/>
                    <a:p>
                      <a:pPr algn="ctr">
                        <a:buNone/>
                      </a:pPr>
                      <a:r>
                        <a:rPr sz="2400"/>
                        <a:t>✓</a:t>
                      </a:r>
                    </a:p>
                  </a:txBody>
                  <a:tcPr anchor="ctr"/>
                </a:tc>
                <a:tc>
                  <a:txBody>
                    <a:bodyPr/>
                    <a:lstStyle/>
                    <a:p>
                      <a:r>
                        <a:rPr sz="2400"/>
                        <a:t>115年10月起停止蒐集</a:t>
                      </a:r>
                    </a:p>
                  </a:txBody>
                  <a:tcPr anchor="ctr"/>
                </a:tc>
                <a:extLst>
                  <a:ext uri="{0D108BD9-81ED-4DB2-BD59-A6C34878D82A}">
                    <a16:rowId xmlns:a16="http://schemas.microsoft.com/office/drawing/2014/main" val="10004"/>
                  </a:ext>
                </a:extLst>
              </a:tr>
            </a:tbl>
          </a:graphicData>
        </a:graphic>
      </p:graphicFrame>
      <p:sp>
        <p:nvSpPr>
          <p:cNvPr id="4" name="標題 3">
            <a:extLst>
              <a:ext uri="{FF2B5EF4-FFF2-40B4-BE49-F238E27FC236}">
                <a16:creationId xmlns:a16="http://schemas.microsoft.com/office/drawing/2014/main" id="{82DED7BE-9B95-4330-9555-B2137299F7C3}"/>
              </a:ext>
            </a:extLst>
          </p:cNvPr>
          <p:cNvSpPr>
            <a:spLocks noGrp="1"/>
          </p:cNvSpPr>
          <p:nvPr>
            <p:ph type="title"/>
          </p:nvPr>
        </p:nvSpPr>
        <p:spPr/>
        <p:txBody>
          <a:bodyPr/>
          <a:lstStyle/>
          <a:p>
            <a:r>
              <a:t>表1-8、表6-2｜本期欄位異動總覽</a:t>
            </a:r>
          </a:p>
        </p:txBody>
      </p:sp>
      <p:sp>
        <p:nvSpPr>
          <p:cNvPr id="5" name="文字版面配置區 4">
            <a:extLst>
              <a:ext uri="{FF2B5EF4-FFF2-40B4-BE49-F238E27FC236}">
                <a16:creationId xmlns:a16="http://schemas.microsoft.com/office/drawing/2014/main" id="{6DA6EAB5-BED5-4BEB-906E-1F975F318742}"/>
              </a:ext>
            </a:extLst>
          </p:cNvPr>
          <p:cNvSpPr>
            <a:spLocks noGrp="1"/>
          </p:cNvSpPr>
          <p:nvPr>
            <p:ph type="body" idx="15"/>
          </p:nvPr>
        </p:nvSpPr>
        <p:spPr/>
        <p:txBody>
          <a:bodyPr/>
          <a:lstStyle/>
          <a:p>
            <a:r>
              <a:rPr dirty="0"/>
              <a:t>0</a:t>
            </a:r>
            <a:r>
              <a:rPr lang="en-US" dirty="0"/>
              <a:t>1</a:t>
            </a:r>
            <a:endParaRPr dirty="0"/>
          </a:p>
        </p:txBody>
      </p:sp>
      <p:sp>
        <p:nvSpPr>
          <p:cNvPr id="9" name="文字方塊 8">
            <a:extLst>
              <a:ext uri="{FF2B5EF4-FFF2-40B4-BE49-F238E27FC236}">
                <a16:creationId xmlns:a16="http://schemas.microsoft.com/office/drawing/2014/main" id="{299D8B30-3001-496B-AA8F-4396A934111D}"/>
              </a:ext>
            </a:extLst>
          </p:cNvPr>
          <p:cNvSpPr>
            <a:spLocks noGrp="1"/>
          </p:cNvSpPr>
          <p:nvPr/>
        </p:nvSpPr>
        <p:spPr>
          <a:xfrm>
            <a:off x="6111168" y="5892867"/>
            <a:ext cx="5694362" cy="461665"/>
          </a:xfrm>
          <a:prstGeom prst="rect">
            <a:avLst/>
          </a:prstGeom>
          <a:noFill/>
        </p:spPr>
        <p:txBody>
          <a:bodyPr wrap="square">
            <a:spAutoFit/>
          </a:bodyPr>
          <a:lstStyle/>
          <a:p>
            <a:r>
              <a:rPr sz="2400">
                <a:solidFill>
                  <a:srgbClr val="4F6B57"/>
                </a:solidFill>
              </a:rPr>
              <a:t>✓＝本期有異動     —＝本次異動不適用</a:t>
            </a:r>
          </a:p>
        </p:txBody>
      </p:sp>
    </p:spTree>
    <p:extLst>
      <p:ext uri="{BB962C8B-B14F-4D97-AF65-F5344CB8AC3E}">
        <p14:creationId xmlns:p14="http://schemas.microsoft.com/office/powerpoint/2010/main" val="3975446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48407A81-4D6A-4F8A-9FF1-52B3D9F8FA77}"/>
              </a:ext>
            </a:extLst>
          </p:cNvPr>
          <p:cNvSpPr>
            <a:spLocks noGrp="1"/>
          </p:cNvSpPr>
          <p:nvPr>
            <p:ph type="sldNum" idx="12"/>
          </p:nvPr>
        </p:nvSpPr>
        <p:spPr/>
        <p:txBody>
          <a:bodyPr/>
          <a:lstStyle/>
          <a:p>
            <a:fld id="{90F7333B-44AC-F7E9-D49D-FE92F45E0477}" type="slidenum">
              <a:t>15</a:t>
            </a:fld>
            <a:endParaRPr/>
          </a:p>
        </p:txBody>
      </p:sp>
      <p:sp>
        <p:nvSpPr>
          <p:cNvPr id="4" name="標題 3">
            <a:extLst>
              <a:ext uri="{FF2B5EF4-FFF2-40B4-BE49-F238E27FC236}">
                <a16:creationId xmlns:a16="http://schemas.microsoft.com/office/drawing/2014/main" id="{9958D897-E00C-4BEE-A946-F3CF290812E5}"/>
              </a:ext>
            </a:extLst>
          </p:cNvPr>
          <p:cNvSpPr>
            <a:spLocks noGrp="1"/>
          </p:cNvSpPr>
          <p:nvPr>
            <p:ph type="title"/>
          </p:nvPr>
        </p:nvSpPr>
        <p:spPr/>
        <p:txBody>
          <a:bodyPr/>
          <a:lstStyle/>
          <a:p>
            <a:pPr>
              <a:buNone/>
              <a:defRPr sz="3150" b="1">
                <a:solidFill>
                  <a:srgbClr val="FFFFFF"/>
                </a:solidFill>
              </a:defRPr>
            </a:pPr>
            <a:r>
              <a:rPr sz="3150" b="1" dirty="0">
                <a:solidFill>
                  <a:srgbClr val="FFFFFF"/>
                </a:solidFill>
              </a:rPr>
              <a:t>表1-8、表6-2｜本期異動欄位填報說明</a:t>
            </a:r>
          </a:p>
        </p:txBody>
      </p:sp>
      <p:sp>
        <p:nvSpPr>
          <p:cNvPr id="6" name="異動項目 1">
            <a:extLst>
              <a:ext uri="{FF2B5EF4-FFF2-40B4-BE49-F238E27FC236}">
                <a16:creationId xmlns:a16="http://schemas.microsoft.com/office/drawing/2014/main" id="{20F223D9-536B-41E7-B4E9-335417AEA7D9}"/>
              </a:ext>
            </a:extLst>
          </p:cNvPr>
          <p:cNvSpPr>
            <a:spLocks noGrp="1"/>
          </p:cNvSpPr>
          <p:nvPr/>
        </p:nvSpPr>
        <p:spPr>
          <a:xfrm>
            <a:off x="400050" y="1133475"/>
            <a:ext cx="438150" cy="438150"/>
          </a:xfrm>
          <a:prstGeom prst="roundRect">
            <a:avLst>
              <a:gd name="adj" fmla="val 17391"/>
            </a:avLst>
          </a:prstGeom>
          <a:solidFill>
            <a:srgbClr val="789879"/>
          </a:solidFill>
          <a:ln w="0">
            <a:noFill/>
            <a:prstDash val="solid"/>
          </a:ln>
        </p:spPr>
        <p:txBody>
          <a:bodyPr anchor="ctr"/>
          <a:lstStyle/>
          <a:p>
            <a:pPr algn="ctr">
              <a:buNone/>
              <a:defRPr sz="2025" b="1">
                <a:solidFill>
                  <a:srgbClr val="FFFFFF"/>
                </a:solidFill>
              </a:defRPr>
            </a:pPr>
            <a:r>
              <a:rPr sz="2025" b="1">
                <a:solidFill>
                  <a:srgbClr val="FFFFFF"/>
                </a:solidFill>
              </a:rPr>
              <a:t>1</a:t>
            </a:r>
          </a:p>
        </p:txBody>
      </p:sp>
      <p:sp>
        <p:nvSpPr>
          <p:cNvPr id="7" name="異動標題 1">
            <a:extLst>
              <a:ext uri="{FF2B5EF4-FFF2-40B4-BE49-F238E27FC236}">
                <a16:creationId xmlns:a16="http://schemas.microsoft.com/office/drawing/2014/main" id="{F4BE9722-586A-4128-86D6-7C6B10F0679D}"/>
              </a:ext>
            </a:extLst>
          </p:cNvPr>
          <p:cNvSpPr>
            <a:spLocks noGrp="1"/>
          </p:cNvSpPr>
          <p:nvPr/>
        </p:nvSpPr>
        <p:spPr>
          <a:xfrm>
            <a:off x="981075" y="1114425"/>
            <a:ext cx="5600700" cy="361950"/>
          </a:xfrm>
          <a:prstGeom prst="rect">
            <a:avLst/>
          </a:prstGeom>
          <a:noFill/>
          <a:ln w="0">
            <a:noFill/>
            <a:prstDash val="solid"/>
          </a:ln>
        </p:spPr>
        <p:txBody>
          <a:bodyPr/>
          <a:lstStyle/>
          <a:p>
            <a:pPr>
              <a:buNone/>
              <a:defRPr sz="1875" b="1">
                <a:solidFill>
                  <a:srgbClr val="41413F"/>
                </a:solidFill>
              </a:defRPr>
            </a:pPr>
            <a:r>
              <a:rPr sz="2000" b="1" dirty="0">
                <a:solidFill>
                  <a:srgbClr val="41413F"/>
                </a:solidFill>
              </a:rPr>
              <a:t>計畫結案日期｜僅表1-8</a:t>
            </a:r>
          </a:p>
        </p:txBody>
      </p:sp>
      <p:sp>
        <p:nvSpPr>
          <p:cNvPr id="9" name="異動項目 2">
            <a:extLst>
              <a:ext uri="{FF2B5EF4-FFF2-40B4-BE49-F238E27FC236}">
                <a16:creationId xmlns:a16="http://schemas.microsoft.com/office/drawing/2014/main" id="{AD88449A-D102-4201-8B70-7B510D07018B}"/>
              </a:ext>
            </a:extLst>
          </p:cNvPr>
          <p:cNvSpPr>
            <a:spLocks noGrp="1"/>
          </p:cNvSpPr>
          <p:nvPr/>
        </p:nvSpPr>
        <p:spPr>
          <a:xfrm>
            <a:off x="400050" y="2400300"/>
            <a:ext cx="438150" cy="438150"/>
          </a:xfrm>
          <a:prstGeom prst="roundRect">
            <a:avLst>
              <a:gd name="adj" fmla="val 17391"/>
            </a:avLst>
          </a:prstGeom>
          <a:solidFill>
            <a:srgbClr val="D1A95B"/>
          </a:solidFill>
          <a:ln w="0">
            <a:noFill/>
            <a:prstDash val="solid"/>
          </a:ln>
        </p:spPr>
        <p:txBody>
          <a:bodyPr anchor="ctr"/>
          <a:lstStyle/>
          <a:p>
            <a:pPr algn="ctr">
              <a:buNone/>
              <a:defRPr sz="2025" b="1">
                <a:solidFill>
                  <a:srgbClr val="FFFFFF"/>
                </a:solidFill>
              </a:defRPr>
            </a:pPr>
            <a:r>
              <a:rPr sz="2025" b="1">
                <a:solidFill>
                  <a:srgbClr val="FFFFFF"/>
                </a:solidFill>
              </a:rPr>
              <a:t>2</a:t>
            </a:r>
          </a:p>
        </p:txBody>
      </p:sp>
      <p:sp>
        <p:nvSpPr>
          <p:cNvPr id="10" name="異動標題 2">
            <a:extLst>
              <a:ext uri="{FF2B5EF4-FFF2-40B4-BE49-F238E27FC236}">
                <a16:creationId xmlns:a16="http://schemas.microsoft.com/office/drawing/2014/main" id="{D999AAB7-BF70-486B-B0F8-FF39F0364CB1}"/>
              </a:ext>
            </a:extLst>
          </p:cNvPr>
          <p:cNvSpPr>
            <a:spLocks noGrp="1"/>
          </p:cNvSpPr>
          <p:nvPr/>
        </p:nvSpPr>
        <p:spPr>
          <a:xfrm>
            <a:off x="981075" y="2381250"/>
            <a:ext cx="5600700" cy="361950"/>
          </a:xfrm>
          <a:prstGeom prst="rect">
            <a:avLst/>
          </a:prstGeom>
          <a:noFill/>
          <a:ln w="0">
            <a:noFill/>
            <a:prstDash val="solid"/>
          </a:ln>
        </p:spPr>
        <p:txBody>
          <a:bodyPr/>
          <a:lstStyle/>
          <a:p>
            <a:pPr>
              <a:buNone/>
              <a:defRPr sz="1875" b="1">
                <a:solidFill>
                  <a:srgbClr val="41413F"/>
                </a:solidFill>
              </a:defRPr>
            </a:pPr>
            <a:r>
              <a:rPr sz="2000" b="1">
                <a:solidFill>
                  <a:srgbClr val="41413F"/>
                </a:solidFill>
              </a:rPr>
              <a:t>政府出資金額｜兩表共同</a:t>
            </a:r>
          </a:p>
        </p:txBody>
      </p:sp>
      <p:sp>
        <p:nvSpPr>
          <p:cNvPr id="12" name="異動項目 3">
            <a:extLst>
              <a:ext uri="{FF2B5EF4-FFF2-40B4-BE49-F238E27FC236}">
                <a16:creationId xmlns:a16="http://schemas.microsoft.com/office/drawing/2014/main" id="{54BE388F-679A-4BC4-B343-6C7EBDA19680}"/>
              </a:ext>
            </a:extLst>
          </p:cNvPr>
          <p:cNvSpPr>
            <a:spLocks noGrp="1"/>
          </p:cNvSpPr>
          <p:nvPr/>
        </p:nvSpPr>
        <p:spPr>
          <a:xfrm>
            <a:off x="400050" y="3958038"/>
            <a:ext cx="438150" cy="438150"/>
          </a:xfrm>
          <a:prstGeom prst="roundRect">
            <a:avLst>
              <a:gd name="adj" fmla="val 17391"/>
            </a:avLst>
          </a:prstGeom>
          <a:solidFill>
            <a:srgbClr val="C47D68"/>
          </a:solidFill>
          <a:ln w="0">
            <a:noFill/>
            <a:prstDash val="solid"/>
          </a:ln>
        </p:spPr>
        <p:txBody>
          <a:bodyPr anchor="ctr"/>
          <a:lstStyle/>
          <a:p>
            <a:pPr algn="ctr">
              <a:buNone/>
              <a:defRPr sz="2025" b="1">
                <a:solidFill>
                  <a:srgbClr val="FFFFFF"/>
                </a:solidFill>
              </a:defRPr>
            </a:pPr>
            <a:r>
              <a:rPr sz="2025" b="1" dirty="0">
                <a:solidFill>
                  <a:srgbClr val="FFFFFF"/>
                </a:solidFill>
              </a:rPr>
              <a:t>3</a:t>
            </a:r>
          </a:p>
        </p:txBody>
      </p:sp>
      <p:sp>
        <p:nvSpPr>
          <p:cNvPr id="13" name="異動標題 3">
            <a:extLst>
              <a:ext uri="{FF2B5EF4-FFF2-40B4-BE49-F238E27FC236}">
                <a16:creationId xmlns:a16="http://schemas.microsoft.com/office/drawing/2014/main" id="{8258B3BA-F64D-4E64-BC16-C98B010152F3}"/>
              </a:ext>
            </a:extLst>
          </p:cNvPr>
          <p:cNvSpPr>
            <a:spLocks noGrp="1"/>
          </p:cNvSpPr>
          <p:nvPr/>
        </p:nvSpPr>
        <p:spPr>
          <a:xfrm>
            <a:off x="981075" y="3938988"/>
            <a:ext cx="5600700" cy="361950"/>
          </a:xfrm>
          <a:prstGeom prst="rect">
            <a:avLst/>
          </a:prstGeom>
          <a:noFill/>
          <a:ln w="0">
            <a:noFill/>
            <a:prstDash val="solid"/>
          </a:ln>
        </p:spPr>
        <p:txBody>
          <a:bodyPr/>
          <a:lstStyle/>
          <a:p>
            <a:pPr>
              <a:buNone/>
              <a:defRPr sz="1875" b="1">
                <a:solidFill>
                  <a:srgbClr val="41413F"/>
                </a:solidFill>
              </a:defRPr>
            </a:pPr>
            <a:r>
              <a:rPr sz="2000" b="1">
                <a:solidFill>
                  <a:srgbClr val="41413F"/>
                </a:solidFill>
              </a:rPr>
              <a:t>委託／合作單位名稱｜兩表共同</a:t>
            </a:r>
          </a:p>
        </p:txBody>
      </p:sp>
      <p:sp>
        <p:nvSpPr>
          <p:cNvPr id="15" name="異動項目 4">
            <a:extLst>
              <a:ext uri="{FF2B5EF4-FFF2-40B4-BE49-F238E27FC236}">
                <a16:creationId xmlns:a16="http://schemas.microsoft.com/office/drawing/2014/main" id="{21FB098A-6E88-4A9A-A2B5-88154EDE4A7F}"/>
              </a:ext>
            </a:extLst>
          </p:cNvPr>
          <p:cNvSpPr>
            <a:spLocks noGrp="1"/>
          </p:cNvSpPr>
          <p:nvPr/>
        </p:nvSpPr>
        <p:spPr>
          <a:xfrm>
            <a:off x="400050" y="5305425"/>
            <a:ext cx="438150" cy="438150"/>
          </a:xfrm>
          <a:prstGeom prst="roundRect">
            <a:avLst>
              <a:gd name="adj" fmla="val 17391"/>
            </a:avLst>
          </a:prstGeom>
          <a:solidFill>
            <a:srgbClr val="858585"/>
          </a:solidFill>
          <a:ln w="0">
            <a:noFill/>
            <a:prstDash val="solid"/>
          </a:ln>
        </p:spPr>
        <p:txBody>
          <a:bodyPr anchor="ctr"/>
          <a:lstStyle/>
          <a:p>
            <a:pPr algn="ctr">
              <a:buNone/>
              <a:defRPr sz="2025" b="1">
                <a:solidFill>
                  <a:srgbClr val="FFFFFF"/>
                </a:solidFill>
              </a:defRPr>
            </a:pPr>
            <a:r>
              <a:rPr sz="2025" b="1">
                <a:solidFill>
                  <a:srgbClr val="FFFFFF"/>
                </a:solidFill>
              </a:rPr>
              <a:t>4</a:t>
            </a:r>
          </a:p>
        </p:txBody>
      </p:sp>
      <p:sp>
        <p:nvSpPr>
          <p:cNvPr id="16" name="異動標題 4">
            <a:extLst>
              <a:ext uri="{FF2B5EF4-FFF2-40B4-BE49-F238E27FC236}">
                <a16:creationId xmlns:a16="http://schemas.microsoft.com/office/drawing/2014/main" id="{B7D10653-A70C-4DF4-B4AE-3A59F81D4895}"/>
              </a:ext>
            </a:extLst>
          </p:cNvPr>
          <p:cNvSpPr>
            <a:spLocks noGrp="1"/>
          </p:cNvSpPr>
          <p:nvPr/>
        </p:nvSpPr>
        <p:spPr>
          <a:xfrm>
            <a:off x="981075" y="5286375"/>
            <a:ext cx="5600700" cy="361950"/>
          </a:xfrm>
          <a:prstGeom prst="rect">
            <a:avLst/>
          </a:prstGeom>
          <a:noFill/>
          <a:ln w="0">
            <a:noFill/>
            <a:prstDash val="solid"/>
          </a:ln>
        </p:spPr>
        <p:txBody>
          <a:bodyPr/>
          <a:lstStyle/>
          <a:p>
            <a:pPr>
              <a:buNone/>
              <a:defRPr sz="1875" b="1">
                <a:solidFill>
                  <a:srgbClr val="41413F"/>
                </a:solidFill>
              </a:defRPr>
            </a:pPr>
            <a:r>
              <a:rPr sz="2000" b="1">
                <a:solidFill>
                  <a:srgbClr val="41413F"/>
                </a:solidFill>
              </a:rPr>
              <a:t>停止蒐集欄位｜兩表共同</a:t>
            </a:r>
          </a:p>
        </p:txBody>
      </p:sp>
      <p:sp>
        <p:nvSpPr>
          <p:cNvPr id="18" name="內容分隔線">
            <a:extLst>
              <a:ext uri="{FF2B5EF4-FFF2-40B4-BE49-F238E27FC236}">
                <a16:creationId xmlns:a16="http://schemas.microsoft.com/office/drawing/2014/main" id="{77C79CEB-0A30-4AC1-A395-927FF43E38D5}"/>
              </a:ext>
            </a:extLst>
          </p:cNvPr>
          <p:cNvSpPr>
            <a:spLocks noGrp="1"/>
          </p:cNvSpPr>
          <p:nvPr/>
        </p:nvSpPr>
        <p:spPr>
          <a:xfrm>
            <a:off x="933450" y="2266950"/>
            <a:ext cx="5638800" cy="11430"/>
          </a:xfrm>
          <a:prstGeom prst="rect">
            <a:avLst/>
          </a:prstGeom>
          <a:solidFill>
            <a:srgbClr val="D8D4CA"/>
          </a:solidFill>
          <a:ln w="0">
            <a:noFill/>
            <a:prstDash val="solid"/>
          </a:ln>
        </p:spPr>
        <p:txBody>
          <a:bodyPr/>
          <a:lstStyle/>
          <a:p>
            <a:endParaRPr sz="2800"/>
          </a:p>
        </p:txBody>
      </p:sp>
      <p:sp>
        <p:nvSpPr>
          <p:cNvPr id="19" name="內容分隔線">
            <a:extLst>
              <a:ext uri="{FF2B5EF4-FFF2-40B4-BE49-F238E27FC236}">
                <a16:creationId xmlns:a16="http://schemas.microsoft.com/office/drawing/2014/main" id="{F5D180DC-0E2E-4217-AF40-0878C27ED9BB}"/>
              </a:ext>
            </a:extLst>
          </p:cNvPr>
          <p:cNvSpPr>
            <a:spLocks noGrp="1"/>
          </p:cNvSpPr>
          <p:nvPr/>
        </p:nvSpPr>
        <p:spPr>
          <a:xfrm>
            <a:off x="933450" y="3834213"/>
            <a:ext cx="5638800" cy="11430"/>
          </a:xfrm>
          <a:prstGeom prst="rect">
            <a:avLst/>
          </a:prstGeom>
          <a:solidFill>
            <a:srgbClr val="D8D4CA"/>
          </a:solidFill>
          <a:ln w="0">
            <a:noFill/>
            <a:prstDash val="solid"/>
          </a:ln>
        </p:spPr>
        <p:txBody>
          <a:bodyPr/>
          <a:lstStyle/>
          <a:p>
            <a:endParaRPr sz="2800"/>
          </a:p>
        </p:txBody>
      </p:sp>
      <p:sp>
        <p:nvSpPr>
          <p:cNvPr id="20" name="內容分隔線">
            <a:extLst>
              <a:ext uri="{FF2B5EF4-FFF2-40B4-BE49-F238E27FC236}">
                <a16:creationId xmlns:a16="http://schemas.microsoft.com/office/drawing/2014/main" id="{C8D52830-599A-463C-AB5D-DE62FE398BB1}"/>
              </a:ext>
            </a:extLst>
          </p:cNvPr>
          <p:cNvSpPr>
            <a:spLocks noGrp="1"/>
          </p:cNvSpPr>
          <p:nvPr/>
        </p:nvSpPr>
        <p:spPr>
          <a:xfrm>
            <a:off x="933450" y="5181600"/>
            <a:ext cx="5638800" cy="11430"/>
          </a:xfrm>
          <a:prstGeom prst="rect">
            <a:avLst/>
          </a:prstGeom>
          <a:solidFill>
            <a:srgbClr val="D8D4CA"/>
          </a:solidFill>
          <a:ln w="0">
            <a:noFill/>
            <a:prstDash val="solid"/>
          </a:ln>
        </p:spPr>
        <p:txBody>
          <a:bodyPr/>
          <a:lstStyle/>
          <a:p>
            <a:endParaRPr sz="2800"/>
          </a:p>
        </p:txBody>
      </p:sp>
      <p:sp>
        <p:nvSpPr>
          <p:cNvPr id="21" name="欄位結構標題">
            <a:extLst>
              <a:ext uri="{FF2B5EF4-FFF2-40B4-BE49-F238E27FC236}">
                <a16:creationId xmlns:a16="http://schemas.microsoft.com/office/drawing/2014/main" id="{D3DBF7CE-9173-42A1-B9B9-6E7328D7C775}"/>
              </a:ext>
            </a:extLst>
          </p:cNvPr>
          <p:cNvSpPr>
            <a:spLocks noGrp="1"/>
          </p:cNvSpPr>
          <p:nvPr/>
        </p:nvSpPr>
        <p:spPr>
          <a:xfrm>
            <a:off x="7000875" y="1114425"/>
            <a:ext cx="4762500" cy="371475"/>
          </a:xfrm>
          <a:prstGeom prst="rect">
            <a:avLst/>
          </a:prstGeom>
          <a:noFill/>
          <a:ln w="0">
            <a:noFill/>
            <a:prstDash val="solid"/>
          </a:ln>
        </p:spPr>
        <p:txBody>
          <a:bodyPr/>
          <a:lstStyle/>
          <a:p>
            <a:pPr>
              <a:buNone/>
              <a:defRPr sz="2175" b="1">
                <a:solidFill>
                  <a:srgbClr val="285443"/>
                </a:solidFill>
              </a:defRPr>
            </a:pPr>
            <a:r>
              <a:rPr sz="2175" b="1">
                <a:solidFill>
                  <a:srgbClr val="285443"/>
                </a:solidFill>
              </a:rPr>
              <a:t>本期欄位結構</a:t>
            </a:r>
          </a:p>
        </p:txBody>
      </p:sp>
      <p:sp>
        <p:nvSpPr>
          <p:cNvPr id="22" name="欄位結構副標">
            <a:extLst>
              <a:ext uri="{FF2B5EF4-FFF2-40B4-BE49-F238E27FC236}">
                <a16:creationId xmlns:a16="http://schemas.microsoft.com/office/drawing/2014/main" id="{F4D812C3-F026-49D6-B1BE-09BEE2E096AF}"/>
              </a:ext>
            </a:extLst>
          </p:cNvPr>
          <p:cNvSpPr>
            <a:spLocks noGrp="1"/>
          </p:cNvSpPr>
          <p:nvPr/>
        </p:nvSpPr>
        <p:spPr>
          <a:xfrm>
            <a:off x="7000875" y="1466850"/>
            <a:ext cx="4762500" cy="266700"/>
          </a:xfrm>
          <a:prstGeom prst="rect">
            <a:avLst/>
          </a:prstGeom>
          <a:noFill/>
          <a:ln w="0">
            <a:noFill/>
            <a:prstDash val="solid"/>
          </a:ln>
        </p:spPr>
        <p:txBody>
          <a:bodyPr/>
          <a:lstStyle/>
          <a:p>
            <a:pPr>
              <a:buNone/>
              <a:defRPr sz="1350">
                <a:solidFill>
                  <a:srgbClr val="6A6A66"/>
                </a:solidFill>
              </a:defRPr>
            </a:pPr>
            <a:r>
              <a:rPr sz="1350" dirty="0" err="1">
                <a:solidFill>
                  <a:srgbClr val="6A6A66"/>
                </a:solidFill>
              </a:rPr>
              <a:t>用「新增、分欄、整併、停止」快速判讀</a:t>
            </a:r>
            <a:endParaRPr sz="1350" dirty="0">
              <a:solidFill>
                <a:srgbClr val="6A6A66"/>
              </a:solidFill>
            </a:endParaRPr>
          </a:p>
        </p:txBody>
      </p:sp>
      <p:graphicFrame>
        <p:nvGraphicFramePr>
          <p:cNvPr id="45" name="本期欄位結構示意"/>
          <p:cNvGraphicFramePr/>
          <p:nvPr/>
        </p:nvGraphicFramePr>
        <p:xfrm>
          <a:off x="7000875" y="1809750"/>
          <a:ext cx="4762500" cy="4514850"/>
        </p:xfrm>
        <a:graphic>
          <a:graphicData uri="http://schemas.openxmlformats.org/drawingml/2006/table">
            <a:tbl>
              <a:tblPr/>
              <a:tblGrid>
                <a:gridCol w="12573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tblGrid>
              <a:tr h="533400">
                <a:tc>
                  <a:txBody>
                    <a:bodyPr/>
                    <a:lstStyle/>
                    <a:p>
                      <a:pPr algn="ctr">
                        <a:buNone/>
                      </a:pPr>
                      <a:r>
                        <a:rPr sz="1725" b="1">
                          <a:solidFill>
                            <a:srgbClr val="FFFFFF"/>
                          </a:solidFill>
                        </a:rPr>
                        <a:t>變動方式</a:t>
                      </a:r>
                    </a:p>
                  </a:txBody>
                  <a:tcPr marL="66675" marR="66675" marT="28575" marB="28575" anchor="ctr">
                    <a:solidFill>
                      <a:srgbClr val="7E9B82"/>
                    </a:solidFill>
                  </a:tcPr>
                </a:tc>
                <a:tc>
                  <a:txBody>
                    <a:bodyPr/>
                    <a:lstStyle/>
                    <a:p>
                      <a:pPr algn="ctr">
                        <a:buNone/>
                      </a:pPr>
                      <a:r>
                        <a:rPr sz="1725" b="1">
                          <a:solidFill>
                            <a:srgbClr val="FFFFFF"/>
                          </a:solidFill>
                        </a:rPr>
                        <a:t>本期欄位</a:t>
                      </a:r>
                    </a:p>
                  </a:txBody>
                  <a:tcPr marL="66675" marR="66675" marT="28575" marB="28575" anchor="ctr">
                    <a:solidFill>
                      <a:srgbClr val="7E9B82"/>
                    </a:solidFill>
                  </a:tcPr>
                </a:tc>
                <a:extLst>
                  <a:ext uri="{0D108BD9-81ED-4DB2-BD59-A6C34878D82A}">
                    <a16:rowId xmlns:a16="http://schemas.microsoft.com/office/drawing/2014/main" val="10000"/>
                  </a:ext>
                </a:extLst>
              </a:tr>
              <a:tr h="685800">
                <a:tc>
                  <a:txBody>
                    <a:bodyPr/>
                    <a:lstStyle/>
                    <a:p>
                      <a:pPr algn="ctr">
                        <a:buNone/>
                      </a:pPr>
                      <a:r>
                        <a:rPr sz="1425" b="1">
                          <a:solidFill>
                            <a:srgbClr val="285443"/>
                          </a:solidFill>
                        </a:rPr>
                        <a:t>新增</a:t>
                      </a:r>
                    </a:p>
                    <a:p>
                      <a:pPr algn="ctr">
                        <a:buNone/>
                      </a:pPr>
                      <a:r>
                        <a:rPr sz="1425" b="1">
                          <a:solidFill>
                            <a:srgbClr val="285443"/>
                          </a:solidFill>
                        </a:rPr>
                        <a:t>僅表1-8</a:t>
                      </a:r>
                    </a:p>
                  </a:txBody>
                  <a:tcPr marL="95250" marR="95250" marT="38100" marB="38100" anchor="ctr">
                    <a:solidFill>
                      <a:srgbClr val="FFFFFF"/>
                    </a:solidFill>
                  </a:tcPr>
                </a:tc>
                <a:tc>
                  <a:txBody>
                    <a:bodyPr/>
                    <a:lstStyle/>
                    <a:p>
                      <a:r>
                        <a:rPr sz="1425">
                          <a:solidFill>
                            <a:srgbClr val="464643"/>
                          </a:solidFill>
                        </a:rPr>
                        <a:t>計畫結案日期</a:t>
                      </a:r>
                    </a:p>
                  </a:txBody>
                  <a:tcPr marL="95250" marR="95250" marT="38100" marB="38100" anchor="ctr">
                    <a:solidFill>
                      <a:srgbClr val="FFFFFF"/>
                    </a:solidFill>
                  </a:tcPr>
                </a:tc>
                <a:extLst>
                  <a:ext uri="{0D108BD9-81ED-4DB2-BD59-A6C34878D82A}">
                    <a16:rowId xmlns:a16="http://schemas.microsoft.com/office/drawing/2014/main" val="10001"/>
                  </a:ext>
                </a:extLst>
              </a:tr>
              <a:tr h="1257300">
                <a:tc>
                  <a:txBody>
                    <a:bodyPr/>
                    <a:lstStyle/>
                    <a:p>
                      <a:pPr algn="ctr">
                        <a:buNone/>
                      </a:pPr>
                      <a:r>
                        <a:rPr sz="1425" b="1">
                          <a:solidFill>
                            <a:srgbClr val="285443"/>
                          </a:solidFill>
                        </a:rPr>
                        <a:t>分欄</a:t>
                      </a:r>
                    </a:p>
                    <a:p>
                      <a:pPr algn="ctr">
                        <a:buNone/>
                      </a:pPr>
                      <a:r>
                        <a:rPr sz="1425" b="1">
                          <a:solidFill>
                            <a:srgbClr val="285443"/>
                          </a:solidFill>
                        </a:rPr>
                        <a:t>兩表共同</a:t>
                      </a:r>
                    </a:p>
                  </a:txBody>
                  <a:tcPr marL="95250" marR="95250" marT="38100" marB="38100" anchor="ctr">
                    <a:solidFill>
                      <a:srgbClr val="F3F0EA"/>
                    </a:solidFill>
                  </a:tcPr>
                </a:tc>
                <a:tc>
                  <a:txBody>
                    <a:bodyPr/>
                    <a:lstStyle/>
                    <a:p>
                      <a:r>
                        <a:rPr sz="1425">
                          <a:solidFill>
                            <a:srgbClr val="464643"/>
                          </a:solidFill>
                        </a:rPr>
                        <a:t>政府出資金額</a:t>
                      </a:r>
                    </a:p>
                    <a:p>
                      <a:r>
                        <a:rPr sz="1425">
                          <a:solidFill>
                            <a:srgbClr val="464643"/>
                          </a:solidFill>
                        </a:rPr>
                        <a:t>教育部｜國科會｜經濟部</a:t>
                      </a:r>
                    </a:p>
                    <a:p>
                      <a:r>
                        <a:rPr sz="1425">
                          <a:solidFill>
                            <a:srgbClr val="464643"/>
                          </a:solidFill>
                        </a:rPr>
                        <a:t>勞動部｜農業部｜政府其他部會</a:t>
                      </a:r>
                    </a:p>
                  </a:txBody>
                  <a:tcPr marL="95250" marR="95250" marT="38100" marB="38100" anchor="ctr">
                    <a:solidFill>
                      <a:srgbClr val="F3F0EA"/>
                    </a:solidFill>
                  </a:tcPr>
                </a:tc>
                <a:extLst>
                  <a:ext uri="{0D108BD9-81ED-4DB2-BD59-A6C34878D82A}">
                    <a16:rowId xmlns:a16="http://schemas.microsoft.com/office/drawing/2014/main" val="10002"/>
                  </a:ext>
                </a:extLst>
              </a:tr>
              <a:tr h="876300">
                <a:tc>
                  <a:txBody>
                    <a:bodyPr/>
                    <a:lstStyle/>
                    <a:p>
                      <a:pPr algn="ctr">
                        <a:buNone/>
                      </a:pPr>
                      <a:r>
                        <a:rPr sz="1425" b="1">
                          <a:solidFill>
                            <a:srgbClr val="285443"/>
                          </a:solidFill>
                        </a:rPr>
                        <a:t>整併</a:t>
                      </a:r>
                    </a:p>
                    <a:p>
                      <a:pPr algn="ctr">
                        <a:buNone/>
                      </a:pPr>
                      <a:r>
                        <a:rPr sz="1425" b="1">
                          <a:solidFill>
                            <a:srgbClr val="285443"/>
                          </a:solidFill>
                        </a:rPr>
                        <a:t>兩表共同</a:t>
                      </a:r>
                    </a:p>
                  </a:txBody>
                  <a:tcPr marL="95250" marR="95250" marT="38100" marB="38100" anchor="ctr">
                    <a:solidFill>
                      <a:srgbClr val="FFFFFF"/>
                    </a:solidFill>
                  </a:tcPr>
                </a:tc>
                <a:tc>
                  <a:txBody>
                    <a:bodyPr/>
                    <a:lstStyle/>
                    <a:p>
                      <a:r>
                        <a:rPr sz="1425">
                          <a:solidFill>
                            <a:srgbClr val="464643"/>
                          </a:solidFill>
                        </a:rPr>
                        <a:t>委託／合作單位名稱</a:t>
                      </a:r>
                    </a:p>
                    <a:p>
                      <a:r>
                        <a:rPr sz="1425">
                          <a:solidFill>
                            <a:srgbClr val="464643"/>
                          </a:solidFill>
                        </a:rPr>
                        <a:t>（原兩個名稱欄位合併）</a:t>
                      </a:r>
                    </a:p>
                  </a:txBody>
                  <a:tcPr marL="95250" marR="95250" marT="38100" marB="38100" anchor="ctr">
                    <a:solidFill>
                      <a:srgbClr val="FFFFFF"/>
                    </a:solidFill>
                  </a:tcPr>
                </a:tc>
                <a:extLst>
                  <a:ext uri="{0D108BD9-81ED-4DB2-BD59-A6C34878D82A}">
                    <a16:rowId xmlns:a16="http://schemas.microsoft.com/office/drawing/2014/main" val="10003"/>
                  </a:ext>
                </a:extLst>
              </a:tr>
              <a:tr h="1162050">
                <a:tc>
                  <a:txBody>
                    <a:bodyPr/>
                    <a:lstStyle/>
                    <a:p>
                      <a:pPr algn="ctr">
                        <a:buNone/>
                      </a:pPr>
                      <a:r>
                        <a:rPr sz="1425" b="1">
                          <a:solidFill>
                            <a:srgbClr val="285443"/>
                          </a:solidFill>
                        </a:rPr>
                        <a:t>停止蒐集</a:t>
                      </a:r>
                    </a:p>
                    <a:p>
                      <a:pPr algn="ctr">
                        <a:buNone/>
                      </a:pPr>
                      <a:r>
                        <a:rPr sz="1425" b="1">
                          <a:solidFill>
                            <a:srgbClr val="285443"/>
                          </a:solidFill>
                        </a:rPr>
                        <a:t>兩表共同</a:t>
                      </a:r>
                    </a:p>
                  </a:txBody>
                  <a:tcPr marL="95250" marR="95250" marT="38100" marB="38100" anchor="ctr">
                    <a:solidFill>
                      <a:srgbClr val="F3F0EA"/>
                    </a:solidFill>
                  </a:tcPr>
                </a:tc>
                <a:tc>
                  <a:txBody>
                    <a:bodyPr/>
                    <a:lstStyle/>
                    <a:p>
                      <a:r>
                        <a:rPr sz="1425" dirty="0" err="1">
                          <a:solidFill>
                            <a:srgbClr val="464643"/>
                          </a:solidFill>
                        </a:rPr>
                        <a:t>主要經費來源</a:t>
                      </a:r>
                      <a:endParaRPr sz="1425" dirty="0">
                        <a:solidFill>
                          <a:srgbClr val="464643"/>
                        </a:solidFill>
                      </a:endParaRPr>
                    </a:p>
                    <a:p>
                      <a:r>
                        <a:rPr sz="1425" dirty="0" err="1">
                          <a:solidFill>
                            <a:srgbClr val="464643"/>
                          </a:solidFill>
                        </a:rPr>
                        <a:t>主要／次要經費來源單位名稱</a:t>
                      </a:r>
                      <a:endParaRPr sz="1425" dirty="0">
                        <a:solidFill>
                          <a:srgbClr val="464643"/>
                        </a:solidFill>
                      </a:endParaRPr>
                    </a:p>
                    <a:p>
                      <a:r>
                        <a:rPr sz="1425" dirty="0" err="1">
                          <a:solidFill>
                            <a:srgbClr val="464643"/>
                          </a:solidFill>
                        </a:rPr>
                        <a:t>受惠機構名稱</a:t>
                      </a:r>
                      <a:endParaRPr sz="1425" dirty="0">
                        <a:solidFill>
                          <a:srgbClr val="464643"/>
                        </a:solidFill>
                      </a:endParaRPr>
                    </a:p>
                  </a:txBody>
                  <a:tcPr marL="95250" marR="95250" marT="38100" marB="38100" anchor="ctr">
                    <a:solidFill>
                      <a:srgbClr val="F3F0EA"/>
                    </a:solidFill>
                  </a:tcPr>
                </a:tc>
                <a:extLst>
                  <a:ext uri="{0D108BD9-81ED-4DB2-BD59-A6C34878D82A}">
                    <a16:rowId xmlns:a16="http://schemas.microsoft.com/office/drawing/2014/main" val="10004"/>
                  </a:ext>
                </a:extLst>
              </a:tr>
            </a:tbl>
          </a:graphicData>
        </a:graphic>
      </p:graphicFrame>
      <p:sp>
        <p:nvSpPr>
          <p:cNvPr id="24" name="文字版面配置區 23">
            <a:extLst>
              <a:ext uri="{FF2B5EF4-FFF2-40B4-BE49-F238E27FC236}">
                <a16:creationId xmlns:a16="http://schemas.microsoft.com/office/drawing/2014/main" id="{4EB7B8EB-498C-4900-80FF-CC64429E23C7}"/>
              </a:ext>
            </a:extLst>
          </p:cNvPr>
          <p:cNvSpPr>
            <a:spLocks noGrp="1"/>
          </p:cNvSpPr>
          <p:nvPr>
            <p:ph type="body" idx="15"/>
          </p:nvPr>
        </p:nvSpPr>
        <p:spPr/>
        <p:txBody>
          <a:bodyPr/>
          <a:lstStyle/>
          <a:p>
            <a:r>
              <a:rPr dirty="0"/>
              <a:t>0</a:t>
            </a:r>
            <a:r>
              <a:rPr lang="en-US" dirty="0"/>
              <a:t>1</a:t>
            </a:r>
            <a:endParaRPr dirty="0"/>
          </a:p>
        </p:txBody>
      </p:sp>
      <p:sp>
        <p:nvSpPr>
          <p:cNvPr id="23" name="Rectangle 7">
            <a:extLst>
              <a:ext uri="{FF2B5EF4-FFF2-40B4-BE49-F238E27FC236}">
                <a16:creationId xmlns:a16="http://schemas.microsoft.com/office/drawing/2014/main" id="{29C393A4-3F3E-4C16-B015-940DA5BAEEAD}"/>
              </a:ext>
            </a:extLst>
          </p:cNvPr>
          <p:cNvSpPr>
            <a:spLocks noGrp="1"/>
          </p:cNvSpPr>
          <p:nvPr/>
        </p:nvSpPr>
        <p:spPr>
          <a:xfrm>
            <a:off x="981075" y="5705153"/>
            <a:ext cx="5591175" cy="705493"/>
          </a:xfrm>
          <a:prstGeom prst="rect">
            <a:avLst/>
          </a:prstGeom>
          <a:noFill/>
          <a:ln w="57150">
            <a:noFill/>
          </a:ln>
        </p:spPr>
        <p:style>
          <a:lnRef idx="2">
            <a:schemeClr val="accent4">
              <a:shade val="50000"/>
            </a:schemeClr>
          </a:lnRef>
          <a:fillRef idx="1">
            <a:schemeClr val="accent4"/>
          </a:fillRef>
          <a:effectRef idx="0">
            <a:schemeClr val="accent4"/>
          </a:effectRef>
          <a:fontRef idx="minor">
            <a:schemeClr val="lt1"/>
          </a:fontRef>
        </p:style>
        <p:txBody>
          <a:bodyPr anchor="t"/>
          <a:lstStyle/>
          <a:p>
            <a:r>
              <a:rPr lang="zh-TW" altLang="en-US" dirty="0">
                <a:solidFill>
                  <a:schemeClr val="tx1">
                    <a:lumMod val="50000"/>
                  </a:schemeClr>
                </a:solidFill>
              </a:rPr>
              <a:t>自</a:t>
            </a:r>
            <a:r>
              <a:rPr lang="en-US" altLang="zh-TW" dirty="0">
                <a:solidFill>
                  <a:schemeClr val="tx1">
                    <a:lumMod val="50000"/>
                  </a:schemeClr>
                </a:solidFill>
              </a:rPr>
              <a:t>115</a:t>
            </a:r>
            <a:r>
              <a:rPr lang="zh-TW" altLang="en-US" dirty="0">
                <a:solidFill>
                  <a:schemeClr val="tx1">
                    <a:lumMod val="50000"/>
                  </a:schemeClr>
                </a:solidFill>
              </a:rPr>
              <a:t>年</a:t>
            </a:r>
            <a:r>
              <a:rPr lang="en-US" altLang="zh-TW" dirty="0">
                <a:solidFill>
                  <a:schemeClr val="tx1">
                    <a:lumMod val="50000"/>
                  </a:schemeClr>
                </a:solidFill>
              </a:rPr>
              <a:t>10</a:t>
            </a:r>
            <a:r>
              <a:rPr lang="zh-TW" altLang="en-US" dirty="0">
                <a:solidFill>
                  <a:schemeClr val="tx1">
                    <a:lumMod val="50000"/>
                  </a:schemeClr>
                </a:solidFill>
              </a:rPr>
              <a:t>月起，主要／次要經費來源相關欄位及「受惠機構名稱」不再填報。</a:t>
            </a:r>
          </a:p>
        </p:txBody>
      </p:sp>
      <p:sp>
        <p:nvSpPr>
          <p:cNvPr id="25" name="Rectangle 7">
            <a:extLst>
              <a:ext uri="{FF2B5EF4-FFF2-40B4-BE49-F238E27FC236}">
                <a16:creationId xmlns:a16="http://schemas.microsoft.com/office/drawing/2014/main" id="{1E9ED804-B7D3-412B-998C-B672790FE157}"/>
              </a:ext>
            </a:extLst>
          </p:cNvPr>
          <p:cNvSpPr>
            <a:spLocks noGrp="1"/>
          </p:cNvSpPr>
          <p:nvPr/>
        </p:nvSpPr>
        <p:spPr>
          <a:xfrm>
            <a:off x="933450" y="4288705"/>
            <a:ext cx="5591175" cy="705493"/>
          </a:xfrm>
          <a:prstGeom prst="rect">
            <a:avLst/>
          </a:prstGeom>
          <a:noFill/>
          <a:ln w="57150">
            <a:noFill/>
          </a:ln>
        </p:spPr>
        <p:style>
          <a:lnRef idx="2">
            <a:schemeClr val="accent4">
              <a:shade val="50000"/>
            </a:schemeClr>
          </a:lnRef>
          <a:fillRef idx="1">
            <a:schemeClr val="accent4"/>
          </a:fillRef>
          <a:effectRef idx="0">
            <a:schemeClr val="accent4"/>
          </a:effectRef>
          <a:fontRef idx="minor">
            <a:schemeClr val="lt1"/>
          </a:fontRef>
        </p:style>
        <p:txBody>
          <a:bodyPr anchor="t"/>
          <a:lstStyle/>
          <a:p>
            <a:r>
              <a:rPr lang="zh-TW" altLang="en-US" dirty="0">
                <a:solidFill>
                  <a:schemeClr val="tx1">
                    <a:lumMod val="50000"/>
                  </a:schemeClr>
                </a:solidFill>
              </a:rPr>
              <a:t>原「委託單位名稱」與「合作單位名稱」合併為一欄，</a:t>
            </a:r>
          </a:p>
          <a:p>
            <a:r>
              <a:rPr lang="zh-TW" altLang="en-US" dirty="0">
                <a:solidFill>
                  <a:schemeClr val="tx1">
                    <a:lumMod val="50000"/>
                  </a:schemeClr>
                </a:solidFill>
              </a:rPr>
              <a:t>填入實際委託或合作單位名稱。</a:t>
            </a:r>
          </a:p>
        </p:txBody>
      </p:sp>
      <p:sp>
        <p:nvSpPr>
          <p:cNvPr id="26" name="Rectangle 7">
            <a:extLst>
              <a:ext uri="{FF2B5EF4-FFF2-40B4-BE49-F238E27FC236}">
                <a16:creationId xmlns:a16="http://schemas.microsoft.com/office/drawing/2014/main" id="{8EA08B9D-90FC-47A4-A05B-D2A61CFAB445}"/>
              </a:ext>
            </a:extLst>
          </p:cNvPr>
          <p:cNvSpPr>
            <a:spLocks noGrp="1"/>
          </p:cNvSpPr>
          <p:nvPr/>
        </p:nvSpPr>
        <p:spPr>
          <a:xfrm>
            <a:off x="990600" y="2721442"/>
            <a:ext cx="5591175" cy="902420"/>
          </a:xfrm>
          <a:prstGeom prst="rect">
            <a:avLst/>
          </a:prstGeom>
          <a:noFill/>
          <a:ln w="57150">
            <a:noFill/>
          </a:ln>
        </p:spPr>
        <p:style>
          <a:lnRef idx="2">
            <a:schemeClr val="accent4">
              <a:shade val="50000"/>
            </a:schemeClr>
          </a:lnRef>
          <a:fillRef idx="1">
            <a:schemeClr val="accent4"/>
          </a:fillRef>
          <a:effectRef idx="0">
            <a:schemeClr val="accent4"/>
          </a:effectRef>
          <a:fontRef idx="minor">
            <a:schemeClr val="lt1"/>
          </a:fontRef>
        </p:style>
        <p:txBody>
          <a:bodyPr anchor="t"/>
          <a:lstStyle/>
          <a:p>
            <a:r>
              <a:rPr lang="zh-TW" altLang="en-US" dirty="0">
                <a:solidFill>
                  <a:schemeClr val="tx1">
                    <a:lumMod val="50000"/>
                  </a:schemeClr>
                </a:solidFill>
              </a:rPr>
              <a:t>依實際出資部會分欄填報；沒有專屬欄位的部會，歸入「政府其他部會」。</a:t>
            </a:r>
          </a:p>
          <a:p>
            <a:r>
              <a:rPr lang="zh-TW" altLang="en-US" dirty="0">
                <a:solidFill>
                  <a:schemeClr val="tx1">
                    <a:lumMod val="50000"/>
                  </a:schemeClr>
                </a:solidFill>
              </a:rPr>
              <a:t>跨部會計畫，按各部會實際出資金額拆分。</a:t>
            </a:r>
          </a:p>
        </p:txBody>
      </p:sp>
      <p:sp>
        <p:nvSpPr>
          <p:cNvPr id="27" name="Rectangle 7">
            <a:extLst>
              <a:ext uri="{FF2B5EF4-FFF2-40B4-BE49-F238E27FC236}">
                <a16:creationId xmlns:a16="http://schemas.microsoft.com/office/drawing/2014/main" id="{A5E0ECD1-B590-4272-BF43-8611A4839C37}"/>
              </a:ext>
            </a:extLst>
          </p:cNvPr>
          <p:cNvSpPr>
            <a:spLocks noGrp="1"/>
          </p:cNvSpPr>
          <p:nvPr/>
        </p:nvSpPr>
        <p:spPr>
          <a:xfrm>
            <a:off x="990600" y="1439396"/>
            <a:ext cx="5591175" cy="705493"/>
          </a:xfrm>
          <a:prstGeom prst="rect">
            <a:avLst/>
          </a:prstGeom>
          <a:noFill/>
          <a:ln w="57150">
            <a:noFill/>
          </a:ln>
        </p:spPr>
        <p:style>
          <a:lnRef idx="2">
            <a:schemeClr val="accent4">
              <a:shade val="50000"/>
            </a:schemeClr>
          </a:lnRef>
          <a:fillRef idx="1">
            <a:schemeClr val="accent4"/>
          </a:fillRef>
          <a:effectRef idx="0">
            <a:schemeClr val="accent4"/>
          </a:effectRef>
          <a:fontRef idx="minor">
            <a:schemeClr val="lt1"/>
          </a:fontRef>
        </p:style>
        <p:txBody>
          <a:bodyPr anchor="t"/>
          <a:lstStyle/>
          <a:p>
            <a:r>
              <a:rPr lang="zh-TW" altLang="en-US" dirty="0">
                <a:solidFill>
                  <a:schemeClr val="tx1">
                    <a:lumMod val="50000"/>
                  </a:schemeClr>
                </a:solidFill>
              </a:rPr>
              <a:t>校內結案程序與經費入帳皆完成後再填。</a:t>
            </a:r>
          </a:p>
          <a:p>
            <a:r>
              <a:rPr lang="zh-TW" altLang="en-US" dirty="0">
                <a:solidFill>
                  <a:schemeClr val="tx1">
                    <a:lumMod val="50000"/>
                  </a:schemeClr>
                </a:solidFill>
              </a:rPr>
              <a:t>尚未完成先留白；若於修正期間完成，再補填即可。</a:t>
            </a:r>
          </a:p>
        </p:txBody>
      </p:sp>
    </p:spTree>
    <p:extLst>
      <p:ext uri="{BB962C8B-B14F-4D97-AF65-F5344CB8AC3E}">
        <p14:creationId xmlns:p14="http://schemas.microsoft.com/office/powerpoint/2010/main" val="3371798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2FB6180A-B343-422C-9CDF-CFAE9FD30DBD}"/>
              </a:ext>
            </a:extLst>
          </p:cNvPr>
          <p:cNvSpPr>
            <a:spLocks noGrp="1"/>
          </p:cNvSpPr>
          <p:nvPr>
            <p:ph type="sldNum" idx="12"/>
          </p:nvPr>
        </p:nvSpPr>
        <p:spPr/>
        <p:txBody>
          <a:bodyPr/>
          <a:lstStyle/>
          <a:p>
            <a:fld id="{B1C6C81E-38B9-7560-621D-5A151A79DF9B}" type="slidenum">
              <a:t>16</a:t>
            </a:fld>
            <a:endParaRPr/>
          </a:p>
        </p:txBody>
      </p:sp>
      <p:graphicFrame>
        <p:nvGraphicFramePr>
          <p:cNvPr id="12" name="表格 6"/>
          <p:cNvGraphicFramePr/>
          <p:nvPr/>
        </p:nvGraphicFramePr>
        <p:xfrm>
          <a:off x="386469" y="965132"/>
          <a:ext cx="11419061" cy="5338686"/>
        </p:xfrm>
        <a:graphic>
          <a:graphicData uri="http://schemas.openxmlformats.org/drawingml/2006/table">
            <a:tbl>
              <a:tblPr firstRow="1" bandRow="1">
                <a:tableStyleId>{FABFCF23-3B69-468F-B69F-88F6DE6A72F2}</a:tableStyleId>
              </a:tblPr>
              <a:tblGrid>
                <a:gridCol w="2132142">
                  <a:extLst>
                    <a:ext uri="{9D8B030D-6E8A-4147-A177-3AD203B41FA5}">
                      <a16:colId xmlns:a16="http://schemas.microsoft.com/office/drawing/2014/main" val="20000"/>
                    </a:ext>
                  </a:extLst>
                </a:gridCol>
                <a:gridCol w="2935705">
                  <a:extLst>
                    <a:ext uri="{9D8B030D-6E8A-4147-A177-3AD203B41FA5}">
                      <a16:colId xmlns:a16="http://schemas.microsoft.com/office/drawing/2014/main" val="20001"/>
                    </a:ext>
                  </a:extLst>
                </a:gridCol>
                <a:gridCol w="2959621">
                  <a:extLst>
                    <a:ext uri="{9D8B030D-6E8A-4147-A177-3AD203B41FA5}">
                      <a16:colId xmlns:a16="http://schemas.microsoft.com/office/drawing/2014/main" val="20002"/>
                    </a:ext>
                  </a:extLst>
                </a:gridCol>
                <a:gridCol w="3391593">
                  <a:extLst>
                    <a:ext uri="{9D8B030D-6E8A-4147-A177-3AD203B41FA5}">
                      <a16:colId xmlns:a16="http://schemas.microsoft.com/office/drawing/2014/main" val="20003"/>
                    </a:ext>
                  </a:extLst>
                </a:gridCol>
              </a:tblGrid>
              <a:tr h="914068">
                <a:tc>
                  <a:txBody>
                    <a:bodyPr/>
                    <a:lstStyle/>
                    <a:p>
                      <a:r>
                        <a:rPr sz="2400"/>
                        <a:t>資料面向</a:t>
                      </a:r>
                    </a:p>
                  </a:txBody>
                  <a:tcPr anchor="ctr"/>
                </a:tc>
                <a:tc>
                  <a:txBody>
                    <a:bodyPr/>
                    <a:lstStyle/>
                    <a:p>
                      <a:pPr algn="ctr">
                        <a:buNone/>
                      </a:pPr>
                      <a:r>
                        <a:rPr sz="2400"/>
                        <a:t>必須核對</a:t>
                      </a:r>
                    </a:p>
                  </a:txBody>
                  <a:tcPr anchor="ctr"/>
                </a:tc>
                <a:tc>
                  <a:txBody>
                    <a:bodyPr/>
                    <a:lstStyle/>
                    <a:p>
                      <a:pPr algn="ctr">
                        <a:buNone/>
                      </a:pPr>
                      <a:r>
                        <a:rPr sz="2400"/>
                        <a:t>涉及表冊</a:t>
                      </a:r>
                    </a:p>
                  </a:txBody>
                  <a:tcPr anchor="ctr"/>
                </a:tc>
                <a:tc>
                  <a:txBody>
                    <a:bodyPr/>
                    <a:lstStyle/>
                    <a:p>
                      <a:r>
                        <a:rPr sz="2400"/>
                        <a:t>檢核重點</a:t>
                      </a:r>
                    </a:p>
                  </a:txBody>
                  <a:tcPr anchor="ctr"/>
                </a:tc>
                <a:extLst>
                  <a:ext uri="{0D108BD9-81ED-4DB2-BD59-A6C34878D82A}">
                    <a16:rowId xmlns:a16="http://schemas.microsoft.com/office/drawing/2014/main" val="10000"/>
                  </a:ext>
                </a:extLst>
              </a:tr>
              <a:tr h="914068">
                <a:tc>
                  <a:txBody>
                    <a:bodyPr/>
                    <a:lstStyle/>
                    <a:p>
                      <a:r>
                        <a:rPr sz="2400"/>
                        <a:t>招生／註冊</a:t>
                      </a:r>
                    </a:p>
                  </a:txBody>
                  <a:tcPr anchor="ctr"/>
                </a:tc>
                <a:tc>
                  <a:txBody>
                    <a:bodyPr/>
                    <a:lstStyle/>
                    <a:p>
                      <a:pPr algn="ctr">
                        <a:buNone/>
                      </a:pPr>
                      <a:r>
                        <a:rPr sz="2400"/>
                        <a:t>核定名額、</a:t>
                      </a:r>
                      <a:br/>
                      <a:r>
                        <a:rPr sz="2400"/>
                        <a:t>實際註冊人數</a:t>
                      </a:r>
                    </a:p>
                  </a:txBody>
                  <a:tcPr anchor="ctr"/>
                </a:tc>
                <a:tc>
                  <a:txBody>
                    <a:bodyPr/>
                    <a:lstStyle/>
                    <a:p>
                      <a:pPr algn="ctr">
                        <a:buNone/>
                      </a:pPr>
                      <a:r>
                        <a:rPr sz="2400"/>
                        <a:t>表2-1-2、</a:t>
                      </a:r>
                      <a:br/>
                      <a:r>
                        <a:rPr sz="2400"/>
                        <a:t>表2-1-3-1～3、</a:t>
                      </a:r>
                      <a:br/>
                      <a:r>
                        <a:rPr sz="2400"/>
                        <a:t>表2-1-7</a:t>
                      </a:r>
                    </a:p>
                  </a:txBody>
                  <a:tcPr anchor="ctr"/>
                </a:tc>
                <a:tc>
                  <a:txBody>
                    <a:bodyPr/>
                    <a:lstStyle/>
                    <a:p>
                      <a:r>
                        <a:rPr sz="2400"/>
                        <a:t>表2-1-2加總＝表2-1-7實際註冊人數小計</a:t>
                      </a:r>
                    </a:p>
                  </a:txBody>
                  <a:tcPr anchor="ctr"/>
                </a:tc>
                <a:extLst>
                  <a:ext uri="{0D108BD9-81ED-4DB2-BD59-A6C34878D82A}">
                    <a16:rowId xmlns:a16="http://schemas.microsoft.com/office/drawing/2014/main" val="10001"/>
                  </a:ext>
                </a:extLst>
              </a:tr>
              <a:tr h="1133110">
                <a:tc>
                  <a:txBody>
                    <a:bodyPr/>
                    <a:lstStyle/>
                    <a:p>
                      <a:r>
                        <a:rPr sz="2400"/>
                        <a:t>完成／退學</a:t>
                      </a:r>
                    </a:p>
                  </a:txBody>
                  <a:tcPr anchor="ctr"/>
                </a:tc>
                <a:tc>
                  <a:txBody>
                    <a:bodyPr/>
                    <a:lstStyle/>
                    <a:p>
                      <a:pPr algn="ctr">
                        <a:buNone/>
                      </a:pPr>
                      <a:r>
                        <a:rPr sz="2400"/>
                        <a:t>完成狀態、退學期別</a:t>
                      </a:r>
                    </a:p>
                  </a:txBody>
                  <a:tcPr anchor="ctr"/>
                </a:tc>
                <a:tc>
                  <a:txBody>
                    <a:bodyPr/>
                    <a:lstStyle/>
                    <a:p>
                      <a:pPr algn="ctr">
                        <a:buNone/>
                      </a:pPr>
                      <a:r>
                        <a:rPr sz="2400"/>
                        <a:t>表4-20</a:t>
                      </a:r>
                    </a:p>
                  </a:txBody>
                  <a:tcPr anchor="ctr"/>
                </a:tc>
                <a:tc>
                  <a:txBody>
                    <a:bodyPr/>
                    <a:lstStyle/>
                    <a:p>
                      <a:r>
                        <a:rPr sz="2400"/>
                        <a:t>僅填當期；前期已填者不重複列計</a:t>
                      </a:r>
                    </a:p>
                  </a:txBody>
                  <a:tcPr anchor="ctr"/>
                </a:tc>
                <a:extLst>
                  <a:ext uri="{0D108BD9-81ED-4DB2-BD59-A6C34878D82A}">
                    <a16:rowId xmlns:a16="http://schemas.microsoft.com/office/drawing/2014/main" val="10002"/>
                  </a:ext>
                </a:extLst>
              </a:tr>
              <a:tr h="914068">
                <a:tc>
                  <a:txBody>
                    <a:bodyPr/>
                    <a:lstStyle/>
                    <a:p>
                      <a:r>
                        <a:rPr sz="2400"/>
                        <a:t>年齡統計</a:t>
                      </a:r>
                    </a:p>
                  </a:txBody>
                  <a:tcPr anchor="ctr"/>
                </a:tc>
                <a:tc>
                  <a:txBody>
                    <a:bodyPr/>
                    <a:lstStyle/>
                    <a:p>
                      <a:pPr algn="ctr">
                        <a:buNone/>
                      </a:pPr>
                      <a:r>
                        <a:rPr sz="2400"/>
                        <a:t>列計對象、</a:t>
                      </a:r>
                    </a:p>
                    <a:p>
                      <a:pPr algn="ctr">
                        <a:buNone/>
                      </a:pPr>
                      <a:r>
                        <a:rPr sz="2400"/>
                        <a:t>出生月份</a:t>
                      </a:r>
                    </a:p>
                  </a:txBody>
                  <a:tcPr anchor="ctr"/>
                </a:tc>
                <a:tc>
                  <a:txBody>
                    <a:bodyPr/>
                    <a:lstStyle/>
                    <a:p>
                      <a:pPr algn="ctr">
                        <a:buNone/>
                      </a:pPr>
                      <a:r>
                        <a:rPr sz="2400"/>
                        <a:t>表4-15-1</a:t>
                      </a:r>
                    </a:p>
                  </a:txBody>
                  <a:tcPr anchor="ctr"/>
                </a:tc>
                <a:tc>
                  <a:txBody>
                    <a:bodyPr/>
                    <a:lstStyle/>
                    <a:p>
                      <a:r>
                        <a:rPr sz="2400"/>
                        <a:t>統計10/15具正式學籍且在學者；年齡按出生月份計算</a:t>
                      </a:r>
                    </a:p>
                  </a:txBody>
                  <a:tcPr anchor="ctr"/>
                </a:tc>
                <a:extLst>
                  <a:ext uri="{0D108BD9-81ED-4DB2-BD59-A6C34878D82A}">
                    <a16:rowId xmlns:a16="http://schemas.microsoft.com/office/drawing/2014/main" val="10003"/>
                  </a:ext>
                </a:extLst>
              </a:tr>
              <a:tr h="914068">
                <a:tc>
                  <a:txBody>
                    <a:bodyPr/>
                    <a:lstStyle/>
                    <a:p>
                      <a:r>
                        <a:rPr sz="2400"/>
                        <a:t>跨表核對</a:t>
                      </a:r>
                    </a:p>
                  </a:txBody>
                  <a:tcPr anchor="ctr"/>
                </a:tc>
                <a:tc>
                  <a:txBody>
                    <a:bodyPr/>
                    <a:lstStyle/>
                    <a:p>
                      <a:pPr algn="ctr">
                        <a:buNone/>
                      </a:pPr>
                      <a:r>
                        <a:rPr sz="2400"/>
                        <a:t>招生、註冊、</a:t>
                      </a:r>
                      <a:br/>
                      <a:r>
                        <a:rPr sz="2400"/>
                        <a:t>完成／退學、年齡</a:t>
                      </a:r>
                    </a:p>
                  </a:txBody>
                  <a:tcPr anchor="ctr"/>
                </a:tc>
                <a:tc>
                  <a:txBody>
                    <a:bodyPr/>
                    <a:lstStyle/>
                    <a:p>
                      <a:pPr algn="ctr">
                        <a:buNone/>
                      </a:pPr>
                      <a:r>
                        <a:rPr sz="2400"/>
                        <a:t>上述表冊</a:t>
                      </a:r>
                    </a:p>
                  </a:txBody>
                  <a:tcPr anchor="ctr"/>
                </a:tc>
                <a:tc>
                  <a:txBody>
                    <a:bodyPr/>
                    <a:lstStyle/>
                    <a:p>
                      <a:r>
                        <a:rPr sz="2400"/>
                        <a:t>依各表定義、填報期別與統計母體檢查一致性</a:t>
                      </a:r>
                    </a:p>
                  </a:txBody>
                  <a:tcPr anchor="ctr"/>
                </a:tc>
                <a:extLst>
                  <a:ext uri="{0D108BD9-81ED-4DB2-BD59-A6C34878D82A}">
                    <a16:rowId xmlns:a16="http://schemas.microsoft.com/office/drawing/2014/main" val="10004"/>
                  </a:ext>
                </a:extLst>
              </a:tr>
            </a:tbl>
          </a:graphicData>
        </a:graphic>
      </p:graphicFrame>
      <p:sp>
        <p:nvSpPr>
          <p:cNvPr id="4" name="標題 3">
            <a:extLst>
              <a:ext uri="{FF2B5EF4-FFF2-40B4-BE49-F238E27FC236}">
                <a16:creationId xmlns:a16="http://schemas.microsoft.com/office/drawing/2014/main" id="{82DED7BE-9B95-4330-9555-B2137299F7C3}"/>
              </a:ext>
            </a:extLst>
          </p:cNvPr>
          <p:cNvSpPr>
            <a:spLocks noGrp="1"/>
          </p:cNvSpPr>
          <p:nvPr>
            <p:ph type="title"/>
          </p:nvPr>
        </p:nvSpPr>
        <p:spPr/>
        <p:txBody>
          <a:bodyPr/>
          <a:lstStyle/>
          <a:p>
            <a:r>
              <a:t>30+計畫資料須依表冊檢核關係相互核對</a:t>
            </a:r>
          </a:p>
        </p:txBody>
      </p:sp>
      <p:sp>
        <p:nvSpPr>
          <p:cNvPr id="5" name="文字版面配置區 4">
            <a:extLst>
              <a:ext uri="{FF2B5EF4-FFF2-40B4-BE49-F238E27FC236}">
                <a16:creationId xmlns:a16="http://schemas.microsoft.com/office/drawing/2014/main" id="{6DA6EAB5-BED5-4BEB-906E-1F975F318742}"/>
              </a:ext>
            </a:extLst>
          </p:cNvPr>
          <p:cNvSpPr>
            <a:spLocks noGrp="1"/>
          </p:cNvSpPr>
          <p:nvPr>
            <p:ph type="body" idx="15"/>
          </p:nvPr>
        </p:nvSpPr>
        <p:spPr/>
        <p:txBody>
          <a:bodyPr/>
          <a:lstStyle/>
          <a:p>
            <a:r>
              <a:rPr dirty="0"/>
              <a:t>0</a:t>
            </a:r>
            <a:r>
              <a:rPr lang="en-US" dirty="0"/>
              <a:t>2</a:t>
            </a:r>
            <a:endParaRPr dirty="0"/>
          </a:p>
        </p:txBody>
      </p:sp>
      <p:sp>
        <p:nvSpPr>
          <p:cNvPr id="9" name="文字方塊 8">
            <a:extLst>
              <a:ext uri="{FF2B5EF4-FFF2-40B4-BE49-F238E27FC236}">
                <a16:creationId xmlns:a16="http://schemas.microsoft.com/office/drawing/2014/main" id="{299D8B30-3001-496B-AA8F-4396A934111D}"/>
              </a:ext>
            </a:extLst>
          </p:cNvPr>
          <p:cNvSpPr>
            <a:spLocks noGrp="1"/>
          </p:cNvSpPr>
          <p:nvPr/>
        </p:nvSpPr>
        <p:spPr>
          <a:xfrm>
            <a:off x="6111168" y="5892867"/>
            <a:ext cx="5694362" cy="461665"/>
          </a:xfrm>
          <a:prstGeom prst="rect">
            <a:avLst/>
          </a:prstGeom>
          <a:noFill/>
        </p:spPr>
        <p:txBody>
          <a:bodyPr wrap="square">
            <a:spAutoFit/>
          </a:bodyPr>
          <a:lstStyle/>
          <a:p>
            <a:endParaRPr/>
          </a:p>
        </p:txBody>
      </p:sp>
    </p:spTree>
    <p:extLst>
      <p:ext uri="{BB962C8B-B14F-4D97-AF65-F5344CB8AC3E}">
        <p14:creationId xmlns:p14="http://schemas.microsoft.com/office/powerpoint/2010/main" val="39754460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EFAFA808-0D9F-43ED-9F96-08B62BD12A1F}"/>
              </a:ext>
            </a:extLst>
          </p:cNvPr>
          <p:cNvSpPr>
            <a:spLocks noGrp="1"/>
          </p:cNvSpPr>
          <p:nvPr>
            <p:ph type="sldNum" idx="12"/>
          </p:nvPr>
        </p:nvSpPr>
        <p:spPr/>
        <p:txBody>
          <a:bodyPr/>
          <a:lstStyle/>
          <a:p>
            <a:fld id="{CCF91274-D221-1BB4-3BF9-836E3AD31EBE}" type="slidenum">
              <a:t>17</a:t>
            </a:fld>
            <a:endParaRPr/>
          </a:p>
        </p:txBody>
      </p:sp>
      <p:sp>
        <p:nvSpPr>
          <p:cNvPr id="4" name="標題 3">
            <a:extLst>
              <a:ext uri="{FF2B5EF4-FFF2-40B4-BE49-F238E27FC236}">
                <a16:creationId xmlns:a16="http://schemas.microsoft.com/office/drawing/2014/main" id="{EA0737AA-B1CF-419D-B261-43FDA0391260}"/>
              </a:ext>
            </a:extLst>
          </p:cNvPr>
          <p:cNvSpPr>
            <a:spLocks noGrp="1"/>
          </p:cNvSpPr>
          <p:nvPr>
            <p:ph type="title"/>
          </p:nvPr>
        </p:nvSpPr>
        <p:spPr/>
        <p:txBody>
          <a:bodyPr/>
          <a:lstStyle/>
          <a:p>
            <a:r>
              <a:t>表2-1-2｜招生方式選項調整</a:t>
            </a:r>
          </a:p>
        </p:txBody>
      </p:sp>
      <p:sp>
        <p:nvSpPr>
          <p:cNvPr id="5" name="文字版面配置區 4">
            <a:extLst>
              <a:ext uri="{FF2B5EF4-FFF2-40B4-BE49-F238E27FC236}">
                <a16:creationId xmlns:a16="http://schemas.microsoft.com/office/drawing/2014/main" id="{9B9B2B86-4087-49A0-8C02-AE8CD8F8EB44}"/>
              </a:ext>
            </a:extLst>
          </p:cNvPr>
          <p:cNvSpPr>
            <a:spLocks noGrp="1"/>
          </p:cNvSpPr>
          <p:nvPr>
            <p:ph type="body" idx="15"/>
          </p:nvPr>
        </p:nvSpPr>
        <p:spPr/>
        <p:txBody>
          <a:bodyPr/>
          <a:lstStyle/>
          <a:p>
            <a:r>
              <a:rPr dirty="0"/>
              <a:t>0</a:t>
            </a:r>
            <a:r>
              <a:rPr lang="en-US" dirty="0"/>
              <a:t>3</a:t>
            </a:r>
            <a:endParaRPr dirty="0"/>
          </a:p>
        </p:txBody>
      </p:sp>
      <p:graphicFrame>
        <p:nvGraphicFramePr>
          <p:cNvPr id="14" name="內容版面配置區 8"/>
          <p:cNvGraphicFramePr/>
          <p:nvPr/>
        </p:nvGraphicFramePr>
        <p:xfrm>
          <a:off x="214817" y="1282397"/>
          <a:ext cx="11693170" cy="958539"/>
        </p:xfrm>
        <a:graphic>
          <a:graphicData uri="http://schemas.openxmlformats.org/drawingml/2006/table">
            <a:tbl>
              <a:tblPr firstRow="1" firstCol="1" bandRow="1">
                <a:tableStyleId>{5C22544A-7EE6-4342-B048-85BDC9FD1C3A}</a:tableStyleId>
              </a:tblPr>
              <a:tblGrid>
                <a:gridCol w="734255">
                  <a:extLst>
                    <a:ext uri="{9D8B030D-6E8A-4147-A177-3AD203B41FA5}">
                      <a16:colId xmlns:a16="http://schemas.microsoft.com/office/drawing/2014/main" val="20000"/>
                    </a:ext>
                  </a:extLst>
                </a:gridCol>
                <a:gridCol w="734255">
                  <a:extLst>
                    <a:ext uri="{9D8B030D-6E8A-4147-A177-3AD203B41FA5}">
                      <a16:colId xmlns:a16="http://schemas.microsoft.com/office/drawing/2014/main" val="20001"/>
                    </a:ext>
                  </a:extLst>
                </a:gridCol>
                <a:gridCol w="1496291">
                  <a:extLst>
                    <a:ext uri="{9D8B030D-6E8A-4147-A177-3AD203B41FA5}">
                      <a16:colId xmlns:a16="http://schemas.microsoft.com/office/drawing/2014/main" val="20002"/>
                    </a:ext>
                  </a:extLst>
                </a:gridCol>
                <a:gridCol w="1598122">
                  <a:extLst>
                    <a:ext uri="{9D8B030D-6E8A-4147-A177-3AD203B41FA5}">
                      <a16:colId xmlns:a16="http://schemas.microsoft.com/office/drawing/2014/main" val="20003"/>
                    </a:ext>
                  </a:extLst>
                </a:gridCol>
                <a:gridCol w="1598122">
                  <a:extLst>
                    <a:ext uri="{9D8B030D-6E8A-4147-A177-3AD203B41FA5}">
                      <a16:colId xmlns:a16="http://schemas.microsoft.com/office/drawing/2014/main" val="20004"/>
                    </a:ext>
                  </a:extLst>
                </a:gridCol>
                <a:gridCol w="1598122">
                  <a:extLst>
                    <a:ext uri="{9D8B030D-6E8A-4147-A177-3AD203B41FA5}">
                      <a16:colId xmlns:a16="http://schemas.microsoft.com/office/drawing/2014/main" val="20005"/>
                    </a:ext>
                  </a:extLst>
                </a:gridCol>
                <a:gridCol w="1598122">
                  <a:extLst>
                    <a:ext uri="{9D8B030D-6E8A-4147-A177-3AD203B41FA5}">
                      <a16:colId xmlns:a16="http://schemas.microsoft.com/office/drawing/2014/main" val="20006"/>
                    </a:ext>
                  </a:extLst>
                </a:gridCol>
                <a:gridCol w="1598122">
                  <a:extLst>
                    <a:ext uri="{9D8B030D-6E8A-4147-A177-3AD203B41FA5}">
                      <a16:colId xmlns:a16="http://schemas.microsoft.com/office/drawing/2014/main" val="20007"/>
                    </a:ext>
                  </a:extLst>
                </a:gridCol>
                <a:gridCol w="737759">
                  <a:extLst>
                    <a:ext uri="{9D8B030D-6E8A-4147-A177-3AD203B41FA5}">
                      <a16:colId xmlns:a16="http://schemas.microsoft.com/office/drawing/2014/main" val="20008"/>
                    </a:ext>
                  </a:extLst>
                </a:gridCol>
              </a:tblGrid>
              <a:tr h="958539">
                <a:tc>
                  <a:txBody>
                    <a:bodyPr/>
                    <a:lstStyle/>
                    <a:p>
                      <a:pPr algn="ctr">
                        <a:buNone/>
                      </a:pPr>
                      <a:r>
                        <a:rPr sz="1600" b="0">
                          <a:solidFill>
                            <a:schemeClr val="bg1">
                              <a:lumMod val="65000"/>
                            </a:schemeClr>
                          </a:solidFill>
                        </a:rPr>
                        <a:t>系所</a:t>
                      </a:r>
                      <a:endParaRPr sz="1600" b="0" kern="100">
                        <a:solidFill>
                          <a:schemeClr val="bg1">
                            <a:lumMod val="65000"/>
                          </a:schemeClr>
                        </a:solidFill>
                        <a:latin typeface="Calibri"/>
                        <a:ea typeface="Calibri"/>
                        <a:cs typeface="Calibri"/>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b="0">
                          <a:solidFill>
                            <a:schemeClr val="bg1">
                              <a:lumMod val="65000"/>
                            </a:schemeClr>
                          </a:solidFill>
                        </a:rPr>
                        <a:t>學制</a:t>
                      </a:r>
                      <a:endParaRPr sz="1600" b="0" kern="100">
                        <a:solidFill>
                          <a:schemeClr val="bg1">
                            <a:lumMod val="65000"/>
                          </a:schemeClr>
                        </a:solidFill>
                        <a:latin typeface="Calibri"/>
                        <a:ea typeface="Calibri"/>
                        <a:cs typeface="Calibri"/>
                      </a:endParaRPr>
                    </a:p>
                  </a:txBody>
                  <a:tcPr marL="17780" marR="17780" marT="0" marB="0" anchor="ctr">
                    <a:lnL w="12700" cmpd="sng">
                      <a:solidFill>
                        <a:schemeClr val="tx1"/>
                      </a:solidFill>
                      <a:prstDash val="solid"/>
                    </a:lnL>
                    <a:lnR w="381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2400" b="0">
                          <a:solidFill>
                            <a:schemeClr val="tx1"/>
                          </a:solidFill>
                        </a:rPr>
                        <a:t>招生方式</a:t>
                      </a:r>
                      <a:endParaRPr sz="2400" b="0" kern="100">
                        <a:solidFill>
                          <a:schemeClr val="tx1"/>
                        </a:solidFill>
                        <a:latin typeface="Calibri"/>
                        <a:ea typeface="Calibri"/>
                        <a:cs typeface="Calibri"/>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1600" b="0">
                          <a:solidFill>
                            <a:schemeClr val="bg1">
                              <a:lumMod val="65000"/>
                            </a:schemeClr>
                          </a:solidFill>
                        </a:rPr>
                        <a:t>特種生身分別</a:t>
                      </a:r>
                      <a:endParaRPr sz="1600" b="0" kern="100">
                        <a:solidFill>
                          <a:schemeClr val="bg1">
                            <a:lumMod val="65000"/>
                          </a:schemeClr>
                        </a:solidFill>
                        <a:latin typeface="Calibri"/>
                        <a:ea typeface="Calibri"/>
                        <a:cs typeface="Calibri"/>
                      </a:endParaRPr>
                    </a:p>
                  </a:txBody>
                  <a:tcPr marL="17780" marR="17780" marT="0" marB="0" anchor="ctr">
                    <a:lnL w="381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b="0">
                          <a:solidFill>
                            <a:schemeClr val="bg1">
                              <a:lumMod val="65000"/>
                            </a:schemeClr>
                          </a:solidFill>
                        </a:rPr>
                        <a:t>核定外加名額</a:t>
                      </a:r>
                      <a:endParaRPr sz="1600" b="0" kern="100">
                        <a:solidFill>
                          <a:schemeClr val="bg1">
                            <a:lumMod val="65000"/>
                          </a:schemeClr>
                        </a:solidFill>
                        <a:latin typeface="Calibri"/>
                        <a:ea typeface="Calibri"/>
                        <a:cs typeface="Calibri"/>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b="0">
                          <a:solidFill>
                            <a:schemeClr val="bg1">
                              <a:lumMod val="65000"/>
                            </a:schemeClr>
                          </a:solidFill>
                        </a:rPr>
                        <a:t>實際註冊人數</a:t>
                      </a:r>
                      <a:endParaRPr sz="1600" b="0" kern="100">
                        <a:solidFill>
                          <a:schemeClr val="bg1">
                            <a:lumMod val="65000"/>
                          </a:schemeClr>
                        </a:solidFill>
                        <a:latin typeface="Calibri"/>
                        <a:ea typeface="Calibri"/>
                        <a:cs typeface="Calibri"/>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b="0">
                          <a:solidFill>
                            <a:schemeClr val="bg1">
                              <a:lumMod val="65000"/>
                            </a:schemeClr>
                          </a:solidFill>
                        </a:rPr>
                        <a:t>增額錄取實際註冊人數</a:t>
                      </a:r>
                      <a:endParaRPr sz="1600" b="0" kern="100">
                        <a:solidFill>
                          <a:schemeClr val="bg1">
                            <a:lumMod val="65000"/>
                          </a:schemeClr>
                        </a:solidFill>
                        <a:latin typeface="Calibri"/>
                        <a:ea typeface="Calibri"/>
                        <a:cs typeface="Calibri"/>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b="0">
                          <a:solidFill>
                            <a:schemeClr val="bg1">
                              <a:lumMod val="65000"/>
                            </a:schemeClr>
                          </a:solidFill>
                        </a:rPr>
                        <a:t>教育部核准增額錄取</a:t>
                      </a:r>
                      <a:endParaRPr sz="1600" b="0" kern="100">
                        <a:solidFill>
                          <a:schemeClr val="bg1">
                            <a:lumMod val="65000"/>
                          </a:schemeClr>
                        </a:solidFill>
                        <a:latin typeface="Calibri"/>
                        <a:ea typeface="Calibri"/>
                        <a:cs typeface="Calibri"/>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b="0">
                          <a:solidFill>
                            <a:schemeClr val="bg1">
                              <a:lumMod val="65000"/>
                            </a:schemeClr>
                          </a:solidFill>
                        </a:rPr>
                        <a:t>備註</a:t>
                      </a:r>
                      <a:endParaRPr sz="1600" b="0" kern="100">
                        <a:solidFill>
                          <a:schemeClr val="bg1">
                            <a:lumMod val="65000"/>
                          </a:schemeClr>
                        </a:solidFill>
                        <a:latin typeface="Calibri"/>
                        <a:ea typeface="Calibri"/>
                        <a:cs typeface="Calibri"/>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extLst>
                  <a:ext uri="{0D108BD9-81ED-4DB2-BD59-A6C34878D82A}">
                    <a16:rowId xmlns:a16="http://schemas.microsoft.com/office/drawing/2014/main" val="10000"/>
                  </a:ext>
                </a:extLst>
              </a:tr>
            </a:tbl>
          </a:graphicData>
        </a:graphic>
      </p:graphicFrame>
      <p:sp>
        <p:nvSpPr>
          <p:cNvPr id="8" name="內容版面配置區 3">
            <a:extLst>
              <a:ext uri="{FF2B5EF4-FFF2-40B4-BE49-F238E27FC236}">
                <a16:creationId xmlns:a16="http://schemas.microsoft.com/office/drawing/2014/main" id="{2F048CC5-40CA-4902-A77E-B848E32618D3}"/>
              </a:ext>
            </a:extLst>
          </p:cNvPr>
          <p:cNvSpPr>
            <a:spLocks noGrp="1"/>
          </p:cNvSpPr>
          <p:nvPr/>
        </p:nvSpPr>
        <p:spPr>
          <a:xfrm>
            <a:off x="1383454" y="2728115"/>
            <a:ext cx="10431451" cy="1401770"/>
          </a:xfrm>
          <a:prstGeom prst="rect">
            <a:avLst/>
          </a:prstGeom>
          <a:solidFill>
            <a:srgbClr val="F5E4DF"/>
          </a:solidFill>
        </p:spPr>
        <p:txBody>
          <a:bodyPr vert="horz" lIns="91440" tIns="45720" rIns="91440" bIns="45720">
            <a:normAutofit/>
          </a:bodyPr>
          <a:lstStyle>
            <a:lvl1pPr marL="228584" indent="-228584" algn="l" defTabSz="914332">
              <a:lnSpc>
                <a:spcPct val="100000"/>
              </a:lnSpc>
              <a:spcBef>
                <a:spcPts val="1000"/>
              </a:spcBef>
              <a:buFont typeface="Wingdings"/>
              <a:buChar char="u"/>
              <a:defRPr sz="2400" kern="1200" baseline="0">
                <a:solidFill>
                  <a:schemeClr val="tx1"/>
                </a:solidFill>
                <a:latin typeface="Arial"/>
                <a:ea typeface="Arial"/>
                <a:cs typeface="Arial"/>
              </a:defRPr>
            </a:lvl1pPr>
            <a:lvl2pPr marL="685750" indent="-228584" algn="l" defTabSz="914332">
              <a:lnSpc>
                <a:spcPct val="100000"/>
              </a:lnSpc>
              <a:spcBef>
                <a:spcPts val="500"/>
              </a:spcBef>
              <a:buFont typeface="Arial"/>
              <a:buChar char="•"/>
              <a:defRPr sz="2400" kern="1200" baseline="0">
                <a:solidFill>
                  <a:schemeClr val="tx1"/>
                </a:solidFill>
                <a:latin typeface="Arial"/>
                <a:ea typeface="Arial"/>
                <a:cs typeface="Arial"/>
              </a:defRPr>
            </a:lvl2pPr>
            <a:lvl3pPr marL="1142914" indent="-228584" algn="l" defTabSz="914332">
              <a:lnSpc>
                <a:spcPct val="100000"/>
              </a:lnSpc>
              <a:spcBef>
                <a:spcPts val="500"/>
              </a:spcBef>
              <a:buFont typeface="Arial"/>
              <a:buChar char="•"/>
              <a:defRPr sz="2000" kern="1200" baseline="0">
                <a:solidFill>
                  <a:schemeClr val="tx1"/>
                </a:solidFill>
                <a:latin typeface="Arial"/>
                <a:ea typeface="Arial"/>
                <a:cs typeface="Arial"/>
              </a:defRPr>
            </a:lvl3pPr>
            <a:lvl4pPr marL="1600080" indent="-228584" algn="l" defTabSz="914332">
              <a:lnSpc>
                <a:spcPct val="100000"/>
              </a:lnSpc>
              <a:spcBef>
                <a:spcPts val="500"/>
              </a:spcBef>
              <a:buFont typeface="Arial"/>
              <a:buChar char="•"/>
              <a:defRPr sz="1800" kern="1200" baseline="0">
                <a:solidFill>
                  <a:schemeClr val="tx1"/>
                </a:solidFill>
                <a:latin typeface="Arial"/>
                <a:ea typeface="Arial"/>
                <a:cs typeface="Arial"/>
              </a:defRPr>
            </a:lvl4pPr>
            <a:lvl5pPr marL="2057247" indent="-228584" algn="l" defTabSz="914332">
              <a:lnSpc>
                <a:spcPct val="100000"/>
              </a:lnSpc>
              <a:spcBef>
                <a:spcPts val="500"/>
              </a:spcBef>
              <a:buFont typeface="Arial"/>
              <a:buChar char="•"/>
              <a:defRPr sz="1800" kern="1200" baseline="0">
                <a:solidFill>
                  <a:schemeClr val="tx1"/>
                </a:solidFill>
                <a:latin typeface="Arial"/>
                <a:ea typeface="Arial"/>
                <a:cs typeface="Arial"/>
              </a:defRPr>
            </a:lvl5pPr>
            <a:lvl6pPr marL="2514412" indent="-228584" algn="l" defTabSz="914332">
              <a:lnSpc>
                <a:spcPct val="90000"/>
              </a:lnSpc>
              <a:spcBef>
                <a:spcPts val="500"/>
              </a:spcBef>
              <a:buFont typeface="Arial"/>
              <a:buChar char="•"/>
              <a:defRPr sz="1800" kern="1200">
                <a:solidFill>
                  <a:schemeClr val="tx1"/>
                </a:solidFill>
                <a:latin typeface="+mn-lt"/>
                <a:ea typeface="+mn-lt"/>
                <a:cs typeface="+mn-lt"/>
              </a:defRPr>
            </a:lvl6pPr>
            <a:lvl7pPr marL="2971578" indent="-228584" algn="l" defTabSz="914332">
              <a:lnSpc>
                <a:spcPct val="90000"/>
              </a:lnSpc>
              <a:spcBef>
                <a:spcPts val="500"/>
              </a:spcBef>
              <a:buFont typeface="Arial"/>
              <a:buChar char="•"/>
              <a:defRPr sz="1800" kern="1200">
                <a:solidFill>
                  <a:schemeClr val="tx1"/>
                </a:solidFill>
                <a:latin typeface="+mn-lt"/>
                <a:ea typeface="+mn-lt"/>
                <a:cs typeface="+mn-lt"/>
              </a:defRPr>
            </a:lvl7pPr>
            <a:lvl8pPr marL="3428744" indent="-228584" algn="l" defTabSz="914332">
              <a:lnSpc>
                <a:spcPct val="90000"/>
              </a:lnSpc>
              <a:spcBef>
                <a:spcPts val="500"/>
              </a:spcBef>
              <a:buFont typeface="Arial"/>
              <a:buChar char="•"/>
              <a:defRPr sz="1800" kern="1200">
                <a:solidFill>
                  <a:schemeClr val="tx1"/>
                </a:solidFill>
                <a:latin typeface="+mn-lt"/>
                <a:ea typeface="+mn-lt"/>
                <a:cs typeface="+mn-lt"/>
              </a:defRPr>
            </a:lvl8pPr>
            <a:lvl9pPr marL="3885910" indent="-228584" algn="l" defTabSz="914332">
              <a:lnSpc>
                <a:spcPct val="90000"/>
              </a:lnSpc>
              <a:spcBef>
                <a:spcPts val="500"/>
              </a:spcBef>
              <a:buFont typeface="Arial"/>
              <a:buChar char="•"/>
              <a:defRPr sz="1800" kern="1200">
                <a:solidFill>
                  <a:schemeClr val="tx1"/>
                </a:solidFill>
                <a:latin typeface="+mn-lt"/>
                <a:ea typeface="+mn-lt"/>
                <a:cs typeface="+mn-lt"/>
              </a:defRPr>
            </a:lvl9pPr>
          </a:lstStyle>
          <a:p>
            <a:pPr marL="2514600" indent="-2514600">
              <a:lnSpc>
                <a:spcPct val="120000"/>
              </a:lnSpc>
              <a:spcBef>
                <a:spcPts val="600"/>
              </a:spcBef>
              <a:buNone/>
            </a:pPr>
            <a:r>
              <a:rPr b="1">
                <a:latin typeface="微軟正黑體"/>
                <a:ea typeface="微軟正黑體"/>
                <a:cs typeface="微軟正黑體"/>
              </a:rPr>
              <a:t>招生方式-</a:t>
            </a:r>
            <a:r>
              <a:rPr b="1">
                <a:solidFill>
                  <a:srgbClr val="FF0000"/>
                </a:solidFill>
                <a:latin typeface="微軟正黑體"/>
                <a:ea typeface="微軟正黑體"/>
                <a:cs typeface="微軟正黑體"/>
              </a:rPr>
              <a:t>「高中生申請入學」</a:t>
            </a:r>
          </a:p>
          <a:p>
            <a:pPr marL="342874" indent="-342874">
              <a:lnSpc>
                <a:spcPct val="120000"/>
              </a:lnSpc>
              <a:spcBef>
                <a:spcPts val="600"/>
              </a:spcBef>
              <a:buFont typeface="Wingdings"/>
              <a:buChar char=""/>
            </a:pPr>
            <a:r>
              <a:rPr>
                <a:latin typeface="微軟正黑體"/>
                <a:ea typeface="微軟正黑體"/>
                <a:cs typeface="微軟正黑體"/>
              </a:rPr>
              <a:t>自115學年度起，</a:t>
            </a:r>
            <a:r>
              <a:rPr b="1">
                <a:solidFill>
                  <a:srgbClr val="FF0000"/>
                </a:solidFill>
                <a:latin typeface="微軟正黑體"/>
                <a:ea typeface="微軟正黑體"/>
                <a:cs typeface="微軟正黑體"/>
              </a:rPr>
              <a:t>外加名額入學管道不再提供此選項</a:t>
            </a:r>
            <a:endParaRPr kern="100">
              <a:latin typeface="微軟正黑體"/>
              <a:ea typeface="微軟正黑體"/>
              <a:cs typeface="微軟正黑體"/>
            </a:endParaRPr>
          </a:p>
        </p:txBody>
      </p:sp>
      <p:sp>
        <p:nvSpPr>
          <p:cNvPr id="9" name="Rectangle 2">
            <a:extLst>
              <a:ext uri="{FF2B5EF4-FFF2-40B4-BE49-F238E27FC236}">
                <a16:creationId xmlns:a16="http://schemas.microsoft.com/office/drawing/2014/main" id="{67883929-7455-4955-BF7F-84D859F02448}"/>
              </a:ext>
            </a:extLst>
          </p:cNvPr>
          <p:cNvSpPr>
            <a:spLocks noGrp="1"/>
          </p:cNvSpPr>
          <p:nvPr/>
        </p:nvSpPr>
        <p:spPr>
          <a:xfrm>
            <a:off x="246754" y="2685330"/>
            <a:ext cx="972666" cy="947433"/>
          </a:xfrm>
          <a:prstGeom prst="roundRect">
            <a:avLst/>
          </a:prstGeom>
          <a:solidFill>
            <a:srgbClr val="B87561"/>
          </a:solidFill>
          <a:ln>
            <a:noFill/>
          </a:ln>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2400">
                <a:solidFill>
                  <a:srgbClr val="FFFDF7"/>
                </a:solidFill>
              </a:rPr>
              <a:t>刪除選項</a:t>
            </a:r>
          </a:p>
        </p:txBody>
      </p:sp>
    </p:spTree>
    <p:extLst>
      <p:ext uri="{BB962C8B-B14F-4D97-AF65-F5344CB8AC3E}">
        <p14:creationId xmlns:p14="http://schemas.microsoft.com/office/powerpoint/2010/main" val="2286137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27663919-A67B-4A76-962B-9D2D06528CAD}"/>
              </a:ext>
            </a:extLst>
          </p:cNvPr>
          <p:cNvSpPr>
            <a:spLocks noGrp="1"/>
          </p:cNvSpPr>
          <p:nvPr>
            <p:ph type="sldNum" idx="12"/>
          </p:nvPr>
        </p:nvSpPr>
        <p:spPr/>
        <p:txBody>
          <a:bodyPr/>
          <a:lstStyle/>
          <a:p>
            <a:fld id="{844E025A-983C-6D44-79C6-4612AACD43FC}" type="slidenum">
              <a:t>18</a:t>
            </a:fld>
            <a:endParaRPr/>
          </a:p>
        </p:txBody>
      </p:sp>
      <p:sp>
        <p:nvSpPr>
          <p:cNvPr id="4" name="標題 3">
            <a:extLst>
              <a:ext uri="{FF2B5EF4-FFF2-40B4-BE49-F238E27FC236}">
                <a16:creationId xmlns:a16="http://schemas.microsoft.com/office/drawing/2014/main" id="{57CB4C66-5B01-49CB-B85B-81FC632E2D69}"/>
              </a:ext>
            </a:extLst>
          </p:cNvPr>
          <p:cNvSpPr>
            <a:spLocks noGrp="1"/>
          </p:cNvSpPr>
          <p:nvPr>
            <p:ph type="title"/>
          </p:nvPr>
        </p:nvSpPr>
        <p:spPr/>
        <p:txBody>
          <a:bodyPr/>
          <a:lstStyle/>
          <a:p>
            <a:r>
              <a:t>表2-1-2｜填報補充說明</a:t>
            </a:r>
          </a:p>
        </p:txBody>
      </p:sp>
      <p:sp>
        <p:nvSpPr>
          <p:cNvPr id="5" name="文字版面配置區 4">
            <a:extLst>
              <a:ext uri="{FF2B5EF4-FFF2-40B4-BE49-F238E27FC236}">
                <a16:creationId xmlns:a16="http://schemas.microsoft.com/office/drawing/2014/main" id="{A2E6F077-A6DF-4FD7-90E8-74B583DB4C4B}"/>
              </a:ext>
            </a:extLst>
          </p:cNvPr>
          <p:cNvSpPr>
            <a:spLocks noGrp="1"/>
          </p:cNvSpPr>
          <p:nvPr>
            <p:ph type="body" idx="15"/>
          </p:nvPr>
        </p:nvSpPr>
        <p:spPr/>
        <p:txBody>
          <a:bodyPr/>
          <a:lstStyle/>
          <a:p>
            <a:r>
              <a:rPr dirty="0"/>
              <a:t>0</a:t>
            </a:r>
            <a:r>
              <a:rPr lang="en-US" dirty="0"/>
              <a:t>3</a:t>
            </a:r>
            <a:endParaRPr dirty="0"/>
          </a:p>
        </p:txBody>
      </p:sp>
      <p:sp>
        <p:nvSpPr>
          <p:cNvPr id="6" name="內容版面配置區 2">
            <a:extLst>
              <a:ext uri="{FF2B5EF4-FFF2-40B4-BE49-F238E27FC236}">
                <a16:creationId xmlns:a16="http://schemas.microsoft.com/office/drawing/2014/main" id="{47263B23-DF44-4FF2-9BA2-AF1B0FEFBD2B}"/>
              </a:ext>
            </a:extLst>
          </p:cNvPr>
          <p:cNvSpPr>
            <a:spLocks noGrp="1"/>
          </p:cNvSpPr>
          <p:nvPr/>
        </p:nvSpPr>
        <p:spPr>
          <a:xfrm>
            <a:off x="565266" y="1114812"/>
            <a:ext cx="11325476" cy="1096373"/>
          </a:xfrm>
          <a:prstGeom prst="rect">
            <a:avLst/>
          </a:prstGeom>
          <a:solidFill>
            <a:srgbClr val="EEF3E8"/>
          </a:solidFill>
          <a:ln>
            <a:solidFill>
              <a:srgbClr val="EEF3E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a:buNone/>
              <a:defRPr>
                <a:solidFill>
                  <a:schemeClr val="lt1"/>
                </a:solidFill>
              </a:defRPr>
            </a:lvl1pPr>
            <a:lvl2pPr>
              <a:buNone/>
              <a:defRPr>
                <a:solidFill>
                  <a:schemeClr val="lt1"/>
                </a:solidFill>
              </a:defRPr>
            </a:lvl2pPr>
            <a:lvl3pPr>
              <a:buNone/>
              <a:defRPr>
                <a:solidFill>
                  <a:schemeClr val="lt1"/>
                </a:solidFill>
              </a:defRPr>
            </a:lvl3pPr>
            <a:lvl4pPr>
              <a:buNone/>
              <a:defRPr>
                <a:solidFill>
                  <a:schemeClr val="lt1"/>
                </a:solidFill>
              </a:defRPr>
            </a:lvl4pPr>
            <a:lvl5pPr>
              <a:buNone/>
              <a:defRPr>
                <a:solidFill>
                  <a:schemeClr val="lt1"/>
                </a:solidFill>
              </a:defRPr>
            </a:lvl5pPr>
            <a:lvl6pPr>
              <a:buNone/>
              <a:defRPr>
                <a:solidFill>
                  <a:schemeClr val="lt1"/>
                </a:solidFill>
              </a:defRPr>
            </a:lvl6pPr>
            <a:lvl7pPr>
              <a:buNone/>
              <a:defRPr>
                <a:solidFill>
                  <a:schemeClr val="lt1"/>
                </a:solidFill>
              </a:defRPr>
            </a:lvl7pPr>
            <a:lvl8pPr>
              <a:buNone/>
              <a:defRPr>
                <a:solidFill>
                  <a:schemeClr val="lt1"/>
                </a:solidFill>
              </a:defRPr>
            </a:lvl8pPr>
            <a:lvl9pPr>
              <a:buNone/>
              <a:defRPr>
                <a:solidFill>
                  <a:schemeClr val="lt1"/>
                </a:solidFill>
              </a:defRPr>
            </a:lvl9pPr>
          </a:lstStyle>
          <a:p>
            <a:pPr algn="l">
              <a:buNone/>
            </a:pPr>
            <a:r>
              <a:rPr sz="2800" b="1" dirty="0" err="1">
                <a:solidFill>
                  <a:srgbClr val="4A4842"/>
                </a:solidFill>
              </a:rPr>
              <a:t>本期新增蒐集</a:t>
            </a:r>
            <a:endParaRPr sz="2800" b="1" dirty="0">
              <a:solidFill>
                <a:srgbClr val="4A4842"/>
              </a:solidFill>
            </a:endParaRPr>
          </a:p>
          <a:p>
            <a:pPr marL="342900" indent="-342900" algn="l">
              <a:buFont typeface="Arial"/>
              <a:buChar char="•"/>
            </a:pPr>
            <a:r>
              <a:rPr sz="2400" dirty="0">
                <a:solidFill>
                  <a:srgbClr val="4A4842"/>
                </a:solidFill>
              </a:rPr>
              <a:t>11510期開始蒐集</a:t>
            </a:r>
            <a:r>
              <a:rPr sz="2400" b="1" dirty="0">
                <a:solidFill>
                  <a:srgbClr val="4A4842"/>
                </a:solidFill>
              </a:rPr>
              <a:t>「30+大學試辦計畫」</a:t>
            </a:r>
            <a:r>
              <a:rPr lang="zh-TW" altLang="en-US" sz="2400" dirty="0">
                <a:solidFill>
                  <a:srgbClr val="4A4842"/>
                </a:solidFill>
              </a:rPr>
              <a:t>新生</a:t>
            </a:r>
            <a:r>
              <a:rPr sz="2400" dirty="0" err="1">
                <a:solidFill>
                  <a:srgbClr val="4A4842"/>
                </a:solidFill>
              </a:rPr>
              <a:t>資料</a:t>
            </a:r>
            <a:r>
              <a:rPr sz="2400" dirty="0">
                <a:solidFill>
                  <a:srgbClr val="4A4842"/>
                </a:solidFill>
              </a:rPr>
              <a:t>。</a:t>
            </a:r>
          </a:p>
        </p:txBody>
      </p:sp>
      <p:sp>
        <p:nvSpPr>
          <p:cNvPr id="8" name="Rectangle 7">
            <a:extLst>
              <a:ext uri="{FF2B5EF4-FFF2-40B4-BE49-F238E27FC236}">
                <a16:creationId xmlns:a16="http://schemas.microsoft.com/office/drawing/2014/main" id="{83C9014D-A76B-4CF5-B755-5A52A412FDAC}"/>
              </a:ext>
            </a:extLst>
          </p:cNvPr>
          <p:cNvSpPr>
            <a:spLocks noGrp="1"/>
          </p:cNvSpPr>
          <p:nvPr/>
        </p:nvSpPr>
        <p:spPr>
          <a:xfrm>
            <a:off x="2776452" y="4346014"/>
            <a:ext cx="3591098" cy="1640576"/>
          </a:xfrm>
          <a:prstGeom prst="rect">
            <a:avLst/>
          </a:prstGeom>
          <a:solidFill>
            <a:schemeClr val="bg1">
              <a:lumMod val="95000"/>
              <a:alpha val="50196"/>
            </a:schemeClr>
          </a:solidFill>
          <a:ln w="57150">
            <a:solidFill>
              <a:srgbClr val="F4A3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r>
              <a:rPr sz="2400">
                <a:solidFill>
                  <a:srgbClr val="4F6B57"/>
                </a:solidFill>
              </a:rPr>
              <a:t>⭕</a:t>
            </a:r>
            <a:r>
              <a:rPr sz="2400" b="1">
                <a:solidFill>
                  <a:schemeClr val="tx1"/>
                </a:solidFill>
              </a:rPr>
              <a:t>可列計</a:t>
            </a:r>
          </a:p>
          <a:p>
            <a:r>
              <a:rPr sz="2400">
                <a:solidFill>
                  <a:schemeClr val="tx1"/>
                </a:solidFill>
              </a:rPr>
              <a:t>首次來臺就讀之境外生</a:t>
            </a:r>
            <a:endParaRPr sz="2400" kern="100">
              <a:solidFill>
                <a:schemeClr val="tx1"/>
              </a:solidFill>
              <a:latin typeface="微軟正黑體"/>
              <a:ea typeface="微軟正黑體"/>
              <a:cs typeface="微軟正黑體"/>
            </a:endParaRPr>
          </a:p>
        </p:txBody>
      </p:sp>
      <p:sp>
        <p:nvSpPr>
          <p:cNvPr id="9" name="Rectangle 7">
            <a:extLst>
              <a:ext uri="{FF2B5EF4-FFF2-40B4-BE49-F238E27FC236}">
                <a16:creationId xmlns:a16="http://schemas.microsoft.com/office/drawing/2014/main" id="{EB9BCCBC-E864-4C66-82DF-F4BB3A82C08C}"/>
              </a:ext>
            </a:extLst>
          </p:cNvPr>
          <p:cNvSpPr>
            <a:spLocks noGrp="1"/>
          </p:cNvSpPr>
          <p:nvPr/>
        </p:nvSpPr>
        <p:spPr>
          <a:xfrm>
            <a:off x="6600305" y="4346013"/>
            <a:ext cx="5290437" cy="1640577"/>
          </a:xfrm>
          <a:prstGeom prst="rect">
            <a:avLst/>
          </a:prstGeom>
          <a:solidFill>
            <a:schemeClr val="bg1">
              <a:lumMod val="95000"/>
              <a:alpha val="50196"/>
            </a:schemeClr>
          </a:solidFill>
          <a:ln w="57150">
            <a:solidFill>
              <a:srgbClr val="F4A3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r>
              <a:rPr sz="2400">
                <a:solidFill>
                  <a:srgbClr val="C00000"/>
                </a:solidFill>
              </a:rPr>
              <a:t>❌</a:t>
            </a:r>
            <a:r>
              <a:rPr sz="2400" b="1">
                <a:solidFill>
                  <a:schemeClr val="tx1"/>
                </a:solidFill>
              </a:rPr>
              <a:t>不得重複列計</a:t>
            </a:r>
            <a:endParaRPr sz="2400">
              <a:solidFill>
                <a:schemeClr val="tx1"/>
              </a:solidFill>
            </a:endParaRPr>
          </a:p>
          <a:p>
            <a:r>
              <a:rPr sz="2400">
                <a:solidFill>
                  <a:schemeClr val="tx1"/>
                </a:solidFill>
              </a:rPr>
              <a:t>已在臺就讀學士班，後續轉入新型專班就讀大三、大四年級者</a:t>
            </a:r>
            <a:endParaRPr sz="2400" kern="100">
              <a:solidFill>
                <a:schemeClr val="tx1"/>
              </a:solidFill>
              <a:latin typeface="微軟正黑體"/>
              <a:ea typeface="微軟正黑體"/>
              <a:cs typeface="微軟正黑體"/>
            </a:endParaRPr>
          </a:p>
        </p:txBody>
      </p:sp>
      <p:sp>
        <p:nvSpPr>
          <p:cNvPr id="12" name="Rectangle 2">
            <a:extLst>
              <a:ext uri="{FF2B5EF4-FFF2-40B4-BE49-F238E27FC236}">
                <a16:creationId xmlns:a16="http://schemas.microsoft.com/office/drawing/2014/main" id="{422CECCA-339B-4110-B4AC-9D4171087D29}"/>
              </a:ext>
            </a:extLst>
          </p:cNvPr>
          <p:cNvSpPr>
            <a:spLocks noGrp="1"/>
          </p:cNvSpPr>
          <p:nvPr/>
        </p:nvSpPr>
        <p:spPr>
          <a:xfrm>
            <a:off x="565266" y="4251915"/>
            <a:ext cx="1778923" cy="1096372"/>
          </a:xfrm>
          <a:prstGeom prst="roundRect">
            <a:avLst/>
          </a:prstGeom>
          <a:solidFill>
            <a:srgbClr val="C9A66B"/>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buNone/>
              <a:defRPr sz="1875" b="1">
                <a:solidFill>
                  <a:srgbClr val="FFFFFF"/>
                </a:solidFill>
              </a:defRPr>
            </a:pPr>
            <a:r>
              <a:rPr sz="1875" b="1">
                <a:solidFill>
                  <a:srgbClr val="FFFFFF"/>
                </a:solidFill>
              </a:rPr>
              <a:t>學生是否列計</a:t>
            </a:r>
          </a:p>
        </p:txBody>
      </p:sp>
      <p:sp>
        <p:nvSpPr>
          <p:cNvPr id="13" name="新型專班定義背景">
            <a:extLst>
              <a:ext uri="{FF2B5EF4-FFF2-40B4-BE49-F238E27FC236}">
                <a16:creationId xmlns:a16="http://schemas.microsoft.com/office/drawing/2014/main" id="{676996F6-1881-4674-991C-BEA13F82C2E2}"/>
              </a:ext>
            </a:extLst>
          </p:cNvPr>
          <p:cNvSpPr>
            <a:spLocks noGrp="1"/>
          </p:cNvSpPr>
          <p:nvPr/>
        </p:nvSpPr>
        <p:spPr>
          <a:xfrm>
            <a:off x="588169" y="2386108"/>
            <a:ext cx="11325511" cy="1640586"/>
          </a:xfrm>
          <a:prstGeom prst="rect">
            <a:avLst/>
          </a:prstGeom>
          <a:solidFill>
            <a:srgbClr val="F7EEDB"/>
          </a:solidFill>
          <a:ln w="0">
            <a:noFill/>
            <a:prstDash val="solid"/>
          </a:ln>
        </p:spPr>
        <p:txBody>
          <a:bodyPr/>
          <a:lstStyle/>
          <a:p>
            <a:endParaRPr/>
          </a:p>
        </p:txBody>
      </p:sp>
      <p:sp>
        <p:nvSpPr>
          <p:cNvPr id="14" name="新型專班定義標題">
            <a:extLst>
              <a:ext uri="{FF2B5EF4-FFF2-40B4-BE49-F238E27FC236}">
                <a16:creationId xmlns:a16="http://schemas.microsoft.com/office/drawing/2014/main" id="{3BEDE4A6-13AF-4B38-9195-D1556DB2FEE0}"/>
              </a:ext>
            </a:extLst>
          </p:cNvPr>
          <p:cNvSpPr>
            <a:spLocks noGrp="1"/>
          </p:cNvSpPr>
          <p:nvPr/>
        </p:nvSpPr>
        <p:spPr>
          <a:xfrm>
            <a:off x="781050" y="2533650"/>
            <a:ext cx="10668000" cy="361950"/>
          </a:xfrm>
          <a:prstGeom prst="rect">
            <a:avLst/>
          </a:prstGeom>
          <a:noFill/>
          <a:ln w="0">
            <a:noFill/>
            <a:prstDash val="solid"/>
          </a:ln>
        </p:spPr>
        <p:txBody>
          <a:bodyPr/>
          <a:lstStyle/>
          <a:p>
            <a:pPr>
              <a:buNone/>
              <a:defRPr sz="2100" b="1">
                <a:solidFill>
                  <a:srgbClr val="454542"/>
                </a:solidFill>
              </a:defRPr>
            </a:pPr>
            <a:r>
              <a:rPr sz="2100" b="1">
                <a:solidFill>
                  <a:srgbClr val="454542"/>
                </a:solidFill>
              </a:rPr>
              <a:t>本表所稱「新型專班」</a:t>
            </a:r>
          </a:p>
        </p:txBody>
      </p:sp>
      <p:sp>
        <p:nvSpPr>
          <p:cNvPr id="15" name="學士階段標籤">
            <a:extLst>
              <a:ext uri="{FF2B5EF4-FFF2-40B4-BE49-F238E27FC236}">
                <a16:creationId xmlns:a16="http://schemas.microsoft.com/office/drawing/2014/main" id="{390DA88F-2793-40F3-A7C5-3CFCA3137066}"/>
              </a:ext>
            </a:extLst>
          </p:cNvPr>
          <p:cNvSpPr>
            <a:spLocks noGrp="1"/>
          </p:cNvSpPr>
          <p:nvPr/>
        </p:nvSpPr>
        <p:spPr>
          <a:xfrm>
            <a:off x="800100" y="3000375"/>
            <a:ext cx="1428750" cy="285750"/>
          </a:xfrm>
          <a:prstGeom prst="rect">
            <a:avLst/>
          </a:prstGeom>
          <a:noFill/>
          <a:ln w="0">
            <a:noFill/>
            <a:prstDash val="solid"/>
          </a:ln>
        </p:spPr>
        <p:txBody>
          <a:bodyPr/>
          <a:lstStyle/>
          <a:p>
            <a:pPr>
              <a:buNone/>
              <a:defRPr sz="1575" b="1">
                <a:solidFill>
                  <a:srgbClr val="8B6728"/>
                </a:solidFill>
              </a:defRPr>
            </a:pPr>
            <a:r>
              <a:rPr sz="1575" b="1">
                <a:solidFill>
                  <a:srgbClr val="8B6728"/>
                </a:solidFill>
              </a:rPr>
              <a:t>學士階段</a:t>
            </a:r>
          </a:p>
        </p:txBody>
      </p:sp>
      <p:sp>
        <p:nvSpPr>
          <p:cNvPr id="17" name="碩博士階段標籤">
            <a:extLst>
              <a:ext uri="{FF2B5EF4-FFF2-40B4-BE49-F238E27FC236}">
                <a16:creationId xmlns:a16="http://schemas.microsoft.com/office/drawing/2014/main" id="{8E72B57C-2A20-4331-B4A5-4E0B25E1FEA4}"/>
              </a:ext>
            </a:extLst>
          </p:cNvPr>
          <p:cNvSpPr>
            <a:spLocks noGrp="1"/>
          </p:cNvSpPr>
          <p:nvPr/>
        </p:nvSpPr>
        <p:spPr>
          <a:xfrm>
            <a:off x="800100" y="3495675"/>
            <a:ext cx="1428750" cy="285750"/>
          </a:xfrm>
          <a:prstGeom prst="rect">
            <a:avLst/>
          </a:prstGeom>
          <a:noFill/>
          <a:ln w="0">
            <a:noFill/>
            <a:prstDash val="solid"/>
          </a:ln>
        </p:spPr>
        <p:txBody>
          <a:bodyPr/>
          <a:lstStyle/>
          <a:p>
            <a:pPr>
              <a:buNone/>
              <a:defRPr sz="1575" b="1">
                <a:solidFill>
                  <a:srgbClr val="8B6728"/>
                </a:solidFill>
              </a:defRPr>
            </a:pPr>
            <a:r>
              <a:rPr sz="1575" b="1">
                <a:solidFill>
                  <a:srgbClr val="8B6728"/>
                </a:solidFill>
              </a:rPr>
              <a:t>碩博士階段</a:t>
            </a:r>
          </a:p>
        </p:txBody>
      </p:sp>
      <p:sp>
        <p:nvSpPr>
          <p:cNvPr id="19" name="文字方塊 18">
            <a:extLst>
              <a:ext uri="{FF2B5EF4-FFF2-40B4-BE49-F238E27FC236}">
                <a16:creationId xmlns:a16="http://schemas.microsoft.com/office/drawing/2014/main" id="{4E374406-E713-41EC-89E2-FB754809684F}"/>
              </a:ext>
            </a:extLst>
          </p:cNvPr>
          <p:cNvSpPr txBox="1"/>
          <p:nvPr/>
        </p:nvSpPr>
        <p:spPr>
          <a:xfrm>
            <a:off x="2344188" y="2971588"/>
            <a:ext cx="9333461" cy="400110"/>
          </a:xfrm>
          <a:prstGeom prst="rect">
            <a:avLst/>
          </a:prstGeom>
          <a:noFill/>
        </p:spPr>
        <p:txBody>
          <a:bodyPr wrap="square">
            <a:spAutoFit/>
          </a:bodyPr>
          <a:lstStyle/>
          <a:p>
            <a:pPr>
              <a:buNone/>
              <a:defRPr sz="1500">
                <a:solidFill>
                  <a:srgbClr val="4D4D49"/>
                </a:solidFill>
              </a:defRPr>
            </a:pPr>
            <a:r>
              <a:rPr lang="zh-TW" altLang="en-US" sz="2000" dirty="0">
                <a:solidFill>
                  <a:srgbClr val="4D4D49"/>
                </a:solidFill>
              </a:rPr>
              <a:t>學士雙聯專班、兩年制學士專班、兩年制學士後專班，以及與本國生混班之學士班</a:t>
            </a:r>
          </a:p>
        </p:txBody>
      </p:sp>
      <p:sp>
        <p:nvSpPr>
          <p:cNvPr id="20" name="文字方塊 19">
            <a:extLst>
              <a:ext uri="{FF2B5EF4-FFF2-40B4-BE49-F238E27FC236}">
                <a16:creationId xmlns:a16="http://schemas.microsoft.com/office/drawing/2014/main" id="{0889A9A1-1063-4D1E-BEC5-A25F5B80ADCA}"/>
              </a:ext>
            </a:extLst>
          </p:cNvPr>
          <p:cNvSpPr txBox="1"/>
          <p:nvPr/>
        </p:nvSpPr>
        <p:spPr>
          <a:xfrm>
            <a:off x="2344188" y="3481080"/>
            <a:ext cx="6100010" cy="400110"/>
          </a:xfrm>
          <a:prstGeom prst="rect">
            <a:avLst/>
          </a:prstGeom>
          <a:noFill/>
        </p:spPr>
        <p:txBody>
          <a:bodyPr wrap="square">
            <a:spAutoFit/>
          </a:bodyPr>
          <a:lstStyle/>
          <a:p>
            <a:pPr>
              <a:buNone/>
              <a:defRPr sz="1500">
                <a:solidFill>
                  <a:srgbClr val="4D4D49"/>
                </a:solidFill>
              </a:defRPr>
            </a:pPr>
            <a:r>
              <a:rPr lang="zh-TW" altLang="en-US" sz="2000" dirty="0">
                <a:solidFill>
                  <a:srgbClr val="4D4D49"/>
                </a:solidFill>
              </a:rPr>
              <a:t>碩士或博士學位（含雙聯學位）</a:t>
            </a:r>
          </a:p>
        </p:txBody>
      </p:sp>
    </p:spTree>
    <p:extLst>
      <p:ext uri="{BB962C8B-B14F-4D97-AF65-F5344CB8AC3E}">
        <p14:creationId xmlns:p14="http://schemas.microsoft.com/office/powerpoint/2010/main" val="810890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26570196-590A-4930-8FFE-E7BC26FFA253}"/>
              </a:ext>
            </a:extLst>
          </p:cNvPr>
          <p:cNvSpPr>
            <a:spLocks noGrp="1"/>
          </p:cNvSpPr>
          <p:nvPr>
            <p:ph type="sldNum" idx="12"/>
          </p:nvPr>
        </p:nvSpPr>
        <p:spPr/>
        <p:txBody>
          <a:bodyPr/>
          <a:lstStyle/>
          <a:p>
            <a:fld id="{F6DF2BE2-2DFA-1C03-677D-BDC2260D6D92}" type="slidenum">
              <a:t>19</a:t>
            </a:fld>
            <a:endParaRPr/>
          </a:p>
        </p:txBody>
      </p:sp>
      <p:sp>
        <p:nvSpPr>
          <p:cNvPr id="4" name="標題 3">
            <a:extLst>
              <a:ext uri="{FF2B5EF4-FFF2-40B4-BE49-F238E27FC236}">
                <a16:creationId xmlns:a16="http://schemas.microsoft.com/office/drawing/2014/main" id="{57AA06B7-CDB2-4830-8A6C-152733712540}"/>
              </a:ext>
            </a:extLst>
          </p:cNvPr>
          <p:cNvSpPr>
            <a:spLocks noGrp="1"/>
          </p:cNvSpPr>
          <p:nvPr>
            <p:ph type="title"/>
          </p:nvPr>
        </p:nvSpPr>
        <p:spPr>
          <a:xfrm>
            <a:off x="1383454" y="0"/>
            <a:ext cx="10808546" cy="1246909"/>
          </a:xfrm>
          <a:prstGeom prst="rect">
            <a:avLst/>
          </a:prstGeom>
          <a:solidFill>
            <a:srgbClr val="78977D"/>
          </a:solidFill>
        </p:spPr>
        <p:txBody>
          <a:bodyPr>
            <a:normAutofit/>
          </a:bodyPr>
          <a:lstStyle/>
          <a:p>
            <a:r>
              <a:rPr sz="2400"/>
              <a:t>表2-1-3-1技專校院系、所、學位學程核定招生名額總量內新生註冊率統計表</a:t>
            </a:r>
            <a:br/>
            <a:r>
              <a:rPr sz="2400"/>
              <a:t>表2-1-3-2技專校院各學制核定招生名額總量內新生註冊率統計表</a:t>
            </a:r>
            <a:br/>
            <a:r>
              <a:rPr sz="2400"/>
              <a:t>表2-1-3-3技專校院招生名額總量內新生註冊率統計表</a:t>
            </a:r>
          </a:p>
        </p:txBody>
      </p:sp>
      <p:sp>
        <p:nvSpPr>
          <p:cNvPr id="5" name="文字版面配置區 4">
            <a:extLst>
              <a:ext uri="{FF2B5EF4-FFF2-40B4-BE49-F238E27FC236}">
                <a16:creationId xmlns:a16="http://schemas.microsoft.com/office/drawing/2014/main" id="{F6520C73-E6AD-4D05-87E0-7161412B80B4}"/>
              </a:ext>
            </a:extLst>
          </p:cNvPr>
          <p:cNvSpPr>
            <a:spLocks noGrp="1"/>
          </p:cNvSpPr>
          <p:nvPr>
            <p:ph type="body" idx="15"/>
          </p:nvPr>
        </p:nvSpPr>
        <p:spPr>
          <a:xfrm>
            <a:off x="0" y="-1"/>
            <a:ext cx="1383454" cy="1246910"/>
          </a:xfrm>
          <a:prstGeom prst="rect">
            <a:avLst/>
          </a:prstGeom>
          <a:solidFill>
            <a:srgbClr val="C7D3B5"/>
          </a:solidFill>
        </p:spPr>
        <p:txBody>
          <a:bodyPr/>
          <a:lstStyle/>
          <a:p>
            <a:r>
              <a:rPr dirty="0"/>
              <a:t>0</a:t>
            </a:r>
            <a:r>
              <a:rPr lang="en-US" dirty="0"/>
              <a:t>4</a:t>
            </a:r>
            <a:endParaRPr dirty="0"/>
          </a:p>
        </p:txBody>
      </p:sp>
      <p:sp>
        <p:nvSpPr>
          <p:cNvPr id="6" name="內容版面配置區 4">
            <a:extLst>
              <a:ext uri="{FF2B5EF4-FFF2-40B4-BE49-F238E27FC236}">
                <a16:creationId xmlns:a16="http://schemas.microsoft.com/office/drawing/2014/main" id="{6B2AD7CF-E99B-4766-BE8D-F00B52B0F664}"/>
              </a:ext>
            </a:extLst>
          </p:cNvPr>
          <p:cNvSpPr>
            <a:spLocks noGrp="1"/>
          </p:cNvSpPr>
          <p:nvPr/>
        </p:nvSpPr>
        <p:spPr>
          <a:xfrm>
            <a:off x="419101" y="2616309"/>
            <a:ext cx="11371580" cy="1445066"/>
          </a:xfrm>
          <a:prstGeom prst="rect">
            <a:avLst/>
          </a:prstGeom>
          <a:solidFill>
            <a:srgbClr val="EEF3E8"/>
          </a:solidFill>
          <a:ln w="57150">
            <a:noFill/>
          </a:ln>
        </p:spPr>
        <p:txBody>
          <a:bodyPr vert="horz" lIns="91440" tIns="45720" rIns="91440" bIns="45720">
            <a:normAutofit lnSpcReduction="10000"/>
          </a:bodyPr>
          <a:lstStyle>
            <a:lvl1pPr marL="228584" indent="-228584" algn="l" defTabSz="914332">
              <a:lnSpc>
                <a:spcPct val="100000"/>
              </a:lnSpc>
              <a:spcBef>
                <a:spcPts val="1000"/>
              </a:spcBef>
              <a:buFont typeface="Wingdings"/>
              <a:buChar char="u"/>
              <a:defRPr sz="2400" kern="1200" baseline="0">
                <a:solidFill>
                  <a:schemeClr val="tx1"/>
                </a:solidFill>
                <a:latin typeface="Arial"/>
                <a:ea typeface="Arial"/>
                <a:cs typeface="Arial"/>
              </a:defRPr>
            </a:lvl1pPr>
            <a:lvl2pPr marL="685750" indent="-228584" algn="l" defTabSz="914332">
              <a:lnSpc>
                <a:spcPct val="100000"/>
              </a:lnSpc>
              <a:spcBef>
                <a:spcPts val="500"/>
              </a:spcBef>
              <a:buFont typeface="Arial"/>
              <a:buChar char="•"/>
              <a:defRPr sz="2400" kern="1200" baseline="0">
                <a:solidFill>
                  <a:schemeClr val="tx1"/>
                </a:solidFill>
                <a:latin typeface="Arial"/>
                <a:ea typeface="Arial"/>
                <a:cs typeface="Arial"/>
              </a:defRPr>
            </a:lvl2pPr>
            <a:lvl3pPr marL="1142914" indent="-228584" algn="l" defTabSz="914332">
              <a:lnSpc>
                <a:spcPct val="100000"/>
              </a:lnSpc>
              <a:spcBef>
                <a:spcPts val="500"/>
              </a:spcBef>
              <a:buFont typeface="Arial"/>
              <a:buChar char="•"/>
              <a:defRPr sz="2000" kern="1200" baseline="0">
                <a:solidFill>
                  <a:schemeClr val="tx1"/>
                </a:solidFill>
                <a:latin typeface="Arial"/>
                <a:ea typeface="Arial"/>
                <a:cs typeface="Arial"/>
              </a:defRPr>
            </a:lvl3pPr>
            <a:lvl4pPr marL="1600080" indent="-228584" algn="l" defTabSz="914332">
              <a:lnSpc>
                <a:spcPct val="100000"/>
              </a:lnSpc>
              <a:spcBef>
                <a:spcPts val="500"/>
              </a:spcBef>
              <a:buFont typeface="Arial"/>
              <a:buChar char="•"/>
              <a:defRPr sz="1800" kern="1200" baseline="0">
                <a:solidFill>
                  <a:schemeClr val="tx1"/>
                </a:solidFill>
                <a:latin typeface="Arial"/>
                <a:ea typeface="Arial"/>
                <a:cs typeface="Arial"/>
              </a:defRPr>
            </a:lvl4pPr>
            <a:lvl5pPr marL="2057247" indent="-228584" algn="l" defTabSz="914332">
              <a:lnSpc>
                <a:spcPct val="100000"/>
              </a:lnSpc>
              <a:spcBef>
                <a:spcPts val="500"/>
              </a:spcBef>
              <a:buFont typeface="Arial"/>
              <a:buChar char="•"/>
              <a:defRPr sz="1800" kern="1200" baseline="0">
                <a:solidFill>
                  <a:schemeClr val="tx1"/>
                </a:solidFill>
                <a:latin typeface="Arial"/>
                <a:ea typeface="Arial"/>
                <a:cs typeface="Arial"/>
              </a:defRPr>
            </a:lvl5pPr>
            <a:lvl6pPr marL="2514412" indent="-228584" algn="l" defTabSz="914332">
              <a:lnSpc>
                <a:spcPct val="90000"/>
              </a:lnSpc>
              <a:spcBef>
                <a:spcPts val="500"/>
              </a:spcBef>
              <a:buFont typeface="Arial"/>
              <a:buChar char="•"/>
              <a:defRPr sz="1800" kern="1200">
                <a:solidFill>
                  <a:schemeClr val="tx1"/>
                </a:solidFill>
                <a:latin typeface="+mn-lt"/>
                <a:ea typeface="+mn-lt"/>
                <a:cs typeface="+mn-lt"/>
              </a:defRPr>
            </a:lvl6pPr>
            <a:lvl7pPr marL="2971578" indent="-228584" algn="l" defTabSz="914332">
              <a:lnSpc>
                <a:spcPct val="90000"/>
              </a:lnSpc>
              <a:spcBef>
                <a:spcPts val="500"/>
              </a:spcBef>
              <a:buFont typeface="Arial"/>
              <a:buChar char="•"/>
              <a:defRPr sz="1800" kern="1200">
                <a:solidFill>
                  <a:schemeClr val="tx1"/>
                </a:solidFill>
                <a:latin typeface="+mn-lt"/>
                <a:ea typeface="+mn-lt"/>
                <a:cs typeface="+mn-lt"/>
              </a:defRPr>
            </a:lvl7pPr>
            <a:lvl8pPr marL="3428744" indent="-228584" algn="l" defTabSz="914332">
              <a:lnSpc>
                <a:spcPct val="90000"/>
              </a:lnSpc>
              <a:spcBef>
                <a:spcPts val="500"/>
              </a:spcBef>
              <a:buFont typeface="Arial"/>
              <a:buChar char="•"/>
              <a:defRPr sz="1800" kern="1200">
                <a:solidFill>
                  <a:schemeClr val="tx1"/>
                </a:solidFill>
                <a:latin typeface="+mn-lt"/>
                <a:ea typeface="+mn-lt"/>
                <a:cs typeface="+mn-lt"/>
              </a:defRPr>
            </a:lvl8pPr>
            <a:lvl9pPr marL="3885910" indent="-228584" algn="l" defTabSz="914332">
              <a:lnSpc>
                <a:spcPct val="90000"/>
              </a:lnSpc>
              <a:spcBef>
                <a:spcPts val="500"/>
              </a:spcBef>
              <a:buFont typeface="Arial"/>
              <a:buChar char="•"/>
              <a:defRPr sz="1800" kern="1200">
                <a:solidFill>
                  <a:schemeClr val="tx1"/>
                </a:solidFill>
                <a:latin typeface="+mn-lt"/>
                <a:ea typeface="+mn-lt"/>
                <a:cs typeface="+mn-lt"/>
              </a:defRPr>
            </a:lvl9pPr>
          </a:lstStyle>
          <a:p>
            <a:pPr marL="0" indent="0">
              <a:lnSpc>
                <a:spcPct val="110000"/>
              </a:lnSpc>
              <a:spcBef>
                <a:spcPts val="600"/>
              </a:spcBef>
              <a:buFont typeface="Wingdings"/>
              <a:buNone/>
            </a:pPr>
            <a:r>
              <a:rPr b="1" dirty="0">
                <a:latin typeface="微軟正黑體"/>
                <a:ea typeface="微軟正黑體"/>
                <a:cs typeface="微軟正黑體"/>
              </a:rPr>
              <a:t>                       </a:t>
            </a:r>
            <a:r>
              <a:rPr b="1" dirty="0">
                <a:solidFill>
                  <a:srgbClr val="FF0000"/>
                </a:solidFill>
                <a:latin typeface="微軟正黑體"/>
                <a:ea typeface="微軟正黑體"/>
                <a:cs typeface="微軟正黑體"/>
              </a:rPr>
              <a:t>30+大學試辦計畫</a:t>
            </a:r>
            <a:r>
              <a:rPr lang="zh-TW" altLang="en-US" b="1" dirty="0">
                <a:solidFill>
                  <a:srgbClr val="FF0000"/>
                </a:solidFill>
                <a:latin typeface="微軟正黑體"/>
                <a:ea typeface="微軟正黑體"/>
                <a:cs typeface="微軟正黑體"/>
              </a:rPr>
              <a:t>新</a:t>
            </a:r>
            <a:r>
              <a:rPr b="1" dirty="0" err="1">
                <a:solidFill>
                  <a:srgbClr val="FF0000"/>
                </a:solidFill>
                <a:latin typeface="微軟正黑體"/>
                <a:ea typeface="微軟正黑體"/>
                <a:cs typeface="微軟正黑體"/>
              </a:rPr>
              <a:t>生實際註冊人數</a:t>
            </a:r>
            <a:r>
              <a:rPr sz="2400" b="1" dirty="0">
                <a:solidFill>
                  <a:srgbClr val="FF0000"/>
                </a:solidFill>
              </a:rPr>
              <a:t>(E)</a:t>
            </a:r>
            <a:endParaRPr kern="100" dirty="0">
              <a:latin typeface="微軟正黑體"/>
              <a:ea typeface="微軟正黑體"/>
              <a:cs typeface="微軟正黑體"/>
            </a:endParaRPr>
          </a:p>
          <a:p>
            <a:pPr marL="342874" indent="-342874">
              <a:lnSpc>
                <a:spcPct val="130000"/>
              </a:lnSpc>
              <a:spcBef>
                <a:spcPts val="600"/>
              </a:spcBef>
              <a:buFont typeface="Wingdings"/>
              <a:buChar char=""/>
            </a:pPr>
            <a:r>
              <a:rPr dirty="0">
                <a:latin typeface="微軟正黑體"/>
                <a:ea typeface="微軟正黑體"/>
                <a:cs typeface="微軟正黑體"/>
              </a:rPr>
              <a:t>資料來源：系統自動帶入學校於表2-1-2填報之「30+大學試辦計畫」實際註冊人數。</a:t>
            </a:r>
            <a:endParaRPr kern="100" dirty="0">
              <a:latin typeface="微軟正黑體"/>
              <a:ea typeface="微軟正黑體"/>
              <a:cs typeface="微軟正黑體"/>
            </a:endParaRPr>
          </a:p>
          <a:p>
            <a:pPr marL="342874" indent="-342874">
              <a:lnSpc>
                <a:spcPct val="130000"/>
              </a:lnSpc>
              <a:spcBef>
                <a:spcPts val="600"/>
              </a:spcBef>
              <a:buFont typeface="Wingdings"/>
              <a:buChar char=""/>
            </a:pPr>
            <a:endParaRPr kern="100" dirty="0">
              <a:latin typeface="微軟正黑體"/>
              <a:ea typeface="微軟正黑體"/>
              <a:cs typeface="微軟正黑體"/>
            </a:endParaRPr>
          </a:p>
        </p:txBody>
      </p:sp>
      <p:graphicFrame>
        <p:nvGraphicFramePr>
          <p:cNvPr id="22" name="表格 6"/>
          <p:cNvGraphicFramePr/>
          <p:nvPr>
            <p:extLst>
              <p:ext uri="{D42A27DB-BD31-4B8C-83A1-F6EECF244321}">
                <p14:modId xmlns:p14="http://schemas.microsoft.com/office/powerpoint/2010/main" val="2768723651"/>
              </p:ext>
            </p:extLst>
          </p:nvPr>
        </p:nvGraphicFramePr>
        <p:xfrm>
          <a:off x="410210" y="1351972"/>
          <a:ext cx="11371579" cy="1097280"/>
        </p:xfrm>
        <a:graphic>
          <a:graphicData uri="http://schemas.openxmlformats.org/drawingml/2006/table">
            <a:tbl>
              <a:tblPr firstRow="1" firstCol="1" bandRow="1">
                <a:tableStyleId>{5C22544A-7EE6-4342-B048-85BDC9FD1C3A}</a:tableStyleId>
              </a:tblPr>
              <a:tblGrid>
                <a:gridCol w="1221163">
                  <a:extLst>
                    <a:ext uri="{9D8B030D-6E8A-4147-A177-3AD203B41FA5}">
                      <a16:colId xmlns:a16="http://schemas.microsoft.com/office/drawing/2014/main" val="20000"/>
                    </a:ext>
                  </a:extLst>
                </a:gridCol>
                <a:gridCol w="1194954">
                  <a:extLst>
                    <a:ext uri="{9D8B030D-6E8A-4147-A177-3AD203B41FA5}">
                      <a16:colId xmlns:a16="http://schemas.microsoft.com/office/drawing/2014/main" val="20001"/>
                    </a:ext>
                  </a:extLst>
                </a:gridCol>
                <a:gridCol w="1215737">
                  <a:extLst>
                    <a:ext uri="{9D8B030D-6E8A-4147-A177-3AD203B41FA5}">
                      <a16:colId xmlns:a16="http://schemas.microsoft.com/office/drawing/2014/main" val="20002"/>
                    </a:ext>
                  </a:extLst>
                </a:gridCol>
                <a:gridCol w="1392381">
                  <a:extLst>
                    <a:ext uri="{9D8B030D-6E8A-4147-A177-3AD203B41FA5}">
                      <a16:colId xmlns:a16="http://schemas.microsoft.com/office/drawing/2014/main" val="20003"/>
                    </a:ext>
                  </a:extLst>
                </a:gridCol>
                <a:gridCol w="1413164">
                  <a:extLst>
                    <a:ext uri="{9D8B030D-6E8A-4147-A177-3AD203B41FA5}">
                      <a16:colId xmlns:a16="http://schemas.microsoft.com/office/drawing/2014/main" val="20004"/>
                    </a:ext>
                  </a:extLst>
                </a:gridCol>
                <a:gridCol w="2015836">
                  <a:extLst>
                    <a:ext uri="{9D8B030D-6E8A-4147-A177-3AD203B41FA5}">
                      <a16:colId xmlns:a16="http://schemas.microsoft.com/office/drawing/2014/main" val="20005"/>
                    </a:ext>
                  </a:extLst>
                </a:gridCol>
                <a:gridCol w="2918344">
                  <a:extLst>
                    <a:ext uri="{9D8B030D-6E8A-4147-A177-3AD203B41FA5}">
                      <a16:colId xmlns:a16="http://schemas.microsoft.com/office/drawing/2014/main" val="20006"/>
                    </a:ext>
                  </a:extLst>
                </a:gridCol>
              </a:tblGrid>
              <a:tr h="1019013">
                <a:tc>
                  <a:txBody>
                    <a:bodyPr/>
                    <a:lstStyle/>
                    <a:p>
                      <a:pPr algn="ctr">
                        <a:buNone/>
                      </a:pPr>
                      <a:r>
                        <a:rPr sz="1600" b="0">
                          <a:solidFill>
                            <a:schemeClr val="bg1">
                              <a:lumMod val="65000"/>
                            </a:schemeClr>
                          </a:solidFill>
                        </a:rPr>
                        <a:t>總量核定新生招生名額</a:t>
                      </a:r>
                      <a:br/>
                      <a:r>
                        <a:rPr sz="1600" b="0">
                          <a:solidFill>
                            <a:schemeClr val="bg1">
                              <a:lumMod val="65000"/>
                            </a:schemeClr>
                          </a:solidFill>
                        </a:rPr>
                        <a:t>(A)</a:t>
                      </a:r>
                      <a:endParaRPr sz="1600" b="0" kern="100">
                        <a:solidFill>
                          <a:schemeClr val="bg1">
                            <a:lumMod val="65000"/>
                          </a:schemeClr>
                        </a:solidFill>
                        <a:latin typeface="Calibri"/>
                        <a:ea typeface="Calibri"/>
                        <a:cs typeface="Calibri"/>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b="0">
                          <a:solidFill>
                            <a:schemeClr val="bg1">
                              <a:lumMod val="65000"/>
                            </a:schemeClr>
                          </a:solidFill>
                        </a:rPr>
                        <a:t>核定擴充新生招生名額</a:t>
                      </a:r>
                      <a:br/>
                      <a:r>
                        <a:rPr sz="1600" b="0">
                          <a:solidFill>
                            <a:schemeClr val="bg1">
                              <a:lumMod val="65000"/>
                            </a:schemeClr>
                          </a:solidFill>
                        </a:rPr>
                        <a:t>(A1)</a:t>
                      </a:r>
                      <a:endParaRPr sz="1600" b="0" kern="100">
                        <a:solidFill>
                          <a:schemeClr val="bg1">
                            <a:lumMod val="65000"/>
                          </a:schemeClr>
                        </a:solidFill>
                        <a:latin typeface="Calibri"/>
                        <a:ea typeface="Calibri"/>
                        <a:cs typeface="Calibri"/>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b="0">
                          <a:solidFill>
                            <a:schemeClr val="bg1">
                              <a:lumMod val="65000"/>
                            </a:schemeClr>
                          </a:solidFill>
                        </a:rPr>
                        <a:t>新生保留入學資格人數</a:t>
                      </a:r>
                      <a:br/>
                      <a:r>
                        <a:rPr sz="1600" b="0">
                          <a:solidFill>
                            <a:schemeClr val="bg1">
                              <a:lumMod val="65000"/>
                            </a:schemeClr>
                          </a:solidFill>
                        </a:rPr>
                        <a:t>(B)</a:t>
                      </a:r>
                      <a:endParaRPr sz="1600" b="0" kern="100">
                        <a:solidFill>
                          <a:schemeClr val="bg1">
                            <a:lumMod val="65000"/>
                          </a:schemeClr>
                        </a:solidFill>
                        <a:latin typeface="Calibri"/>
                        <a:ea typeface="Calibri"/>
                        <a:cs typeface="Calibri"/>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b="0">
                          <a:solidFill>
                            <a:schemeClr val="bg1">
                              <a:lumMod val="65000"/>
                            </a:schemeClr>
                          </a:solidFill>
                        </a:rPr>
                        <a:t>新生實際</a:t>
                      </a:r>
                      <a:br/>
                      <a:r>
                        <a:rPr sz="1600" b="0">
                          <a:solidFill>
                            <a:schemeClr val="bg1">
                              <a:lumMod val="65000"/>
                            </a:schemeClr>
                          </a:solidFill>
                        </a:rPr>
                        <a:t>註冊人數</a:t>
                      </a:r>
                      <a:br/>
                      <a:r>
                        <a:rPr sz="1600" b="0">
                          <a:solidFill>
                            <a:schemeClr val="bg1">
                              <a:lumMod val="65000"/>
                            </a:schemeClr>
                          </a:solidFill>
                        </a:rPr>
                        <a:t>(C)≤(A+A1-B)</a:t>
                      </a:r>
                      <a:endParaRPr sz="1600" b="0" kern="100">
                        <a:solidFill>
                          <a:schemeClr val="bg1">
                            <a:lumMod val="65000"/>
                          </a:schemeClr>
                        </a:solidFill>
                        <a:latin typeface="Calibri"/>
                        <a:ea typeface="Calibri"/>
                        <a:cs typeface="Calibri"/>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b="0">
                          <a:solidFill>
                            <a:schemeClr val="bg1">
                              <a:lumMod val="65000"/>
                            </a:schemeClr>
                          </a:solidFill>
                        </a:rPr>
                        <a:t>境外生新生實際註冊人數</a:t>
                      </a:r>
                      <a:br/>
                      <a:r>
                        <a:rPr sz="1600" b="0">
                          <a:solidFill>
                            <a:schemeClr val="bg1">
                              <a:lumMod val="65000"/>
                            </a:schemeClr>
                          </a:solidFill>
                        </a:rPr>
                        <a:t>(D)</a:t>
                      </a:r>
                      <a:endParaRPr sz="1600" b="0" kern="100">
                        <a:solidFill>
                          <a:schemeClr val="bg1">
                            <a:lumMod val="65000"/>
                          </a:schemeClr>
                        </a:solidFill>
                        <a:latin typeface="Calibri"/>
                        <a:ea typeface="Calibri"/>
                        <a:cs typeface="Calibri"/>
                      </a:endParaRPr>
                    </a:p>
                  </a:txBody>
                  <a:tcPr marL="68580" marR="68580" marT="0" marB="0" anchor="ctr">
                    <a:lnL w="12700" cmpd="sng">
                      <a:solidFill>
                        <a:schemeClr val="tx1"/>
                      </a:solidFill>
                      <a:prstDash val="solid"/>
                    </a:lnL>
                    <a:lnR w="381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2400" b="1" dirty="0">
                          <a:solidFill>
                            <a:srgbClr val="FF0000"/>
                          </a:solidFill>
                        </a:rPr>
                        <a:t>30+大學試辦計畫</a:t>
                      </a:r>
                      <a:r>
                        <a:rPr lang="zh-TW" altLang="en-US" sz="2400" b="1" dirty="0">
                          <a:solidFill>
                            <a:srgbClr val="FF0000"/>
                          </a:solidFill>
                        </a:rPr>
                        <a:t>新</a:t>
                      </a:r>
                      <a:r>
                        <a:rPr sz="2400" b="1" dirty="0" err="1">
                          <a:solidFill>
                            <a:srgbClr val="FF0000"/>
                          </a:solidFill>
                        </a:rPr>
                        <a:t>生實際註冊人數</a:t>
                      </a:r>
                      <a:r>
                        <a:rPr sz="2400" b="1" dirty="0">
                          <a:solidFill>
                            <a:srgbClr val="FF0000"/>
                          </a:solidFill>
                        </a:rPr>
                        <a:t>(E)</a:t>
                      </a:r>
                      <a:endParaRPr sz="2400" b="1" kern="100" dirty="0">
                        <a:solidFill>
                          <a:srgbClr val="FF0000"/>
                        </a:solidFill>
                        <a:latin typeface="Calibri"/>
                        <a:ea typeface="Calibri"/>
                        <a:cs typeface="Calibri"/>
                      </a:endParaRPr>
                    </a:p>
                  </a:txBody>
                  <a:tcPr marL="68580" marR="685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0" dirty="0" err="1">
                          <a:solidFill>
                            <a:schemeClr val="tx1"/>
                          </a:solidFill>
                        </a:rPr>
                        <a:t>新生註冊率</a:t>
                      </a:r>
                      <a:r>
                        <a:rPr sz="2400" b="0" dirty="0">
                          <a:solidFill>
                            <a:schemeClr val="tx1"/>
                          </a:solidFill>
                        </a:rPr>
                        <a:t>(％)</a:t>
                      </a:r>
                      <a:endParaRPr sz="2400" b="0" kern="100" dirty="0">
                        <a:solidFill>
                          <a:schemeClr val="tx1"/>
                        </a:solidFill>
                      </a:endParaRPr>
                    </a:p>
                    <a:p>
                      <a:pPr algn="ctr">
                        <a:buNone/>
                      </a:pPr>
                      <a:r>
                        <a:rPr sz="2400" b="0" dirty="0">
                          <a:solidFill>
                            <a:schemeClr val="tx1"/>
                          </a:solidFill>
                        </a:rPr>
                        <a:t> F=〔(C+D+</a:t>
                      </a:r>
                      <a:r>
                        <a:rPr sz="2400" b="0" dirty="0">
                          <a:solidFill>
                            <a:srgbClr val="FF0000"/>
                          </a:solidFill>
                        </a:rPr>
                        <a:t>E</a:t>
                      </a:r>
                      <a:r>
                        <a:rPr sz="2400" b="0" dirty="0">
                          <a:solidFill>
                            <a:schemeClr val="tx1"/>
                          </a:solidFill>
                        </a:rPr>
                        <a:t>) /(A-B+D+</a:t>
                      </a:r>
                      <a:r>
                        <a:rPr sz="2400" b="0" dirty="0">
                          <a:solidFill>
                            <a:srgbClr val="FF0000"/>
                          </a:solidFill>
                        </a:rPr>
                        <a:t>E</a:t>
                      </a:r>
                      <a:r>
                        <a:rPr sz="2400" b="0" dirty="0">
                          <a:solidFill>
                            <a:schemeClr val="tx1"/>
                          </a:solidFill>
                        </a:rPr>
                        <a:t>) 〕*100％</a:t>
                      </a:r>
                      <a:endParaRPr sz="2400" b="0" kern="100" dirty="0">
                        <a:solidFill>
                          <a:schemeClr val="tx1"/>
                        </a:solidFill>
                        <a:latin typeface="Calibri"/>
                        <a:ea typeface="Calibri"/>
                        <a:cs typeface="Calibri"/>
                      </a:endParaRPr>
                    </a:p>
                  </a:txBody>
                  <a:tcPr marL="68580" marR="685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extLst>
                  <a:ext uri="{0D108BD9-81ED-4DB2-BD59-A6C34878D82A}">
                    <a16:rowId xmlns:a16="http://schemas.microsoft.com/office/drawing/2014/main" val="10000"/>
                  </a:ext>
                </a:extLst>
              </a:tr>
            </a:tbl>
          </a:graphicData>
        </a:graphic>
      </p:graphicFrame>
      <p:sp>
        <p:nvSpPr>
          <p:cNvPr id="9" name="內容版面配置區 4">
            <a:extLst>
              <a:ext uri="{FF2B5EF4-FFF2-40B4-BE49-F238E27FC236}">
                <a16:creationId xmlns:a16="http://schemas.microsoft.com/office/drawing/2014/main" id="{8B552631-5407-4884-8A80-39AE482DB613}"/>
              </a:ext>
            </a:extLst>
          </p:cNvPr>
          <p:cNvSpPr>
            <a:spLocks noGrp="1"/>
          </p:cNvSpPr>
          <p:nvPr/>
        </p:nvSpPr>
        <p:spPr>
          <a:xfrm>
            <a:off x="410209" y="4234741"/>
            <a:ext cx="11371580" cy="2179904"/>
          </a:xfrm>
          <a:prstGeom prst="rect">
            <a:avLst/>
          </a:prstGeom>
          <a:solidFill>
            <a:srgbClr val="F7EEDB"/>
          </a:solidFill>
          <a:ln w="57150">
            <a:noFill/>
          </a:ln>
        </p:spPr>
        <p:txBody>
          <a:bodyPr vert="horz" lIns="91440" tIns="45720" rIns="91440" bIns="45720">
            <a:normAutofit/>
          </a:bodyPr>
          <a:lstStyle>
            <a:lvl1pPr indent="0" defTabSz="914332">
              <a:lnSpc>
                <a:spcPct val="110000"/>
              </a:lnSpc>
              <a:spcBef>
                <a:spcPts val="600"/>
              </a:spcBef>
              <a:buFont typeface="Wingdings"/>
              <a:buNone/>
              <a:defRPr sz="2400" b="1" kern="100" baseline="0">
                <a:latin typeface="微軟正黑體"/>
                <a:ea typeface="微軟正黑體"/>
                <a:cs typeface="微軟正黑體"/>
              </a:defRPr>
            </a:lvl1pPr>
            <a:lvl2pPr marL="685750" indent="-228584" defTabSz="914332">
              <a:lnSpc>
                <a:spcPct val="100000"/>
              </a:lnSpc>
              <a:spcBef>
                <a:spcPts val="500"/>
              </a:spcBef>
              <a:buFont typeface="Arial"/>
              <a:buChar char="•"/>
              <a:defRPr sz="2400" baseline="0">
                <a:latin typeface="Arial"/>
                <a:ea typeface="Arial"/>
                <a:cs typeface="Arial"/>
              </a:defRPr>
            </a:lvl2pPr>
            <a:lvl3pPr marL="1142914" indent="-228584" defTabSz="914332">
              <a:lnSpc>
                <a:spcPct val="100000"/>
              </a:lnSpc>
              <a:spcBef>
                <a:spcPts val="500"/>
              </a:spcBef>
              <a:buFont typeface="Arial"/>
              <a:buChar char="•"/>
              <a:defRPr sz="2000" baseline="0">
                <a:latin typeface="Arial"/>
                <a:ea typeface="Arial"/>
                <a:cs typeface="Arial"/>
              </a:defRPr>
            </a:lvl3pPr>
            <a:lvl4pPr marL="1600080" indent="-228584" defTabSz="914332">
              <a:lnSpc>
                <a:spcPct val="100000"/>
              </a:lnSpc>
              <a:spcBef>
                <a:spcPts val="500"/>
              </a:spcBef>
              <a:buFont typeface="Arial"/>
              <a:buChar char="•"/>
              <a:defRPr baseline="0">
                <a:latin typeface="Arial"/>
                <a:ea typeface="Arial"/>
                <a:cs typeface="Arial"/>
              </a:defRPr>
            </a:lvl4pPr>
            <a:lvl5pPr marL="2057247" indent="-228584" defTabSz="914332">
              <a:lnSpc>
                <a:spcPct val="100000"/>
              </a:lnSpc>
              <a:spcBef>
                <a:spcPts val="500"/>
              </a:spcBef>
              <a:buFont typeface="Arial"/>
              <a:buChar char="•"/>
              <a:defRPr baseline="0">
                <a:latin typeface="Arial"/>
                <a:ea typeface="Arial"/>
                <a:cs typeface="Arial"/>
              </a:defRPr>
            </a:lvl5pPr>
            <a:lvl6pPr marL="2514412" indent="-228584" defTabSz="914332">
              <a:lnSpc>
                <a:spcPct val="90000"/>
              </a:lnSpc>
              <a:spcBef>
                <a:spcPts val="500"/>
              </a:spcBef>
              <a:buFont typeface="Arial"/>
              <a:buChar char="•"/>
              <a:defRPr/>
            </a:lvl6pPr>
            <a:lvl7pPr marL="2971578" indent="-228584" defTabSz="914332">
              <a:lnSpc>
                <a:spcPct val="90000"/>
              </a:lnSpc>
              <a:spcBef>
                <a:spcPts val="500"/>
              </a:spcBef>
              <a:buFont typeface="Arial"/>
              <a:buChar char="•"/>
              <a:defRPr/>
            </a:lvl7pPr>
            <a:lvl8pPr marL="3428744" indent="-228584" defTabSz="914332">
              <a:lnSpc>
                <a:spcPct val="90000"/>
              </a:lnSpc>
              <a:spcBef>
                <a:spcPts val="500"/>
              </a:spcBef>
              <a:buFont typeface="Arial"/>
              <a:buChar char="•"/>
              <a:defRPr/>
            </a:lvl8pPr>
            <a:lvl9pPr marL="3885910" indent="-228584" defTabSz="914332">
              <a:lnSpc>
                <a:spcPct val="90000"/>
              </a:lnSpc>
              <a:spcBef>
                <a:spcPts val="500"/>
              </a:spcBef>
              <a:buFont typeface="Arial"/>
              <a:buChar char="•"/>
              <a:defRPr/>
            </a:lvl9pPr>
          </a:lstStyle>
          <a:p>
            <a:r>
              <a:t>                       </a:t>
            </a:r>
            <a:r>
              <a:rPr>
                <a:solidFill>
                  <a:srgbClr val="FF0000"/>
                </a:solidFill>
              </a:rPr>
              <a:t>新生註冊率</a:t>
            </a:r>
          </a:p>
          <a:p>
            <a:endParaRPr>
              <a:solidFill>
                <a:srgbClr val="FF0000"/>
              </a:solidFill>
            </a:endParaRPr>
          </a:p>
          <a:p>
            <a:pPr marL="342874" indent="-342874">
              <a:buFont typeface="Wingdings"/>
              <a:buChar char=""/>
            </a:pPr>
            <a:r>
              <a:rPr sz="2200"/>
              <a:t>新生註冊率(%)=</a:t>
            </a:r>
          </a:p>
          <a:p>
            <a:endParaRPr/>
          </a:p>
        </p:txBody>
      </p:sp>
      <p:sp>
        <p:nvSpPr>
          <p:cNvPr id="11" name="文字方塊 10">
            <a:extLst>
              <a:ext uri="{FF2B5EF4-FFF2-40B4-BE49-F238E27FC236}">
                <a16:creationId xmlns:a16="http://schemas.microsoft.com/office/drawing/2014/main" id="{7C3D063E-7D5A-4C9A-8FED-F71F18A3FEC5}"/>
              </a:ext>
            </a:extLst>
          </p:cNvPr>
          <p:cNvSpPr>
            <a:spLocks noGrp="1"/>
          </p:cNvSpPr>
          <p:nvPr/>
        </p:nvSpPr>
        <p:spPr>
          <a:xfrm>
            <a:off x="2956061" y="4649978"/>
            <a:ext cx="7242217" cy="707886"/>
          </a:xfrm>
          <a:prstGeom prst="rect">
            <a:avLst/>
          </a:prstGeom>
          <a:noFill/>
        </p:spPr>
        <p:txBody>
          <a:bodyPr wrap="square">
            <a:spAutoFit/>
          </a:bodyPr>
          <a:lstStyle/>
          <a:p>
            <a:r>
              <a:rPr sz="2000" dirty="0" err="1"/>
              <a:t>新生註冊人數</a:t>
            </a:r>
            <a:r>
              <a:rPr sz="2000" dirty="0"/>
              <a:t>(</a:t>
            </a:r>
            <a:r>
              <a:rPr sz="2000" dirty="0" err="1"/>
              <a:t>不含保留入學資格人數、退學人數</a:t>
            </a:r>
            <a:r>
              <a:rPr sz="2000" dirty="0"/>
              <a:t>) (C) +</a:t>
            </a:r>
            <a:r>
              <a:rPr sz="2000" dirty="0" err="1"/>
              <a:t>境外生新生實際註冊人數</a:t>
            </a:r>
            <a:r>
              <a:rPr sz="2000" dirty="0"/>
              <a:t>(D)+ </a:t>
            </a:r>
            <a:r>
              <a:rPr sz="2000" b="1" dirty="0">
                <a:solidFill>
                  <a:srgbClr val="FF0000"/>
                </a:solidFill>
              </a:rPr>
              <a:t>30+大學試辦計畫</a:t>
            </a:r>
            <a:r>
              <a:rPr lang="zh-TW" altLang="en-US" sz="2000" b="1" dirty="0">
                <a:solidFill>
                  <a:srgbClr val="FF0000"/>
                </a:solidFill>
              </a:rPr>
              <a:t>新</a:t>
            </a:r>
            <a:r>
              <a:rPr sz="2000" b="1" dirty="0" err="1">
                <a:solidFill>
                  <a:srgbClr val="FF0000"/>
                </a:solidFill>
              </a:rPr>
              <a:t>生實際註冊人數</a:t>
            </a:r>
            <a:r>
              <a:rPr sz="2000" b="1" dirty="0">
                <a:solidFill>
                  <a:srgbClr val="FF0000"/>
                </a:solidFill>
              </a:rPr>
              <a:t>(E)</a:t>
            </a:r>
          </a:p>
        </p:txBody>
      </p:sp>
      <p:sp>
        <p:nvSpPr>
          <p:cNvPr id="12" name="直線接點 11">
            <a:extLst>
              <a:ext uri="{FF2B5EF4-FFF2-40B4-BE49-F238E27FC236}">
                <a16:creationId xmlns:a16="http://schemas.microsoft.com/office/drawing/2014/main" id="{AE8CDF07-7408-4DDD-BE19-AAA5BE9DBD10}"/>
              </a:ext>
            </a:extLst>
          </p:cNvPr>
          <p:cNvSpPr>
            <a:spLocks noGrp="1"/>
          </p:cNvSpPr>
          <p:nvPr/>
        </p:nvSpPr>
        <p:spPr>
          <a:xfrm>
            <a:off x="2956060" y="5424808"/>
            <a:ext cx="7242218" cy="0"/>
          </a:xfrm>
          <a:prstGeom prst="line">
            <a:avLst/>
          </a:prstGeom>
          <a:ln w="19050"/>
        </p:spPr>
        <p:style>
          <a:lnRef idx="1">
            <a:schemeClr val="dk1"/>
          </a:lnRef>
          <a:fillRef idx="0">
            <a:schemeClr val="dk1"/>
          </a:fillRef>
          <a:effectRef idx="0">
            <a:schemeClr val="dk1"/>
          </a:effectRef>
          <a:fontRef idx="minor">
            <a:schemeClr val="tx1"/>
          </a:fontRef>
        </p:style>
        <p:txBody>
          <a:bodyPr/>
          <a:lstStyle/>
          <a:p>
            <a:endParaRPr/>
          </a:p>
        </p:txBody>
      </p:sp>
      <p:sp>
        <p:nvSpPr>
          <p:cNvPr id="13" name="文字方塊 12">
            <a:extLst>
              <a:ext uri="{FF2B5EF4-FFF2-40B4-BE49-F238E27FC236}">
                <a16:creationId xmlns:a16="http://schemas.microsoft.com/office/drawing/2014/main" id="{B990069F-2219-42DA-81E3-892C21353AEF}"/>
              </a:ext>
            </a:extLst>
          </p:cNvPr>
          <p:cNvSpPr>
            <a:spLocks noGrp="1"/>
          </p:cNvSpPr>
          <p:nvPr/>
        </p:nvSpPr>
        <p:spPr>
          <a:xfrm>
            <a:off x="2956060" y="5553308"/>
            <a:ext cx="7242218" cy="707886"/>
          </a:xfrm>
          <a:prstGeom prst="rect">
            <a:avLst/>
          </a:prstGeom>
          <a:noFill/>
        </p:spPr>
        <p:txBody>
          <a:bodyPr wrap="square">
            <a:spAutoFit/>
          </a:bodyPr>
          <a:lstStyle/>
          <a:p>
            <a:r>
              <a:rPr sz="2000" dirty="0" err="1"/>
              <a:t>核定招生名額</a:t>
            </a:r>
            <a:r>
              <a:rPr sz="2000" dirty="0"/>
              <a:t>(A) -</a:t>
            </a:r>
            <a:r>
              <a:rPr sz="2000" dirty="0" err="1"/>
              <a:t>保留入學資格人數</a:t>
            </a:r>
            <a:r>
              <a:rPr sz="2000" dirty="0"/>
              <a:t>(B) +</a:t>
            </a:r>
            <a:r>
              <a:rPr sz="2000" dirty="0" err="1"/>
              <a:t>境外生新生實際註冊人數</a:t>
            </a:r>
            <a:r>
              <a:rPr sz="2000" dirty="0"/>
              <a:t>(D)+ </a:t>
            </a:r>
            <a:r>
              <a:rPr sz="2000" b="1" dirty="0">
                <a:solidFill>
                  <a:srgbClr val="FF0000"/>
                </a:solidFill>
              </a:rPr>
              <a:t>30 +</a:t>
            </a:r>
            <a:r>
              <a:rPr sz="2000" b="1" dirty="0" err="1">
                <a:solidFill>
                  <a:srgbClr val="FF0000"/>
                </a:solidFill>
              </a:rPr>
              <a:t>大學試辦計畫</a:t>
            </a:r>
            <a:r>
              <a:rPr lang="zh-TW" altLang="en-US" sz="2000" b="1" dirty="0">
                <a:solidFill>
                  <a:srgbClr val="FF0000"/>
                </a:solidFill>
              </a:rPr>
              <a:t>新</a:t>
            </a:r>
            <a:r>
              <a:rPr sz="2000" b="1" dirty="0" err="1">
                <a:solidFill>
                  <a:srgbClr val="FF0000"/>
                </a:solidFill>
              </a:rPr>
              <a:t>生實際註冊人數</a:t>
            </a:r>
            <a:r>
              <a:rPr sz="2000" b="1" dirty="0">
                <a:solidFill>
                  <a:srgbClr val="FF0000"/>
                </a:solidFill>
              </a:rPr>
              <a:t>(E)</a:t>
            </a:r>
          </a:p>
        </p:txBody>
      </p:sp>
      <p:sp>
        <p:nvSpPr>
          <p:cNvPr id="14" name="文字方塊 13">
            <a:extLst>
              <a:ext uri="{FF2B5EF4-FFF2-40B4-BE49-F238E27FC236}">
                <a16:creationId xmlns:a16="http://schemas.microsoft.com/office/drawing/2014/main" id="{F059EA09-E30D-44DD-A1AB-0AF53F1C75E1}"/>
              </a:ext>
            </a:extLst>
          </p:cNvPr>
          <p:cNvSpPr>
            <a:spLocks noGrp="1"/>
          </p:cNvSpPr>
          <p:nvPr/>
        </p:nvSpPr>
        <p:spPr>
          <a:xfrm>
            <a:off x="10217593" y="5240142"/>
            <a:ext cx="1092511" cy="400110"/>
          </a:xfrm>
          <a:prstGeom prst="rect">
            <a:avLst/>
          </a:prstGeom>
          <a:noFill/>
        </p:spPr>
        <p:txBody>
          <a:bodyPr wrap="square">
            <a:spAutoFit/>
          </a:bodyPr>
          <a:lstStyle/>
          <a:p>
            <a:r>
              <a:rPr sz="2000"/>
              <a:t>X100%</a:t>
            </a:r>
          </a:p>
        </p:txBody>
      </p:sp>
      <p:sp>
        <p:nvSpPr>
          <p:cNvPr id="15" name="Rectangle 2">
            <a:extLst>
              <a:ext uri="{FF2B5EF4-FFF2-40B4-BE49-F238E27FC236}">
                <a16:creationId xmlns:a16="http://schemas.microsoft.com/office/drawing/2014/main" id="{A9E0273C-1FCF-455C-80B2-DF08323AC481}"/>
              </a:ext>
            </a:extLst>
          </p:cNvPr>
          <p:cNvSpPr>
            <a:spLocks noGrp="1"/>
          </p:cNvSpPr>
          <p:nvPr/>
        </p:nvSpPr>
        <p:spPr>
          <a:xfrm>
            <a:off x="419101" y="2576086"/>
            <a:ext cx="1487131" cy="490300"/>
          </a:xfrm>
          <a:prstGeom prst="roundRect">
            <a:avLst/>
          </a:prstGeom>
          <a:solidFill>
            <a:srgbClr val="6F8F72"/>
          </a:solidFill>
          <a:ln>
            <a:noFill/>
          </a:ln>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2400">
                <a:solidFill>
                  <a:srgbClr val="FFFDF7"/>
                </a:solidFill>
              </a:rPr>
              <a:t>新增欄位</a:t>
            </a:r>
          </a:p>
        </p:txBody>
      </p:sp>
      <p:sp>
        <p:nvSpPr>
          <p:cNvPr id="16" name="Rectangle 2">
            <a:extLst>
              <a:ext uri="{FF2B5EF4-FFF2-40B4-BE49-F238E27FC236}">
                <a16:creationId xmlns:a16="http://schemas.microsoft.com/office/drawing/2014/main" id="{73A22C33-E08B-4696-8143-FED31A1B9238}"/>
              </a:ext>
            </a:extLst>
          </p:cNvPr>
          <p:cNvSpPr>
            <a:spLocks noGrp="1"/>
          </p:cNvSpPr>
          <p:nvPr/>
        </p:nvSpPr>
        <p:spPr>
          <a:xfrm>
            <a:off x="410209" y="4228432"/>
            <a:ext cx="1487131" cy="490300"/>
          </a:xfrm>
          <a:prstGeom prst="roundRect">
            <a:avLst/>
          </a:prstGeom>
          <a:solidFill>
            <a:srgbClr val="C9A66B"/>
          </a:solidFill>
          <a:ln>
            <a:noFill/>
          </a:ln>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2400">
                <a:solidFill>
                  <a:srgbClr val="4A4842"/>
                </a:solidFill>
              </a:rPr>
              <a:t>調整欄位</a:t>
            </a:r>
          </a:p>
        </p:txBody>
      </p:sp>
    </p:spTree>
    <p:extLst>
      <p:ext uri="{BB962C8B-B14F-4D97-AF65-F5344CB8AC3E}">
        <p14:creationId xmlns:p14="http://schemas.microsoft.com/office/powerpoint/2010/main" val="2141223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D8DED54-9E42-40D6-8D70-9A5B3636C118}"/>
              </a:ext>
            </a:extLst>
          </p:cNvPr>
          <p:cNvSpPr>
            <a:spLocks noGrp="1"/>
          </p:cNvSpPr>
          <p:nvPr>
            <p:ph type="ctrTitle"/>
          </p:nvPr>
        </p:nvSpPr>
        <p:spPr>
          <a:xfrm>
            <a:off x="257341" y="2421833"/>
            <a:ext cx="7612823" cy="2387600"/>
          </a:xfrm>
        </p:spPr>
        <p:txBody>
          <a:bodyPr/>
          <a:lstStyle/>
          <a:p>
            <a:r>
              <a:rPr>
                <a:ln>
                  <a:noFill/>
                </a:ln>
                <a:latin typeface="+mn-ea"/>
                <a:ea typeface="+mn-ea"/>
                <a:cs typeface="+mn-ea"/>
              </a:rPr>
              <a:t>技專校院校務資料庫</a:t>
            </a:r>
          </a:p>
        </p:txBody>
      </p:sp>
      <p:sp>
        <p:nvSpPr>
          <p:cNvPr id="3" name="副標題 2">
            <a:extLst>
              <a:ext uri="{FF2B5EF4-FFF2-40B4-BE49-F238E27FC236}">
                <a16:creationId xmlns:a16="http://schemas.microsoft.com/office/drawing/2014/main" id="{8C83124D-0500-4D2B-83C6-9D846094CC7E}"/>
              </a:ext>
            </a:extLst>
          </p:cNvPr>
          <p:cNvSpPr>
            <a:spLocks noGrp="1"/>
          </p:cNvSpPr>
          <p:nvPr>
            <p:ph type="subTitle" idx="1"/>
          </p:nvPr>
        </p:nvSpPr>
        <p:spPr>
          <a:xfrm>
            <a:off x="281073" y="3449675"/>
            <a:ext cx="7541628" cy="934720"/>
          </a:xfrm>
        </p:spPr>
        <p:txBody>
          <a:bodyPr/>
          <a:lstStyle/>
          <a:p>
            <a:r>
              <a:rPr sz="4800" b="1">
                <a:ln>
                  <a:noFill/>
                </a:ln>
                <a:latin typeface="+mn-ea"/>
                <a:ea typeface="+mn-ea"/>
                <a:cs typeface="+mn-ea"/>
              </a:rPr>
              <a:t>115年10月份填表說明會</a:t>
            </a:r>
            <a:br/>
            <a:endParaRPr sz="4800" b="1">
              <a:ln>
                <a:noFill/>
              </a:ln>
              <a:latin typeface="+mn-ea"/>
              <a:ea typeface="+mn-ea"/>
              <a:cs typeface="+mn-ea"/>
            </a:endParaRPr>
          </a:p>
        </p:txBody>
      </p:sp>
      <p:sp>
        <p:nvSpPr>
          <p:cNvPr id="4" name="投影片編號版面配置區 3">
            <a:extLst>
              <a:ext uri="{FF2B5EF4-FFF2-40B4-BE49-F238E27FC236}">
                <a16:creationId xmlns:a16="http://schemas.microsoft.com/office/drawing/2014/main" id="{BA97196B-E7B7-454E-8529-C61906998C38}"/>
              </a:ext>
            </a:extLst>
          </p:cNvPr>
          <p:cNvSpPr>
            <a:spLocks noGrp="1"/>
          </p:cNvSpPr>
          <p:nvPr>
            <p:ph type="sldNum" idx="12"/>
          </p:nvPr>
        </p:nvSpPr>
        <p:spPr/>
        <p:txBody>
          <a:bodyPr/>
          <a:lstStyle/>
          <a:p>
            <a:fld id="{E2598689-54C9-18A7-3A19-ED76AA08988F}" type="slidenum">
              <a:rPr>
                <a:latin typeface="+mn-ea"/>
                <a:ea typeface="+mn-ea"/>
                <a:cs typeface="+mn-ea"/>
              </a:rPr>
              <a:t>2</a:t>
            </a:fld>
            <a:endParaRPr>
              <a:latin typeface="+mn-ea"/>
              <a:ea typeface="+mn-ea"/>
              <a:cs typeface="+mn-ea"/>
            </a:endParaRPr>
          </a:p>
        </p:txBody>
      </p:sp>
    </p:spTree>
    <p:extLst>
      <p:ext uri="{BB962C8B-B14F-4D97-AF65-F5344CB8AC3E}">
        <p14:creationId xmlns:p14="http://schemas.microsoft.com/office/powerpoint/2010/main" val="2039745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175F001A-1EFF-4968-94A4-B8111904E1EE}"/>
              </a:ext>
            </a:extLst>
          </p:cNvPr>
          <p:cNvSpPr>
            <a:spLocks noGrp="1"/>
          </p:cNvSpPr>
          <p:nvPr>
            <p:ph type="sldNum" idx="12"/>
          </p:nvPr>
        </p:nvSpPr>
        <p:spPr/>
        <p:txBody>
          <a:bodyPr/>
          <a:lstStyle/>
          <a:p>
            <a:fld id="{0BB18BA8-60F4-C50D-CD9B-1BB87D3E8506}" type="slidenum">
              <a:t>20</a:t>
            </a:fld>
            <a:endParaRPr/>
          </a:p>
        </p:txBody>
      </p:sp>
      <p:sp>
        <p:nvSpPr>
          <p:cNvPr id="4" name="標題 3">
            <a:extLst>
              <a:ext uri="{FF2B5EF4-FFF2-40B4-BE49-F238E27FC236}">
                <a16:creationId xmlns:a16="http://schemas.microsoft.com/office/drawing/2014/main" id="{22814149-F039-4374-AE1F-D5D8314E35A3}"/>
              </a:ext>
            </a:extLst>
          </p:cNvPr>
          <p:cNvSpPr>
            <a:spLocks noGrp="1"/>
          </p:cNvSpPr>
          <p:nvPr>
            <p:ph type="title"/>
          </p:nvPr>
        </p:nvSpPr>
        <p:spPr/>
        <p:txBody>
          <a:bodyPr/>
          <a:lstStyle/>
          <a:p>
            <a:r>
              <a:t>新表 表2-1-7「30+大學試辦計畫」核定招生情形調查表</a:t>
            </a:r>
          </a:p>
        </p:txBody>
      </p:sp>
      <p:sp>
        <p:nvSpPr>
          <p:cNvPr id="5" name="文字版面配置區 4">
            <a:extLst>
              <a:ext uri="{FF2B5EF4-FFF2-40B4-BE49-F238E27FC236}">
                <a16:creationId xmlns:a16="http://schemas.microsoft.com/office/drawing/2014/main" id="{7D1BFF64-415B-41FF-8926-EAEA6B3EADD6}"/>
              </a:ext>
            </a:extLst>
          </p:cNvPr>
          <p:cNvSpPr>
            <a:spLocks noGrp="1"/>
          </p:cNvSpPr>
          <p:nvPr>
            <p:ph type="body" idx="15"/>
          </p:nvPr>
        </p:nvSpPr>
        <p:spPr/>
        <p:txBody>
          <a:bodyPr/>
          <a:lstStyle/>
          <a:p>
            <a:r>
              <a:rPr dirty="0"/>
              <a:t>0</a:t>
            </a:r>
            <a:r>
              <a:rPr lang="en-US" dirty="0"/>
              <a:t>5</a:t>
            </a:r>
            <a:endParaRPr dirty="0"/>
          </a:p>
        </p:txBody>
      </p:sp>
      <p:graphicFrame>
        <p:nvGraphicFramePr>
          <p:cNvPr id="11" name="內容版面配置區 6"/>
          <p:cNvGraphicFramePr/>
          <p:nvPr/>
        </p:nvGraphicFramePr>
        <p:xfrm>
          <a:off x="419101" y="955964"/>
          <a:ext cx="11371582" cy="914400"/>
        </p:xfrm>
        <a:graphic>
          <a:graphicData uri="http://schemas.openxmlformats.org/drawingml/2006/table">
            <a:tbl>
              <a:tblPr firstRow="1" firstCol="1" bandRow="1">
                <a:tableStyleId>{5C22544A-7EE6-4342-B048-85BDC9FD1C3A}</a:tableStyleId>
              </a:tblPr>
              <a:tblGrid>
                <a:gridCol w="1014844">
                  <a:extLst>
                    <a:ext uri="{9D8B030D-6E8A-4147-A177-3AD203B41FA5}">
                      <a16:colId xmlns:a16="http://schemas.microsoft.com/office/drawing/2014/main" val="20000"/>
                    </a:ext>
                  </a:extLst>
                </a:gridCol>
                <a:gridCol w="697455">
                  <a:extLst>
                    <a:ext uri="{9D8B030D-6E8A-4147-A177-3AD203B41FA5}">
                      <a16:colId xmlns:a16="http://schemas.microsoft.com/office/drawing/2014/main" val="20001"/>
                    </a:ext>
                  </a:extLst>
                </a:gridCol>
                <a:gridCol w="697455">
                  <a:extLst>
                    <a:ext uri="{9D8B030D-6E8A-4147-A177-3AD203B41FA5}">
                      <a16:colId xmlns:a16="http://schemas.microsoft.com/office/drawing/2014/main" val="20002"/>
                    </a:ext>
                  </a:extLst>
                </a:gridCol>
                <a:gridCol w="1427366">
                  <a:extLst>
                    <a:ext uri="{9D8B030D-6E8A-4147-A177-3AD203B41FA5}">
                      <a16:colId xmlns:a16="http://schemas.microsoft.com/office/drawing/2014/main" val="20003"/>
                    </a:ext>
                  </a:extLst>
                </a:gridCol>
                <a:gridCol w="1325413">
                  <a:extLst>
                    <a:ext uri="{9D8B030D-6E8A-4147-A177-3AD203B41FA5}">
                      <a16:colId xmlns:a16="http://schemas.microsoft.com/office/drawing/2014/main" val="20004"/>
                    </a:ext>
                  </a:extLst>
                </a:gridCol>
                <a:gridCol w="1315217">
                  <a:extLst>
                    <a:ext uri="{9D8B030D-6E8A-4147-A177-3AD203B41FA5}">
                      <a16:colId xmlns:a16="http://schemas.microsoft.com/office/drawing/2014/main" val="20005"/>
                    </a:ext>
                  </a:extLst>
                </a:gridCol>
                <a:gridCol w="1116406">
                  <a:extLst>
                    <a:ext uri="{9D8B030D-6E8A-4147-A177-3AD203B41FA5}">
                      <a16:colId xmlns:a16="http://schemas.microsoft.com/office/drawing/2014/main" val="20006"/>
                    </a:ext>
                  </a:extLst>
                </a:gridCol>
                <a:gridCol w="1116406">
                  <a:extLst>
                    <a:ext uri="{9D8B030D-6E8A-4147-A177-3AD203B41FA5}">
                      <a16:colId xmlns:a16="http://schemas.microsoft.com/office/drawing/2014/main" val="20007"/>
                    </a:ext>
                  </a:extLst>
                </a:gridCol>
                <a:gridCol w="1957532">
                  <a:extLst>
                    <a:ext uri="{9D8B030D-6E8A-4147-A177-3AD203B41FA5}">
                      <a16:colId xmlns:a16="http://schemas.microsoft.com/office/drawing/2014/main" val="20008"/>
                    </a:ext>
                  </a:extLst>
                </a:gridCol>
                <a:gridCol w="703488">
                  <a:extLst>
                    <a:ext uri="{9D8B030D-6E8A-4147-A177-3AD203B41FA5}">
                      <a16:colId xmlns:a16="http://schemas.microsoft.com/office/drawing/2014/main" val="20009"/>
                    </a:ext>
                  </a:extLst>
                </a:gridCol>
              </a:tblGrid>
              <a:tr h="135775">
                <a:tc rowSpan="3">
                  <a:txBody>
                    <a:bodyPr/>
                    <a:lstStyle/>
                    <a:p>
                      <a:pPr algn="ctr">
                        <a:buNone/>
                      </a:pPr>
                      <a:r>
                        <a:rPr sz="2000" b="0">
                          <a:solidFill>
                            <a:schemeClr val="tx1"/>
                          </a:solidFill>
                        </a:rPr>
                        <a:t>學年度</a:t>
                      </a:r>
                      <a:endParaRPr sz="2000" b="0" kern="100">
                        <a:solidFill>
                          <a:schemeClr val="tx1"/>
                        </a:solidFill>
                        <a:latin typeface="Calibri"/>
                        <a:ea typeface="Calibri"/>
                        <a:cs typeface="Calibri"/>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rowSpan="3">
                  <a:txBody>
                    <a:bodyPr/>
                    <a:lstStyle/>
                    <a:p>
                      <a:pPr algn="ctr">
                        <a:buNone/>
                      </a:pPr>
                      <a:r>
                        <a:rPr sz="2000" b="0">
                          <a:solidFill>
                            <a:schemeClr val="tx1"/>
                          </a:solidFill>
                        </a:rPr>
                        <a:t>系所</a:t>
                      </a:r>
                      <a:endParaRPr sz="2000" b="0" kern="100">
                        <a:solidFill>
                          <a:schemeClr val="tx1"/>
                        </a:solidFill>
                        <a:latin typeface="Calibri"/>
                        <a:ea typeface="Calibri"/>
                        <a:cs typeface="Calibri"/>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rowSpan="3">
                  <a:txBody>
                    <a:bodyPr/>
                    <a:lstStyle/>
                    <a:p>
                      <a:pPr algn="ctr">
                        <a:buNone/>
                      </a:pPr>
                      <a:r>
                        <a:rPr sz="2000" b="0">
                          <a:solidFill>
                            <a:schemeClr val="tx1"/>
                          </a:solidFill>
                        </a:rPr>
                        <a:t>學制</a:t>
                      </a:r>
                      <a:endParaRPr sz="2000" b="0" kern="100">
                        <a:solidFill>
                          <a:schemeClr val="tx1"/>
                        </a:solidFill>
                        <a:latin typeface="Calibri"/>
                        <a:ea typeface="Calibri"/>
                        <a:cs typeface="Calibri"/>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rowSpan="3">
                  <a:txBody>
                    <a:bodyPr/>
                    <a:lstStyle/>
                    <a:p>
                      <a:pPr algn="ctr">
                        <a:buNone/>
                      </a:pPr>
                      <a:r>
                        <a:rPr sz="2000" b="0">
                          <a:solidFill>
                            <a:schemeClr val="tx1"/>
                          </a:solidFill>
                        </a:rPr>
                        <a:t>核定新生招生名額</a:t>
                      </a:r>
                      <a:endParaRPr sz="2000" b="0" kern="100">
                        <a:solidFill>
                          <a:schemeClr val="tx1"/>
                        </a:solidFill>
                        <a:latin typeface="Calibri"/>
                        <a:ea typeface="Calibri"/>
                        <a:cs typeface="Calibri"/>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solidFill>
                      <a:schemeClr val="bg1"/>
                    </a:solidFill>
                  </a:tcPr>
                </a:tc>
                <a:tc rowSpan="3">
                  <a:txBody>
                    <a:bodyPr/>
                    <a:lstStyle/>
                    <a:p>
                      <a:pPr algn="ctr">
                        <a:buNone/>
                      </a:pPr>
                      <a:r>
                        <a:rPr sz="2000" b="0">
                          <a:solidFill>
                            <a:schemeClr val="tx1"/>
                          </a:solidFill>
                        </a:rPr>
                        <a:t>報名人數</a:t>
                      </a:r>
                      <a:endParaRPr sz="2000" b="0" kern="100">
                        <a:solidFill>
                          <a:schemeClr val="tx1"/>
                        </a:solidFill>
                        <a:latin typeface="Calibri"/>
                        <a:ea typeface="Calibri"/>
                        <a:cs typeface="Calibri"/>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solidFill>
                      <a:schemeClr val="bg1"/>
                    </a:solidFill>
                  </a:tcPr>
                </a:tc>
                <a:tc rowSpan="3">
                  <a:txBody>
                    <a:bodyPr/>
                    <a:lstStyle/>
                    <a:p>
                      <a:pPr algn="ctr">
                        <a:buNone/>
                      </a:pPr>
                      <a:r>
                        <a:rPr sz="2000" b="0">
                          <a:solidFill>
                            <a:schemeClr val="tx1"/>
                          </a:solidFill>
                        </a:rPr>
                        <a:t>錄取人數</a:t>
                      </a:r>
                      <a:endParaRPr sz="2000" b="0" kern="100">
                        <a:solidFill>
                          <a:schemeClr val="tx1"/>
                        </a:solidFill>
                        <a:latin typeface="Calibri"/>
                        <a:ea typeface="Calibri"/>
                        <a:cs typeface="Calibri"/>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solidFill>
                      <a:schemeClr val="bg1"/>
                    </a:solidFill>
                  </a:tcPr>
                </a:tc>
                <a:tc gridSpan="4">
                  <a:txBody>
                    <a:bodyPr/>
                    <a:lstStyle/>
                    <a:p>
                      <a:pPr algn="ctr">
                        <a:buNone/>
                      </a:pPr>
                      <a:r>
                        <a:rPr sz="2000" b="0">
                          <a:solidFill>
                            <a:schemeClr val="tx1"/>
                          </a:solidFill>
                        </a:rPr>
                        <a:t>實際註冊人數</a:t>
                      </a:r>
                      <a:endParaRPr sz="2000" b="0" kern="100">
                        <a:solidFill>
                          <a:schemeClr val="tx1"/>
                        </a:solidFill>
                        <a:latin typeface="Calibri"/>
                        <a:ea typeface="Calibri"/>
                        <a:cs typeface="Calibri"/>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solidFill>
                      <a:schemeClr val="bg1"/>
                    </a:solidFill>
                  </a:tcPr>
                </a:tc>
                <a:tc hMerge="1">
                  <a:txBody>
                    <a:bodyPr/>
                    <a:lstStyle/>
                    <a:p>
                      <a:endParaRPr/>
                    </a:p>
                  </a:txBody>
                  <a:tcPr/>
                </a:tc>
                <a:tc hMerge="1">
                  <a:txBody>
                    <a:bodyPr/>
                    <a:lstStyle/>
                    <a:p>
                      <a:endParaRPr/>
                    </a:p>
                  </a:txBody>
                  <a:tcPr/>
                </a:tc>
                <a:tc hMerge="1">
                  <a:txBody>
                    <a:bodyPr/>
                    <a:lstStyle/>
                    <a:p>
                      <a:endParaRPr/>
                    </a:p>
                  </a:txBody>
                  <a:tcPr/>
                </a:tc>
                <a:extLst>
                  <a:ext uri="{0D108BD9-81ED-4DB2-BD59-A6C34878D82A}">
                    <a16:rowId xmlns:a16="http://schemas.microsoft.com/office/drawing/2014/main" val="10000"/>
                  </a:ext>
                </a:extLst>
              </a:tr>
              <a:tr h="135775">
                <a:tc vMerge="1">
                  <a:txBody>
                    <a:bodyPr/>
                    <a:lstStyle/>
                    <a:p>
                      <a:endParaRPr/>
                    </a:p>
                  </a:txBody>
                  <a:tcPr/>
                </a:tc>
                <a:tc vMerge="1">
                  <a:txBody>
                    <a:bodyPr/>
                    <a:lstStyle/>
                    <a:p>
                      <a:endParaRPr/>
                    </a:p>
                  </a:txBody>
                  <a:tcPr/>
                </a:tc>
                <a:tc vMerge="1">
                  <a:txBody>
                    <a:bodyPr/>
                    <a:lstStyle/>
                    <a:p>
                      <a:endParaRPr/>
                    </a:p>
                  </a:txBody>
                  <a:tcPr/>
                </a:tc>
                <a:tc vMerge="1">
                  <a:txBody>
                    <a:bodyPr/>
                    <a:lstStyle/>
                    <a:p>
                      <a:endParaRPr/>
                    </a:p>
                  </a:txBody>
                  <a:tcPr/>
                </a:tc>
                <a:tc vMerge="1">
                  <a:txBody>
                    <a:bodyPr/>
                    <a:lstStyle/>
                    <a:p>
                      <a:endParaRPr/>
                    </a:p>
                  </a:txBody>
                  <a:tcPr/>
                </a:tc>
                <a:tc vMerge="1">
                  <a:txBody>
                    <a:bodyPr/>
                    <a:lstStyle/>
                    <a:p>
                      <a:endParaRPr/>
                    </a:p>
                  </a:txBody>
                  <a:tcPr/>
                </a:tc>
                <a:tc gridSpan="2">
                  <a:txBody>
                    <a:bodyPr/>
                    <a:lstStyle/>
                    <a:p>
                      <a:pPr algn="ctr">
                        <a:buNone/>
                      </a:pPr>
                      <a:r>
                        <a:rPr sz="2000" b="0">
                          <a:solidFill>
                            <a:schemeClr val="tx1"/>
                          </a:solidFill>
                        </a:rPr>
                        <a:t>已在職者</a:t>
                      </a:r>
                      <a:endParaRPr sz="2000" b="0" kern="100">
                        <a:solidFill>
                          <a:schemeClr val="tx1"/>
                        </a:solidFill>
                        <a:latin typeface="Calibri"/>
                        <a:ea typeface="Calibri"/>
                        <a:cs typeface="Calibri"/>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solidFill>
                      <a:schemeClr val="bg1"/>
                    </a:solidFill>
                  </a:tcPr>
                </a:tc>
                <a:tc hMerge="1">
                  <a:txBody>
                    <a:bodyPr/>
                    <a:lstStyle/>
                    <a:p>
                      <a:endParaRPr/>
                    </a:p>
                  </a:txBody>
                  <a:tcPr/>
                </a:tc>
                <a:tc rowSpan="2">
                  <a:txBody>
                    <a:bodyPr/>
                    <a:lstStyle/>
                    <a:p>
                      <a:pPr algn="ctr">
                        <a:buNone/>
                      </a:pPr>
                      <a:r>
                        <a:rPr sz="2000" b="0">
                          <a:solidFill>
                            <a:schemeClr val="tx1"/>
                          </a:solidFill>
                        </a:rPr>
                        <a:t>未在職者</a:t>
                      </a:r>
                      <a:endParaRPr sz="2000" b="0" kern="100">
                        <a:solidFill>
                          <a:schemeClr val="tx1"/>
                        </a:solidFill>
                        <a:latin typeface="Calibri"/>
                        <a:ea typeface="Calibri"/>
                        <a:cs typeface="Calibri"/>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solidFill>
                      <a:schemeClr val="bg1"/>
                    </a:solidFill>
                  </a:tcPr>
                </a:tc>
                <a:tc rowSpan="2">
                  <a:txBody>
                    <a:bodyPr/>
                    <a:lstStyle/>
                    <a:p>
                      <a:pPr algn="ctr">
                        <a:buNone/>
                      </a:pPr>
                      <a:r>
                        <a:rPr sz="2000" b="0">
                          <a:solidFill>
                            <a:schemeClr val="tx1"/>
                          </a:solidFill>
                        </a:rPr>
                        <a:t>小計</a:t>
                      </a:r>
                      <a:endParaRPr sz="2000" b="0" kern="100">
                        <a:solidFill>
                          <a:schemeClr val="tx1"/>
                        </a:solidFill>
                        <a:latin typeface="Calibri"/>
                        <a:ea typeface="Calibri"/>
                        <a:cs typeface="Calibri"/>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solidFill>
                      <a:schemeClr val="bg1"/>
                    </a:solidFill>
                  </a:tcPr>
                </a:tc>
                <a:extLst>
                  <a:ext uri="{0D108BD9-81ED-4DB2-BD59-A6C34878D82A}">
                    <a16:rowId xmlns:a16="http://schemas.microsoft.com/office/drawing/2014/main" val="10001"/>
                  </a:ext>
                </a:extLst>
              </a:tr>
              <a:tr h="135775">
                <a:tc vMerge="1">
                  <a:txBody>
                    <a:bodyPr/>
                    <a:lstStyle/>
                    <a:p>
                      <a:endParaRPr/>
                    </a:p>
                  </a:txBody>
                  <a:tcPr/>
                </a:tc>
                <a:tc vMerge="1">
                  <a:txBody>
                    <a:bodyPr/>
                    <a:lstStyle/>
                    <a:p>
                      <a:endParaRPr/>
                    </a:p>
                  </a:txBody>
                  <a:tcPr/>
                </a:tc>
                <a:tc vMerge="1">
                  <a:txBody>
                    <a:bodyPr/>
                    <a:lstStyle/>
                    <a:p>
                      <a:endParaRPr/>
                    </a:p>
                  </a:txBody>
                  <a:tcPr/>
                </a:tc>
                <a:tc vMerge="1">
                  <a:txBody>
                    <a:bodyPr/>
                    <a:lstStyle/>
                    <a:p>
                      <a:endParaRPr/>
                    </a:p>
                  </a:txBody>
                  <a:tcPr/>
                </a:tc>
                <a:tc vMerge="1">
                  <a:txBody>
                    <a:bodyPr/>
                    <a:lstStyle/>
                    <a:p>
                      <a:endParaRPr/>
                    </a:p>
                  </a:txBody>
                  <a:tcPr/>
                </a:tc>
                <a:tc vMerge="1">
                  <a:txBody>
                    <a:bodyPr/>
                    <a:lstStyle/>
                    <a:p>
                      <a:endParaRPr/>
                    </a:p>
                  </a:txBody>
                  <a:tcPr/>
                </a:tc>
                <a:tc>
                  <a:txBody>
                    <a:bodyPr/>
                    <a:lstStyle/>
                    <a:p>
                      <a:pPr algn="ctr">
                        <a:buNone/>
                      </a:pPr>
                      <a:r>
                        <a:rPr sz="2000" b="0">
                          <a:solidFill>
                            <a:schemeClr val="tx1"/>
                          </a:solidFill>
                        </a:rPr>
                        <a:t>全職</a:t>
                      </a:r>
                      <a:endParaRPr sz="2000" b="0" kern="100">
                        <a:solidFill>
                          <a:schemeClr val="tx1"/>
                        </a:solidFill>
                        <a:latin typeface="Calibri"/>
                        <a:ea typeface="Calibri"/>
                        <a:cs typeface="Calibri"/>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solidFill>
                      <a:schemeClr val="bg1"/>
                    </a:solidFill>
                  </a:tcPr>
                </a:tc>
                <a:tc>
                  <a:txBody>
                    <a:bodyPr/>
                    <a:lstStyle/>
                    <a:p>
                      <a:pPr algn="ctr">
                        <a:buNone/>
                      </a:pPr>
                      <a:r>
                        <a:rPr sz="2000" b="0">
                          <a:solidFill>
                            <a:schemeClr val="tx1"/>
                          </a:solidFill>
                        </a:rPr>
                        <a:t>兼職</a:t>
                      </a:r>
                      <a:endParaRPr sz="2000" b="0" kern="100">
                        <a:solidFill>
                          <a:schemeClr val="tx1"/>
                        </a:solidFill>
                        <a:latin typeface="Calibri"/>
                        <a:ea typeface="Calibri"/>
                        <a:cs typeface="Calibri"/>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solidFill>
                      <a:schemeClr val="bg1"/>
                    </a:solidFill>
                  </a:tcPr>
                </a:tc>
                <a:tc vMerge="1">
                  <a:txBody>
                    <a:bodyPr/>
                    <a:lstStyle/>
                    <a:p>
                      <a:endParaRPr/>
                    </a:p>
                  </a:txBody>
                  <a:tcPr/>
                </a:tc>
                <a:tc vMerge="1">
                  <a:txBody>
                    <a:bodyPr/>
                    <a:lstStyle/>
                    <a:p>
                      <a:endParaRPr/>
                    </a:p>
                  </a:txBody>
                  <a:tcPr/>
                </a:tc>
                <a:extLst>
                  <a:ext uri="{0D108BD9-81ED-4DB2-BD59-A6C34878D82A}">
                    <a16:rowId xmlns:a16="http://schemas.microsoft.com/office/drawing/2014/main" val="10002"/>
                  </a:ext>
                </a:extLst>
              </a:tr>
            </a:tbl>
          </a:graphicData>
        </a:graphic>
      </p:graphicFrame>
      <p:graphicFrame>
        <p:nvGraphicFramePr>
          <p:cNvPr id="12" name="表格 8"/>
          <p:cNvGraphicFramePr/>
          <p:nvPr/>
        </p:nvGraphicFramePr>
        <p:xfrm>
          <a:off x="419101" y="2023895"/>
          <a:ext cx="11371582" cy="4563329"/>
        </p:xfrm>
        <a:graphic>
          <a:graphicData uri="http://schemas.openxmlformats.org/drawingml/2006/table">
            <a:tbl>
              <a:tblPr firstRow="1" bandRow="1">
                <a:tableStyleId>{FABFCF23-3B69-468F-B69F-88F6DE6A72F2}</a:tableStyleId>
              </a:tblPr>
              <a:tblGrid>
                <a:gridCol w="1575954">
                  <a:extLst>
                    <a:ext uri="{9D8B030D-6E8A-4147-A177-3AD203B41FA5}">
                      <a16:colId xmlns:a16="http://schemas.microsoft.com/office/drawing/2014/main" val="20000"/>
                    </a:ext>
                  </a:extLst>
                </a:gridCol>
                <a:gridCol w="9795628">
                  <a:extLst>
                    <a:ext uri="{9D8B030D-6E8A-4147-A177-3AD203B41FA5}">
                      <a16:colId xmlns:a16="http://schemas.microsoft.com/office/drawing/2014/main" val="20001"/>
                    </a:ext>
                  </a:extLst>
                </a:gridCol>
              </a:tblGrid>
              <a:tr h="603285">
                <a:tc>
                  <a:txBody>
                    <a:bodyPr/>
                    <a:lstStyle/>
                    <a:p>
                      <a:r>
                        <a:rPr sz="2400" b="1"/>
                        <a:t>操作方式</a:t>
                      </a:r>
                    </a:p>
                  </a:txBody>
                  <a:tcPr anchor="ctr"/>
                </a:tc>
                <a:tc>
                  <a:txBody>
                    <a:bodyPr/>
                    <a:lstStyle/>
                    <a:p>
                      <a:r>
                        <a:rPr sz="2400" b="1"/>
                        <a:t>欄位與填報方式</a:t>
                      </a:r>
                    </a:p>
                  </a:txBody>
                  <a:tcPr anchor="ctr"/>
                </a:tc>
                <a:extLst>
                  <a:ext uri="{0D108BD9-81ED-4DB2-BD59-A6C34878D82A}">
                    <a16:rowId xmlns:a16="http://schemas.microsoft.com/office/drawing/2014/main" val="10000"/>
                  </a:ext>
                </a:extLst>
              </a:tr>
              <a:tr h="1568542">
                <a:tc>
                  <a:txBody>
                    <a:bodyPr/>
                    <a:lstStyle/>
                    <a:p>
                      <a:r>
                        <a:rPr sz="2400" b="1"/>
                        <a:t>系統自動處理</a:t>
                      </a:r>
                      <a:endParaRPr sz="2400"/>
                    </a:p>
                  </a:txBody>
                  <a:tcPr anchor="ctr"/>
                </a:tc>
                <a:tc>
                  <a:txBody>
                    <a:bodyPr/>
                    <a:lstStyle/>
                    <a:p>
                      <a:r>
                        <a:rPr sz="1950" b="1">
                          <a:solidFill>
                            <a:srgbClr val="4A4A48"/>
                          </a:solidFill>
                        </a:rPr>
                        <a:t>學年度：</a:t>
                      </a:r>
                      <a:r>
                        <a:rPr sz="1950" b="0">
                          <a:solidFill>
                            <a:srgbClr val="4A4A48"/>
                          </a:solidFill>
                        </a:rPr>
                        <a:t>系統顯示當學年度；每年10月填報，以</a:t>
                      </a:r>
                      <a:r>
                        <a:rPr sz="1950" b="1">
                          <a:solidFill>
                            <a:srgbClr val="285443"/>
                          </a:solidFill>
                        </a:rPr>
                        <a:t>10月15日</a:t>
                      </a:r>
                      <a:r>
                        <a:rPr sz="1950" b="0">
                          <a:solidFill>
                            <a:srgbClr val="4A4A48"/>
                          </a:solidFill>
                        </a:rPr>
                        <a:t>為資料調查基準日</a:t>
                      </a:r>
                    </a:p>
                    <a:p>
                      <a:r>
                        <a:rPr sz="1950" b="1">
                          <a:solidFill>
                            <a:srgbClr val="4A4A48"/>
                          </a:solidFill>
                        </a:rPr>
                        <a:t>核定新生招生名額：</a:t>
                      </a:r>
                      <a:r>
                        <a:rPr sz="1950" b="0">
                          <a:solidFill>
                            <a:srgbClr val="4A4A48"/>
                          </a:solidFill>
                        </a:rPr>
                        <a:t>由教育部資料匯入，</a:t>
                      </a:r>
                      <a:r>
                        <a:rPr sz="1950" b="1">
                          <a:solidFill>
                            <a:srgbClr val="285443"/>
                          </a:solidFill>
                        </a:rPr>
                        <a:t>學校免填</a:t>
                      </a:r>
                    </a:p>
                    <a:p>
                      <a:r>
                        <a:rPr sz="1950" b="1">
                          <a:solidFill>
                            <a:srgbClr val="4A4A48"/>
                          </a:solidFill>
                        </a:rPr>
                        <a:t>小計：</a:t>
                      </a:r>
                      <a:r>
                        <a:rPr sz="1950" b="0">
                          <a:solidFill>
                            <a:srgbClr val="4A4A48"/>
                          </a:solidFill>
                        </a:rPr>
                        <a:t>系統自動加總「已在職＋未在職」</a:t>
                      </a:r>
                    </a:p>
                  </a:txBody>
                  <a:tcPr anchor="ctr"/>
                </a:tc>
                <a:extLst>
                  <a:ext uri="{0D108BD9-81ED-4DB2-BD59-A6C34878D82A}">
                    <a16:rowId xmlns:a16="http://schemas.microsoft.com/office/drawing/2014/main" val="10001"/>
                  </a:ext>
                </a:extLst>
              </a:tr>
              <a:tr h="603285">
                <a:tc>
                  <a:txBody>
                    <a:bodyPr/>
                    <a:lstStyle/>
                    <a:p>
                      <a:r>
                        <a:rPr sz="2400" b="1"/>
                        <a:t>系統提供選單</a:t>
                      </a:r>
                      <a:endParaRPr sz="2400"/>
                    </a:p>
                  </a:txBody>
                  <a:tcPr anchor="ctr"/>
                </a:tc>
                <a:tc>
                  <a:txBody>
                    <a:bodyPr/>
                    <a:lstStyle/>
                    <a:p>
                      <a:r>
                        <a:rPr sz="1950" b="1">
                          <a:solidFill>
                            <a:srgbClr val="4A4A48"/>
                          </a:solidFill>
                        </a:rPr>
                        <a:t>系所、學制：</a:t>
                      </a:r>
                      <a:r>
                        <a:rPr sz="1950" b="0">
                          <a:solidFill>
                            <a:srgbClr val="4A4A48"/>
                          </a:solidFill>
                        </a:rPr>
                        <a:t>選項來自學校管理者設定的系所資料；</a:t>
                      </a:r>
                      <a:r>
                        <a:rPr sz="1950" b="1">
                          <a:solidFill>
                            <a:srgbClr val="285443"/>
                          </a:solidFill>
                        </a:rPr>
                        <a:t>填表人依本筆招生資料選擇</a:t>
                      </a:r>
                      <a:r>
                        <a:rPr sz="1950" b="0">
                          <a:solidFill>
                            <a:srgbClr val="4A4A48"/>
                          </a:solidFill>
                        </a:rPr>
                        <a:t>。</a:t>
                      </a:r>
                    </a:p>
                  </a:txBody>
                  <a:tcPr anchor="ctr"/>
                </a:tc>
                <a:extLst>
                  <a:ext uri="{0D108BD9-81ED-4DB2-BD59-A6C34878D82A}">
                    <a16:rowId xmlns:a16="http://schemas.microsoft.com/office/drawing/2014/main" val="10002"/>
                  </a:ext>
                </a:extLst>
              </a:tr>
              <a:tr h="1568542">
                <a:tc>
                  <a:txBody>
                    <a:bodyPr/>
                    <a:lstStyle/>
                    <a:p>
                      <a:r>
                        <a:rPr sz="2400" b="1"/>
                        <a:t>學校填報</a:t>
                      </a:r>
                      <a:endParaRPr sz="2400"/>
                    </a:p>
                  </a:txBody>
                  <a:tcPr anchor="ctr"/>
                </a:tc>
                <a:tc>
                  <a:txBody>
                    <a:bodyPr/>
                    <a:lstStyle/>
                    <a:p>
                      <a:r>
                        <a:rPr sz="1950" b="1">
                          <a:solidFill>
                            <a:srgbClr val="4A4A48"/>
                          </a:solidFill>
                        </a:rPr>
                        <a:t>報名人數：</a:t>
                      </a:r>
                      <a:r>
                        <a:rPr sz="1950" b="0">
                          <a:solidFill>
                            <a:srgbClr val="4A4A48"/>
                          </a:solidFill>
                        </a:rPr>
                        <a:t>各系（所、學位學程）之報名人數</a:t>
                      </a:r>
                    </a:p>
                    <a:p>
                      <a:r>
                        <a:rPr sz="1950" b="1">
                          <a:solidFill>
                            <a:srgbClr val="4A4A48"/>
                          </a:solidFill>
                        </a:rPr>
                        <a:t>錄取人數：</a:t>
                      </a:r>
                      <a:r>
                        <a:rPr sz="1950" b="0">
                          <a:solidFill>
                            <a:srgbClr val="4A4A48"/>
                          </a:solidFill>
                        </a:rPr>
                        <a:t>榜單公告之</a:t>
                      </a:r>
                      <a:r>
                        <a:rPr sz="1950" b="1">
                          <a:solidFill>
                            <a:srgbClr val="C90000"/>
                          </a:solidFill>
                        </a:rPr>
                        <a:t>正取人數</a:t>
                      </a:r>
                    </a:p>
                    <a:p>
                      <a:r>
                        <a:rPr sz="1950" b="1">
                          <a:solidFill>
                            <a:srgbClr val="4A4A48"/>
                          </a:solidFill>
                        </a:rPr>
                        <a:t>實際註冊人數：</a:t>
                      </a:r>
                      <a:r>
                        <a:rPr sz="1950" b="0">
                          <a:solidFill>
                            <a:srgbClr val="4A4A48"/>
                          </a:solidFill>
                        </a:rPr>
                        <a:t>依已在職／未在職分別填報</a:t>
                      </a: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2713910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82FCA245-A0B7-4442-9CA5-909818E05A6A}"/>
              </a:ext>
            </a:extLst>
          </p:cNvPr>
          <p:cNvSpPr>
            <a:spLocks noGrp="1"/>
          </p:cNvSpPr>
          <p:nvPr>
            <p:ph type="sldNum" idx="12"/>
          </p:nvPr>
        </p:nvSpPr>
        <p:spPr/>
        <p:txBody>
          <a:bodyPr/>
          <a:lstStyle/>
          <a:p>
            <a:fld id="{A4E99CEF-AF55-BA3C-ADF8-4E52E186DD8F}" type="slidenum">
              <a:t>21</a:t>
            </a:fld>
            <a:endParaRPr/>
          </a:p>
        </p:txBody>
      </p:sp>
      <p:sp>
        <p:nvSpPr>
          <p:cNvPr id="4" name="標題 3">
            <a:extLst>
              <a:ext uri="{FF2B5EF4-FFF2-40B4-BE49-F238E27FC236}">
                <a16:creationId xmlns:a16="http://schemas.microsoft.com/office/drawing/2014/main" id="{3DDFC5FD-4AAC-4066-A428-636A4480A19A}"/>
              </a:ext>
            </a:extLst>
          </p:cNvPr>
          <p:cNvSpPr>
            <a:spLocks noGrp="1"/>
          </p:cNvSpPr>
          <p:nvPr>
            <p:ph type="title"/>
          </p:nvPr>
        </p:nvSpPr>
        <p:spPr/>
        <p:txBody>
          <a:bodyPr/>
          <a:lstStyle/>
          <a:p>
            <a:r>
              <a:t>表2-1-7｜實際註冊人數填報方式</a:t>
            </a:r>
          </a:p>
        </p:txBody>
      </p:sp>
      <p:sp>
        <p:nvSpPr>
          <p:cNvPr id="5" name="文字版面配置區 4">
            <a:extLst>
              <a:ext uri="{FF2B5EF4-FFF2-40B4-BE49-F238E27FC236}">
                <a16:creationId xmlns:a16="http://schemas.microsoft.com/office/drawing/2014/main" id="{FA4623D8-37B4-446F-917A-30B950C9DFDD}"/>
              </a:ext>
            </a:extLst>
          </p:cNvPr>
          <p:cNvSpPr>
            <a:spLocks noGrp="1"/>
          </p:cNvSpPr>
          <p:nvPr>
            <p:ph type="body" idx="15"/>
          </p:nvPr>
        </p:nvSpPr>
        <p:spPr/>
        <p:txBody>
          <a:bodyPr/>
          <a:lstStyle/>
          <a:p>
            <a:r>
              <a:rPr dirty="0"/>
              <a:t>0</a:t>
            </a:r>
            <a:r>
              <a:rPr lang="en-US" dirty="0"/>
              <a:t>5</a:t>
            </a:r>
            <a:endParaRPr dirty="0"/>
          </a:p>
        </p:txBody>
      </p:sp>
      <p:sp>
        <p:nvSpPr>
          <p:cNvPr id="8" name="Rectangle 2">
            <a:extLst>
              <a:ext uri="{FF2B5EF4-FFF2-40B4-BE49-F238E27FC236}">
                <a16:creationId xmlns:a16="http://schemas.microsoft.com/office/drawing/2014/main" id="{29535454-E04F-44E4-B5AB-F5345E6C18E9}"/>
              </a:ext>
            </a:extLst>
          </p:cNvPr>
          <p:cNvSpPr>
            <a:spLocks noGrp="1"/>
          </p:cNvSpPr>
          <p:nvPr/>
        </p:nvSpPr>
        <p:spPr>
          <a:xfrm>
            <a:off x="401802" y="953935"/>
            <a:ext cx="1383454" cy="1090996"/>
          </a:xfrm>
          <a:prstGeom prst="roundRect">
            <a:avLst/>
          </a:prstGeom>
          <a:solidFill>
            <a:srgbClr val="C9A66B"/>
          </a:solidFill>
          <a:ln>
            <a:noFill/>
          </a:ln>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2400">
                <a:solidFill>
                  <a:srgbClr val="FFFDF7"/>
                </a:solidFill>
              </a:rPr>
              <a:t>實際註冊人數</a:t>
            </a:r>
          </a:p>
        </p:txBody>
      </p:sp>
      <p:sp>
        <p:nvSpPr>
          <p:cNvPr id="9" name="Rectangle 7">
            <a:extLst>
              <a:ext uri="{FF2B5EF4-FFF2-40B4-BE49-F238E27FC236}">
                <a16:creationId xmlns:a16="http://schemas.microsoft.com/office/drawing/2014/main" id="{AD493722-A428-4A4F-B226-39176F47F497}"/>
              </a:ext>
            </a:extLst>
          </p:cNvPr>
          <p:cNvSpPr>
            <a:spLocks noGrp="1"/>
          </p:cNvSpPr>
          <p:nvPr/>
        </p:nvSpPr>
        <p:spPr>
          <a:xfrm>
            <a:off x="2028305" y="920293"/>
            <a:ext cx="3653795" cy="1723548"/>
          </a:xfrm>
          <a:prstGeom prst="rect">
            <a:avLst/>
          </a:prstGeom>
          <a:solidFill>
            <a:schemeClr val="bg1">
              <a:lumMod val="95000"/>
              <a:alpha val="50196"/>
            </a:schemeClr>
          </a:solidFill>
          <a:ln w="57150">
            <a:solidFill>
              <a:srgbClr val="F4A3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r>
              <a:rPr sz="2400">
                <a:solidFill>
                  <a:srgbClr val="4F6B57"/>
                </a:solidFill>
              </a:rPr>
              <a:t>⭕</a:t>
            </a:r>
            <a:r>
              <a:rPr sz="2400" b="1">
                <a:solidFill>
                  <a:schemeClr val="tx1"/>
                </a:solidFill>
              </a:rPr>
              <a:t>可列計</a:t>
            </a:r>
          </a:p>
          <a:p>
            <a:pPr marL="342900" indent="-342900">
              <a:buFont typeface="Arial"/>
              <a:buChar char="•"/>
            </a:pPr>
            <a:r>
              <a:rPr sz="2400">
                <a:solidFill>
                  <a:schemeClr val="tx1"/>
                </a:solidFill>
              </a:rPr>
              <a:t>已完成實際註冊程序者</a:t>
            </a:r>
          </a:p>
          <a:p>
            <a:pPr marL="342900" indent="-342900">
              <a:buFont typeface="Arial"/>
              <a:buChar char="•"/>
            </a:pPr>
            <a:r>
              <a:rPr sz="2400">
                <a:solidFill>
                  <a:schemeClr val="tx1"/>
                </a:solidFill>
              </a:rPr>
              <a:t>完成註冊之新生休學生</a:t>
            </a:r>
            <a:endParaRPr sz="2400" kern="100">
              <a:solidFill>
                <a:schemeClr val="tx1"/>
              </a:solidFill>
              <a:latin typeface="微軟正黑體"/>
              <a:ea typeface="微軟正黑體"/>
              <a:cs typeface="微軟正黑體"/>
            </a:endParaRPr>
          </a:p>
        </p:txBody>
      </p:sp>
      <p:sp>
        <p:nvSpPr>
          <p:cNvPr id="10" name="Rectangle 7">
            <a:extLst>
              <a:ext uri="{FF2B5EF4-FFF2-40B4-BE49-F238E27FC236}">
                <a16:creationId xmlns:a16="http://schemas.microsoft.com/office/drawing/2014/main" id="{BA1CF334-FCE0-4BA8-8F1D-644B0AB293FD}"/>
              </a:ext>
            </a:extLst>
          </p:cNvPr>
          <p:cNvSpPr>
            <a:spLocks noGrp="1"/>
          </p:cNvSpPr>
          <p:nvPr/>
        </p:nvSpPr>
        <p:spPr>
          <a:xfrm>
            <a:off x="5925148" y="920292"/>
            <a:ext cx="5529789" cy="1723549"/>
          </a:xfrm>
          <a:prstGeom prst="rect">
            <a:avLst/>
          </a:prstGeom>
          <a:solidFill>
            <a:schemeClr val="bg1">
              <a:lumMod val="95000"/>
              <a:alpha val="50196"/>
            </a:schemeClr>
          </a:solidFill>
          <a:ln w="57150">
            <a:solidFill>
              <a:srgbClr val="F4A3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r>
              <a:rPr sz="2400">
                <a:solidFill>
                  <a:srgbClr val="C00000"/>
                </a:solidFill>
              </a:rPr>
              <a:t>❌</a:t>
            </a:r>
            <a:r>
              <a:rPr sz="2400" b="1">
                <a:solidFill>
                  <a:schemeClr val="tx1"/>
                </a:solidFill>
              </a:rPr>
              <a:t>不列計</a:t>
            </a:r>
          </a:p>
          <a:p>
            <a:pPr marL="342900" indent="-342900">
              <a:buFont typeface="Arial"/>
              <a:buChar char="•"/>
            </a:pPr>
            <a:r>
              <a:rPr sz="2400">
                <a:solidFill>
                  <a:schemeClr val="tx1"/>
                </a:solidFill>
              </a:rPr>
              <a:t>退學生</a:t>
            </a:r>
          </a:p>
          <a:p>
            <a:pPr marL="342900" indent="-342900">
              <a:buFont typeface="Arial"/>
              <a:buChar char="•"/>
            </a:pPr>
            <a:r>
              <a:rPr sz="2400">
                <a:solidFill>
                  <a:schemeClr val="tx1"/>
                </a:solidFill>
              </a:rPr>
              <a:t>當學年度新生保留入學資格者</a:t>
            </a:r>
          </a:p>
          <a:p>
            <a:pPr marL="342900" indent="-342900">
              <a:buFont typeface="Arial"/>
              <a:buChar char="•"/>
            </a:pPr>
            <a:r>
              <a:rPr sz="2400">
                <a:solidFill>
                  <a:schemeClr val="tx1"/>
                </a:solidFill>
              </a:rPr>
              <a:t>前學年度新生保留入學資格之復學者</a:t>
            </a:r>
            <a:endParaRPr sz="2400" kern="100">
              <a:solidFill>
                <a:schemeClr val="tx1"/>
              </a:solidFill>
              <a:latin typeface="微軟正黑體"/>
              <a:ea typeface="微軟正黑體"/>
              <a:cs typeface="微軟正黑體"/>
            </a:endParaRPr>
          </a:p>
        </p:txBody>
      </p:sp>
      <p:sp>
        <p:nvSpPr>
          <p:cNvPr id="12" name="文字方塊 11">
            <a:extLst>
              <a:ext uri="{FF2B5EF4-FFF2-40B4-BE49-F238E27FC236}">
                <a16:creationId xmlns:a16="http://schemas.microsoft.com/office/drawing/2014/main" id="{070E9340-986E-4626-B535-22B28172344C}"/>
              </a:ext>
            </a:extLst>
          </p:cNvPr>
          <p:cNvSpPr>
            <a:spLocks noGrp="1"/>
          </p:cNvSpPr>
          <p:nvPr/>
        </p:nvSpPr>
        <p:spPr>
          <a:xfrm>
            <a:off x="528638" y="2735788"/>
            <a:ext cx="11142431" cy="1723549"/>
          </a:xfrm>
          <a:prstGeom prst="rect">
            <a:avLst/>
          </a:prstGeom>
          <a:noFill/>
        </p:spPr>
        <p:txBody>
          <a:bodyPr wrap="square">
            <a:spAutoFit/>
          </a:bodyPr>
          <a:lstStyle/>
          <a:p>
            <a:pPr marL="342874" indent="-342874">
              <a:spcBef>
                <a:spcPts val="600"/>
              </a:spcBef>
              <a:buFont typeface="Wingdings"/>
              <a:buChar char=""/>
            </a:pPr>
            <a:r>
              <a:rPr sz="2400" b="1">
                <a:solidFill>
                  <a:srgbClr val="FF0000"/>
                </a:solidFill>
                <a:latin typeface="微軟正黑體"/>
                <a:ea typeface="微軟正黑體"/>
                <a:cs typeface="微軟正黑體"/>
              </a:rPr>
              <a:t>已在職者：</a:t>
            </a:r>
            <a:r>
              <a:rPr sz="2400">
                <a:latin typeface="微軟正黑體"/>
                <a:ea typeface="微軟正黑體"/>
                <a:cs typeface="微軟正黑體"/>
              </a:rPr>
              <a:t>以10月15日為基準，具有全職或兼職工作</a:t>
            </a:r>
            <a:br/>
            <a:r>
              <a:rPr sz="2400">
                <a:latin typeface="微軟正黑體"/>
                <a:ea typeface="微軟正黑體"/>
                <a:cs typeface="微軟正黑體"/>
              </a:rPr>
              <a:t>※ 非以報考身分判定。</a:t>
            </a:r>
            <a:endParaRPr sz="2400" kern="100">
              <a:latin typeface="微軟正黑體"/>
              <a:ea typeface="微軟正黑體"/>
              <a:cs typeface="微軟正黑體"/>
            </a:endParaRPr>
          </a:p>
          <a:p>
            <a:pPr marL="342874" indent="-342874">
              <a:spcBef>
                <a:spcPts val="600"/>
              </a:spcBef>
              <a:buFont typeface="Wingdings"/>
              <a:buChar char=""/>
            </a:pPr>
            <a:r>
              <a:rPr sz="2400" b="1">
                <a:solidFill>
                  <a:srgbClr val="FF0000"/>
                </a:solidFill>
                <a:latin typeface="微軟正黑體"/>
                <a:ea typeface="微軟正黑體"/>
                <a:cs typeface="微軟正黑體"/>
              </a:rPr>
              <a:t>全職：</a:t>
            </a:r>
            <a:r>
              <a:rPr sz="2400">
                <a:latin typeface="微軟正黑體"/>
                <a:ea typeface="微軟正黑體"/>
                <a:cs typeface="微軟正黑體"/>
              </a:rPr>
              <a:t>從事領有薪資之專職工作，例如學校教師、公司會計。</a:t>
            </a:r>
            <a:endParaRPr sz="2400" kern="100">
              <a:latin typeface="微軟正黑體"/>
              <a:ea typeface="微軟正黑體"/>
              <a:cs typeface="微軟正黑體"/>
            </a:endParaRPr>
          </a:p>
          <a:p>
            <a:pPr marL="342874" indent="-342874">
              <a:spcBef>
                <a:spcPts val="600"/>
              </a:spcBef>
              <a:buFont typeface="Wingdings"/>
              <a:buChar char=""/>
            </a:pPr>
            <a:r>
              <a:rPr sz="2400" b="1">
                <a:solidFill>
                  <a:srgbClr val="FF0000"/>
                </a:solidFill>
                <a:latin typeface="微軟正黑體"/>
                <a:ea typeface="微軟正黑體"/>
                <a:cs typeface="微軟正黑體"/>
              </a:rPr>
              <a:t>兼職：</a:t>
            </a:r>
            <a:r>
              <a:rPr sz="2400">
                <a:latin typeface="微軟正黑體"/>
                <a:ea typeface="微軟正黑體"/>
                <a:cs typeface="微軟正黑體"/>
              </a:rPr>
              <a:t>非全職工作，例如研究助理、便利商店工讀。</a:t>
            </a:r>
            <a:endParaRPr sz="2400"/>
          </a:p>
        </p:txBody>
      </p:sp>
      <p:sp>
        <p:nvSpPr>
          <p:cNvPr id="15" name="Rectangle 2">
            <a:extLst>
              <a:ext uri="{FF2B5EF4-FFF2-40B4-BE49-F238E27FC236}">
                <a16:creationId xmlns:a16="http://schemas.microsoft.com/office/drawing/2014/main" id="{6848676E-7BC5-40F4-A42A-9E135B670E4A}"/>
              </a:ext>
            </a:extLst>
          </p:cNvPr>
          <p:cNvSpPr>
            <a:spLocks noGrp="1"/>
          </p:cNvSpPr>
          <p:nvPr/>
        </p:nvSpPr>
        <p:spPr>
          <a:xfrm>
            <a:off x="401802" y="4813070"/>
            <a:ext cx="502207" cy="1449531"/>
          </a:xfrm>
          <a:prstGeom prst="roundRect">
            <a:avLst/>
          </a:prstGeom>
          <a:solidFill>
            <a:srgbClr val="C9A66B"/>
          </a:solidFill>
          <a:ln>
            <a:noFill/>
          </a:ln>
        </p:spPr>
        <p:style>
          <a:lnRef idx="1">
            <a:schemeClr val="accent1"/>
          </a:lnRef>
          <a:fillRef idx="3">
            <a:schemeClr val="accent1"/>
          </a:fillRef>
          <a:effectRef idx="2">
            <a:schemeClr val="accent1"/>
          </a:effectRef>
          <a:fontRef idx="minor">
            <a:schemeClr val="lt1"/>
          </a:fontRef>
        </p:style>
        <p:txBody>
          <a:bodyPr vert="eaVert" anchor="ctr"/>
          <a:lstStyle/>
          <a:p>
            <a:pPr>
              <a:buNone/>
              <a:defRPr sz="1400">
                <a:solidFill>
                  <a:srgbClr val="FFFFFF"/>
                </a:solidFill>
              </a:defRPr>
            </a:pPr>
            <a:r>
              <a:rPr sz="2400">
                <a:solidFill>
                  <a:srgbClr val="FFFDF7"/>
                </a:solidFill>
              </a:rPr>
              <a:t>填報檢核</a:t>
            </a:r>
          </a:p>
        </p:txBody>
      </p:sp>
      <p:sp>
        <p:nvSpPr>
          <p:cNvPr id="17" name="Rectangle 7">
            <a:extLst>
              <a:ext uri="{FF2B5EF4-FFF2-40B4-BE49-F238E27FC236}">
                <a16:creationId xmlns:a16="http://schemas.microsoft.com/office/drawing/2014/main" id="{828A1CB0-E541-487D-95D2-142DF32B95D2}"/>
              </a:ext>
            </a:extLst>
          </p:cNvPr>
          <p:cNvSpPr>
            <a:spLocks noGrp="1"/>
          </p:cNvSpPr>
          <p:nvPr/>
        </p:nvSpPr>
        <p:spPr>
          <a:xfrm>
            <a:off x="1213481" y="4813069"/>
            <a:ext cx="10147247" cy="1449531"/>
          </a:xfrm>
          <a:prstGeom prst="rect">
            <a:avLst/>
          </a:prstGeom>
          <a:solidFill>
            <a:srgbClr val="F7EEDB">
              <a:alpha val="50196"/>
            </a:srgbClr>
          </a:solidFill>
          <a:ln w="57150">
            <a:noFill/>
          </a:ln>
        </p:spPr>
        <p:style>
          <a:lnRef idx="2">
            <a:schemeClr val="accent4">
              <a:shade val="50000"/>
            </a:schemeClr>
          </a:lnRef>
          <a:fillRef idx="1">
            <a:schemeClr val="accent4"/>
          </a:fillRef>
          <a:effectRef idx="0">
            <a:schemeClr val="accent4"/>
          </a:effectRef>
          <a:fontRef idx="minor">
            <a:schemeClr val="lt1"/>
          </a:fontRef>
        </p:style>
        <p:txBody>
          <a:bodyPr anchor="ctr"/>
          <a:lstStyle/>
          <a:p>
            <a:r>
              <a:rPr sz="2400" b="1">
                <a:solidFill>
                  <a:schemeClr val="tx1"/>
                </a:solidFill>
              </a:rPr>
              <a:t> ① 實際註冊人數 ≤ 錄取人數    </a:t>
            </a:r>
          </a:p>
          <a:p>
            <a:r>
              <a:rPr sz="2400" b="1">
                <a:solidFill>
                  <a:schemeClr val="tx1"/>
                </a:solidFill>
              </a:rPr>
              <a:t> ② 表2-1-2實際註冊人數加總 ＝ 表2-1-7實際註冊人數小計 </a:t>
            </a:r>
          </a:p>
        </p:txBody>
      </p:sp>
    </p:spTree>
    <p:extLst>
      <p:ext uri="{BB962C8B-B14F-4D97-AF65-F5344CB8AC3E}">
        <p14:creationId xmlns:p14="http://schemas.microsoft.com/office/powerpoint/2010/main" val="8960653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DEC9217F-0987-443B-A677-0E74FDDFC087}"/>
              </a:ext>
            </a:extLst>
          </p:cNvPr>
          <p:cNvSpPr>
            <a:spLocks noGrp="1"/>
          </p:cNvSpPr>
          <p:nvPr>
            <p:ph type="sldNum" idx="12"/>
          </p:nvPr>
        </p:nvSpPr>
        <p:spPr/>
        <p:txBody>
          <a:bodyPr/>
          <a:lstStyle/>
          <a:p>
            <a:fld id="{4A59AF09-D197-0193-A7DE-FAAF0B691058}" type="slidenum">
              <a:t>22</a:t>
            </a:fld>
            <a:endParaRPr/>
          </a:p>
        </p:txBody>
      </p:sp>
      <p:sp>
        <p:nvSpPr>
          <p:cNvPr id="4" name="標題 3">
            <a:extLst>
              <a:ext uri="{FF2B5EF4-FFF2-40B4-BE49-F238E27FC236}">
                <a16:creationId xmlns:a16="http://schemas.microsoft.com/office/drawing/2014/main" id="{5A66FF0B-1E3C-4EA6-B11D-65EEF687EEC2}"/>
              </a:ext>
            </a:extLst>
          </p:cNvPr>
          <p:cNvSpPr>
            <a:spLocks noGrp="1"/>
          </p:cNvSpPr>
          <p:nvPr>
            <p:ph type="title"/>
          </p:nvPr>
        </p:nvSpPr>
        <p:spPr/>
        <p:txBody>
          <a:bodyPr/>
          <a:lstStyle/>
          <a:p>
            <a:r>
              <a:rPr dirty="0" err="1"/>
              <a:t>新表</a:t>
            </a:r>
            <a:r>
              <a:rPr dirty="0"/>
              <a:t> 表4-20 30+大學試辦計畫學生完成及退學人數統計表</a:t>
            </a:r>
          </a:p>
        </p:txBody>
      </p:sp>
      <p:sp>
        <p:nvSpPr>
          <p:cNvPr id="5" name="文字版面配置區 4">
            <a:extLst>
              <a:ext uri="{FF2B5EF4-FFF2-40B4-BE49-F238E27FC236}">
                <a16:creationId xmlns:a16="http://schemas.microsoft.com/office/drawing/2014/main" id="{F6A130CE-F401-4D05-B9E0-D472FA150277}"/>
              </a:ext>
            </a:extLst>
          </p:cNvPr>
          <p:cNvSpPr>
            <a:spLocks noGrp="1"/>
          </p:cNvSpPr>
          <p:nvPr>
            <p:ph type="body" idx="15"/>
          </p:nvPr>
        </p:nvSpPr>
        <p:spPr/>
        <p:txBody>
          <a:bodyPr/>
          <a:lstStyle/>
          <a:p>
            <a:r>
              <a:rPr dirty="0"/>
              <a:t>0</a:t>
            </a:r>
            <a:r>
              <a:rPr lang="en-US" dirty="0"/>
              <a:t>6</a:t>
            </a:r>
            <a:endParaRPr dirty="0"/>
          </a:p>
        </p:txBody>
      </p:sp>
      <p:graphicFrame>
        <p:nvGraphicFramePr>
          <p:cNvPr id="15" name="內容版面配置區 6"/>
          <p:cNvGraphicFramePr/>
          <p:nvPr/>
        </p:nvGraphicFramePr>
        <p:xfrm>
          <a:off x="401638" y="955675"/>
          <a:ext cx="11371586" cy="1828800"/>
        </p:xfrm>
        <a:graphic>
          <a:graphicData uri="http://schemas.openxmlformats.org/drawingml/2006/table">
            <a:tbl>
              <a:tblPr firstRow="1" firstCol="1" bandRow="1">
                <a:tableStyleId>{5C22544A-7EE6-4342-B048-85BDC9FD1C3A}</a:tableStyleId>
              </a:tblPr>
              <a:tblGrid>
                <a:gridCol w="1948527">
                  <a:extLst>
                    <a:ext uri="{9D8B030D-6E8A-4147-A177-3AD203B41FA5}">
                      <a16:colId xmlns:a16="http://schemas.microsoft.com/office/drawing/2014/main" val="20000"/>
                    </a:ext>
                  </a:extLst>
                </a:gridCol>
                <a:gridCol w="675409">
                  <a:extLst>
                    <a:ext uri="{9D8B030D-6E8A-4147-A177-3AD203B41FA5}">
                      <a16:colId xmlns:a16="http://schemas.microsoft.com/office/drawing/2014/main" val="20001"/>
                    </a:ext>
                  </a:extLst>
                </a:gridCol>
                <a:gridCol w="665019">
                  <a:extLst>
                    <a:ext uri="{9D8B030D-6E8A-4147-A177-3AD203B41FA5}">
                      <a16:colId xmlns:a16="http://schemas.microsoft.com/office/drawing/2014/main" val="20002"/>
                    </a:ext>
                  </a:extLst>
                </a:gridCol>
                <a:gridCol w="832572">
                  <a:extLst>
                    <a:ext uri="{9D8B030D-6E8A-4147-A177-3AD203B41FA5}">
                      <a16:colId xmlns:a16="http://schemas.microsoft.com/office/drawing/2014/main" val="20003"/>
                    </a:ext>
                  </a:extLst>
                </a:gridCol>
                <a:gridCol w="832572">
                  <a:extLst>
                    <a:ext uri="{9D8B030D-6E8A-4147-A177-3AD203B41FA5}">
                      <a16:colId xmlns:a16="http://schemas.microsoft.com/office/drawing/2014/main" val="20004"/>
                    </a:ext>
                  </a:extLst>
                </a:gridCol>
                <a:gridCol w="832572">
                  <a:extLst>
                    <a:ext uri="{9D8B030D-6E8A-4147-A177-3AD203B41FA5}">
                      <a16:colId xmlns:a16="http://schemas.microsoft.com/office/drawing/2014/main" val="20005"/>
                    </a:ext>
                  </a:extLst>
                </a:gridCol>
                <a:gridCol w="832572">
                  <a:extLst>
                    <a:ext uri="{9D8B030D-6E8A-4147-A177-3AD203B41FA5}">
                      <a16:colId xmlns:a16="http://schemas.microsoft.com/office/drawing/2014/main" val="20006"/>
                    </a:ext>
                  </a:extLst>
                </a:gridCol>
                <a:gridCol w="832572">
                  <a:extLst>
                    <a:ext uri="{9D8B030D-6E8A-4147-A177-3AD203B41FA5}">
                      <a16:colId xmlns:a16="http://schemas.microsoft.com/office/drawing/2014/main" val="20007"/>
                    </a:ext>
                  </a:extLst>
                </a:gridCol>
                <a:gridCol w="832572">
                  <a:extLst>
                    <a:ext uri="{9D8B030D-6E8A-4147-A177-3AD203B41FA5}">
                      <a16:colId xmlns:a16="http://schemas.microsoft.com/office/drawing/2014/main" val="20008"/>
                    </a:ext>
                  </a:extLst>
                </a:gridCol>
                <a:gridCol w="832572">
                  <a:extLst>
                    <a:ext uri="{9D8B030D-6E8A-4147-A177-3AD203B41FA5}">
                      <a16:colId xmlns:a16="http://schemas.microsoft.com/office/drawing/2014/main" val="20009"/>
                    </a:ext>
                  </a:extLst>
                </a:gridCol>
                <a:gridCol w="832572">
                  <a:extLst>
                    <a:ext uri="{9D8B030D-6E8A-4147-A177-3AD203B41FA5}">
                      <a16:colId xmlns:a16="http://schemas.microsoft.com/office/drawing/2014/main" val="20010"/>
                    </a:ext>
                  </a:extLst>
                </a:gridCol>
                <a:gridCol w="964653">
                  <a:extLst>
                    <a:ext uri="{9D8B030D-6E8A-4147-A177-3AD203B41FA5}">
                      <a16:colId xmlns:a16="http://schemas.microsoft.com/office/drawing/2014/main" val="20011"/>
                    </a:ext>
                  </a:extLst>
                </a:gridCol>
                <a:gridCol w="457402">
                  <a:extLst>
                    <a:ext uri="{9D8B030D-6E8A-4147-A177-3AD203B41FA5}">
                      <a16:colId xmlns:a16="http://schemas.microsoft.com/office/drawing/2014/main" val="20012"/>
                    </a:ext>
                  </a:extLst>
                </a:gridCol>
              </a:tblGrid>
              <a:tr h="228600">
                <a:tc rowSpan="2">
                  <a:txBody>
                    <a:bodyPr/>
                    <a:lstStyle/>
                    <a:p>
                      <a:pPr algn="r">
                        <a:buNone/>
                      </a:pPr>
                      <a:r>
                        <a:rPr sz="2000" b="0">
                          <a:solidFill>
                            <a:srgbClr val="4A4842"/>
                          </a:solidFill>
                          <a:latin typeface="+mj-ea"/>
                          <a:ea typeface="+mj-ea"/>
                          <a:cs typeface="+mj-ea"/>
                        </a:rPr>
                        <a:t>參加試辦</a:t>
                      </a:r>
                    </a:p>
                    <a:p>
                      <a:pPr algn="r">
                        <a:buNone/>
                      </a:pPr>
                      <a:r>
                        <a:rPr sz="2000" b="0">
                          <a:solidFill>
                            <a:srgbClr val="4A4842"/>
                          </a:solidFill>
                          <a:latin typeface="+mj-ea"/>
                          <a:ea typeface="+mj-ea"/>
                          <a:cs typeface="+mj-ea"/>
                        </a:rPr>
                        <a:t>    計畫年數</a:t>
                      </a:r>
                    </a:p>
                    <a:p>
                      <a:r>
                        <a:rPr sz="2000" b="0">
                          <a:solidFill>
                            <a:srgbClr val="4A4842"/>
                          </a:solidFill>
                          <a:latin typeface="+mj-ea"/>
                          <a:ea typeface="+mj-ea"/>
                          <a:cs typeface="+mj-ea"/>
                        </a:rPr>
                        <a:t> </a:t>
                      </a:r>
                      <a:endParaRPr sz="2000" b="0" kern="100">
                        <a:solidFill>
                          <a:srgbClr val="4A4842"/>
                        </a:solidFill>
                        <a:latin typeface="+mj-ea"/>
                        <a:ea typeface="+mj-ea"/>
                        <a:cs typeface="+mj-ea"/>
                      </a:endParaRPr>
                    </a:p>
                    <a:p>
                      <a:r>
                        <a:rPr sz="2000" b="0">
                          <a:solidFill>
                            <a:srgbClr val="4A4842"/>
                          </a:solidFill>
                          <a:latin typeface="+mj-ea"/>
                          <a:ea typeface="+mj-ea"/>
                          <a:cs typeface="+mj-ea"/>
                        </a:rPr>
                        <a:t>學生人數</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TlToBr w="38100" cmpd="sng">
                      <a:solidFill>
                        <a:schemeClr val="tx1"/>
                      </a:solidFill>
                      <a:prstDash val="solid"/>
                    </a:lnTlToBr>
                    <a:noFill/>
                  </a:tcPr>
                </a:tc>
                <a:tc rowSpan="2">
                  <a:txBody>
                    <a:bodyPr/>
                    <a:lstStyle/>
                    <a:p>
                      <a:r>
                        <a:rPr sz="2000" b="0">
                          <a:solidFill>
                            <a:srgbClr val="4A4842"/>
                          </a:solidFill>
                          <a:latin typeface="+mj-ea"/>
                          <a:ea typeface="+mj-ea"/>
                          <a:cs typeface="+mj-ea"/>
                        </a:rPr>
                        <a:t>完成人數</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11">
                  <a:txBody>
                    <a:bodyPr/>
                    <a:lstStyle/>
                    <a:p>
                      <a:pPr algn="ctr">
                        <a:buNone/>
                      </a:pPr>
                      <a:r>
                        <a:rPr sz="2000" b="0">
                          <a:solidFill>
                            <a:srgbClr val="4A4842"/>
                          </a:solidFill>
                          <a:latin typeface="+mj-ea"/>
                          <a:ea typeface="+mj-ea"/>
                          <a:cs typeface="+mj-ea"/>
                        </a:rPr>
                        <a:t>試辦計畫退學人數及期數</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extLst>
                  <a:ext uri="{0D108BD9-81ED-4DB2-BD59-A6C34878D82A}">
                    <a16:rowId xmlns:a16="http://schemas.microsoft.com/office/drawing/2014/main" val="10000"/>
                  </a:ext>
                </a:extLst>
              </a:tr>
              <a:tr h="533400">
                <a:tc vMerge="1">
                  <a:txBody>
                    <a:bodyPr/>
                    <a:lstStyle/>
                    <a:p>
                      <a:endParaRPr/>
                    </a:p>
                  </a:txBody>
                  <a:tcPr/>
                </a:tc>
                <a:tc vMerge="1">
                  <a:txBody>
                    <a:bodyPr/>
                    <a:lstStyle/>
                    <a:p>
                      <a:endParaRPr/>
                    </a:p>
                  </a:txBody>
                  <a:tcPr/>
                </a:tc>
                <a:tc>
                  <a:txBody>
                    <a:bodyPr/>
                    <a:lstStyle/>
                    <a:p>
                      <a:r>
                        <a:rPr sz="2000" b="0">
                          <a:solidFill>
                            <a:srgbClr val="4A4842"/>
                          </a:solidFill>
                          <a:latin typeface="+mj-ea"/>
                          <a:ea typeface="+mj-ea"/>
                          <a:cs typeface="+mj-ea"/>
                        </a:rPr>
                        <a:t>1年以下</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滿1年至2年以下</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滿2年至3年以下</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滿3年至4年以下</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滿4年至5年以下</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滿5年至6年以下</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滿6年至7年以下</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滿7年至8年以下</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滿8年至9年以下</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滿9年至10年以下</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滿10年</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extLst>
                  <a:ext uri="{0D108BD9-81ED-4DB2-BD59-A6C34878D82A}">
                    <a16:rowId xmlns:a16="http://schemas.microsoft.com/office/drawing/2014/main" val="10001"/>
                  </a:ext>
                </a:extLst>
              </a:tr>
              <a:tr h="219710">
                <a:tc>
                  <a:txBody>
                    <a:bodyPr/>
                    <a:lstStyle/>
                    <a:p>
                      <a:pPr algn="ctr">
                        <a:buNone/>
                      </a:pPr>
                      <a:r>
                        <a:rPr sz="2000" b="0">
                          <a:solidFill>
                            <a:srgbClr val="4A4842"/>
                          </a:solidFill>
                          <a:latin typeface="+mj-ea"/>
                          <a:ea typeface="+mj-ea"/>
                          <a:cs typeface="+mj-ea"/>
                        </a:rPr>
                        <a:t>男</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extLst>
                  <a:ext uri="{0D108BD9-81ED-4DB2-BD59-A6C34878D82A}">
                    <a16:rowId xmlns:a16="http://schemas.microsoft.com/office/drawing/2014/main" val="10002"/>
                  </a:ext>
                </a:extLst>
              </a:tr>
              <a:tr h="133350">
                <a:tc>
                  <a:txBody>
                    <a:bodyPr/>
                    <a:lstStyle/>
                    <a:p>
                      <a:pPr algn="ctr">
                        <a:buNone/>
                      </a:pPr>
                      <a:r>
                        <a:rPr sz="2000" b="0">
                          <a:solidFill>
                            <a:srgbClr val="4A4842"/>
                          </a:solidFill>
                          <a:latin typeface="+mj-ea"/>
                          <a:ea typeface="+mj-ea"/>
                          <a:cs typeface="+mj-ea"/>
                        </a:rPr>
                        <a:t>女</a:t>
                      </a:r>
                      <a:endParaRPr sz="2000" b="0" kern="100">
                        <a:solidFill>
                          <a:srgbClr val="4A4842"/>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r>
                        <a:rPr sz="2000" b="0">
                          <a:solidFill>
                            <a:srgbClr val="4A4842"/>
                          </a:solidFill>
                          <a:latin typeface="+mj-ea"/>
                          <a:ea typeface="+mj-ea"/>
                          <a:cs typeface="+mj-ea"/>
                        </a:rPr>
                        <a:t> </a:t>
                      </a:r>
                      <a:endParaRPr sz="2000" b="0" kern="100">
                        <a:solidFill>
                          <a:srgbClr val="4A4842"/>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extLst>
                  <a:ext uri="{0D108BD9-81ED-4DB2-BD59-A6C34878D82A}">
                    <a16:rowId xmlns:a16="http://schemas.microsoft.com/office/drawing/2014/main" val="10003"/>
                  </a:ext>
                </a:extLst>
              </a:tr>
            </a:tbl>
          </a:graphicData>
        </a:graphic>
      </p:graphicFrame>
      <p:sp>
        <p:nvSpPr>
          <p:cNvPr id="7" name="內容版面配置區 2">
            <a:extLst>
              <a:ext uri="{FF2B5EF4-FFF2-40B4-BE49-F238E27FC236}">
                <a16:creationId xmlns:a16="http://schemas.microsoft.com/office/drawing/2014/main" id="{58E7DCE2-3494-408F-8FDD-06469E291BD1}"/>
              </a:ext>
            </a:extLst>
          </p:cNvPr>
          <p:cNvSpPr>
            <a:spLocks noGrp="1"/>
          </p:cNvSpPr>
          <p:nvPr/>
        </p:nvSpPr>
        <p:spPr>
          <a:xfrm>
            <a:off x="393068" y="4888675"/>
            <a:ext cx="5694363" cy="1585484"/>
          </a:xfrm>
          <a:prstGeom prst="rect">
            <a:avLst/>
          </a:prstGeom>
          <a:solidFill>
            <a:srgbClr val="EEF3E8"/>
          </a:solidFill>
          <a:ln>
            <a:solidFill>
              <a:srgbClr val="EEF3E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a:buNone/>
              <a:defRPr>
                <a:solidFill>
                  <a:schemeClr val="lt1"/>
                </a:solidFill>
              </a:defRPr>
            </a:lvl1pPr>
            <a:lvl2pPr>
              <a:buNone/>
              <a:defRPr>
                <a:solidFill>
                  <a:schemeClr val="lt1"/>
                </a:solidFill>
              </a:defRPr>
            </a:lvl2pPr>
            <a:lvl3pPr>
              <a:buNone/>
              <a:defRPr>
                <a:solidFill>
                  <a:schemeClr val="lt1"/>
                </a:solidFill>
              </a:defRPr>
            </a:lvl3pPr>
            <a:lvl4pPr>
              <a:buNone/>
              <a:defRPr>
                <a:solidFill>
                  <a:schemeClr val="lt1"/>
                </a:solidFill>
              </a:defRPr>
            </a:lvl4pPr>
            <a:lvl5pPr>
              <a:buNone/>
              <a:defRPr>
                <a:solidFill>
                  <a:schemeClr val="lt1"/>
                </a:solidFill>
              </a:defRPr>
            </a:lvl5pPr>
            <a:lvl6pPr>
              <a:buNone/>
              <a:defRPr>
                <a:solidFill>
                  <a:schemeClr val="lt1"/>
                </a:solidFill>
              </a:defRPr>
            </a:lvl6pPr>
            <a:lvl7pPr>
              <a:buNone/>
              <a:defRPr>
                <a:solidFill>
                  <a:schemeClr val="lt1"/>
                </a:solidFill>
              </a:defRPr>
            </a:lvl7pPr>
            <a:lvl8pPr>
              <a:buNone/>
              <a:defRPr>
                <a:solidFill>
                  <a:schemeClr val="lt1"/>
                </a:solidFill>
              </a:defRPr>
            </a:lvl8pPr>
            <a:lvl9pPr>
              <a:buNone/>
              <a:defRPr>
                <a:solidFill>
                  <a:schemeClr val="lt1"/>
                </a:solidFill>
              </a:defRPr>
            </a:lvl9pPr>
          </a:lstStyle>
          <a:p>
            <a:pPr algn="l">
              <a:buNone/>
            </a:pPr>
            <a:r>
              <a:rPr sz="2400" b="1">
                <a:solidFill>
                  <a:srgbClr val="4A4842"/>
                </a:solidFill>
              </a:rPr>
              <a:t>完成人數</a:t>
            </a:r>
          </a:p>
          <a:p>
            <a:pPr algn="l">
              <a:buNone/>
            </a:pPr>
            <a:r>
              <a:rPr sz="2400">
                <a:solidFill>
                  <a:srgbClr val="4A4842"/>
                </a:solidFill>
              </a:rPr>
              <a:t>請填報本期</a:t>
            </a:r>
            <a:r>
              <a:rPr sz="2400" b="1">
                <a:solidFill>
                  <a:srgbClr val="C00000"/>
                </a:solidFill>
              </a:rPr>
              <a:t>取得學位</a:t>
            </a:r>
            <a:r>
              <a:rPr sz="2400">
                <a:solidFill>
                  <a:srgbClr val="4A4842"/>
                </a:solidFill>
              </a:rPr>
              <a:t>之「30+大學試辦計畫」學生【男；女】人數，僅填報本期完成人數，</a:t>
            </a:r>
            <a:r>
              <a:rPr sz="2400" b="1">
                <a:solidFill>
                  <a:srgbClr val="C00000"/>
                </a:solidFill>
              </a:rPr>
              <a:t>不重複列計</a:t>
            </a:r>
            <a:r>
              <a:rPr sz="2400">
                <a:solidFill>
                  <a:srgbClr val="4A4842"/>
                </a:solidFill>
              </a:rPr>
              <a:t>。</a:t>
            </a:r>
          </a:p>
        </p:txBody>
      </p:sp>
      <p:sp>
        <p:nvSpPr>
          <p:cNvPr id="8" name="內容版面配置區 2">
            <a:extLst>
              <a:ext uri="{FF2B5EF4-FFF2-40B4-BE49-F238E27FC236}">
                <a16:creationId xmlns:a16="http://schemas.microsoft.com/office/drawing/2014/main" id="{0D2BE803-4EC5-4747-AA71-0F6DF66D1EF1}"/>
              </a:ext>
            </a:extLst>
          </p:cNvPr>
          <p:cNvSpPr>
            <a:spLocks noGrp="1"/>
          </p:cNvSpPr>
          <p:nvPr/>
        </p:nvSpPr>
        <p:spPr>
          <a:xfrm>
            <a:off x="6314757" y="4888675"/>
            <a:ext cx="5694363" cy="1585484"/>
          </a:xfrm>
          <a:prstGeom prst="rect">
            <a:avLst/>
          </a:prstGeom>
          <a:solidFill>
            <a:srgbClr val="F7EEDB"/>
          </a:solidFill>
          <a:ln>
            <a:solidFill>
              <a:srgbClr val="EEF3E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lgn="ctr">
              <a:buNone/>
              <a:defRPr>
                <a:solidFill>
                  <a:schemeClr val="lt1"/>
                </a:solidFill>
              </a:defRPr>
            </a:lvl1pPr>
            <a:lvl2pPr>
              <a:buNone/>
              <a:defRPr>
                <a:solidFill>
                  <a:schemeClr val="lt1"/>
                </a:solidFill>
              </a:defRPr>
            </a:lvl2pPr>
            <a:lvl3pPr>
              <a:buNone/>
              <a:defRPr>
                <a:solidFill>
                  <a:schemeClr val="lt1"/>
                </a:solidFill>
              </a:defRPr>
            </a:lvl3pPr>
            <a:lvl4pPr>
              <a:buNone/>
              <a:defRPr>
                <a:solidFill>
                  <a:schemeClr val="lt1"/>
                </a:solidFill>
              </a:defRPr>
            </a:lvl4pPr>
            <a:lvl5pPr>
              <a:buNone/>
              <a:defRPr>
                <a:solidFill>
                  <a:schemeClr val="lt1"/>
                </a:solidFill>
              </a:defRPr>
            </a:lvl5pPr>
            <a:lvl6pPr>
              <a:buNone/>
              <a:defRPr>
                <a:solidFill>
                  <a:schemeClr val="lt1"/>
                </a:solidFill>
              </a:defRPr>
            </a:lvl6pPr>
            <a:lvl7pPr>
              <a:buNone/>
              <a:defRPr>
                <a:solidFill>
                  <a:schemeClr val="lt1"/>
                </a:solidFill>
              </a:defRPr>
            </a:lvl7pPr>
            <a:lvl8pPr>
              <a:buNone/>
              <a:defRPr>
                <a:solidFill>
                  <a:schemeClr val="lt1"/>
                </a:solidFill>
              </a:defRPr>
            </a:lvl8pPr>
            <a:lvl9pPr>
              <a:buNone/>
              <a:defRPr>
                <a:solidFill>
                  <a:schemeClr val="lt1"/>
                </a:solidFill>
              </a:defRPr>
            </a:lvl9pPr>
          </a:lstStyle>
          <a:p>
            <a:pPr algn="l">
              <a:buNone/>
            </a:pPr>
            <a:r>
              <a:rPr sz="2400" b="1">
                <a:solidFill>
                  <a:srgbClr val="4A4842"/>
                </a:solidFill>
              </a:rPr>
              <a:t>退學人數</a:t>
            </a:r>
          </a:p>
          <a:p>
            <a:pPr algn="l">
              <a:buNone/>
            </a:pPr>
            <a:r>
              <a:rPr sz="2400">
                <a:solidFill>
                  <a:srgbClr val="4A4842"/>
                </a:solidFill>
              </a:rPr>
              <a:t>請填報本期截至3月15日或10月15日退學之學生，並依參加計畫年數及男、女人數分別填報。</a:t>
            </a:r>
          </a:p>
        </p:txBody>
      </p:sp>
      <p:sp>
        <p:nvSpPr>
          <p:cNvPr id="9" name="Rectangle 7">
            <a:extLst>
              <a:ext uri="{FF2B5EF4-FFF2-40B4-BE49-F238E27FC236}">
                <a16:creationId xmlns:a16="http://schemas.microsoft.com/office/drawing/2014/main" id="{B383FAF4-0A3D-453B-9E72-D59F6BC6E0DE}"/>
              </a:ext>
            </a:extLst>
          </p:cNvPr>
          <p:cNvSpPr>
            <a:spLocks noGrp="1"/>
          </p:cNvSpPr>
          <p:nvPr/>
        </p:nvSpPr>
        <p:spPr>
          <a:xfrm>
            <a:off x="404645" y="2914074"/>
            <a:ext cx="6511544" cy="1828801"/>
          </a:xfrm>
          <a:prstGeom prst="rect">
            <a:avLst/>
          </a:prstGeom>
          <a:solidFill>
            <a:schemeClr val="bg1">
              <a:lumMod val="95000"/>
              <a:alpha val="50196"/>
            </a:schemeClr>
          </a:solidFill>
          <a:ln w="57150">
            <a:solidFill>
              <a:srgbClr val="F4A3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r>
              <a:rPr sz="2400" b="1">
                <a:solidFill>
                  <a:schemeClr val="tx1"/>
                </a:solidFill>
              </a:rPr>
              <a:t>填報原則</a:t>
            </a:r>
          </a:p>
          <a:p>
            <a:pPr marL="342900" indent="-342900">
              <a:buFont typeface="Arial"/>
              <a:buChar char="•"/>
            </a:pPr>
            <a:r>
              <a:rPr sz="2400">
                <a:solidFill>
                  <a:schemeClr val="tx1"/>
                </a:solidFill>
              </a:rPr>
              <a:t>每年3月15日、10月15日為資料調查基準日</a:t>
            </a:r>
          </a:p>
          <a:p>
            <a:pPr marL="342900" indent="-342900">
              <a:buFont typeface="Arial"/>
              <a:buChar char="•"/>
            </a:pPr>
            <a:r>
              <a:rPr sz="2400">
                <a:solidFill>
                  <a:schemeClr val="tx1"/>
                </a:solidFill>
              </a:rPr>
              <a:t>僅填報當期完成／退學人數，前期已填報者不重複列計</a:t>
            </a:r>
          </a:p>
        </p:txBody>
      </p:sp>
      <p:sp>
        <p:nvSpPr>
          <p:cNvPr id="10" name="Rectangle 7">
            <a:extLst>
              <a:ext uri="{FF2B5EF4-FFF2-40B4-BE49-F238E27FC236}">
                <a16:creationId xmlns:a16="http://schemas.microsoft.com/office/drawing/2014/main" id="{78827F58-F69E-453F-A192-F9BAB74F9450}"/>
              </a:ext>
            </a:extLst>
          </p:cNvPr>
          <p:cNvSpPr>
            <a:spLocks noGrp="1"/>
          </p:cNvSpPr>
          <p:nvPr/>
        </p:nvSpPr>
        <p:spPr>
          <a:xfrm>
            <a:off x="7215447" y="2906633"/>
            <a:ext cx="4793673" cy="1828801"/>
          </a:xfrm>
          <a:prstGeom prst="rect">
            <a:avLst/>
          </a:prstGeom>
          <a:solidFill>
            <a:schemeClr val="bg1">
              <a:lumMod val="95000"/>
              <a:alpha val="50196"/>
            </a:schemeClr>
          </a:solidFill>
          <a:ln w="57150">
            <a:solidFill>
              <a:srgbClr val="F4A300"/>
            </a:solidFill>
          </a:ln>
        </p:spPr>
        <p:style>
          <a:lnRef idx="2">
            <a:schemeClr val="accent4">
              <a:shade val="50000"/>
            </a:schemeClr>
          </a:lnRef>
          <a:fillRef idx="1">
            <a:schemeClr val="accent4"/>
          </a:fillRef>
          <a:effectRef idx="0">
            <a:schemeClr val="accent4"/>
          </a:effectRef>
          <a:fontRef idx="minor">
            <a:schemeClr val="lt1"/>
          </a:fontRef>
        </p:style>
        <p:txBody>
          <a:bodyPr anchor="ctr"/>
          <a:lstStyle/>
          <a:p>
            <a:r>
              <a:rPr sz="2400" b="1">
                <a:solidFill>
                  <a:schemeClr val="tx1"/>
                </a:solidFill>
              </a:rPr>
              <a:t>年數判斷原則</a:t>
            </a:r>
          </a:p>
          <a:p>
            <a:pPr marL="342900" indent="-342900">
              <a:buFont typeface="Arial"/>
              <a:buChar char="•"/>
            </a:pPr>
            <a:r>
              <a:rPr sz="2400">
                <a:solidFill>
                  <a:schemeClr val="tx1"/>
                </a:solidFill>
              </a:rPr>
              <a:t>依實際修讀之學年度／學期判斷</a:t>
            </a:r>
          </a:p>
          <a:p>
            <a:pPr marL="342900" indent="-342900">
              <a:buFont typeface="Arial"/>
              <a:buChar char="•"/>
            </a:pPr>
            <a:r>
              <a:rPr sz="2400">
                <a:solidFill>
                  <a:schemeClr val="tx1"/>
                </a:solidFill>
              </a:rPr>
              <a:t>休學期間不列入計算</a:t>
            </a:r>
            <a:endParaRPr sz="2400" kern="100">
              <a:solidFill>
                <a:schemeClr val="tx1"/>
              </a:solidFill>
              <a:latin typeface="微軟正黑體"/>
              <a:ea typeface="微軟正黑體"/>
              <a:cs typeface="微軟正黑體"/>
            </a:endParaRPr>
          </a:p>
        </p:txBody>
      </p:sp>
    </p:spTree>
    <p:extLst>
      <p:ext uri="{BB962C8B-B14F-4D97-AF65-F5344CB8AC3E}">
        <p14:creationId xmlns:p14="http://schemas.microsoft.com/office/powerpoint/2010/main" val="1813325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DEC9217F-0987-443B-A677-0E74FDDFC087}"/>
              </a:ext>
            </a:extLst>
          </p:cNvPr>
          <p:cNvSpPr>
            <a:spLocks noGrp="1"/>
          </p:cNvSpPr>
          <p:nvPr>
            <p:ph type="sldNum" idx="12"/>
          </p:nvPr>
        </p:nvSpPr>
        <p:spPr/>
        <p:txBody>
          <a:bodyPr/>
          <a:lstStyle/>
          <a:p>
            <a:fld id="{F3AE1AE4-D79E-94D6-E825-3FC6C21A77D2}" type="slidenum">
              <a:rPr/>
              <a:t>23</a:t>
            </a:fld>
            <a:endParaRPr/>
          </a:p>
        </p:txBody>
      </p:sp>
      <p:sp>
        <p:nvSpPr>
          <p:cNvPr id="4" name="標題 3">
            <a:extLst>
              <a:ext uri="{FF2B5EF4-FFF2-40B4-BE49-F238E27FC236}">
                <a16:creationId xmlns:a16="http://schemas.microsoft.com/office/drawing/2014/main" id="{5A66FF0B-1E3C-4EA6-B11D-65EEF687EEC2}"/>
              </a:ext>
            </a:extLst>
          </p:cNvPr>
          <p:cNvSpPr>
            <a:spLocks noGrp="1"/>
          </p:cNvSpPr>
          <p:nvPr>
            <p:ph type="title"/>
          </p:nvPr>
        </p:nvSpPr>
        <p:spPr/>
        <p:txBody>
          <a:bodyPr/>
          <a:lstStyle/>
          <a:p>
            <a:pPr>
              <a:buNone/>
              <a:defRPr sz="3150" b="1">
                <a:solidFill>
                  <a:srgbClr val="FFFFFF"/>
                </a:solidFill>
              </a:defRPr>
            </a:pPr>
            <a:r>
              <a:rPr sz="3150" b="1">
                <a:solidFill>
                  <a:srgbClr val="FFFFFF"/>
                </a:solidFill>
              </a:rPr>
              <a:t>表4-20｜退學當期填報，前期已填不再重複</a:t>
            </a:r>
          </a:p>
        </p:txBody>
      </p:sp>
      <p:sp>
        <p:nvSpPr>
          <p:cNvPr id="6" name="年數對照背景">
            <a:extLst>
              <a:ext uri="{FF2B5EF4-FFF2-40B4-BE49-F238E27FC236}">
                <a16:creationId xmlns:a16="http://schemas.microsoft.com/office/drawing/2014/main" id="{13D2B95A-DDDB-4E53-8055-7A4EC530B51E}"/>
              </a:ext>
            </a:extLst>
          </p:cNvPr>
          <p:cNvSpPr>
            <a:spLocks noGrp="1"/>
          </p:cNvSpPr>
          <p:nvPr/>
        </p:nvSpPr>
        <p:spPr>
          <a:xfrm>
            <a:off x="457200" y="987021"/>
            <a:ext cx="11277600" cy="704850"/>
          </a:xfrm>
          <a:prstGeom prst="rect">
            <a:avLst/>
          </a:prstGeom>
          <a:solidFill>
            <a:srgbClr val="F7EEDB"/>
          </a:solidFill>
          <a:ln w="0">
            <a:noFill/>
            <a:prstDash val="solid"/>
          </a:ln>
        </p:spPr>
        <p:txBody>
          <a:bodyPr/>
          <a:lstStyle/>
          <a:p>
            <a:endParaRPr lang="en-US"/>
          </a:p>
        </p:txBody>
      </p:sp>
      <p:sp>
        <p:nvSpPr>
          <p:cNvPr id="7" name="年數對照標題">
            <a:extLst>
              <a:ext uri="{FF2B5EF4-FFF2-40B4-BE49-F238E27FC236}">
                <a16:creationId xmlns:a16="http://schemas.microsoft.com/office/drawing/2014/main" id="{DB898FBA-F267-4147-8805-7180292BA084}"/>
              </a:ext>
            </a:extLst>
          </p:cNvPr>
          <p:cNvSpPr>
            <a:spLocks noGrp="1"/>
          </p:cNvSpPr>
          <p:nvPr/>
        </p:nvSpPr>
        <p:spPr>
          <a:xfrm>
            <a:off x="628650" y="1167996"/>
            <a:ext cx="1143000" cy="323850"/>
          </a:xfrm>
          <a:prstGeom prst="rect">
            <a:avLst/>
          </a:prstGeom>
          <a:noFill/>
          <a:ln w="0">
            <a:noFill/>
            <a:prstDash val="solid"/>
          </a:ln>
        </p:spPr>
        <p:txBody>
          <a:bodyPr/>
          <a:lstStyle/>
          <a:p>
            <a:pPr>
              <a:buNone/>
              <a:defRPr sz="1725" b="1">
                <a:solidFill>
                  <a:srgbClr val="8B6728"/>
                </a:solidFill>
              </a:defRPr>
            </a:pPr>
            <a:r>
              <a:rPr sz="1725" b="1">
                <a:solidFill>
                  <a:srgbClr val="8B6728"/>
                </a:solidFill>
              </a:rPr>
              <a:t>年數對照</a:t>
            </a:r>
          </a:p>
        </p:txBody>
      </p:sp>
      <p:sp>
        <p:nvSpPr>
          <p:cNvPr id="8" name="年數對照 1">
            <a:extLst>
              <a:ext uri="{FF2B5EF4-FFF2-40B4-BE49-F238E27FC236}">
                <a16:creationId xmlns:a16="http://schemas.microsoft.com/office/drawing/2014/main" id="{E7459883-310D-4B80-950F-9EF4208EEC40}"/>
              </a:ext>
            </a:extLst>
          </p:cNvPr>
          <p:cNvSpPr>
            <a:spLocks noGrp="1"/>
          </p:cNvSpPr>
          <p:nvPr/>
        </p:nvSpPr>
        <p:spPr>
          <a:xfrm>
            <a:off x="1809750" y="1072746"/>
            <a:ext cx="2238375" cy="495300"/>
          </a:xfrm>
          <a:prstGeom prst="rect">
            <a:avLst/>
          </a:prstGeom>
          <a:noFill/>
          <a:ln w="0">
            <a:noFill/>
            <a:prstDash val="solid"/>
          </a:ln>
        </p:spPr>
        <p:txBody>
          <a:bodyPr anchor="ctr"/>
          <a:lstStyle/>
          <a:p>
            <a:pPr algn="ctr">
              <a:buNone/>
              <a:defRPr sz="1275" b="0">
                <a:solidFill>
                  <a:srgbClr val="4B4B48"/>
                </a:solidFill>
              </a:defRPr>
            </a:pPr>
            <a:r>
              <a:rPr sz="1600" b="0" dirty="0">
                <a:solidFill>
                  <a:srgbClr val="4B4B48"/>
                </a:solidFill>
              </a:rPr>
              <a:t>未完成1學年</a:t>
            </a:r>
          </a:p>
          <a:p>
            <a:pPr algn="ctr">
              <a:buNone/>
              <a:defRPr sz="1275" b="0">
                <a:solidFill>
                  <a:srgbClr val="4B4B48"/>
                </a:solidFill>
              </a:defRPr>
            </a:pPr>
            <a:r>
              <a:rPr sz="1600" b="0" dirty="0">
                <a:solidFill>
                  <a:srgbClr val="4B4B48"/>
                </a:solidFill>
              </a:rPr>
              <a:t>→ 1年以下</a:t>
            </a:r>
          </a:p>
        </p:txBody>
      </p:sp>
      <p:sp>
        <p:nvSpPr>
          <p:cNvPr id="9" name="年數對照 2">
            <a:extLst>
              <a:ext uri="{FF2B5EF4-FFF2-40B4-BE49-F238E27FC236}">
                <a16:creationId xmlns:a16="http://schemas.microsoft.com/office/drawing/2014/main" id="{20D53049-0B1F-4DCD-843B-D1EECEE470DB}"/>
              </a:ext>
            </a:extLst>
          </p:cNvPr>
          <p:cNvSpPr>
            <a:spLocks noGrp="1"/>
          </p:cNvSpPr>
          <p:nvPr/>
        </p:nvSpPr>
        <p:spPr>
          <a:xfrm>
            <a:off x="4143375" y="1072746"/>
            <a:ext cx="2809875" cy="495300"/>
          </a:xfrm>
          <a:prstGeom prst="rect">
            <a:avLst/>
          </a:prstGeom>
          <a:noFill/>
          <a:ln w="0">
            <a:noFill/>
            <a:prstDash val="solid"/>
          </a:ln>
        </p:spPr>
        <p:txBody>
          <a:bodyPr anchor="ctr"/>
          <a:lstStyle/>
          <a:p>
            <a:pPr algn="ctr">
              <a:buNone/>
              <a:defRPr sz="1275" b="0">
                <a:solidFill>
                  <a:srgbClr val="4B4B48"/>
                </a:solidFill>
              </a:defRPr>
            </a:pPr>
            <a:r>
              <a:rPr lang="zh-TW" altLang="en-US" sz="1600" b="0" dirty="0">
                <a:solidFill>
                  <a:srgbClr val="4B4B48"/>
                </a:solidFill>
              </a:rPr>
              <a:t>已</a:t>
            </a:r>
            <a:r>
              <a:rPr sz="1600" b="0" dirty="0">
                <a:solidFill>
                  <a:srgbClr val="4B4B48"/>
                </a:solidFill>
              </a:rPr>
              <a:t>完成1學年</a:t>
            </a:r>
          </a:p>
          <a:p>
            <a:pPr algn="ctr">
              <a:buNone/>
              <a:defRPr sz="1275" b="0">
                <a:solidFill>
                  <a:srgbClr val="4B4B48"/>
                </a:solidFill>
              </a:defRPr>
            </a:pPr>
            <a:r>
              <a:rPr sz="1600" b="0" dirty="0">
                <a:solidFill>
                  <a:srgbClr val="4B4B48"/>
                </a:solidFill>
              </a:rPr>
              <a:t>→ 滿1年至2年以下</a:t>
            </a:r>
          </a:p>
        </p:txBody>
      </p:sp>
      <p:sp>
        <p:nvSpPr>
          <p:cNvPr id="10" name="年數對照 3">
            <a:extLst>
              <a:ext uri="{FF2B5EF4-FFF2-40B4-BE49-F238E27FC236}">
                <a16:creationId xmlns:a16="http://schemas.microsoft.com/office/drawing/2014/main" id="{F98A0BDD-CF85-4745-B789-3CF39453DBFE}"/>
              </a:ext>
            </a:extLst>
          </p:cNvPr>
          <p:cNvSpPr>
            <a:spLocks noGrp="1"/>
          </p:cNvSpPr>
          <p:nvPr/>
        </p:nvSpPr>
        <p:spPr>
          <a:xfrm>
            <a:off x="7048500" y="1072746"/>
            <a:ext cx="2809875" cy="495300"/>
          </a:xfrm>
          <a:prstGeom prst="rect">
            <a:avLst/>
          </a:prstGeom>
          <a:noFill/>
          <a:ln w="0">
            <a:noFill/>
            <a:prstDash val="solid"/>
          </a:ln>
        </p:spPr>
        <p:txBody>
          <a:bodyPr anchor="ctr"/>
          <a:lstStyle/>
          <a:p>
            <a:pPr algn="ctr">
              <a:buNone/>
              <a:defRPr sz="1275" b="0">
                <a:solidFill>
                  <a:srgbClr val="4B4B48"/>
                </a:solidFill>
              </a:defRPr>
            </a:pPr>
            <a:r>
              <a:rPr lang="zh-TW" altLang="en-US" sz="1600" b="0" dirty="0">
                <a:solidFill>
                  <a:srgbClr val="4B4B48"/>
                </a:solidFill>
              </a:rPr>
              <a:t>已</a:t>
            </a:r>
            <a:r>
              <a:rPr sz="1600" b="0" dirty="0">
                <a:solidFill>
                  <a:srgbClr val="4B4B48"/>
                </a:solidFill>
              </a:rPr>
              <a:t>完成2學年</a:t>
            </a:r>
          </a:p>
          <a:p>
            <a:pPr algn="ctr">
              <a:buNone/>
              <a:defRPr sz="1275" b="0">
                <a:solidFill>
                  <a:srgbClr val="4B4B48"/>
                </a:solidFill>
              </a:defRPr>
            </a:pPr>
            <a:r>
              <a:rPr sz="1600" b="0" dirty="0">
                <a:solidFill>
                  <a:srgbClr val="4B4B48"/>
                </a:solidFill>
              </a:rPr>
              <a:t>→ 滿2年至3年以下</a:t>
            </a:r>
          </a:p>
        </p:txBody>
      </p:sp>
      <p:sp>
        <p:nvSpPr>
          <p:cNvPr id="11" name="年數對照 4">
            <a:extLst>
              <a:ext uri="{FF2B5EF4-FFF2-40B4-BE49-F238E27FC236}">
                <a16:creationId xmlns:a16="http://schemas.microsoft.com/office/drawing/2014/main" id="{CADE0A32-EC74-45BE-A37B-C447BDFC5A94}"/>
              </a:ext>
            </a:extLst>
          </p:cNvPr>
          <p:cNvSpPr>
            <a:spLocks noGrp="1"/>
          </p:cNvSpPr>
          <p:nvPr/>
        </p:nvSpPr>
        <p:spPr>
          <a:xfrm>
            <a:off x="9953625" y="1072746"/>
            <a:ext cx="1619250" cy="495300"/>
          </a:xfrm>
          <a:prstGeom prst="rect">
            <a:avLst/>
          </a:prstGeom>
          <a:noFill/>
          <a:ln w="0">
            <a:noFill/>
            <a:prstDash val="solid"/>
          </a:ln>
        </p:spPr>
        <p:txBody>
          <a:bodyPr anchor="ctr"/>
          <a:lstStyle/>
          <a:p>
            <a:pPr algn="ctr">
              <a:buNone/>
              <a:defRPr sz="1350" b="1">
                <a:solidFill>
                  <a:srgbClr val="285443"/>
                </a:solidFill>
              </a:defRPr>
            </a:pPr>
            <a:r>
              <a:rPr sz="1600" b="1">
                <a:solidFill>
                  <a:srgbClr val="285443"/>
                </a:solidFill>
              </a:rPr>
              <a:t>休學期間</a:t>
            </a:r>
          </a:p>
          <a:p>
            <a:pPr algn="ctr">
              <a:buNone/>
              <a:defRPr sz="1350" b="1">
                <a:solidFill>
                  <a:srgbClr val="285443"/>
                </a:solidFill>
              </a:defRPr>
            </a:pPr>
            <a:r>
              <a:rPr sz="1600" b="1">
                <a:solidFill>
                  <a:srgbClr val="285443"/>
                </a:solidFill>
              </a:rPr>
              <a:t>不列入</a:t>
            </a:r>
          </a:p>
        </p:txBody>
      </p:sp>
      <p:sp>
        <p:nvSpPr>
          <p:cNvPr id="12" name="年數對照分隔線 430">
            <a:extLst>
              <a:ext uri="{FF2B5EF4-FFF2-40B4-BE49-F238E27FC236}">
                <a16:creationId xmlns:a16="http://schemas.microsoft.com/office/drawing/2014/main" id="{D27C51E6-71FA-47F9-89F5-8F85A0CF3A97}"/>
              </a:ext>
            </a:extLst>
          </p:cNvPr>
          <p:cNvSpPr>
            <a:spLocks noGrp="1"/>
          </p:cNvSpPr>
          <p:nvPr/>
        </p:nvSpPr>
        <p:spPr>
          <a:xfrm>
            <a:off x="4095750" y="1110846"/>
            <a:ext cx="9525" cy="419100"/>
          </a:xfrm>
          <a:prstGeom prst="rect">
            <a:avLst/>
          </a:prstGeom>
          <a:solidFill>
            <a:srgbClr val="C7BFAF"/>
          </a:solidFill>
          <a:ln w="0">
            <a:noFill/>
            <a:prstDash val="solid"/>
          </a:ln>
        </p:spPr>
        <p:txBody>
          <a:bodyPr/>
          <a:lstStyle/>
          <a:p>
            <a:endParaRPr lang="en-US"/>
          </a:p>
        </p:txBody>
      </p:sp>
      <p:sp>
        <p:nvSpPr>
          <p:cNvPr id="13" name="年數對照分隔線 735">
            <a:extLst>
              <a:ext uri="{FF2B5EF4-FFF2-40B4-BE49-F238E27FC236}">
                <a16:creationId xmlns:a16="http://schemas.microsoft.com/office/drawing/2014/main" id="{398C1442-711E-4DE8-B0CE-C2087403C418}"/>
              </a:ext>
            </a:extLst>
          </p:cNvPr>
          <p:cNvSpPr>
            <a:spLocks noGrp="1"/>
          </p:cNvSpPr>
          <p:nvPr/>
        </p:nvSpPr>
        <p:spPr>
          <a:xfrm>
            <a:off x="7000875" y="1110846"/>
            <a:ext cx="9525" cy="419100"/>
          </a:xfrm>
          <a:prstGeom prst="rect">
            <a:avLst/>
          </a:prstGeom>
          <a:solidFill>
            <a:srgbClr val="C7BFAF"/>
          </a:solidFill>
          <a:ln w="0">
            <a:noFill/>
            <a:prstDash val="solid"/>
          </a:ln>
        </p:spPr>
        <p:txBody>
          <a:bodyPr/>
          <a:lstStyle/>
          <a:p>
            <a:endParaRPr lang="en-US"/>
          </a:p>
        </p:txBody>
      </p:sp>
      <p:sp>
        <p:nvSpPr>
          <p:cNvPr id="14" name="年數對照分隔線 1040">
            <a:extLst>
              <a:ext uri="{FF2B5EF4-FFF2-40B4-BE49-F238E27FC236}">
                <a16:creationId xmlns:a16="http://schemas.microsoft.com/office/drawing/2014/main" id="{BC354D5E-D253-4BAF-8C88-C636DEDA5FE4}"/>
              </a:ext>
            </a:extLst>
          </p:cNvPr>
          <p:cNvSpPr>
            <a:spLocks noGrp="1"/>
          </p:cNvSpPr>
          <p:nvPr/>
        </p:nvSpPr>
        <p:spPr>
          <a:xfrm>
            <a:off x="9906000" y="1110846"/>
            <a:ext cx="9525" cy="419100"/>
          </a:xfrm>
          <a:prstGeom prst="rect">
            <a:avLst/>
          </a:prstGeom>
          <a:solidFill>
            <a:srgbClr val="C7BFAF"/>
          </a:solidFill>
          <a:ln w="0">
            <a:noFill/>
            <a:prstDash val="solid"/>
          </a:ln>
        </p:spPr>
        <p:txBody>
          <a:bodyPr/>
          <a:lstStyle/>
          <a:p>
            <a:endParaRPr lang="en-US"/>
          </a:p>
        </p:txBody>
      </p:sp>
      <p:sp>
        <p:nvSpPr>
          <p:cNvPr id="15" name="案例時間軸">
            <a:extLst>
              <a:ext uri="{FF2B5EF4-FFF2-40B4-BE49-F238E27FC236}">
                <a16:creationId xmlns:a16="http://schemas.microsoft.com/office/drawing/2014/main" id="{7594E0A9-400B-4D6B-82EE-634A021886C9}"/>
              </a:ext>
            </a:extLst>
          </p:cNvPr>
          <p:cNvSpPr>
            <a:spLocks noGrp="1"/>
          </p:cNvSpPr>
          <p:nvPr/>
        </p:nvSpPr>
        <p:spPr>
          <a:xfrm>
            <a:off x="1809750" y="2377279"/>
            <a:ext cx="8572500" cy="38100"/>
          </a:xfrm>
          <a:prstGeom prst="rect">
            <a:avLst/>
          </a:prstGeom>
          <a:solidFill>
            <a:srgbClr val="A9A99F"/>
          </a:solidFill>
          <a:ln w="0">
            <a:noFill/>
            <a:prstDash val="solid"/>
          </a:ln>
        </p:spPr>
        <p:txBody>
          <a:bodyPr/>
          <a:lstStyle/>
          <a:p>
            <a:endParaRPr lang="en-US"/>
          </a:p>
        </p:txBody>
      </p:sp>
      <p:sp>
        <p:nvSpPr>
          <p:cNvPr id="16" name="時間點 115上學期入學">
            <a:extLst>
              <a:ext uri="{FF2B5EF4-FFF2-40B4-BE49-F238E27FC236}">
                <a16:creationId xmlns:a16="http://schemas.microsoft.com/office/drawing/2014/main" id="{C80FBFC8-6960-4876-8325-C299CC40BBCE}"/>
              </a:ext>
            </a:extLst>
          </p:cNvPr>
          <p:cNvSpPr>
            <a:spLocks noGrp="1"/>
          </p:cNvSpPr>
          <p:nvPr/>
        </p:nvSpPr>
        <p:spPr>
          <a:xfrm>
            <a:off x="457200" y="1901029"/>
            <a:ext cx="2160000" cy="990600"/>
          </a:xfrm>
          <a:prstGeom prst="roundRect">
            <a:avLst>
              <a:gd name="adj" fmla="val 7692"/>
            </a:avLst>
          </a:prstGeom>
          <a:solidFill>
            <a:srgbClr val="DCE9E2"/>
          </a:solidFill>
          <a:ln w="19050">
            <a:solidFill>
              <a:srgbClr val="789879"/>
            </a:solidFill>
            <a:prstDash val="solid"/>
          </a:ln>
        </p:spPr>
        <p:txBody>
          <a:bodyPr anchor="ctr"/>
          <a:lstStyle/>
          <a:p>
            <a:pPr algn="ctr">
              <a:buNone/>
              <a:defRPr sz="1800" b="1">
                <a:solidFill>
                  <a:srgbClr val="42423F"/>
                </a:solidFill>
              </a:defRPr>
            </a:pPr>
            <a:r>
              <a:rPr sz="1800" b="1" dirty="0">
                <a:solidFill>
                  <a:srgbClr val="42423F"/>
                </a:solidFill>
              </a:rPr>
              <a:t>115</a:t>
            </a:r>
            <a:r>
              <a:rPr lang="zh-TW" altLang="en-US" sz="1800" b="1" dirty="0">
                <a:solidFill>
                  <a:srgbClr val="42423F"/>
                </a:solidFill>
              </a:rPr>
              <a:t>年</a:t>
            </a:r>
            <a:r>
              <a:rPr lang="en-US" altLang="zh-TW" sz="1800" b="1" dirty="0">
                <a:solidFill>
                  <a:srgbClr val="42423F"/>
                </a:solidFill>
              </a:rPr>
              <a:t>9</a:t>
            </a:r>
            <a:r>
              <a:rPr lang="zh-TW" altLang="en-US" sz="1800" b="1" dirty="0">
                <a:solidFill>
                  <a:srgbClr val="42423F"/>
                </a:solidFill>
              </a:rPr>
              <a:t>月入學</a:t>
            </a:r>
            <a:endParaRPr sz="1800" b="1" dirty="0">
              <a:solidFill>
                <a:srgbClr val="42423F"/>
              </a:solidFill>
            </a:endParaRPr>
          </a:p>
          <a:p>
            <a:pPr algn="ctr">
              <a:buNone/>
              <a:defRPr sz="1800" b="1">
                <a:solidFill>
                  <a:srgbClr val="42423F"/>
                </a:solidFill>
              </a:defRPr>
            </a:pPr>
            <a:r>
              <a:rPr sz="1800" b="1" dirty="0" err="1">
                <a:solidFill>
                  <a:srgbClr val="42423F"/>
                </a:solidFill>
              </a:rPr>
              <a:t>男A、B｜女C、D</a:t>
            </a:r>
            <a:endParaRPr sz="1800" b="1" dirty="0">
              <a:solidFill>
                <a:srgbClr val="42423F"/>
              </a:solidFill>
            </a:endParaRPr>
          </a:p>
        </p:txBody>
      </p:sp>
      <p:sp>
        <p:nvSpPr>
          <p:cNvPr id="17" name="時間點說明 115上學期入學">
            <a:extLst>
              <a:ext uri="{FF2B5EF4-FFF2-40B4-BE49-F238E27FC236}">
                <a16:creationId xmlns:a16="http://schemas.microsoft.com/office/drawing/2014/main" id="{46CF73EC-CB32-4F38-A5AA-8BE6BA3FE0D6}"/>
              </a:ext>
            </a:extLst>
          </p:cNvPr>
          <p:cNvSpPr>
            <a:spLocks noGrp="1"/>
          </p:cNvSpPr>
          <p:nvPr/>
        </p:nvSpPr>
        <p:spPr>
          <a:xfrm>
            <a:off x="457200" y="3021735"/>
            <a:ext cx="2160000" cy="324000"/>
          </a:xfrm>
          <a:prstGeom prst="rect">
            <a:avLst/>
          </a:prstGeom>
          <a:noFill/>
          <a:ln w="0">
            <a:noFill/>
            <a:prstDash val="solid"/>
          </a:ln>
        </p:spPr>
        <p:txBody>
          <a:bodyPr anchor="ctr"/>
          <a:lstStyle/>
          <a:p>
            <a:pPr algn="ctr">
              <a:buNone/>
              <a:defRPr sz="1425" b="1">
                <a:solidFill>
                  <a:srgbClr val="285443"/>
                </a:solidFill>
              </a:defRPr>
            </a:pPr>
            <a:r>
              <a:rPr lang="en-US" altLang="zh-TW" sz="1425" b="1" dirty="0">
                <a:solidFill>
                  <a:srgbClr val="285443"/>
                </a:solidFill>
              </a:rPr>
              <a:t>115</a:t>
            </a:r>
            <a:r>
              <a:rPr lang="zh-TW" altLang="en-US" sz="1425" b="1" dirty="0">
                <a:solidFill>
                  <a:srgbClr val="285443"/>
                </a:solidFill>
              </a:rPr>
              <a:t>學年度加入計畫</a:t>
            </a:r>
            <a:endParaRPr sz="1425" b="1" dirty="0">
              <a:solidFill>
                <a:srgbClr val="285443"/>
              </a:solidFill>
            </a:endParaRPr>
          </a:p>
        </p:txBody>
      </p:sp>
      <p:sp>
        <p:nvSpPr>
          <p:cNvPr id="18" name="時間點 115/10/1退學">
            <a:extLst>
              <a:ext uri="{FF2B5EF4-FFF2-40B4-BE49-F238E27FC236}">
                <a16:creationId xmlns:a16="http://schemas.microsoft.com/office/drawing/2014/main" id="{068D47D3-C1FE-444D-BF9A-312627E8D7CE}"/>
              </a:ext>
            </a:extLst>
          </p:cNvPr>
          <p:cNvSpPr>
            <a:spLocks noGrp="1"/>
          </p:cNvSpPr>
          <p:nvPr/>
        </p:nvSpPr>
        <p:spPr>
          <a:xfrm>
            <a:off x="9565024" y="1910112"/>
            <a:ext cx="2160000" cy="990600"/>
          </a:xfrm>
          <a:prstGeom prst="roundRect">
            <a:avLst>
              <a:gd name="adj" fmla="val 7692"/>
            </a:avLst>
          </a:prstGeom>
          <a:solidFill>
            <a:srgbClr val="F7EEDB"/>
          </a:solidFill>
          <a:ln w="19050">
            <a:solidFill>
              <a:srgbClr val="D0A85A"/>
            </a:solidFill>
            <a:prstDash val="solid"/>
          </a:ln>
        </p:spPr>
        <p:txBody>
          <a:bodyPr anchor="ctr"/>
          <a:lstStyle/>
          <a:p>
            <a:pPr algn="ctr">
              <a:buNone/>
              <a:defRPr sz="1800" b="1">
                <a:solidFill>
                  <a:srgbClr val="42423F"/>
                </a:solidFill>
              </a:defRPr>
            </a:pPr>
            <a:r>
              <a:rPr sz="1800" b="1" dirty="0">
                <a:solidFill>
                  <a:srgbClr val="42423F"/>
                </a:solidFill>
              </a:rPr>
              <a:t>11</a:t>
            </a:r>
            <a:r>
              <a:rPr lang="en-US" b="1" dirty="0">
                <a:solidFill>
                  <a:srgbClr val="42423F"/>
                </a:solidFill>
              </a:rPr>
              <a:t>7</a:t>
            </a:r>
            <a:r>
              <a:rPr lang="zh-TW" altLang="en-US" sz="1800" b="1" dirty="0">
                <a:solidFill>
                  <a:srgbClr val="42423F"/>
                </a:solidFill>
              </a:rPr>
              <a:t>年</a:t>
            </a:r>
            <a:r>
              <a:rPr lang="en-US" altLang="zh-TW" sz="1800" b="1" dirty="0">
                <a:solidFill>
                  <a:srgbClr val="42423F"/>
                </a:solidFill>
              </a:rPr>
              <a:t>2</a:t>
            </a:r>
            <a:r>
              <a:rPr lang="zh-TW" altLang="en-US" sz="1800" b="1" dirty="0">
                <a:solidFill>
                  <a:srgbClr val="42423F"/>
                </a:solidFill>
              </a:rPr>
              <a:t>月</a:t>
            </a:r>
            <a:r>
              <a:rPr sz="1800" b="1" dirty="0" err="1">
                <a:solidFill>
                  <a:srgbClr val="42423F"/>
                </a:solidFill>
              </a:rPr>
              <a:t>退學</a:t>
            </a:r>
            <a:endParaRPr sz="1800" b="1" dirty="0">
              <a:solidFill>
                <a:srgbClr val="42423F"/>
              </a:solidFill>
            </a:endParaRPr>
          </a:p>
          <a:p>
            <a:pPr algn="ctr">
              <a:buNone/>
              <a:defRPr sz="1800" b="1">
                <a:solidFill>
                  <a:srgbClr val="42423F"/>
                </a:solidFill>
              </a:defRPr>
            </a:pPr>
            <a:r>
              <a:rPr sz="1800" b="1" dirty="0" err="1">
                <a:solidFill>
                  <a:srgbClr val="42423F"/>
                </a:solidFill>
              </a:rPr>
              <a:t>男A｜女</a:t>
            </a:r>
            <a:r>
              <a:rPr lang="en-US" sz="1800" b="1" dirty="0" err="1">
                <a:solidFill>
                  <a:srgbClr val="42423F"/>
                </a:solidFill>
              </a:rPr>
              <a:t>G</a:t>
            </a:r>
            <a:endParaRPr sz="1800" b="1" dirty="0">
              <a:solidFill>
                <a:srgbClr val="42423F"/>
              </a:solidFill>
            </a:endParaRPr>
          </a:p>
        </p:txBody>
      </p:sp>
      <p:sp>
        <p:nvSpPr>
          <p:cNvPr id="19" name="時間點說明 115/10/1退學">
            <a:extLst>
              <a:ext uri="{FF2B5EF4-FFF2-40B4-BE49-F238E27FC236}">
                <a16:creationId xmlns:a16="http://schemas.microsoft.com/office/drawing/2014/main" id="{7A3C304D-4158-4289-9A48-0F471822F49D}"/>
              </a:ext>
            </a:extLst>
          </p:cNvPr>
          <p:cNvSpPr>
            <a:spLocks noGrp="1"/>
          </p:cNvSpPr>
          <p:nvPr/>
        </p:nvSpPr>
        <p:spPr>
          <a:xfrm>
            <a:off x="9560101" y="2992918"/>
            <a:ext cx="2160000" cy="324000"/>
          </a:xfrm>
          <a:prstGeom prst="rect">
            <a:avLst/>
          </a:prstGeom>
          <a:noFill/>
          <a:ln w="0">
            <a:noFill/>
            <a:prstDash val="solid"/>
          </a:ln>
        </p:spPr>
        <p:txBody>
          <a:bodyPr/>
          <a:lstStyle/>
          <a:p>
            <a:pPr algn="ctr">
              <a:buNone/>
              <a:defRPr sz="1425" b="1">
                <a:solidFill>
                  <a:srgbClr val="8B6728"/>
                </a:solidFill>
              </a:defRPr>
            </a:pPr>
            <a:r>
              <a:rPr sz="1425" b="1" dirty="0">
                <a:solidFill>
                  <a:srgbClr val="8B6728"/>
                </a:solidFill>
              </a:rPr>
              <a:t>11</a:t>
            </a:r>
            <a:r>
              <a:rPr lang="en-US" sz="1425" b="1" dirty="0">
                <a:solidFill>
                  <a:srgbClr val="8B6728"/>
                </a:solidFill>
              </a:rPr>
              <a:t>703</a:t>
            </a:r>
            <a:r>
              <a:rPr sz="1425" b="1" dirty="0">
                <a:solidFill>
                  <a:srgbClr val="8B6728"/>
                </a:solidFill>
              </a:rPr>
              <a:t>期填報</a:t>
            </a:r>
          </a:p>
        </p:txBody>
      </p:sp>
      <p:sp>
        <p:nvSpPr>
          <p:cNvPr id="20" name="時間點 116/2/15退學">
            <a:extLst>
              <a:ext uri="{FF2B5EF4-FFF2-40B4-BE49-F238E27FC236}">
                <a16:creationId xmlns:a16="http://schemas.microsoft.com/office/drawing/2014/main" id="{E95B3CF5-1049-4437-B034-396C67AB3B5F}"/>
              </a:ext>
            </a:extLst>
          </p:cNvPr>
          <p:cNvSpPr>
            <a:spLocks noGrp="1"/>
          </p:cNvSpPr>
          <p:nvPr/>
        </p:nvSpPr>
        <p:spPr>
          <a:xfrm>
            <a:off x="3508848" y="1905356"/>
            <a:ext cx="2160000" cy="990600"/>
          </a:xfrm>
          <a:prstGeom prst="roundRect">
            <a:avLst>
              <a:gd name="adj" fmla="val 7692"/>
            </a:avLst>
          </a:prstGeom>
          <a:solidFill>
            <a:srgbClr val="F4E3DB"/>
          </a:solidFill>
          <a:ln w="19050">
            <a:solidFill>
              <a:srgbClr val="C47D68"/>
            </a:solidFill>
            <a:prstDash val="solid"/>
          </a:ln>
        </p:spPr>
        <p:txBody>
          <a:bodyPr anchor="ctr"/>
          <a:lstStyle/>
          <a:p>
            <a:pPr algn="ctr">
              <a:buNone/>
              <a:defRPr sz="1800" b="1">
                <a:solidFill>
                  <a:srgbClr val="42423F"/>
                </a:solidFill>
              </a:defRPr>
            </a:pPr>
            <a:r>
              <a:rPr sz="1800" b="1" dirty="0">
                <a:solidFill>
                  <a:srgbClr val="42423F"/>
                </a:solidFill>
              </a:rPr>
              <a:t>116/2</a:t>
            </a:r>
            <a:r>
              <a:rPr lang="zh-TW" altLang="en-US" sz="1800" b="1" dirty="0">
                <a:solidFill>
                  <a:srgbClr val="42423F"/>
                </a:solidFill>
              </a:rPr>
              <a:t>月</a:t>
            </a:r>
            <a:r>
              <a:rPr sz="1800" b="1" dirty="0" err="1">
                <a:solidFill>
                  <a:srgbClr val="42423F"/>
                </a:solidFill>
              </a:rPr>
              <a:t>退學</a:t>
            </a:r>
            <a:endParaRPr sz="1800" b="1" dirty="0">
              <a:solidFill>
                <a:srgbClr val="42423F"/>
              </a:solidFill>
            </a:endParaRPr>
          </a:p>
          <a:p>
            <a:pPr algn="ctr">
              <a:buNone/>
              <a:defRPr sz="1800" b="1">
                <a:solidFill>
                  <a:srgbClr val="42423F"/>
                </a:solidFill>
              </a:defRPr>
            </a:pPr>
            <a:r>
              <a:rPr sz="1800" b="1" dirty="0" err="1">
                <a:solidFill>
                  <a:srgbClr val="42423F"/>
                </a:solidFill>
              </a:rPr>
              <a:t>男B｜女D</a:t>
            </a:r>
            <a:endParaRPr sz="1800" b="1" dirty="0">
              <a:solidFill>
                <a:srgbClr val="42423F"/>
              </a:solidFill>
            </a:endParaRPr>
          </a:p>
        </p:txBody>
      </p:sp>
      <p:sp>
        <p:nvSpPr>
          <p:cNvPr id="21" name="時間點說明 116/2/15退學">
            <a:extLst>
              <a:ext uri="{FF2B5EF4-FFF2-40B4-BE49-F238E27FC236}">
                <a16:creationId xmlns:a16="http://schemas.microsoft.com/office/drawing/2014/main" id="{9D97267E-BB08-4A3E-8F7E-B906C7423F58}"/>
              </a:ext>
            </a:extLst>
          </p:cNvPr>
          <p:cNvSpPr>
            <a:spLocks noGrp="1"/>
          </p:cNvSpPr>
          <p:nvPr/>
        </p:nvSpPr>
        <p:spPr>
          <a:xfrm>
            <a:off x="3495701" y="3020058"/>
            <a:ext cx="2160000" cy="324000"/>
          </a:xfrm>
          <a:prstGeom prst="rect">
            <a:avLst/>
          </a:prstGeom>
          <a:noFill/>
          <a:ln w="0">
            <a:noFill/>
            <a:prstDash val="solid"/>
          </a:ln>
        </p:spPr>
        <p:txBody>
          <a:bodyPr/>
          <a:lstStyle/>
          <a:p>
            <a:pPr algn="ctr">
              <a:buNone/>
              <a:defRPr sz="1425" b="1">
                <a:solidFill>
                  <a:srgbClr val="9A523F"/>
                </a:solidFill>
              </a:defRPr>
            </a:pPr>
            <a:r>
              <a:rPr sz="1425" b="1" dirty="0">
                <a:solidFill>
                  <a:srgbClr val="9A523F"/>
                </a:solidFill>
              </a:rPr>
              <a:t>11603期填報</a:t>
            </a:r>
          </a:p>
        </p:txBody>
      </p:sp>
      <p:graphicFrame>
        <p:nvGraphicFramePr>
          <p:cNvPr id="46" name="11510期｜基準日10月15日案例判斷"/>
          <p:cNvGraphicFramePr/>
          <p:nvPr>
            <p:extLst>
              <p:ext uri="{D42A27DB-BD31-4B8C-83A1-F6EECF244321}">
                <p14:modId xmlns:p14="http://schemas.microsoft.com/office/powerpoint/2010/main" val="2004828242"/>
              </p:ext>
            </p:extLst>
          </p:nvPr>
        </p:nvGraphicFramePr>
        <p:xfrm>
          <a:off x="6259790" y="3500635"/>
          <a:ext cx="5475009" cy="2460536"/>
        </p:xfrm>
        <a:graphic>
          <a:graphicData uri="http://schemas.openxmlformats.org/drawingml/2006/table">
            <a:tbl>
              <a:tblPr/>
              <a:tblGrid>
                <a:gridCol w="1393639">
                  <a:extLst>
                    <a:ext uri="{9D8B030D-6E8A-4147-A177-3AD203B41FA5}">
                      <a16:colId xmlns:a16="http://schemas.microsoft.com/office/drawing/2014/main" val="20000"/>
                    </a:ext>
                  </a:extLst>
                </a:gridCol>
                <a:gridCol w="4081370">
                  <a:extLst>
                    <a:ext uri="{9D8B030D-6E8A-4147-A177-3AD203B41FA5}">
                      <a16:colId xmlns:a16="http://schemas.microsoft.com/office/drawing/2014/main" val="20001"/>
                    </a:ext>
                  </a:extLst>
                </a:gridCol>
              </a:tblGrid>
              <a:tr h="584040">
                <a:tc gridSpan="2">
                  <a:txBody>
                    <a:bodyPr/>
                    <a:lstStyle/>
                    <a:p>
                      <a:pPr algn="ctr">
                        <a:buNone/>
                      </a:pPr>
                      <a:r>
                        <a:rPr sz="1800" b="1" dirty="0">
                          <a:solidFill>
                            <a:srgbClr val="FFFFFF"/>
                          </a:solidFill>
                        </a:rPr>
                        <a:t>11</a:t>
                      </a:r>
                      <a:r>
                        <a:rPr lang="en-US" sz="1800" b="1" dirty="0">
                          <a:solidFill>
                            <a:srgbClr val="FFFFFF"/>
                          </a:solidFill>
                        </a:rPr>
                        <a:t>7</a:t>
                      </a:r>
                      <a:r>
                        <a:rPr sz="1800" b="1" dirty="0">
                          <a:solidFill>
                            <a:srgbClr val="FFFFFF"/>
                          </a:solidFill>
                        </a:rPr>
                        <a:t>0</a:t>
                      </a:r>
                      <a:r>
                        <a:rPr lang="en-US" sz="1800" b="1" dirty="0">
                          <a:solidFill>
                            <a:srgbClr val="FFFFFF"/>
                          </a:solidFill>
                        </a:rPr>
                        <a:t>3</a:t>
                      </a:r>
                      <a:r>
                        <a:rPr sz="1800" b="1" dirty="0">
                          <a:solidFill>
                            <a:srgbClr val="FFFFFF"/>
                          </a:solidFill>
                        </a:rPr>
                        <a:t>期｜基準日</a:t>
                      </a:r>
                      <a:r>
                        <a:rPr lang="en-US" sz="1800" b="1" dirty="0">
                          <a:solidFill>
                            <a:srgbClr val="FFFFFF"/>
                          </a:solidFill>
                        </a:rPr>
                        <a:t>3</a:t>
                      </a:r>
                      <a:r>
                        <a:rPr sz="1800" b="1" dirty="0">
                          <a:solidFill>
                            <a:srgbClr val="FFFFFF"/>
                          </a:solidFill>
                        </a:rPr>
                        <a:t>月15日</a:t>
                      </a:r>
                    </a:p>
                  </a:txBody>
                  <a:tcPr marL="66675" marR="66675" marT="28575" marB="28575" anchor="ctr">
                    <a:solidFill>
                      <a:srgbClr val="789879"/>
                    </a:solidFill>
                  </a:tcPr>
                </a:tc>
                <a:tc hMerge="1">
                  <a:txBody>
                    <a:bodyPr/>
                    <a:lstStyle/>
                    <a:p>
                      <a:pPr algn="ctr">
                        <a:buNone/>
                      </a:pPr>
                      <a:endParaRPr/>
                    </a:p>
                  </a:txBody>
                  <a:tcPr marL="66675" marR="66675" marT="28575" marB="28575" anchor="ctr">
                    <a:solidFill>
                      <a:srgbClr val="789879"/>
                    </a:solidFill>
                  </a:tcPr>
                </a:tc>
                <a:extLst>
                  <a:ext uri="{0D108BD9-81ED-4DB2-BD59-A6C34878D82A}">
                    <a16:rowId xmlns:a16="http://schemas.microsoft.com/office/drawing/2014/main" val="10000"/>
                  </a:ext>
                </a:extLst>
              </a:tr>
              <a:tr h="413696">
                <a:tc>
                  <a:txBody>
                    <a:bodyPr/>
                    <a:lstStyle/>
                    <a:p>
                      <a:pPr algn="ctr">
                        <a:buNone/>
                      </a:pPr>
                      <a:r>
                        <a:rPr sz="1800" b="1" dirty="0" err="1">
                          <a:solidFill>
                            <a:srgbClr val="285443"/>
                          </a:solidFill>
                        </a:rPr>
                        <a:t>列計判斷</a:t>
                      </a:r>
                      <a:endParaRPr sz="1800" b="1" dirty="0">
                        <a:solidFill>
                          <a:srgbClr val="285443"/>
                        </a:solidFill>
                      </a:endParaRPr>
                    </a:p>
                  </a:txBody>
                  <a:tcPr marL="85725" marR="85725" marT="19050" marB="19050" anchor="ctr">
                    <a:solidFill>
                      <a:srgbClr val="FFFFFF"/>
                    </a:solidFill>
                  </a:tcPr>
                </a:tc>
                <a:tc>
                  <a:txBody>
                    <a:bodyPr/>
                    <a:lstStyle/>
                    <a:p>
                      <a:r>
                        <a:rPr lang="en-US" sz="1800" dirty="0">
                          <a:solidFill>
                            <a:srgbClr val="474744"/>
                          </a:solidFill>
                        </a:rPr>
                        <a:t>2</a:t>
                      </a:r>
                      <a:r>
                        <a:rPr lang="zh-TW" altLang="en-US" sz="1800" dirty="0">
                          <a:solidFill>
                            <a:srgbClr val="474744"/>
                          </a:solidFill>
                        </a:rPr>
                        <a:t>月</a:t>
                      </a:r>
                      <a:r>
                        <a:rPr sz="1800" dirty="0">
                          <a:solidFill>
                            <a:srgbClr val="474744"/>
                          </a:solidFill>
                        </a:rPr>
                        <a:t> ≤ </a:t>
                      </a:r>
                      <a:r>
                        <a:rPr lang="en-US" sz="1800" dirty="0">
                          <a:solidFill>
                            <a:srgbClr val="474744"/>
                          </a:solidFill>
                        </a:rPr>
                        <a:t>3</a:t>
                      </a:r>
                      <a:r>
                        <a:rPr sz="1800" dirty="0">
                          <a:solidFill>
                            <a:srgbClr val="474744"/>
                          </a:solidFill>
                        </a:rPr>
                        <a:t>/15 → </a:t>
                      </a:r>
                      <a:r>
                        <a:rPr sz="1800" dirty="0" err="1">
                          <a:solidFill>
                            <a:srgbClr val="474744"/>
                          </a:solidFill>
                        </a:rPr>
                        <a:t>本期列計</a:t>
                      </a:r>
                      <a:endParaRPr sz="1800" dirty="0">
                        <a:solidFill>
                          <a:srgbClr val="474744"/>
                        </a:solidFill>
                      </a:endParaRPr>
                    </a:p>
                  </a:txBody>
                  <a:tcPr marL="85725" marR="85725" marT="19050" marB="19050" anchor="ctr">
                    <a:solidFill>
                      <a:srgbClr val="FFFFFF"/>
                    </a:solidFill>
                  </a:tcPr>
                </a:tc>
                <a:extLst>
                  <a:ext uri="{0D108BD9-81ED-4DB2-BD59-A6C34878D82A}">
                    <a16:rowId xmlns:a16="http://schemas.microsoft.com/office/drawing/2014/main" val="10001"/>
                  </a:ext>
                </a:extLst>
              </a:tr>
              <a:tr h="462364">
                <a:tc>
                  <a:txBody>
                    <a:bodyPr/>
                    <a:lstStyle/>
                    <a:p>
                      <a:pPr algn="ctr">
                        <a:buNone/>
                      </a:pPr>
                      <a:r>
                        <a:rPr sz="1800" b="1">
                          <a:solidFill>
                            <a:srgbClr val="285443"/>
                          </a:solidFill>
                        </a:rPr>
                        <a:t>退學事件</a:t>
                      </a:r>
                    </a:p>
                  </a:txBody>
                  <a:tcPr marL="85725" marR="85725" marT="19050" marB="19050" anchor="ctr">
                    <a:solidFill>
                      <a:srgbClr val="F3F0EA"/>
                    </a:solidFill>
                  </a:tcPr>
                </a:tc>
                <a:tc>
                  <a:txBody>
                    <a:bodyPr/>
                    <a:lstStyle/>
                    <a:p>
                      <a:r>
                        <a:rPr sz="1800" dirty="0" err="1">
                          <a:solidFill>
                            <a:srgbClr val="474744"/>
                          </a:solidFill>
                        </a:rPr>
                        <a:t>男A、女</a:t>
                      </a:r>
                      <a:r>
                        <a:rPr lang="en-US" sz="1800" dirty="0" err="1">
                          <a:solidFill>
                            <a:srgbClr val="474744"/>
                          </a:solidFill>
                        </a:rPr>
                        <a:t>G</a:t>
                      </a:r>
                      <a:endParaRPr sz="1800" dirty="0">
                        <a:solidFill>
                          <a:srgbClr val="474744"/>
                        </a:solidFill>
                      </a:endParaRPr>
                    </a:p>
                  </a:txBody>
                  <a:tcPr marL="85725" marR="85725" marT="19050" marB="19050" anchor="ctr">
                    <a:solidFill>
                      <a:srgbClr val="F3F0EA"/>
                    </a:solidFill>
                  </a:tcPr>
                </a:tc>
                <a:extLst>
                  <a:ext uri="{0D108BD9-81ED-4DB2-BD59-A6C34878D82A}">
                    <a16:rowId xmlns:a16="http://schemas.microsoft.com/office/drawing/2014/main" val="10002"/>
                  </a:ext>
                </a:extLst>
              </a:tr>
              <a:tr h="413696">
                <a:tc>
                  <a:txBody>
                    <a:bodyPr/>
                    <a:lstStyle/>
                    <a:p>
                      <a:pPr algn="ctr">
                        <a:buNone/>
                      </a:pPr>
                      <a:r>
                        <a:rPr sz="1800" b="1" dirty="0" err="1">
                          <a:solidFill>
                            <a:srgbClr val="285443"/>
                          </a:solidFill>
                        </a:rPr>
                        <a:t>完成人數</a:t>
                      </a:r>
                      <a:endParaRPr sz="1800" b="1" dirty="0">
                        <a:solidFill>
                          <a:srgbClr val="285443"/>
                        </a:solidFill>
                      </a:endParaRPr>
                    </a:p>
                  </a:txBody>
                  <a:tcPr marL="85725" marR="85725" marT="19050" marB="19050" anchor="ctr">
                    <a:solidFill>
                      <a:srgbClr val="F3F0EA"/>
                    </a:solidFill>
                  </a:tcPr>
                </a:tc>
                <a:tc>
                  <a:txBody>
                    <a:bodyPr/>
                    <a:lstStyle/>
                    <a:p>
                      <a:r>
                        <a:rPr sz="1800" dirty="0">
                          <a:solidFill>
                            <a:srgbClr val="474744"/>
                          </a:solidFill>
                        </a:rPr>
                        <a:t>男0、女0</a:t>
                      </a:r>
                    </a:p>
                  </a:txBody>
                  <a:tcPr marL="85725" marR="85725" marT="19050" marB="19050" anchor="ctr">
                    <a:solidFill>
                      <a:srgbClr val="F3F0EA"/>
                    </a:solidFill>
                  </a:tcPr>
                </a:tc>
                <a:extLst>
                  <a:ext uri="{0D108BD9-81ED-4DB2-BD59-A6C34878D82A}">
                    <a16:rowId xmlns:a16="http://schemas.microsoft.com/office/drawing/2014/main" val="10004"/>
                  </a:ext>
                </a:extLst>
              </a:tr>
              <a:tr h="574306">
                <a:tc>
                  <a:txBody>
                    <a:bodyPr/>
                    <a:lstStyle/>
                    <a:p>
                      <a:pPr algn="ctr">
                        <a:buNone/>
                      </a:pPr>
                      <a:r>
                        <a:rPr sz="1800" b="1" dirty="0" err="1">
                          <a:solidFill>
                            <a:srgbClr val="285443"/>
                          </a:solidFill>
                        </a:rPr>
                        <a:t>退學人數</a:t>
                      </a:r>
                      <a:endParaRPr sz="1800" b="1" dirty="0">
                        <a:solidFill>
                          <a:srgbClr val="285443"/>
                        </a:solidFill>
                      </a:endParaRPr>
                    </a:p>
                  </a:txBody>
                  <a:tcPr marL="85725" marR="85725" marT="19050" marB="19050" anchor="ctr">
                    <a:solidFill>
                      <a:srgbClr val="FFFFFF"/>
                    </a:solidFill>
                  </a:tcPr>
                </a:tc>
                <a:tc>
                  <a:txBody>
                    <a:bodyPr/>
                    <a:lstStyle/>
                    <a:p>
                      <a:pPr marL="0" marR="0" lvl="0" indent="0" algn="l" defTabSz="914332" eaLnBrk="1" fontAlgn="auto" latinLnBrk="0" hangingPunct="1">
                        <a:lnSpc>
                          <a:spcPct val="100000"/>
                        </a:lnSpc>
                        <a:spcBef>
                          <a:spcPts val="0"/>
                        </a:spcBef>
                        <a:spcAft>
                          <a:spcPts val="0"/>
                        </a:spcAft>
                        <a:buClrTx/>
                        <a:buSzTx/>
                        <a:buFontTx/>
                        <a:buNone/>
                        <a:tabLst/>
                        <a:defRPr/>
                      </a:pPr>
                      <a:r>
                        <a:rPr lang="zh-TW" altLang="en-US" sz="1800" dirty="0">
                          <a:solidFill>
                            <a:srgbClr val="474744"/>
                          </a:solidFill>
                        </a:rPr>
                        <a:t>男</a:t>
                      </a:r>
                      <a:r>
                        <a:rPr lang="en-US" altLang="zh-TW" sz="1800" dirty="0">
                          <a:solidFill>
                            <a:srgbClr val="474744"/>
                          </a:solidFill>
                        </a:rPr>
                        <a:t>A</a:t>
                      </a:r>
                      <a:r>
                        <a:rPr lang="zh-TW" altLang="en-US" sz="1800" dirty="0">
                          <a:solidFill>
                            <a:srgbClr val="474744"/>
                          </a:solidFill>
                        </a:rPr>
                        <a:t>：已完成</a:t>
                      </a:r>
                      <a:r>
                        <a:rPr lang="en-US" altLang="zh-TW" sz="1800" dirty="0">
                          <a:solidFill>
                            <a:srgbClr val="474744"/>
                          </a:solidFill>
                        </a:rPr>
                        <a:t>1</a:t>
                      </a:r>
                      <a:r>
                        <a:rPr lang="zh-TW" altLang="en-US" sz="1800" dirty="0">
                          <a:solidFill>
                            <a:srgbClr val="474744"/>
                          </a:solidFill>
                        </a:rPr>
                        <a:t>學年 → 滿</a:t>
                      </a:r>
                      <a:r>
                        <a:rPr lang="en-US" altLang="zh-TW" sz="1800" dirty="0">
                          <a:solidFill>
                            <a:srgbClr val="474744"/>
                          </a:solidFill>
                        </a:rPr>
                        <a:t>1</a:t>
                      </a:r>
                      <a:r>
                        <a:rPr lang="zh-TW" altLang="en-US" sz="1800" dirty="0">
                          <a:solidFill>
                            <a:srgbClr val="474744"/>
                          </a:solidFill>
                        </a:rPr>
                        <a:t>年至</a:t>
                      </a:r>
                      <a:r>
                        <a:rPr lang="en-US" altLang="zh-TW" sz="1800" dirty="0">
                          <a:solidFill>
                            <a:srgbClr val="474744"/>
                          </a:solidFill>
                        </a:rPr>
                        <a:t>2</a:t>
                      </a:r>
                      <a:r>
                        <a:rPr lang="zh-TW" altLang="en-US" sz="1800" dirty="0">
                          <a:solidFill>
                            <a:srgbClr val="474744"/>
                          </a:solidFill>
                        </a:rPr>
                        <a:t>年以下</a:t>
                      </a:r>
                    </a:p>
                    <a:p>
                      <a:r>
                        <a:rPr lang="zh-TW" altLang="en-US" sz="1800" dirty="0">
                          <a:solidFill>
                            <a:srgbClr val="474744"/>
                          </a:solidFill>
                        </a:rPr>
                        <a:t>女</a:t>
                      </a:r>
                      <a:r>
                        <a:rPr lang="en-US" altLang="zh-TW" sz="1800" dirty="0">
                          <a:solidFill>
                            <a:srgbClr val="474744"/>
                          </a:solidFill>
                        </a:rPr>
                        <a:t>G</a:t>
                      </a:r>
                      <a:r>
                        <a:rPr lang="zh-TW" altLang="en-US" sz="1800" dirty="0">
                          <a:solidFill>
                            <a:srgbClr val="474744"/>
                          </a:solidFill>
                        </a:rPr>
                        <a:t>：未完成</a:t>
                      </a:r>
                      <a:r>
                        <a:rPr lang="en-US" altLang="zh-TW" sz="1800" dirty="0">
                          <a:solidFill>
                            <a:srgbClr val="474744"/>
                          </a:solidFill>
                        </a:rPr>
                        <a:t>1</a:t>
                      </a:r>
                      <a:r>
                        <a:rPr lang="zh-TW" altLang="en-US" sz="1800" dirty="0">
                          <a:solidFill>
                            <a:srgbClr val="474744"/>
                          </a:solidFill>
                        </a:rPr>
                        <a:t>學年 → </a:t>
                      </a:r>
                      <a:r>
                        <a:rPr lang="en-US" altLang="zh-TW" sz="1800" dirty="0">
                          <a:solidFill>
                            <a:srgbClr val="474744"/>
                          </a:solidFill>
                        </a:rPr>
                        <a:t>1</a:t>
                      </a:r>
                      <a:r>
                        <a:rPr lang="zh-TW" altLang="en-US" sz="1800" dirty="0">
                          <a:solidFill>
                            <a:srgbClr val="474744"/>
                          </a:solidFill>
                        </a:rPr>
                        <a:t>年以下</a:t>
                      </a:r>
                    </a:p>
                  </a:txBody>
                  <a:tcPr marL="85725" marR="85725" marT="19050" marB="19050" anchor="ctr">
                    <a:solidFill>
                      <a:srgbClr val="FFFFFF"/>
                    </a:solidFill>
                  </a:tcPr>
                </a:tc>
                <a:extLst>
                  <a:ext uri="{0D108BD9-81ED-4DB2-BD59-A6C34878D82A}">
                    <a16:rowId xmlns:a16="http://schemas.microsoft.com/office/drawing/2014/main" val="10005"/>
                  </a:ext>
                </a:extLst>
              </a:tr>
            </a:tbl>
          </a:graphicData>
        </a:graphic>
      </p:graphicFrame>
      <p:graphicFrame>
        <p:nvGraphicFramePr>
          <p:cNvPr id="47" name="11603期｜基準日3月15日案例判斷"/>
          <p:cNvGraphicFramePr/>
          <p:nvPr>
            <p:extLst>
              <p:ext uri="{D42A27DB-BD31-4B8C-83A1-F6EECF244321}">
                <p14:modId xmlns:p14="http://schemas.microsoft.com/office/powerpoint/2010/main" val="1020016211"/>
              </p:ext>
            </p:extLst>
          </p:nvPr>
        </p:nvGraphicFramePr>
        <p:xfrm>
          <a:off x="693459" y="3500635"/>
          <a:ext cx="5238750" cy="2448102"/>
        </p:xfrm>
        <a:graphic>
          <a:graphicData uri="http://schemas.openxmlformats.org/drawingml/2006/table">
            <a:tbl>
              <a:tblPr/>
              <a:tblGrid>
                <a:gridCol w="1333500">
                  <a:extLst>
                    <a:ext uri="{9D8B030D-6E8A-4147-A177-3AD203B41FA5}">
                      <a16:colId xmlns:a16="http://schemas.microsoft.com/office/drawing/2014/main" val="20000"/>
                    </a:ext>
                  </a:extLst>
                </a:gridCol>
                <a:gridCol w="3905250">
                  <a:extLst>
                    <a:ext uri="{9D8B030D-6E8A-4147-A177-3AD203B41FA5}">
                      <a16:colId xmlns:a16="http://schemas.microsoft.com/office/drawing/2014/main" val="20001"/>
                    </a:ext>
                  </a:extLst>
                </a:gridCol>
              </a:tblGrid>
              <a:tr h="625047">
                <a:tc gridSpan="2">
                  <a:txBody>
                    <a:bodyPr/>
                    <a:lstStyle/>
                    <a:p>
                      <a:pPr algn="ctr">
                        <a:buNone/>
                      </a:pPr>
                      <a:r>
                        <a:rPr sz="1800" b="1" dirty="0">
                          <a:solidFill>
                            <a:srgbClr val="FFFFFF"/>
                          </a:solidFill>
                        </a:rPr>
                        <a:t>11603期｜基準日3月15日</a:t>
                      </a:r>
                    </a:p>
                  </a:txBody>
                  <a:tcPr marL="66675" marR="66675" marT="28575" marB="28575" anchor="ctr">
                    <a:solidFill>
                      <a:srgbClr val="C47D68"/>
                    </a:solidFill>
                  </a:tcPr>
                </a:tc>
                <a:tc hMerge="1">
                  <a:txBody>
                    <a:bodyPr/>
                    <a:lstStyle/>
                    <a:p>
                      <a:pPr algn="ctr">
                        <a:buNone/>
                      </a:pPr>
                      <a:endParaRPr/>
                    </a:p>
                  </a:txBody>
                  <a:tcPr marL="66675" marR="66675" marT="28575" marB="28575" anchor="ctr">
                    <a:solidFill>
                      <a:srgbClr val="C47D68"/>
                    </a:solidFill>
                  </a:tcPr>
                </a:tc>
                <a:extLst>
                  <a:ext uri="{0D108BD9-81ED-4DB2-BD59-A6C34878D82A}">
                    <a16:rowId xmlns:a16="http://schemas.microsoft.com/office/drawing/2014/main" val="10000"/>
                  </a:ext>
                </a:extLst>
              </a:tr>
              <a:tr h="442742">
                <a:tc>
                  <a:txBody>
                    <a:bodyPr/>
                    <a:lstStyle/>
                    <a:p>
                      <a:pPr algn="ctr">
                        <a:buNone/>
                      </a:pPr>
                      <a:r>
                        <a:rPr sz="1800" b="1" dirty="0" err="1">
                          <a:solidFill>
                            <a:srgbClr val="285443"/>
                          </a:solidFill>
                        </a:rPr>
                        <a:t>列計判斷</a:t>
                      </a:r>
                      <a:endParaRPr sz="1800" b="1" dirty="0">
                        <a:solidFill>
                          <a:srgbClr val="285443"/>
                        </a:solidFill>
                      </a:endParaRPr>
                    </a:p>
                  </a:txBody>
                  <a:tcPr marL="85725" marR="85725" marT="19050" marB="19050" anchor="ctr">
                    <a:solidFill>
                      <a:srgbClr val="FFFFFF"/>
                    </a:solidFill>
                  </a:tcPr>
                </a:tc>
                <a:tc>
                  <a:txBody>
                    <a:bodyPr/>
                    <a:lstStyle/>
                    <a:p>
                      <a:r>
                        <a:rPr sz="1800" dirty="0">
                          <a:solidFill>
                            <a:srgbClr val="474744"/>
                          </a:solidFill>
                        </a:rPr>
                        <a:t>2</a:t>
                      </a:r>
                      <a:r>
                        <a:rPr lang="zh-TW" altLang="en-US" sz="1800" dirty="0">
                          <a:solidFill>
                            <a:srgbClr val="474744"/>
                          </a:solidFill>
                        </a:rPr>
                        <a:t>月</a:t>
                      </a:r>
                      <a:r>
                        <a:rPr sz="1800" dirty="0">
                          <a:solidFill>
                            <a:srgbClr val="474744"/>
                          </a:solidFill>
                        </a:rPr>
                        <a:t> ≤ 3/15 → </a:t>
                      </a:r>
                      <a:r>
                        <a:rPr sz="1800" dirty="0" err="1">
                          <a:solidFill>
                            <a:srgbClr val="474744"/>
                          </a:solidFill>
                        </a:rPr>
                        <a:t>本期列計</a:t>
                      </a:r>
                      <a:endParaRPr sz="1800" dirty="0">
                        <a:solidFill>
                          <a:srgbClr val="474744"/>
                        </a:solidFill>
                      </a:endParaRPr>
                    </a:p>
                  </a:txBody>
                  <a:tcPr marL="85725" marR="85725" marT="19050" marB="19050" anchor="ctr">
                    <a:solidFill>
                      <a:srgbClr val="FFFFFF"/>
                    </a:solidFill>
                  </a:tcPr>
                </a:tc>
                <a:extLst>
                  <a:ext uri="{0D108BD9-81ED-4DB2-BD59-A6C34878D82A}">
                    <a16:rowId xmlns:a16="http://schemas.microsoft.com/office/drawing/2014/main" val="10001"/>
                  </a:ext>
                </a:extLst>
              </a:tr>
              <a:tr h="494829">
                <a:tc>
                  <a:txBody>
                    <a:bodyPr/>
                    <a:lstStyle/>
                    <a:p>
                      <a:pPr algn="ctr">
                        <a:buNone/>
                      </a:pPr>
                      <a:r>
                        <a:rPr sz="1800" b="1">
                          <a:solidFill>
                            <a:srgbClr val="285443"/>
                          </a:solidFill>
                        </a:rPr>
                        <a:t>退學事件</a:t>
                      </a:r>
                    </a:p>
                  </a:txBody>
                  <a:tcPr marL="85725" marR="85725" marT="19050" marB="19050" anchor="ctr">
                    <a:solidFill>
                      <a:srgbClr val="F3F0EA"/>
                    </a:solidFill>
                  </a:tcPr>
                </a:tc>
                <a:tc>
                  <a:txBody>
                    <a:bodyPr/>
                    <a:lstStyle/>
                    <a:p>
                      <a:r>
                        <a:rPr sz="1800" dirty="0" err="1">
                          <a:solidFill>
                            <a:srgbClr val="474744"/>
                          </a:solidFill>
                        </a:rPr>
                        <a:t>男B、女D</a:t>
                      </a:r>
                      <a:endParaRPr sz="1800" dirty="0">
                        <a:solidFill>
                          <a:srgbClr val="474744"/>
                        </a:solidFill>
                      </a:endParaRPr>
                    </a:p>
                  </a:txBody>
                  <a:tcPr marL="85725" marR="85725" marT="19050" marB="19050" anchor="ctr">
                    <a:solidFill>
                      <a:srgbClr val="F3F0EA"/>
                    </a:solidFill>
                  </a:tcPr>
                </a:tc>
                <a:extLst>
                  <a:ext uri="{0D108BD9-81ED-4DB2-BD59-A6C34878D82A}">
                    <a16:rowId xmlns:a16="http://schemas.microsoft.com/office/drawing/2014/main" val="10002"/>
                  </a:ext>
                </a:extLst>
              </a:tr>
              <a:tr h="442742">
                <a:tc>
                  <a:txBody>
                    <a:bodyPr/>
                    <a:lstStyle/>
                    <a:p>
                      <a:pPr algn="ctr">
                        <a:buNone/>
                      </a:pPr>
                      <a:r>
                        <a:rPr sz="1800" b="1" dirty="0" err="1">
                          <a:solidFill>
                            <a:srgbClr val="285443"/>
                          </a:solidFill>
                        </a:rPr>
                        <a:t>完成人數</a:t>
                      </a:r>
                      <a:endParaRPr sz="1800" b="1" dirty="0">
                        <a:solidFill>
                          <a:srgbClr val="285443"/>
                        </a:solidFill>
                      </a:endParaRPr>
                    </a:p>
                  </a:txBody>
                  <a:tcPr marL="85725" marR="85725" marT="19050" marB="19050" anchor="ctr">
                    <a:solidFill>
                      <a:srgbClr val="F3F0EA"/>
                    </a:solidFill>
                  </a:tcPr>
                </a:tc>
                <a:tc>
                  <a:txBody>
                    <a:bodyPr/>
                    <a:lstStyle/>
                    <a:p>
                      <a:r>
                        <a:rPr sz="1800" dirty="0">
                          <a:solidFill>
                            <a:srgbClr val="474744"/>
                          </a:solidFill>
                        </a:rPr>
                        <a:t>男0、女0</a:t>
                      </a:r>
                    </a:p>
                  </a:txBody>
                  <a:tcPr marL="85725" marR="85725" marT="19050" marB="19050" anchor="ctr">
                    <a:solidFill>
                      <a:srgbClr val="F3F0EA"/>
                    </a:solidFill>
                  </a:tcPr>
                </a:tc>
                <a:extLst>
                  <a:ext uri="{0D108BD9-81ED-4DB2-BD59-A6C34878D82A}">
                    <a16:rowId xmlns:a16="http://schemas.microsoft.com/office/drawing/2014/main" val="10004"/>
                  </a:ext>
                </a:extLst>
              </a:tr>
              <a:tr h="442742">
                <a:tc>
                  <a:txBody>
                    <a:bodyPr/>
                    <a:lstStyle/>
                    <a:p>
                      <a:pPr algn="ctr">
                        <a:buNone/>
                      </a:pPr>
                      <a:r>
                        <a:rPr sz="1800" b="1">
                          <a:solidFill>
                            <a:srgbClr val="285443"/>
                          </a:solidFill>
                        </a:rPr>
                        <a:t>退學人數</a:t>
                      </a:r>
                    </a:p>
                  </a:txBody>
                  <a:tcPr marL="85725" marR="85725" marT="19050" marB="19050" anchor="ctr">
                    <a:solidFill>
                      <a:srgbClr val="FFFFFF"/>
                    </a:solidFill>
                  </a:tcPr>
                </a:tc>
                <a:tc>
                  <a:txBody>
                    <a:bodyPr/>
                    <a:lstStyle/>
                    <a:p>
                      <a:pPr marL="0" marR="0" lvl="0" indent="0" algn="l" defTabSz="914332" eaLnBrk="1" fontAlgn="auto" latinLnBrk="0" hangingPunct="1">
                        <a:lnSpc>
                          <a:spcPct val="100000"/>
                        </a:lnSpc>
                        <a:spcBef>
                          <a:spcPts val="0"/>
                        </a:spcBef>
                        <a:spcAft>
                          <a:spcPts val="0"/>
                        </a:spcAft>
                        <a:buClrTx/>
                        <a:buSzTx/>
                        <a:buFontTx/>
                        <a:buNone/>
                        <a:tabLst/>
                        <a:defRPr/>
                      </a:pPr>
                      <a:r>
                        <a:rPr lang="zh-TW" altLang="en-US" sz="1800" dirty="0">
                          <a:solidFill>
                            <a:srgbClr val="474744"/>
                          </a:solidFill>
                        </a:rPr>
                        <a:t>男</a:t>
                      </a:r>
                      <a:r>
                        <a:rPr lang="en-US" altLang="zh-TW" sz="1800" dirty="0">
                          <a:solidFill>
                            <a:srgbClr val="474744"/>
                          </a:solidFill>
                        </a:rPr>
                        <a:t>B</a:t>
                      </a:r>
                      <a:r>
                        <a:rPr lang="zh-TW" altLang="en-US" sz="1800" dirty="0">
                          <a:solidFill>
                            <a:srgbClr val="474744"/>
                          </a:solidFill>
                        </a:rPr>
                        <a:t>、女</a:t>
                      </a:r>
                      <a:r>
                        <a:rPr lang="en-US" altLang="zh-TW" sz="1800" dirty="0">
                          <a:solidFill>
                            <a:srgbClr val="474744"/>
                          </a:solidFill>
                        </a:rPr>
                        <a:t>D</a:t>
                      </a:r>
                      <a:r>
                        <a:rPr lang="zh-TW" altLang="en-US" sz="1800" dirty="0">
                          <a:solidFill>
                            <a:srgbClr val="474744"/>
                          </a:solidFill>
                        </a:rPr>
                        <a:t>：未完成</a:t>
                      </a:r>
                      <a:r>
                        <a:rPr lang="en-US" altLang="zh-TW" sz="1800" dirty="0">
                          <a:solidFill>
                            <a:srgbClr val="474744"/>
                          </a:solidFill>
                        </a:rPr>
                        <a:t>1</a:t>
                      </a:r>
                      <a:r>
                        <a:rPr lang="zh-TW" altLang="en-US" sz="1800" dirty="0">
                          <a:solidFill>
                            <a:srgbClr val="474744"/>
                          </a:solidFill>
                        </a:rPr>
                        <a:t>學年 → </a:t>
                      </a:r>
                      <a:r>
                        <a:rPr lang="en-US" altLang="zh-TW" sz="1800" dirty="0">
                          <a:solidFill>
                            <a:srgbClr val="474744"/>
                          </a:solidFill>
                        </a:rPr>
                        <a:t>1</a:t>
                      </a:r>
                      <a:r>
                        <a:rPr lang="zh-TW" altLang="en-US" sz="1800" dirty="0">
                          <a:solidFill>
                            <a:srgbClr val="474744"/>
                          </a:solidFill>
                        </a:rPr>
                        <a:t>年以下</a:t>
                      </a:r>
                    </a:p>
                  </a:txBody>
                  <a:tcPr marL="85725" marR="85725" marT="19050" marB="19050" anchor="ctr">
                    <a:solidFill>
                      <a:srgbClr val="FFFFFF"/>
                    </a:solidFill>
                  </a:tcPr>
                </a:tc>
                <a:extLst>
                  <a:ext uri="{0D108BD9-81ED-4DB2-BD59-A6C34878D82A}">
                    <a16:rowId xmlns:a16="http://schemas.microsoft.com/office/drawing/2014/main" val="10005"/>
                  </a:ext>
                </a:extLst>
              </a:tr>
            </a:tbl>
          </a:graphicData>
        </a:graphic>
      </p:graphicFrame>
      <p:sp>
        <p:nvSpPr>
          <p:cNvPr id="24" name="不重複列計提醒">
            <a:extLst>
              <a:ext uri="{FF2B5EF4-FFF2-40B4-BE49-F238E27FC236}">
                <a16:creationId xmlns:a16="http://schemas.microsoft.com/office/drawing/2014/main" id="{B90FC81C-88AA-4111-B9F9-DD38C4313B09}"/>
              </a:ext>
            </a:extLst>
          </p:cNvPr>
          <p:cNvSpPr>
            <a:spLocks noGrp="1"/>
          </p:cNvSpPr>
          <p:nvPr/>
        </p:nvSpPr>
        <p:spPr>
          <a:xfrm>
            <a:off x="914400" y="6074632"/>
            <a:ext cx="10363200" cy="495300"/>
          </a:xfrm>
          <a:prstGeom prst="roundRect">
            <a:avLst>
              <a:gd name="adj" fmla="val 15385"/>
            </a:avLst>
          </a:prstGeom>
          <a:solidFill>
            <a:srgbClr val="FFFFFF"/>
          </a:solidFill>
          <a:ln w="28575">
            <a:solidFill>
              <a:srgbClr val="E29B00"/>
            </a:solidFill>
            <a:prstDash val="solid"/>
          </a:ln>
        </p:spPr>
        <p:txBody>
          <a:bodyPr anchor="ctr"/>
          <a:lstStyle/>
          <a:p>
            <a:pPr algn="ctr">
              <a:buNone/>
              <a:defRPr sz="1875" b="1">
                <a:solidFill>
                  <a:srgbClr val="4A4A47"/>
                </a:solidFill>
              </a:defRPr>
            </a:pPr>
            <a:r>
              <a:rPr lang="en-US" sz="1875" b="1" dirty="0">
                <a:solidFill>
                  <a:srgbClr val="4A4A47"/>
                </a:solidFill>
              </a:rPr>
              <a:t>B</a:t>
            </a:r>
            <a:r>
              <a:rPr sz="1875" b="1" dirty="0">
                <a:solidFill>
                  <a:srgbClr val="4A4A47"/>
                </a:solidFill>
              </a:rPr>
              <a:t>、</a:t>
            </a:r>
            <a:r>
              <a:rPr lang="en-US" sz="1875" b="1" dirty="0">
                <a:solidFill>
                  <a:srgbClr val="4A4A47"/>
                </a:solidFill>
              </a:rPr>
              <a:t>D</a:t>
            </a:r>
            <a:r>
              <a:rPr sz="1875" b="1" dirty="0">
                <a:solidFill>
                  <a:srgbClr val="4A4A47"/>
                </a:solidFill>
              </a:rPr>
              <a:t>已於11</a:t>
            </a:r>
            <a:r>
              <a:rPr lang="en-US" sz="1875" b="1" dirty="0">
                <a:solidFill>
                  <a:srgbClr val="4A4A47"/>
                </a:solidFill>
              </a:rPr>
              <a:t>603</a:t>
            </a:r>
            <a:r>
              <a:rPr sz="1875" b="1" dirty="0">
                <a:solidFill>
                  <a:srgbClr val="4A4A47"/>
                </a:solidFill>
              </a:rPr>
              <a:t>期填報，11</a:t>
            </a:r>
            <a:r>
              <a:rPr lang="en-US" sz="1875" b="1" dirty="0">
                <a:solidFill>
                  <a:srgbClr val="4A4A47"/>
                </a:solidFill>
              </a:rPr>
              <a:t>7</a:t>
            </a:r>
            <a:r>
              <a:rPr sz="1875" b="1" dirty="0">
                <a:solidFill>
                  <a:srgbClr val="4A4A47"/>
                </a:solidFill>
              </a:rPr>
              <a:t>03期不再列計</a:t>
            </a:r>
          </a:p>
        </p:txBody>
      </p:sp>
      <p:sp>
        <p:nvSpPr>
          <p:cNvPr id="22" name="文字版面配置區 21">
            <a:extLst>
              <a:ext uri="{FF2B5EF4-FFF2-40B4-BE49-F238E27FC236}">
                <a16:creationId xmlns:a16="http://schemas.microsoft.com/office/drawing/2014/main" id="{6F4D689C-A55C-4AA9-8FA0-F7A1C52A2462}"/>
              </a:ext>
            </a:extLst>
          </p:cNvPr>
          <p:cNvSpPr>
            <a:spLocks noGrp="1"/>
          </p:cNvSpPr>
          <p:nvPr>
            <p:ph type="body" idx="15"/>
          </p:nvPr>
        </p:nvSpPr>
        <p:spPr/>
        <p:txBody>
          <a:bodyPr/>
          <a:lstStyle/>
          <a:p>
            <a:r>
              <a:rPr lang="en-US" altLang="zh-TW" dirty="0"/>
              <a:t>07</a:t>
            </a:r>
            <a:endParaRPr lang="zh-TW" altLang="en-US" dirty="0"/>
          </a:p>
        </p:txBody>
      </p:sp>
      <p:sp>
        <p:nvSpPr>
          <p:cNvPr id="25" name="時間點 115上學期入學">
            <a:extLst>
              <a:ext uri="{FF2B5EF4-FFF2-40B4-BE49-F238E27FC236}">
                <a16:creationId xmlns:a16="http://schemas.microsoft.com/office/drawing/2014/main" id="{17A7E521-BF27-4D8D-A126-B87A9278215D}"/>
              </a:ext>
            </a:extLst>
          </p:cNvPr>
          <p:cNvSpPr>
            <a:spLocks noGrp="1"/>
          </p:cNvSpPr>
          <p:nvPr/>
        </p:nvSpPr>
        <p:spPr>
          <a:xfrm>
            <a:off x="6696287" y="1910112"/>
            <a:ext cx="2160000" cy="990600"/>
          </a:xfrm>
          <a:prstGeom prst="roundRect">
            <a:avLst>
              <a:gd name="adj" fmla="val 7692"/>
            </a:avLst>
          </a:prstGeom>
          <a:solidFill>
            <a:srgbClr val="DCE9E2"/>
          </a:solidFill>
          <a:ln w="19050">
            <a:solidFill>
              <a:srgbClr val="789879"/>
            </a:solidFill>
            <a:prstDash val="solid"/>
          </a:ln>
        </p:spPr>
        <p:txBody>
          <a:bodyPr anchor="ctr"/>
          <a:lstStyle/>
          <a:p>
            <a:pPr algn="ctr">
              <a:buNone/>
              <a:defRPr sz="1800" b="1">
                <a:solidFill>
                  <a:srgbClr val="42423F"/>
                </a:solidFill>
              </a:defRPr>
            </a:pPr>
            <a:r>
              <a:rPr sz="1800" b="1" dirty="0">
                <a:solidFill>
                  <a:srgbClr val="42423F"/>
                </a:solidFill>
              </a:rPr>
              <a:t>11</a:t>
            </a:r>
            <a:r>
              <a:rPr lang="en-US" sz="1800" b="1" dirty="0">
                <a:solidFill>
                  <a:srgbClr val="42423F"/>
                </a:solidFill>
              </a:rPr>
              <a:t>6</a:t>
            </a:r>
            <a:r>
              <a:rPr lang="zh-TW" altLang="en-US" sz="1800" b="1" dirty="0">
                <a:solidFill>
                  <a:srgbClr val="42423F"/>
                </a:solidFill>
              </a:rPr>
              <a:t>年</a:t>
            </a:r>
            <a:r>
              <a:rPr lang="en-US" altLang="zh-TW" sz="1800" b="1" dirty="0">
                <a:solidFill>
                  <a:srgbClr val="42423F"/>
                </a:solidFill>
              </a:rPr>
              <a:t>9</a:t>
            </a:r>
            <a:r>
              <a:rPr lang="zh-TW" altLang="en-US" sz="1800" b="1" dirty="0">
                <a:solidFill>
                  <a:srgbClr val="42423F"/>
                </a:solidFill>
              </a:rPr>
              <a:t>月入學</a:t>
            </a:r>
            <a:endParaRPr sz="1800" b="1" dirty="0">
              <a:solidFill>
                <a:srgbClr val="42423F"/>
              </a:solidFill>
            </a:endParaRPr>
          </a:p>
          <a:p>
            <a:pPr algn="ctr">
              <a:buNone/>
              <a:defRPr sz="1800" b="1">
                <a:solidFill>
                  <a:srgbClr val="42423F"/>
                </a:solidFill>
              </a:defRPr>
            </a:pPr>
            <a:r>
              <a:rPr sz="1800" b="1" dirty="0" err="1">
                <a:solidFill>
                  <a:srgbClr val="42423F"/>
                </a:solidFill>
              </a:rPr>
              <a:t>男</a:t>
            </a:r>
            <a:r>
              <a:rPr lang="en-US" sz="1800" b="1" dirty="0" err="1">
                <a:solidFill>
                  <a:srgbClr val="42423F"/>
                </a:solidFill>
              </a:rPr>
              <a:t>E</a:t>
            </a:r>
            <a:r>
              <a:rPr sz="1800" b="1" dirty="0" err="1">
                <a:solidFill>
                  <a:srgbClr val="42423F"/>
                </a:solidFill>
              </a:rPr>
              <a:t>、</a:t>
            </a:r>
            <a:r>
              <a:rPr lang="en-US" sz="1800" b="1" dirty="0" err="1">
                <a:solidFill>
                  <a:srgbClr val="42423F"/>
                </a:solidFill>
              </a:rPr>
              <a:t>F</a:t>
            </a:r>
            <a:r>
              <a:rPr sz="1800" b="1" dirty="0" err="1">
                <a:solidFill>
                  <a:srgbClr val="42423F"/>
                </a:solidFill>
              </a:rPr>
              <a:t>｜女</a:t>
            </a:r>
            <a:r>
              <a:rPr lang="en-US" sz="1800" b="1" dirty="0" err="1">
                <a:solidFill>
                  <a:srgbClr val="42423F"/>
                </a:solidFill>
              </a:rPr>
              <a:t>G</a:t>
            </a:r>
            <a:r>
              <a:rPr sz="1800" b="1" dirty="0" err="1">
                <a:solidFill>
                  <a:srgbClr val="42423F"/>
                </a:solidFill>
              </a:rPr>
              <a:t>、</a:t>
            </a:r>
            <a:r>
              <a:rPr lang="en-US" sz="1800" b="1" dirty="0" err="1">
                <a:solidFill>
                  <a:srgbClr val="42423F"/>
                </a:solidFill>
              </a:rPr>
              <a:t>H</a:t>
            </a:r>
            <a:endParaRPr sz="1800" b="1" dirty="0">
              <a:solidFill>
                <a:srgbClr val="42423F"/>
              </a:solidFill>
            </a:endParaRPr>
          </a:p>
        </p:txBody>
      </p:sp>
      <p:sp>
        <p:nvSpPr>
          <p:cNvPr id="26" name="時間點說明 115上學期入學">
            <a:extLst>
              <a:ext uri="{FF2B5EF4-FFF2-40B4-BE49-F238E27FC236}">
                <a16:creationId xmlns:a16="http://schemas.microsoft.com/office/drawing/2014/main" id="{BF74833A-57E1-423D-98D7-10934BEEBA8F}"/>
              </a:ext>
            </a:extLst>
          </p:cNvPr>
          <p:cNvSpPr>
            <a:spLocks noGrp="1"/>
          </p:cNvSpPr>
          <p:nvPr/>
        </p:nvSpPr>
        <p:spPr>
          <a:xfrm>
            <a:off x="6696287" y="3020058"/>
            <a:ext cx="2160000" cy="324000"/>
          </a:xfrm>
          <a:prstGeom prst="rect">
            <a:avLst/>
          </a:prstGeom>
          <a:noFill/>
          <a:ln w="0">
            <a:noFill/>
            <a:prstDash val="solid"/>
          </a:ln>
        </p:spPr>
        <p:txBody>
          <a:bodyPr/>
          <a:lstStyle/>
          <a:p>
            <a:pPr algn="ctr">
              <a:buNone/>
              <a:defRPr sz="1425" b="1">
                <a:solidFill>
                  <a:srgbClr val="285443"/>
                </a:solidFill>
              </a:defRPr>
            </a:pPr>
            <a:r>
              <a:rPr lang="en-US" altLang="zh-TW" sz="1425" b="1" dirty="0">
                <a:solidFill>
                  <a:srgbClr val="285443"/>
                </a:solidFill>
              </a:rPr>
              <a:t>116</a:t>
            </a:r>
            <a:r>
              <a:rPr lang="zh-TW" altLang="en-US" sz="1425" b="1" dirty="0">
                <a:solidFill>
                  <a:srgbClr val="285443"/>
                </a:solidFill>
              </a:rPr>
              <a:t>學年度加入計畫</a:t>
            </a:r>
            <a:endParaRPr sz="1425" b="1" dirty="0">
              <a:solidFill>
                <a:srgbClr val="285443"/>
              </a:solidFill>
            </a:endParaRPr>
          </a:p>
        </p:txBody>
      </p:sp>
    </p:spTree>
    <p:extLst>
      <p:ext uri="{BB962C8B-B14F-4D97-AF65-F5344CB8AC3E}">
        <p14:creationId xmlns:p14="http://schemas.microsoft.com/office/powerpoint/2010/main" val="25634967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31A7DF51-B94F-4118-B916-815AA129FA4B}"/>
              </a:ext>
            </a:extLst>
          </p:cNvPr>
          <p:cNvSpPr>
            <a:spLocks noGrp="1"/>
          </p:cNvSpPr>
          <p:nvPr>
            <p:ph type="title"/>
          </p:nvPr>
        </p:nvSpPr>
        <p:spPr/>
        <p:txBody>
          <a:bodyPr/>
          <a:lstStyle/>
          <a:p>
            <a:pPr>
              <a:buNone/>
              <a:defRPr sz="3000" b="1">
                <a:solidFill>
                  <a:srgbClr val="FFFFFF"/>
                </a:solidFill>
              </a:defRPr>
            </a:pPr>
            <a:r>
              <a:rPr sz="3000" b="1">
                <a:solidFill>
                  <a:srgbClr val="FFFFFF"/>
                </a:solidFill>
              </a:rPr>
              <a:t>新表 表4-2-14｜境外學生修讀臺灣文化相關課程情形</a:t>
            </a:r>
          </a:p>
        </p:txBody>
      </p:sp>
      <p:sp>
        <p:nvSpPr>
          <p:cNvPr id="3" name="投影片編號版面配置區 2">
            <a:extLst>
              <a:ext uri="{FF2B5EF4-FFF2-40B4-BE49-F238E27FC236}">
                <a16:creationId xmlns:a16="http://schemas.microsoft.com/office/drawing/2014/main" id="{409F4491-CEA8-473B-8527-B1B9F5F92BDD}"/>
              </a:ext>
            </a:extLst>
          </p:cNvPr>
          <p:cNvSpPr>
            <a:spLocks noGrp="1"/>
          </p:cNvSpPr>
          <p:nvPr>
            <p:ph type="sldNum" idx="12"/>
          </p:nvPr>
        </p:nvSpPr>
        <p:spPr/>
        <p:txBody>
          <a:bodyPr/>
          <a:lstStyle/>
          <a:p>
            <a:fld id="{5AB55966-FA28-BC73-EA9E-53DF014DF033}" type="slidenum">
              <a:t>24</a:t>
            </a:fld>
            <a:endParaRPr/>
          </a:p>
        </p:txBody>
      </p:sp>
      <p:graphicFrame>
        <p:nvGraphicFramePr>
          <p:cNvPr id="14" name="表4-2-14欄位示意"/>
          <p:cNvGraphicFramePr/>
          <p:nvPr/>
        </p:nvGraphicFramePr>
        <p:xfrm>
          <a:off x="419100" y="933450"/>
          <a:ext cx="11353800" cy="800100"/>
        </p:xfrm>
        <a:graphic>
          <a:graphicData uri="http://schemas.openxmlformats.org/drawingml/2006/table">
            <a:tbl>
              <a:tblPr/>
              <a:tblGrid>
                <a:gridCol w="1028700">
                  <a:extLst>
                    <a:ext uri="{9D8B030D-6E8A-4147-A177-3AD203B41FA5}">
                      <a16:colId xmlns:a16="http://schemas.microsoft.com/office/drawing/2014/main" val="20000"/>
                    </a:ext>
                  </a:extLst>
                </a:gridCol>
                <a:gridCol w="685800">
                  <a:extLst>
                    <a:ext uri="{9D8B030D-6E8A-4147-A177-3AD203B41FA5}">
                      <a16:colId xmlns:a16="http://schemas.microsoft.com/office/drawing/2014/main" val="20001"/>
                    </a:ext>
                  </a:extLst>
                </a:gridCol>
                <a:gridCol w="781050">
                  <a:extLst>
                    <a:ext uri="{9D8B030D-6E8A-4147-A177-3AD203B41FA5}">
                      <a16:colId xmlns:a16="http://schemas.microsoft.com/office/drawing/2014/main" val="20002"/>
                    </a:ext>
                  </a:extLst>
                </a:gridCol>
                <a:gridCol w="685800">
                  <a:extLst>
                    <a:ext uri="{9D8B030D-6E8A-4147-A177-3AD203B41FA5}">
                      <a16:colId xmlns:a16="http://schemas.microsoft.com/office/drawing/2014/main" val="20003"/>
                    </a:ext>
                  </a:extLst>
                </a:gridCol>
                <a:gridCol w="3429000">
                  <a:extLst>
                    <a:ext uri="{9D8B030D-6E8A-4147-A177-3AD203B41FA5}">
                      <a16:colId xmlns:a16="http://schemas.microsoft.com/office/drawing/2014/main" val="20004"/>
                    </a:ext>
                  </a:extLst>
                </a:gridCol>
                <a:gridCol w="4743450">
                  <a:extLst>
                    <a:ext uri="{9D8B030D-6E8A-4147-A177-3AD203B41FA5}">
                      <a16:colId xmlns:a16="http://schemas.microsoft.com/office/drawing/2014/main" val="20005"/>
                    </a:ext>
                  </a:extLst>
                </a:gridCol>
              </a:tblGrid>
              <a:tr h="800100">
                <a:tc>
                  <a:txBody>
                    <a:bodyPr/>
                    <a:lstStyle/>
                    <a:p>
                      <a:pPr algn="ctr">
                        <a:buNone/>
                      </a:pPr>
                      <a:r>
                        <a:rPr sz="1425" b="1">
                          <a:solidFill>
                            <a:srgbClr val="4A4A48"/>
                          </a:solidFill>
                        </a:rPr>
                        <a:t>學年度</a:t>
                      </a:r>
                    </a:p>
                  </a:txBody>
                  <a:tcPr marL="57150" marR="57150" marT="28575" marB="28575" anchor="ctr">
                    <a:solidFill>
                      <a:srgbClr val="FFFFFF"/>
                    </a:solidFill>
                  </a:tcPr>
                </a:tc>
                <a:tc>
                  <a:txBody>
                    <a:bodyPr/>
                    <a:lstStyle/>
                    <a:p>
                      <a:pPr algn="ctr">
                        <a:buNone/>
                      </a:pPr>
                      <a:r>
                        <a:rPr sz="1425" b="1">
                          <a:solidFill>
                            <a:srgbClr val="4A4A48"/>
                          </a:solidFill>
                        </a:rPr>
                        <a:t>學院</a:t>
                      </a:r>
                    </a:p>
                  </a:txBody>
                  <a:tcPr marL="57150" marR="57150" marT="28575" marB="28575" anchor="ctr">
                    <a:solidFill>
                      <a:srgbClr val="FFFFFF"/>
                    </a:solidFill>
                  </a:tcPr>
                </a:tc>
                <a:tc>
                  <a:txBody>
                    <a:bodyPr/>
                    <a:lstStyle/>
                    <a:p>
                      <a:pPr algn="ctr">
                        <a:buNone/>
                      </a:pPr>
                      <a:r>
                        <a:rPr sz="1425" b="1">
                          <a:solidFill>
                            <a:srgbClr val="4A4A48"/>
                          </a:solidFill>
                        </a:rPr>
                        <a:t>系所</a:t>
                      </a:r>
                    </a:p>
                  </a:txBody>
                  <a:tcPr marL="57150" marR="57150" marT="28575" marB="28575" anchor="ctr">
                    <a:solidFill>
                      <a:srgbClr val="FFFFFF"/>
                    </a:solidFill>
                  </a:tcPr>
                </a:tc>
                <a:tc>
                  <a:txBody>
                    <a:bodyPr/>
                    <a:lstStyle/>
                    <a:p>
                      <a:pPr algn="ctr">
                        <a:buNone/>
                      </a:pPr>
                      <a:r>
                        <a:rPr sz="1425" b="1">
                          <a:solidFill>
                            <a:srgbClr val="4A4A48"/>
                          </a:solidFill>
                        </a:rPr>
                        <a:t>學制</a:t>
                      </a:r>
                    </a:p>
                  </a:txBody>
                  <a:tcPr marL="57150" marR="57150" marT="28575" marB="28575" anchor="ctr">
                    <a:solidFill>
                      <a:srgbClr val="FFFFFF"/>
                    </a:solidFill>
                  </a:tcPr>
                </a:tc>
                <a:tc>
                  <a:txBody>
                    <a:bodyPr/>
                    <a:lstStyle/>
                    <a:p>
                      <a:pPr algn="ctr">
                        <a:buNone/>
                      </a:pPr>
                      <a:r>
                        <a:rPr sz="1425" b="1">
                          <a:solidFill>
                            <a:srgbClr val="4A4A48"/>
                          </a:solidFill>
                        </a:rPr>
                        <a:t>正式學籍之境外學生總人數</a:t>
                      </a:r>
                    </a:p>
                  </a:txBody>
                  <a:tcPr marL="57150" marR="57150" marT="28575" marB="28575" anchor="ctr">
                    <a:solidFill>
                      <a:srgbClr val="FFFFFF"/>
                    </a:solidFill>
                  </a:tcPr>
                </a:tc>
                <a:tc>
                  <a:txBody>
                    <a:bodyPr/>
                    <a:lstStyle/>
                    <a:p>
                      <a:pPr algn="ctr">
                        <a:buNone/>
                      </a:pPr>
                      <a:r>
                        <a:rPr sz="1425" b="1">
                          <a:solidFill>
                            <a:srgbClr val="4A4A48"/>
                          </a:solidFill>
                        </a:rPr>
                        <a:t>正式學籍之境外學生</a:t>
                      </a:r>
                    </a:p>
                    <a:p>
                      <a:pPr algn="ctr">
                        <a:buNone/>
                      </a:pPr>
                      <a:r>
                        <a:rPr sz="1425" b="1">
                          <a:solidFill>
                            <a:srgbClr val="4A4A48"/>
                          </a:solidFill>
                        </a:rPr>
                        <a:t>曾修讀臺灣歷史文化相關課程之人數</a:t>
                      </a:r>
                    </a:p>
                  </a:txBody>
                  <a:tcPr marL="57150" marR="57150" marT="28575" marB="28575" anchor="ctr">
                    <a:solidFill>
                      <a:srgbClr val="FFFFFF"/>
                    </a:solidFill>
                  </a:tcPr>
                </a:tc>
                <a:extLst>
                  <a:ext uri="{0D108BD9-81ED-4DB2-BD59-A6C34878D82A}">
                    <a16:rowId xmlns:a16="http://schemas.microsoft.com/office/drawing/2014/main" val="10000"/>
                  </a:ext>
                </a:extLst>
              </a:tr>
            </a:tbl>
          </a:graphicData>
        </a:graphic>
      </p:graphicFrame>
      <p:graphicFrame>
        <p:nvGraphicFramePr>
          <p:cNvPr id="15" name="表4-2-14填報方式"/>
          <p:cNvGraphicFramePr/>
          <p:nvPr>
            <p:extLst>
              <p:ext uri="{D42A27DB-BD31-4B8C-83A1-F6EECF244321}">
                <p14:modId xmlns:p14="http://schemas.microsoft.com/office/powerpoint/2010/main" val="2887749708"/>
              </p:ext>
            </p:extLst>
          </p:nvPr>
        </p:nvGraphicFramePr>
        <p:xfrm>
          <a:off x="419100" y="1952625"/>
          <a:ext cx="7696200" cy="4286250"/>
        </p:xfrm>
        <a:graphic>
          <a:graphicData uri="http://schemas.openxmlformats.org/drawingml/2006/table">
            <a:tbl>
              <a:tblPr/>
              <a:tblGrid>
                <a:gridCol w="1714500">
                  <a:extLst>
                    <a:ext uri="{9D8B030D-6E8A-4147-A177-3AD203B41FA5}">
                      <a16:colId xmlns:a16="http://schemas.microsoft.com/office/drawing/2014/main" val="20000"/>
                    </a:ext>
                  </a:extLst>
                </a:gridCol>
                <a:gridCol w="5981700">
                  <a:extLst>
                    <a:ext uri="{9D8B030D-6E8A-4147-A177-3AD203B41FA5}">
                      <a16:colId xmlns:a16="http://schemas.microsoft.com/office/drawing/2014/main" val="20001"/>
                    </a:ext>
                  </a:extLst>
                </a:gridCol>
              </a:tblGrid>
              <a:tr h="590550">
                <a:tc>
                  <a:txBody>
                    <a:bodyPr/>
                    <a:lstStyle/>
                    <a:p>
                      <a:pPr algn="ctr">
                        <a:buNone/>
                      </a:pPr>
                      <a:r>
                        <a:rPr sz="2000" b="1">
                          <a:solidFill>
                            <a:srgbClr val="FFFFFF"/>
                          </a:solidFill>
                        </a:rPr>
                        <a:t>操作方式</a:t>
                      </a:r>
                    </a:p>
                  </a:txBody>
                  <a:tcPr marL="66675" marR="66675" marT="28575" marB="28575" anchor="ctr">
                    <a:solidFill>
                      <a:srgbClr val="CDAA56"/>
                    </a:solidFill>
                  </a:tcPr>
                </a:tc>
                <a:tc>
                  <a:txBody>
                    <a:bodyPr/>
                    <a:lstStyle/>
                    <a:p>
                      <a:pPr algn="ctr">
                        <a:buNone/>
                      </a:pPr>
                      <a:r>
                        <a:rPr sz="2000" b="1">
                          <a:solidFill>
                            <a:srgbClr val="FFFFFF"/>
                          </a:solidFill>
                        </a:rPr>
                        <a:t>欄位與填報方式</a:t>
                      </a:r>
                    </a:p>
                  </a:txBody>
                  <a:tcPr marL="66675" marR="66675" marT="28575" marB="28575" anchor="ctr">
                    <a:solidFill>
                      <a:srgbClr val="CDAA56"/>
                    </a:solidFill>
                  </a:tcPr>
                </a:tc>
                <a:extLst>
                  <a:ext uri="{0D108BD9-81ED-4DB2-BD59-A6C34878D82A}">
                    <a16:rowId xmlns:a16="http://schemas.microsoft.com/office/drawing/2014/main" val="10000"/>
                  </a:ext>
                </a:extLst>
              </a:tr>
              <a:tr h="1504950">
                <a:tc>
                  <a:txBody>
                    <a:bodyPr/>
                    <a:lstStyle/>
                    <a:p>
                      <a:pPr algn="ctr">
                        <a:buNone/>
                      </a:pPr>
                      <a:r>
                        <a:rPr sz="2000" b="1">
                          <a:solidFill>
                            <a:srgbClr val="3F3F3C"/>
                          </a:solidFill>
                        </a:rPr>
                        <a:t>系統自動處理</a:t>
                      </a:r>
                    </a:p>
                  </a:txBody>
                  <a:tcPr marL="104775" marR="104775" marT="38100" marB="38100" anchor="ctr">
                    <a:solidFill>
                      <a:srgbClr val="F3F0EA"/>
                    </a:solidFill>
                  </a:tcPr>
                </a:tc>
                <a:tc>
                  <a:txBody>
                    <a:bodyPr/>
                    <a:lstStyle/>
                    <a:p>
                      <a:r>
                        <a:rPr sz="2000" b="1" dirty="0">
                          <a:solidFill>
                            <a:srgbClr val="4A4A48"/>
                          </a:solidFill>
                        </a:rPr>
                        <a:t>學年度：</a:t>
                      </a:r>
                      <a:r>
                        <a:rPr sz="2000" b="0" dirty="0">
                          <a:solidFill>
                            <a:srgbClr val="4A4A48"/>
                          </a:solidFill>
                        </a:rPr>
                        <a:t>每年10月填報前一學年度資料</a:t>
                      </a:r>
                    </a:p>
                    <a:p>
                      <a:r>
                        <a:rPr sz="2000" b="1" dirty="0">
                          <a:solidFill>
                            <a:srgbClr val="4A4A48"/>
                          </a:solidFill>
                        </a:rPr>
                        <a:t>正式學籍之境外學生總人數：</a:t>
                      </a:r>
                      <a:r>
                        <a:rPr sz="2000" b="0" dirty="0">
                          <a:solidFill>
                            <a:srgbClr val="4A4A48"/>
                          </a:solidFill>
                        </a:rPr>
                        <a:t>由</a:t>
                      </a:r>
                      <a:r>
                        <a:rPr sz="2000" b="1" dirty="0">
                          <a:solidFill>
                            <a:srgbClr val="285443"/>
                          </a:solidFill>
                        </a:rPr>
                        <a:t>表4-2-3</a:t>
                      </a:r>
                      <a:r>
                        <a:rPr sz="2000" b="0" dirty="0">
                          <a:solidFill>
                            <a:srgbClr val="4A4A48"/>
                          </a:solidFill>
                        </a:rPr>
                        <a:t>自動帶入</a:t>
                      </a:r>
                    </a:p>
                  </a:txBody>
                  <a:tcPr marL="104775" marR="104775" marT="38100" marB="38100" anchor="ctr">
                    <a:solidFill>
                      <a:srgbClr val="F3F0EA"/>
                    </a:solidFill>
                  </a:tcPr>
                </a:tc>
                <a:extLst>
                  <a:ext uri="{0D108BD9-81ED-4DB2-BD59-A6C34878D82A}">
                    <a16:rowId xmlns:a16="http://schemas.microsoft.com/office/drawing/2014/main" val="10001"/>
                  </a:ext>
                </a:extLst>
              </a:tr>
              <a:tr h="952500">
                <a:tc>
                  <a:txBody>
                    <a:bodyPr/>
                    <a:lstStyle/>
                    <a:p>
                      <a:pPr algn="ctr">
                        <a:buNone/>
                      </a:pPr>
                      <a:r>
                        <a:rPr sz="2000" b="1">
                          <a:solidFill>
                            <a:srgbClr val="3F3F3C"/>
                          </a:solidFill>
                        </a:rPr>
                        <a:t>系統提供選單</a:t>
                      </a:r>
                    </a:p>
                  </a:txBody>
                  <a:tcPr marL="104775" marR="104775" marT="38100" marB="38100" anchor="ctr">
                    <a:solidFill>
                      <a:srgbClr val="FFFFFF"/>
                    </a:solidFill>
                  </a:tcPr>
                </a:tc>
                <a:tc>
                  <a:txBody>
                    <a:bodyPr/>
                    <a:lstStyle/>
                    <a:p>
                      <a:r>
                        <a:rPr sz="2000" b="1" dirty="0" err="1">
                          <a:solidFill>
                            <a:srgbClr val="4A4A48"/>
                          </a:solidFill>
                        </a:rPr>
                        <a:t>系所、學制：</a:t>
                      </a:r>
                      <a:r>
                        <a:rPr sz="2000" b="0" dirty="0" err="1">
                          <a:solidFill>
                            <a:srgbClr val="4A4A48"/>
                          </a:solidFill>
                        </a:rPr>
                        <a:t>由系統提供下拉選單，選項來自學校管理者設定的系所資料；填表人依本筆資料選擇</a:t>
                      </a:r>
                      <a:r>
                        <a:rPr sz="2000" b="0" dirty="0">
                          <a:solidFill>
                            <a:srgbClr val="4A4A48"/>
                          </a:solidFill>
                        </a:rPr>
                        <a:t>。</a:t>
                      </a:r>
                    </a:p>
                  </a:txBody>
                  <a:tcPr marL="104775" marR="104775" marT="38100" marB="38100" anchor="ctr">
                    <a:solidFill>
                      <a:srgbClr val="FFFFFF"/>
                    </a:solidFill>
                  </a:tcPr>
                </a:tc>
                <a:extLst>
                  <a:ext uri="{0D108BD9-81ED-4DB2-BD59-A6C34878D82A}">
                    <a16:rowId xmlns:a16="http://schemas.microsoft.com/office/drawing/2014/main" val="10002"/>
                  </a:ext>
                </a:extLst>
              </a:tr>
              <a:tr h="1238250">
                <a:tc>
                  <a:txBody>
                    <a:bodyPr/>
                    <a:lstStyle/>
                    <a:p>
                      <a:pPr algn="ctr">
                        <a:buNone/>
                      </a:pPr>
                      <a:r>
                        <a:rPr sz="2000" b="1">
                          <a:solidFill>
                            <a:srgbClr val="3F3F3C"/>
                          </a:solidFill>
                        </a:rPr>
                        <a:t>學校填報</a:t>
                      </a:r>
                    </a:p>
                  </a:txBody>
                  <a:tcPr marL="104775" marR="104775" marT="38100" marB="38100" anchor="ctr">
                    <a:solidFill>
                      <a:srgbClr val="F3F0EA"/>
                    </a:solidFill>
                  </a:tcPr>
                </a:tc>
                <a:tc>
                  <a:txBody>
                    <a:bodyPr/>
                    <a:lstStyle/>
                    <a:p>
                      <a:r>
                        <a:rPr sz="2000" b="1" dirty="0"/>
                        <a:t>曾修讀臺灣歷史文化相關課程之人數：</a:t>
                      </a:r>
                      <a:r>
                        <a:rPr sz="2000" dirty="0"/>
                        <a:t>統計母體以前一學年度</a:t>
                      </a:r>
                      <a:r>
                        <a:rPr sz="2000" b="1" dirty="0">
                          <a:solidFill>
                            <a:srgbClr val="285443"/>
                          </a:solidFill>
                        </a:rPr>
                        <a:t>10月15日具正式學籍</a:t>
                      </a:r>
                      <a:r>
                        <a:rPr sz="2000" dirty="0"/>
                        <a:t>之境外學生為準；其中曾修讀相關課程者，</a:t>
                      </a:r>
                      <a:r>
                        <a:rPr sz="2000" b="1" dirty="0">
                          <a:solidFill>
                            <a:srgbClr val="285443"/>
                          </a:solidFill>
                        </a:rPr>
                        <a:t>每人列計1次</a:t>
                      </a:r>
                      <a:r>
                        <a:rPr sz="2000" dirty="0"/>
                        <a:t>。</a:t>
                      </a:r>
                    </a:p>
                  </a:txBody>
                  <a:tcPr marL="104775" marR="104775" marT="38100" marB="38100" anchor="ctr">
                    <a:solidFill>
                      <a:srgbClr val="F3F0EA"/>
                    </a:solidFill>
                  </a:tcPr>
                </a:tc>
                <a:extLst>
                  <a:ext uri="{0D108BD9-81ED-4DB2-BD59-A6C34878D82A}">
                    <a16:rowId xmlns:a16="http://schemas.microsoft.com/office/drawing/2014/main" val="10003"/>
                  </a:ext>
                </a:extLst>
              </a:tr>
            </a:tbl>
          </a:graphicData>
        </a:graphic>
      </p:graphicFrame>
      <p:sp>
        <p:nvSpPr>
          <p:cNvPr id="5" name="文字版面配置區 4">
            <a:extLst>
              <a:ext uri="{FF2B5EF4-FFF2-40B4-BE49-F238E27FC236}">
                <a16:creationId xmlns:a16="http://schemas.microsoft.com/office/drawing/2014/main" id="{F54EC8DC-39A5-43CE-A049-2D83414763B0}"/>
              </a:ext>
            </a:extLst>
          </p:cNvPr>
          <p:cNvSpPr>
            <a:spLocks noGrp="1"/>
          </p:cNvSpPr>
          <p:nvPr>
            <p:ph type="body" idx="15"/>
          </p:nvPr>
        </p:nvSpPr>
        <p:spPr/>
        <p:txBody>
          <a:bodyPr/>
          <a:lstStyle/>
          <a:p>
            <a:r>
              <a:rPr dirty="0"/>
              <a:t>0</a:t>
            </a:r>
            <a:r>
              <a:rPr lang="en-US" dirty="0"/>
              <a:t>7</a:t>
            </a:r>
            <a:endParaRPr dirty="0"/>
          </a:p>
        </p:txBody>
      </p:sp>
      <p:sp>
        <p:nvSpPr>
          <p:cNvPr id="6" name="矩形 5">
            <a:extLst>
              <a:ext uri="{FF2B5EF4-FFF2-40B4-BE49-F238E27FC236}">
                <a16:creationId xmlns:a16="http://schemas.microsoft.com/office/drawing/2014/main" id="{EDF11CCE-B94F-44D8-B9E0-61445855FA1D}"/>
              </a:ext>
            </a:extLst>
          </p:cNvPr>
          <p:cNvSpPr/>
          <p:nvPr/>
        </p:nvSpPr>
        <p:spPr>
          <a:xfrm>
            <a:off x="8241632" y="1952625"/>
            <a:ext cx="3531268" cy="428625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buNone/>
              <a:defRPr sz="1650">
                <a:solidFill>
                  <a:srgbClr val="4A4A48"/>
                </a:solidFill>
              </a:defRPr>
            </a:pPr>
            <a:r>
              <a:rPr lang="zh-TW" altLang="en-US" sz="2000" b="1" dirty="0">
                <a:solidFill>
                  <a:srgbClr val="8B6728"/>
                </a:solidFill>
              </a:rPr>
              <a:t>相關課程範圍</a:t>
            </a:r>
          </a:p>
          <a:p>
            <a:pPr algn="ctr">
              <a:buNone/>
              <a:defRPr sz="1650">
                <a:solidFill>
                  <a:srgbClr val="4A4A48"/>
                </a:solidFill>
              </a:defRPr>
            </a:pPr>
            <a:r>
              <a:rPr lang="zh-TW" altLang="en-US" sz="2000" dirty="0">
                <a:solidFill>
                  <a:srgbClr val="4A4A48"/>
                </a:solidFill>
              </a:rPr>
              <a:t>臺灣文化</a:t>
            </a:r>
          </a:p>
          <a:p>
            <a:pPr algn="ctr">
              <a:buNone/>
              <a:defRPr sz="1650">
                <a:solidFill>
                  <a:srgbClr val="4A4A48"/>
                </a:solidFill>
              </a:defRPr>
            </a:pPr>
            <a:r>
              <a:rPr lang="zh-TW" altLang="en-US" sz="2000" dirty="0">
                <a:solidFill>
                  <a:srgbClr val="4A4A48"/>
                </a:solidFill>
              </a:rPr>
              <a:t>臺灣歷史</a:t>
            </a:r>
          </a:p>
          <a:p>
            <a:pPr algn="ctr">
              <a:buNone/>
              <a:defRPr sz="1650">
                <a:solidFill>
                  <a:srgbClr val="4A4A48"/>
                </a:solidFill>
              </a:defRPr>
            </a:pPr>
            <a:r>
              <a:rPr lang="zh-TW" altLang="en-US" sz="2000" dirty="0">
                <a:solidFill>
                  <a:srgbClr val="4A4A48"/>
                </a:solidFill>
              </a:rPr>
              <a:t>臺灣研究</a:t>
            </a:r>
          </a:p>
          <a:p>
            <a:pPr algn="ctr">
              <a:buNone/>
              <a:defRPr sz="1650">
                <a:solidFill>
                  <a:srgbClr val="4A4A48"/>
                </a:solidFill>
              </a:defRPr>
            </a:pPr>
            <a:r>
              <a:rPr lang="zh-TW" altLang="en-US" sz="2000" dirty="0">
                <a:solidFill>
                  <a:srgbClr val="4A4A48"/>
                </a:solidFill>
              </a:rPr>
              <a:t>原住民族文化</a:t>
            </a:r>
          </a:p>
          <a:p>
            <a:pPr algn="ctr">
              <a:buNone/>
              <a:defRPr sz="1650">
                <a:solidFill>
                  <a:srgbClr val="4A4A48"/>
                </a:solidFill>
              </a:defRPr>
            </a:pPr>
            <a:r>
              <a:rPr lang="zh-TW" altLang="en-US" sz="2000" dirty="0">
                <a:solidFill>
                  <a:srgbClr val="4A4A48"/>
                </a:solidFill>
              </a:rPr>
              <a:t>客家文化</a:t>
            </a:r>
          </a:p>
          <a:p>
            <a:pPr algn="ctr">
              <a:buNone/>
              <a:defRPr sz="1650">
                <a:solidFill>
                  <a:srgbClr val="4A4A48"/>
                </a:solidFill>
              </a:defRPr>
            </a:pPr>
            <a:r>
              <a:rPr lang="zh-TW" altLang="en-US" sz="2000" dirty="0">
                <a:solidFill>
                  <a:srgbClr val="4A4A48"/>
                </a:solidFill>
              </a:rPr>
              <a:t>臺灣社會等</a:t>
            </a:r>
          </a:p>
          <a:p>
            <a:endParaRPr lang="zh-TW" altLang="en-US" sz="2000" dirty="0">
              <a:solidFill>
                <a:srgbClr val="4A4A48"/>
              </a:solidFill>
            </a:endParaRPr>
          </a:p>
          <a:p>
            <a:pPr algn="ctr">
              <a:buNone/>
              <a:defRPr sz="1650">
                <a:solidFill>
                  <a:srgbClr val="4A4A48"/>
                </a:solidFill>
              </a:defRPr>
            </a:pPr>
            <a:r>
              <a:rPr lang="zh-TW" altLang="en-US" sz="2000" b="1" dirty="0">
                <a:solidFill>
                  <a:srgbClr val="285443"/>
                </a:solidFill>
              </a:rPr>
              <a:t>採計原則與案例見下一頁</a:t>
            </a:r>
            <a:endParaRPr lang="zh-TW" altLang="en-US" dirty="0"/>
          </a:p>
        </p:txBody>
      </p:sp>
    </p:spTree>
    <p:extLst>
      <p:ext uri="{BB962C8B-B14F-4D97-AF65-F5344CB8AC3E}">
        <p14:creationId xmlns:p14="http://schemas.microsoft.com/office/powerpoint/2010/main" val="29983514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45A6600-B4C3-4272-8153-C1DB4960D7EE}"/>
              </a:ext>
            </a:extLst>
          </p:cNvPr>
          <p:cNvSpPr>
            <a:spLocks noGrp="1"/>
          </p:cNvSpPr>
          <p:nvPr>
            <p:ph type="title"/>
          </p:nvPr>
        </p:nvSpPr>
        <p:spPr/>
        <p:txBody>
          <a:bodyPr/>
          <a:lstStyle/>
          <a:p>
            <a:pPr>
              <a:buNone/>
              <a:defRPr sz="3000" b="1">
                <a:solidFill>
                  <a:srgbClr val="FFFFFF"/>
                </a:solidFill>
              </a:defRPr>
            </a:pPr>
            <a:r>
              <a:rPr sz="3000" b="1">
                <a:solidFill>
                  <a:srgbClr val="FFFFFF"/>
                </a:solidFill>
              </a:rPr>
              <a:t>表4-2-14｜先確認10/15學籍，再判斷是否曾修課</a:t>
            </a:r>
          </a:p>
        </p:txBody>
      </p:sp>
      <p:sp>
        <p:nvSpPr>
          <p:cNvPr id="3" name="投影片編號版面配置區 2">
            <a:extLst>
              <a:ext uri="{FF2B5EF4-FFF2-40B4-BE49-F238E27FC236}">
                <a16:creationId xmlns:a16="http://schemas.microsoft.com/office/drawing/2014/main" id="{76F3257F-3BA4-4246-BC2D-47CA6BE4F1AB}"/>
              </a:ext>
            </a:extLst>
          </p:cNvPr>
          <p:cNvSpPr>
            <a:spLocks noGrp="1"/>
          </p:cNvSpPr>
          <p:nvPr>
            <p:ph type="sldNum" idx="12"/>
          </p:nvPr>
        </p:nvSpPr>
        <p:spPr/>
        <p:txBody>
          <a:bodyPr/>
          <a:lstStyle/>
          <a:p>
            <a:fld id="{02F15020-66A7-620A-7B7A-C05C4312DEAE}" type="slidenum">
              <a:t>25</a:t>
            </a:fld>
            <a:endParaRPr/>
          </a:p>
        </p:txBody>
      </p:sp>
      <p:sp>
        <p:nvSpPr>
          <p:cNvPr id="7" name="判斷順序底板">
            <a:extLst>
              <a:ext uri="{FF2B5EF4-FFF2-40B4-BE49-F238E27FC236}">
                <a16:creationId xmlns:a16="http://schemas.microsoft.com/office/drawing/2014/main" id="{A7BDFB21-1457-4DF4-9C26-66CF1BDB0024}"/>
              </a:ext>
            </a:extLst>
          </p:cNvPr>
          <p:cNvSpPr>
            <a:spLocks noGrp="1"/>
          </p:cNvSpPr>
          <p:nvPr/>
        </p:nvSpPr>
        <p:spPr>
          <a:xfrm>
            <a:off x="514350" y="952499"/>
            <a:ext cx="11258550" cy="1739907"/>
          </a:xfrm>
          <a:prstGeom prst="roundRect">
            <a:avLst>
              <a:gd name="adj" fmla="val 4878"/>
            </a:avLst>
          </a:prstGeom>
          <a:solidFill>
            <a:srgbClr val="F7EEDB"/>
          </a:solidFill>
          <a:ln w="9525">
            <a:solidFill>
              <a:srgbClr val="D0AA4F"/>
            </a:solidFill>
            <a:prstDash val="solid"/>
          </a:ln>
        </p:spPr>
        <p:txBody>
          <a:bodyPr anchor="t"/>
          <a:lstStyle/>
          <a:p>
            <a:pPr algn="l">
              <a:buNone/>
              <a:defRPr sz="1575" b="1">
                <a:solidFill>
                  <a:srgbClr val="8B6728"/>
                </a:solidFill>
              </a:defRPr>
            </a:pPr>
            <a:r>
              <a:rPr sz="1575" b="1">
                <a:solidFill>
                  <a:srgbClr val="8B6728"/>
                </a:solidFill>
              </a:rPr>
              <a:t>判斷順序</a:t>
            </a:r>
          </a:p>
        </p:txBody>
      </p:sp>
      <p:sp>
        <p:nvSpPr>
          <p:cNvPr id="8" name="判斷流程連接線">
            <a:extLst>
              <a:ext uri="{FF2B5EF4-FFF2-40B4-BE49-F238E27FC236}">
                <a16:creationId xmlns:a16="http://schemas.microsoft.com/office/drawing/2014/main" id="{283D07A0-0A59-4764-A366-E5663196CFE0}"/>
              </a:ext>
            </a:extLst>
          </p:cNvPr>
          <p:cNvSpPr>
            <a:spLocks noGrp="1"/>
          </p:cNvSpPr>
          <p:nvPr/>
        </p:nvSpPr>
        <p:spPr>
          <a:xfrm>
            <a:off x="2324100" y="1714500"/>
            <a:ext cx="7400925" cy="0"/>
          </a:xfrm>
          <a:prstGeom prst="line">
            <a:avLst/>
          </a:prstGeom>
          <a:ln w="28575">
            <a:solidFill>
              <a:srgbClr val="CDAA56"/>
            </a:solidFill>
            <a:prstDash val="solid"/>
          </a:ln>
        </p:spPr>
        <p:txBody>
          <a:bodyPr/>
          <a:lstStyle/>
          <a:p>
            <a:endParaRPr/>
          </a:p>
        </p:txBody>
      </p:sp>
      <p:sp>
        <p:nvSpPr>
          <p:cNvPr id="9" name="判斷步驟1">
            <a:extLst>
              <a:ext uri="{FF2B5EF4-FFF2-40B4-BE49-F238E27FC236}">
                <a16:creationId xmlns:a16="http://schemas.microsoft.com/office/drawing/2014/main" id="{77C3DC0C-65B7-4085-8045-3D3DEEA037A6}"/>
              </a:ext>
            </a:extLst>
          </p:cNvPr>
          <p:cNvSpPr>
            <a:spLocks noGrp="1"/>
          </p:cNvSpPr>
          <p:nvPr/>
        </p:nvSpPr>
        <p:spPr>
          <a:xfrm>
            <a:off x="971550" y="1343025"/>
            <a:ext cx="3240000" cy="792000"/>
          </a:xfrm>
          <a:prstGeom prst="roundRect">
            <a:avLst>
              <a:gd name="adj" fmla="val 10256"/>
            </a:avLst>
          </a:prstGeom>
          <a:solidFill>
            <a:srgbClr val="FFFFFF"/>
          </a:solidFill>
          <a:ln w="14288">
            <a:solidFill>
              <a:srgbClr val="CDAA56"/>
            </a:solidFill>
            <a:prstDash val="solid"/>
          </a:ln>
        </p:spPr>
        <p:txBody>
          <a:bodyPr anchor="ctr"/>
          <a:lstStyle/>
          <a:p>
            <a:pPr algn="ctr">
              <a:buNone/>
              <a:defRPr sz="1425">
                <a:solidFill>
                  <a:srgbClr val="4A4A48"/>
                </a:solidFill>
              </a:defRPr>
            </a:pPr>
            <a:r>
              <a:rPr sz="1600" b="1" dirty="0">
                <a:solidFill>
                  <a:srgbClr val="5D4B28"/>
                </a:solidFill>
              </a:rPr>
              <a:t>① </a:t>
            </a:r>
            <a:r>
              <a:rPr sz="1600" b="1" dirty="0" err="1">
                <a:solidFill>
                  <a:srgbClr val="5D4B28"/>
                </a:solidFill>
              </a:rPr>
              <a:t>基準日具正式學籍</a:t>
            </a:r>
            <a:r>
              <a:rPr sz="1600" b="1" dirty="0">
                <a:solidFill>
                  <a:srgbClr val="5D4B28"/>
                </a:solidFill>
              </a:rPr>
              <a:t>？</a:t>
            </a:r>
          </a:p>
          <a:p>
            <a:pPr algn="ctr">
              <a:buNone/>
              <a:defRPr sz="1425">
                <a:solidFill>
                  <a:srgbClr val="4A4A48"/>
                </a:solidFill>
              </a:defRPr>
            </a:pPr>
            <a:r>
              <a:rPr sz="1600" dirty="0">
                <a:solidFill>
                  <a:srgbClr val="4A4A48"/>
                </a:solidFill>
              </a:rPr>
              <a:t>以前一學年度10月15日為準</a:t>
            </a:r>
          </a:p>
        </p:txBody>
      </p:sp>
      <p:sp>
        <p:nvSpPr>
          <p:cNvPr id="10" name="判斷步驟2">
            <a:extLst>
              <a:ext uri="{FF2B5EF4-FFF2-40B4-BE49-F238E27FC236}">
                <a16:creationId xmlns:a16="http://schemas.microsoft.com/office/drawing/2014/main" id="{F7B672D7-1A61-4AB4-969A-E649679DBC66}"/>
              </a:ext>
            </a:extLst>
          </p:cNvPr>
          <p:cNvSpPr>
            <a:spLocks noGrp="1"/>
          </p:cNvSpPr>
          <p:nvPr/>
        </p:nvSpPr>
        <p:spPr>
          <a:xfrm>
            <a:off x="4668750" y="1343025"/>
            <a:ext cx="3240000" cy="792000"/>
          </a:xfrm>
          <a:prstGeom prst="roundRect">
            <a:avLst>
              <a:gd name="adj" fmla="val 10256"/>
            </a:avLst>
          </a:prstGeom>
          <a:solidFill>
            <a:srgbClr val="FFFFFF"/>
          </a:solidFill>
          <a:ln w="14288">
            <a:solidFill>
              <a:srgbClr val="CDAA56"/>
            </a:solidFill>
            <a:prstDash val="solid"/>
          </a:ln>
        </p:spPr>
        <p:txBody>
          <a:bodyPr anchor="ctr"/>
          <a:lstStyle/>
          <a:p>
            <a:pPr algn="ctr">
              <a:buNone/>
              <a:defRPr sz="1425">
                <a:solidFill>
                  <a:srgbClr val="4A4A48"/>
                </a:solidFill>
              </a:defRPr>
            </a:pPr>
            <a:r>
              <a:rPr sz="1600" b="1" dirty="0">
                <a:solidFill>
                  <a:srgbClr val="5D4B28"/>
                </a:solidFill>
              </a:rPr>
              <a:t>② </a:t>
            </a:r>
            <a:r>
              <a:rPr sz="1600" b="1" dirty="0" err="1">
                <a:solidFill>
                  <a:srgbClr val="5D4B28"/>
                </a:solidFill>
              </a:rPr>
              <a:t>在學期間曾實際修課</a:t>
            </a:r>
            <a:r>
              <a:rPr sz="1600" b="1" dirty="0">
                <a:solidFill>
                  <a:srgbClr val="5D4B28"/>
                </a:solidFill>
              </a:rPr>
              <a:t>？</a:t>
            </a:r>
          </a:p>
          <a:p>
            <a:pPr algn="ctr">
              <a:buNone/>
              <a:defRPr sz="1425">
                <a:solidFill>
                  <a:srgbClr val="4A4A48"/>
                </a:solidFill>
              </a:defRPr>
            </a:pPr>
            <a:r>
              <a:rPr sz="1600" dirty="0" err="1">
                <a:solidFill>
                  <a:srgbClr val="4A4A48"/>
                </a:solidFill>
              </a:rPr>
              <a:t>修過相關課程即可</a:t>
            </a:r>
            <a:endParaRPr sz="1600" dirty="0">
              <a:solidFill>
                <a:srgbClr val="4A4A48"/>
              </a:solidFill>
            </a:endParaRPr>
          </a:p>
        </p:txBody>
      </p:sp>
      <p:sp>
        <p:nvSpPr>
          <p:cNvPr id="11" name="判斷步驟3">
            <a:extLst>
              <a:ext uri="{FF2B5EF4-FFF2-40B4-BE49-F238E27FC236}">
                <a16:creationId xmlns:a16="http://schemas.microsoft.com/office/drawing/2014/main" id="{BC0EDE57-E9D2-4F0A-8F61-BE7DB9506990}"/>
              </a:ext>
            </a:extLst>
          </p:cNvPr>
          <p:cNvSpPr>
            <a:spLocks noGrp="1"/>
          </p:cNvSpPr>
          <p:nvPr/>
        </p:nvSpPr>
        <p:spPr>
          <a:xfrm>
            <a:off x="8365822" y="1343025"/>
            <a:ext cx="3240000" cy="792000"/>
          </a:xfrm>
          <a:prstGeom prst="roundRect">
            <a:avLst>
              <a:gd name="adj" fmla="val 10256"/>
            </a:avLst>
          </a:prstGeom>
          <a:solidFill>
            <a:srgbClr val="FFFFFF"/>
          </a:solidFill>
          <a:ln w="14288">
            <a:solidFill>
              <a:srgbClr val="789879"/>
            </a:solidFill>
            <a:prstDash val="solid"/>
          </a:ln>
        </p:spPr>
        <p:txBody>
          <a:bodyPr anchor="ctr"/>
          <a:lstStyle/>
          <a:p>
            <a:pPr algn="ctr">
              <a:buNone/>
              <a:defRPr sz="1425">
                <a:solidFill>
                  <a:srgbClr val="4A4A48"/>
                </a:solidFill>
              </a:defRPr>
            </a:pPr>
            <a:r>
              <a:rPr sz="1600" b="1">
                <a:solidFill>
                  <a:srgbClr val="285443"/>
                </a:solidFill>
              </a:rPr>
              <a:t>③ 每名學生如何列計？</a:t>
            </a:r>
          </a:p>
          <a:p>
            <a:pPr algn="ctr">
              <a:buNone/>
              <a:defRPr sz="1425">
                <a:solidFill>
                  <a:srgbClr val="4A4A48"/>
                </a:solidFill>
              </a:defRPr>
            </a:pPr>
            <a:r>
              <a:rPr sz="1600">
                <a:solidFill>
                  <a:srgbClr val="4A4A48"/>
                </a:solidFill>
              </a:rPr>
              <a:t>不論修幾門，最多列計1人</a:t>
            </a:r>
          </a:p>
        </p:txBody>
      </p:sp>
      <p:sp>
        <p:nvSpPr>
          <p:cNvPr id="12" name="採計補充原則">
            <a:extLst>
              <a:ext uri="{FF2B5EF4-FFF2-40B4-BE49-F238E27FC236}">
                <a16:creationId xmlns:a16="http://schemas.microsoft.com/office/drawing/2014/main" id="{ECEB13BB-2AB2-4ED7-8C14-5F13CE8941FA}"/>
              </a:ext>
            </a:extLst>
          </p:cNvPr>
          <p:cNvSpPr>
            <a:spLocks noGrp="1"/>
          </p:cNvSpPr>
          <p:nvPr/>
        </p:nvSpPr>
        <p:spPr>
          <a:xfrm>
            <a:off x="1524000" y="2301884"/>
            <a:ext cx="9239250" cy="298442"/>
          </a:xfrm>
          <a:prstGeom prst="rect">
            <a:avLst/>
          </a:prstGeom>
          <a:ln w="0">
            <a:solidFill>
              <a:srgbClr val="F7EEDB"/>
            </a:solidFill>
          </a:ln>
        </p:spPr>
        <p:txBody>
          <a:bodyPr anchor="ctr"/>
          <a:lstStyle/>
          <a:p>
            <a:pPr algn="ctr">
              <a:buNone/>
              <a:defRPr sz="1350" b="1">
                <a:solidFill>
                  <a:srgbClr val="285443"/>
                </a:solidFill>
              </a:defRPr>
            </a:pPr>
            <a:r>
              <a:rPr sz="1600" b="1" dirty="0" err="1">
                <a:solidFill>
                  <a:srgbClr val="285443"/>
                </a:solidFill>
              </a:rPr>
              <a:t>是否取得學分或符合畢業條件，不影響列計</a:t>
            </a:r>
            <a:r>
              <a:rPr sz="1600" b="1" dirty="0">
                <a:solidFill>
                  <a:srgbClr val="285443"/>
                </a:solidFill>
              </a:rPr>
              <a:t>。</a:t>
            </a:r>
          </a:p>
        </p:txBody>
      </p:sp>
      <p:graphicFrame>
        <p:nvGraphicFramePr>
          <p:cNvPr id="24" name="表4-2-14案例比較"/>
          <p:cNvGraphicFramePr/>
          <p:nvPr>
            <p:extLst>
              <p:ext uri="{D42A27DB-BD31-4B8C-83A1-F6EECF244321}">
                <p14:modId xmlns:p14="http://schemas.microsoft.com/office/powerpoint/2010/main" val="2716550600"/>
              </p:ext>
            </p:extLst>
          </p:nvPr>
        </p:nvGraphicFramePr>
        <p:xfrm>
          <a:off x="647700" y="2905125"/>
          <a:ext cx="10991850" cy="2787657"/>
        </p:xfrm>
        <a:graphic>
          <a:graphicData uri="http://schemas.openxmlformats.org/drawingml/2006/table">
            <a:tbl>
              <a:tblPr/>
              <a:tblGrid>
                <a:gridCol w="1295400">
                  <a:extLst>
                    <a:ext uri="{9D8B030D-6E8A-4147-A177-3AD203B41FA5}">
                      <a16:colId xmlns:a16="http://schemas.microsoft.com/office/drawing/2014/main" val="20000"/>
                    </a:ext>
                  </a:extLst>
                </a:gridCol>
                <a:gridCol w="2857500">
                  <a:extLst>
                    <a:ext uri="{9D8B030D-6E8A-4147-A177-3AD203B41FA5}">
                      <a16:colId xmlns:a16="http://schemas.microsoft.com/office/drawing/2014/main" val="20001"/>
                    </a:ext>
                  </a:extLst>
                </a:gridCol>
                <a:gridCol w="4384343">
                  <a:extLst>
                    <a:ext uri="{9D8B030D-6E8A-4147-A177-3AD203B41FA5}">
                      <a16:colId xmlns:a16="http://schemas.microsoft.com/office/drawing/2014/main" val="20002"/>
                    </a:ext>
                  </a:extLst>
                </a:gridCol>
                <a:gridCol w="2454607">
                  <a:extLst>
                    <a:ext uri="{9D8B030D-6E8A-4147-A177-3AD203B41FA5}">
                      <a16:colId xmlns:a16="http://schemas.microsoft.com/office/drawing/2014/main" val="20003"/>
                    </a:ext>
                  </a:extLst>
                </a:gridCol>
              </a:tblGrid>
              <a:tr h="553713">
                <a:tc>
                  <a:txBody>
                    <a:bodyPr/>
                    <a:lstStyle/>
                    <a:p>
                      <a:pPr algn="ctr">
                        <a:buNone/>
                      </a:pPr>
                      <a:r>
                        <a:rPr sz="1800" b="1">
                          <a:solidFill>
                            <a:srgbClr val="FFFFFF"/>
                          </a:solidFill>
                        </a:rPr>
                        <a:t>案例</a:t>
                      </a:r>
                    </a:p>
                  </a:txBody>
                  <a:tcPr marL="76200" marR="76200" marT="28575" marB="28575" anchor="ctr">
                    <a:solidFill>
                      <a:srgbClr val="CDAA56"/>
                    </a:solidFill>
                  </a:tcPr>
                </a:tc>
                <a:tc>
                  <a:txBody>
                    <a:bodyPr/>
                    <a:lstStyle/>
                    <a:p>
                      <a:pPr algn="ctr">
                        <a:buNone/>
                      </a:pPr>
                      <a:r>
                        <a:rPr sz="1800" b="1">
                          <a:solidFill>
                            <a:srgbClr val="FFFFFF"/>
                          </a:solidFill>
                        </a:rPr>
                        <a:t>基準日學籍</a:t>
                      </a:r>
                    </a:p>
                  </a:txBody>
                  <a:tcPr marL="76200" marR="76200" marT="28575" marB="28575" anchor="ctr">
                    <a:solidFill>
                      <a:srgbClr val="CDAA56"/>
                    </a:solidFill>
                  </a:tcPr>
                </a:tc>
                <a:tc>
                  <a:txBody>
                    <a:bodyPr/>
                    <a:lstStyle/>
                    <a:p>
                      <a:pPr algn="ctr">
                        <a:buNone/>
                      </a:pPr>
                      <a:r>
                        <a:rPr sz="1800" b="1">
                          <a:solidFill>
                            <a:srgbClr val="FFFFFF"/>
                          </a:solidFill>
                        </a:rPr>
                        <a:t>修課事實</a:t>
                      </a:r>
                    </a:p>
                  </a:txBody>
                  <a:tcPr marL="76200" marR="76200" marT="28575" marB="28575" anchor="ctr">
                    <a:solidFill>
                      <a:srgbClr val="CDAA56"/>
                    </a:solidFill>
                  </a:tcPr>
                </a:tc>
                <a:tc>
                  <a:txBody>
                    <a:bodyPr/>
                    <a:lstStyle/>
                    <a:p>
                      <a:pPr algn="ctr">
                        <a:buNone/>
                      </a:pPr>
                      <a:r>
                        <a:rPr sz="1800" b="1">
                          <a:solidFill>
                            <a:srgbClr val="FFFFFF"/>
                          </a:solidFill>
                        </a:rPr>
                        <a:t>判斷結果</a:t>
                      </a:r>
                    </a:p>
                  </a:txBody>
                  <a:tcPr marL="76200" marR="76200" marT="28575" marB="28575" anchor="ctr">
                    <a:solidFill>
                      <a:srgbClr val="CDAA56"/>
                    </a:solidFill>
                  </a:tcPr>
                </a:tc>
                <a:extLst>
                  <a:ext uri="{0D108BD9-81ED-4DB2-BD59-A6C34878D82A}">
                    <a16:rowId xmlns:a16="http://schemas.microsoft.com/office/drawing/2014/main" val="10000"/>
                  </a:ext>
                </a:extLst>
              </a:tr>
              <a:tr h="744648">
                <a:tc>
                  <a:txBody>
                    <a:bodyPr/>
                    <a:lstStyle/>
                    <a:p>
                      <a:pPr algn="ctr">
                        <a:buNone/>
                      </a:pPr>
                      <a:r>
                        <a:rPr sz="1800" b="1">
                          <a:solidFill>
                            <a:srgbClr val="3F3F3C"/>
                          </a:solidFill>
                        </a:rPr>
                        <a:t>學生A</a:t>
                      </a:r>
                    </a:p>
                  </a:txBody>
                  <a:tcPr marL="95250" marR="95250" marT="38100" marB="38100" anchor="ctr">
                    <a:solidFill>
                      <a:srgbClr val="F3F0EA"/>
                    </a:solidFill>
                  </a:tcPr>
                </a:tc>
                <a:tc>
                  <a:txBody>
                    <a:bodyPr/>
                    <a:lstStyle/>
                    <a:p>
                      <a:pPr algn="ctr">
                        <a:buNone/>
                      </a:pPr>
                      <a:r>
                        <a:rPr sz="1800" b="0">
                          <a:solidFill>
                            <a:srgbClr val="4A4A48"/>
                          </a:solidFill>
                        </a:rPr>
                        <a:t>有｜114學年度在學</a:t>
                      </a:r>
                    </a:p>
                  </a:txBody>
                  <a:tcPr marL="95250" marR="95250" marT="38100" marB="38100" anchor="ctr">
                    <a:solidFill>
                      <a:srgbClr val="F3F0EA"/>
                    </a:solidFill>
                  </a:tcPr>
                </a:tc>
                <a:tc>
                  <a:txBody>
                    <a:bodyPr/>
                    <a:lstStyle/>
                    <a:p>
                      <a:pPr algn="ctr">
                        <a:buNone/>
                      </a:pPr>
                      <a:r>
                        <a:rPr sz="1800" b="0">
                          <a:solidFill>
                            <a:srgbClr val="4A4A48"/>
                          </a:solidFill>
                        </a:rPr>
                        <a:t>有｜113、114學年度皆修課（2門以上）</a:t>
                      </a:r>
                    </a:p>
                  </a:txBody>
                  <a:tcPr marL="95250" marR="95250" marT="38100" marB="38100" anchor="ctr">
                    <a:solidFill>
                      <a:srgbClr val="F3F0EA"/>
                    </a:solidFill>
                  </a:tcPr>
                </a:tc>
                <a:tc>
                  <a:txBody>
                    <a:bodyPr/>
                    <a:lstStyle/>
                    <a:p>
                      <a:pPr algn="ctr">
                        <a:buNone/>
                      </a:pPr>
                      <a:r>
                        <a:rPr sz="1800" b="1">
                          <a:solidFill>
                            <a:srgbClr val="285443"/>
                          </a:solidFill>
                        </a:rPr>
                        <a:t>列計1人</a:t>
                      </a:r>
                    </a:p>
                  </a:txBody>
                  <a:tcPr marL="95250" marR="95250" marT="38100" marB="38100" anchor="ctr">
                    <a:solidFill>
                      <a:srgbClr val="E7F0E5"/>
                    </a:solidFill>
                  </a:tcPr>
                </a:tc>
                <a:extLst>
                  <a:ext uri="{0D108BD9-81ED-4DB2-BD59-A6C34878D82A}">
                    <a16:rowId xmlns:a16="http://schemas.microsoft.com/office/drawing/2014/main" val="10001"/>
                  </a:ext>
                </a:extLst>
              </a:tr>
              <a:tr h="744648">
                <a:tc>
                  <a:txBody>
                    <a:bodyPr/>
                    <a:lstStyle/>
                    <a:p>
                      <a:pPr algn="ctr">
                        <a:buNone/>
                      </a:pPr>
                      <a:r>
                        <a:rPr sz="1800" b="1">
                          <a:solidFill>
                            <a:srgbClr val="3F3F3C"/>
                          </a:solidFill>
                        </a:rPr>
                        <a:t>學生B</a:t>
                      </a:r>
                    </a:p>
                  </a:txBody>
                  <a:tcPr marL="95250" marR="95250" marT="38100" marB="38100" anchor="ctr">
                    <a:solidFill>
                      <a:srgbClr val="FFFFFF"/>
                    </a:solidFill>
                  </a:tcPr>
                </a:tc>
                <a:tc>
                  <a:txBody>
                    <a:bodyPr/>
                    <a:lstStyle/>
                    <a:p>
                      <a:pPr algn="ctr">
                        <a:buNone/>
                      </a:pPr>
                      <a:r>
                        <a:rPr sz="1800" b="0">
                          <a:solidFill>
                            <a:srgbClr val="4A4A48"/>
                          </a:solidFill>
                        </a:rPr>
                        <a:t>有｜114學年度在學</a:t>
                      </a:r>
                    </a:p>
                  </a:txBody>
                  <a:tcPr marL="95250" marR="95250" marT="38100" marB="38100" anchor="ctr">
                    <a:solidFill>
                      <a:srgbClr val="FFFFFF"/>
                    </a:solidFill>
                  </a:tcPr>
                </a:tc>
                <a:tc>
                  <a:txBody>
                    <a:bodyPr/>
                    <a:lstStyle/>
                    <a:p>
                      <a:pPr algn="ctr">
                        <a:buNone/>
                      </a:pPr>
                      <a:r>
                        <a:rPr sz="1800" b="0">
                          <a:solidFill>
                            <a:srgbClr val="4A4A48"/>
                          </a:solidFill>
                        </a:rPr>
                        <a:t>有｜114下學期才開始修課</a:t>
                      </a:r>
                    </a:p>
                  </a:txBody>
                  <a:tcPr marL="95250" marR="95250" marT="38100" marB="38100" anchor="ctr">
                    <a:solidFill>
                      <a:srgbClr val="FFFFFF"/>
                    </a:solidFill>
                  </a:tcPr>
                </a:tc>
                <a:tc>
                  <a:txBody>
                    <a:bodyPr/>
                    <a:lstStyle/>
                    <a:p>
                      <a:pPr algn="ctr">
                        <a:buNone/>
                      </a:pPr>
                      <a:r>
                        <a:rPr sz="1800" b="1" dirty="0">
                          <a:solidFill>
                            <a:srgbClr val="285443"/>
                          </a:solidFill>
                        </a:rPr>
                        <a:t>列計1人</a:t>
                      </a:r>
                    </a:p>
                  </a:txBody>
                  <a:tcPr marL="95250" marR="95250" marT="38100" marB="38100" anchor="ctr">
                    <a:solidFill>
                      <a:srgbClr val="E7F0E5"/>
                    </a:solidFill>
                  </a:tcPr>
                </a:tc>
                <a:extLst>
                  <a:ext uri="{0D108BD9-81ED-4DB2-BD59-A6C34878D82A}">
                    <a16:rowId xmlns:a16="http://schemas.microsoft.com/office/drawing/2014/main" val="10002"/>
                  </a:ext>
                </a:extLst>
              </a:tr>
              <a:tr h="744648">
                <a:tc>
                  <a:txBody>
                    <a:bodyPr/>
                    <a:lstStyle/>
                    <a:p>
                      <a:pPr algn="ctr">
                        <a:buNone/>
                      </a:pPr>
                      <a:r>
                        <a:rPr sz="1800" b="1">
                          <a:solidFill>
                            <a:srgbClr val="3F3F3C"/>
                          </a:solidFill>
                        </a:rPr>
                        <a:t>學生C</a:t>
                      </a:r>
                    </a:p>
                  </a:txBody>
                  <a:tcPr marL="95250" marR="95250" marT="38100" marB="38100" anchor="ctr">
                    <a:solidFill>
                      <a:srgbClr val="F3F0EA"/>
                    </a:solidFill>
                  </a:tcPr>
                </a:tc>
                <a:tc>
                  <a:txBody>
                    <a:bodyPr/>
                    <a:lstStyle/>
                    <a:p>
                      <a:pPr algn="ctr">
                        <a:buNone/>
                      </a:pPr>
                      <a:r>
                        <a:rPr sz="1800" b="0">
                          <a:solidFill>
                            <a:srgbClr val="4A4A48"/>
                          </a:solidFill>
                        </a:rPr>
                        <a:t>無｜114/10/15尚未具學籍</a:t>
                      </a:r>
                    </a:p>
                  </a:txBody>
                  <a:tcPr marL="95250" marR="95250" marT="38100" marB="38100" anchor="ctr">
                    <a:solidFill>
                      <a:srgbClr val="F3F0EA"/>
                    </a:solidFill>
                  </a:tcPr>
                </a:tc>
                <a:tc>
                  <a:txBody>
                    <a:bodyPr/>
                    <a:lstStyle/>
                    <a:p>
                      <a:pPr algn="ctr">
                        <a:buNone/>
                      </a:pPr>
                      <a:r>
                        <a:rPr sz="1800" b="0">
                          <a:solidFill>
                            <a:srgbClr val="4A4A48"/>
                          </a:solidFill>
                        </a:rPr>
                        <a:t>不需再判斷</a:t>
                      </a:r>
                    </a:p>
                  </a:txBody>
                  <a:tcPr marL="95250" marR="95250" marT="38100" marB="38100" anchor="ctr">
                    <a:solidFill>
                      <a:srgbClr val="F3F0EA"/>
                    </a:solidFill>
                  </a:tcPr>
                </a:tc>
                <a:tc>
                  <a:txBody>
                    <a:bodyPr/>
                    <a:lstStyle/>
                    <a:p>
                      <a:pPr algn="ctr">
                        <a:buNone/>
                      </a:pPr>
                      <a:r>
                        <a:rPr sz="1800" b="1" dirty="0" err="1">
                          <a:solidFill>
                            <a:srgbClr val="A23E2A"/>
                          </a:solidFill>
                        </a:rPr>
                        <a:t>不列計</a:t>
                      </a:r>
                      <a:endParaRPr sz="1800" b="1" dirty="0">
                        <a:solidFill>
                          <a:srgbClr val="A23E2A"/>
                        </a:solidFill>
                      </a:endParaRPr>
                    </a:p>
                  </a:txBody>
                  <a:tcPr marL="95250" marR="95250" marT="38100" marB="38100" anchor="ctr">
                    <a:solidFill>
                      <a:srgbClr val="F8E8E2"/>
                    </a:solidFill>
                  </a:tcPr>
                </a:tc>
                <a:extLst>
                  <a:ext uri="{0D108BD9-81ED-4DB2-BD59-A6C34878D82A}">
                    <a16:rowId xmlns:a16="http://schemas.microsoft.com/office/drawing/2014/main" val="10003"/>
                  </a:ext>
                </a:extLst>
              </a:tr>
            </a:tbl>
          </a:graphicData>
        </a:graphic>
      </p:graphicFrame>
      <p:sp>
        <p:nvSpPr>
          <p:cNvPr id="14" name="案例判斷結論">
            <a:extLst>
              <a:ext uri="{FF2B5EF4-FFF2-40B4-BE49-F238E27FC236}">
                <a16:creationId xmlns:a16="http://schemas.microsoft.com/office/drawing/2014/main" id="{98E1A6F3-EB2B-4FD1-95D8-0A84181319E2}"/>
              </a:ext>
            </a:extLst>
          </p:cNvPr>
          <p:cNvSpPr>
            <a:spLocks noGrp="1"/>
          </p:cNvSpPr>
          <p:nvPr/>
        </p:nvSpPr>
        <p:spPr>
          <a:xfrm>
            <a:off x="647700" y="5905500"/>
            <a:ext cx="10991850" cy="590550"/>
          </a:xfrm>
          <a:prstGeom prst="roundRect">
            <a:avLst>
              <a:gd name="adj" fmla="val 12903"/>
            </a:avLst>
          </a:prstGeom>
          <a:solidFill>
            <a:srgbClr val="E7F0E5"/>
          </a:solidFill>
          <a:ln w="9525">
            <a:solidFill>
              <a:srgbClr val="789879"/>
            </a:solidFill>
            <a:prstDash val="solid"/>
          </a:ln>
        </p:spPr>
        <p:txBody>
          <a:bodyPr anchor="ctr"/>
          <a:lstStyle/>
          <a:p>
            <a:pPr algn="ctr">
              <a:buNone/>
              <a:defRPr sz="1800" b="1">
                <a:solidFill>
                  <a:srgbClr val="285443"/>
                </a:solidFill>
              </a:defRPr>
            </a:pPr>
            <a:r>
              <a:rPr sz="1800" b="1">
                <a:solidFill>
                  <a:srgbClr val="285443"/>
                </a:solidFill>
              </a:rPr>
              <a:t>只要「基準日具正式學籍」且「在學期間曾修課」，即可列計1人。</a:t>
            </a:r>
          </a:p>
        </p:txBody>
      </p:sp>
      <p:sp>
        <p:nvSpPr>
          <p:cNvPr id="5" name="文字版面配置區 4">
            <a:extLst>
              <a:ext uri="{FF2B5EF4-FFF2-40B4-BE49-F238E27FC236}">
                <a16:creationId xmlns:a16="http://schemas.microsoft.com/office/drawing/2014/main" id="{C7D04A18-34E0-4C86-BB1C-7ABCBB491B48}"/>
              </a:ext>
            </a:extLst>
          </p:cNvPr>
          <p:cNvSpPr>
            <a:spLocks noGrp="1"/>
          </p:cNvSpPr>
          <p:nvPr>
            <p:ph type="body" idx="15"/>
          </p:nvPr>
        </p:nvSpPr>
        <p:spPr/>
        <p:txBody>
          <a:bodyPr/>
          <a:lstStyle/>
          <a:p>
            <a:r>
              <a:rPr dirty="0"/>
              <a:t>0</a:t>
            </a:r>
            <a:r>
              <a:rPr lang="en-US" dirty="0"/>
              <a:t>7</a:t>
            </a:r>
            <a:endParaRPr dirty="0"/>
          </a:p>
        </p:txBody>
      </p:sp>
    </p:spTree>
    <p:extLst>
      <p:ext uri="{BB962C8B-B14F-4D97-AF65-F5344CB8AC3E}">
        <p14:creationId xmlns:p14="http://schemas.microsoft.com/office/powerpoint/2010/main" val="11089828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BC985C0-ABBB-418B-9378-94984AEB70DF}"/>
              </a:ext>
            </a:extLst>
          </p:cNvPr>
          <p:cNvSpPr>
            <a:spLocks noGrp="1"/>
          </p:cNvSpPr>
          <p:nvPr>
            <p:ph type="title"/>
          </p:nvPr>
        </p:nvSpPr>
        <p:spPr/>
        <p:txBody>
          <a:bodyPr/>
          <a:lstStyle/>
          <a:p>
            <a:r>
              <a:t>表4-15 年齡別學生人數</a:t>
            </a:r>
          </a:p>
        </p:txBody>
      </p:sp>
      <p:sp>
        <p:nvSpPr>
          <p:cNvPr id="3" name="投影片編號版面配置區 2">
            <a:extLst>
              <a:ext uri="{FF2B5EF4-FFF2-40B4-BE49-F238E27FC236}">
                <a16:creationId xmlns:a16="http://schemas.microsoft.com/office/drawing/2014/main" id="{8E7A58DD-5C58-4373-9B08-6CA3A75ADA6E}"/>
              </a:ext>
            </a:extLst>
          </p:cNvPr>
          <p:cNvSpPr>
            <a:spLocks noGrp="1"/>
          </p:cNvSpPr>
          <p:nvPr>
            <p:ph type="sldNum" idx="12"/>
          </p:nvPr>
        </p:nvSpPr>
        <p:spPr/>
        <p:txBody>
          <a:bodyPr/>
          <a:lstStyle/>
          <a:p>
            <a:fld id="{68AD4375-9F50-F53A-6F9F-DD8473067C05}" type="slidenum">
              <a:t>26</a:t>
            </a:fld>
            <a:endParaRPr/>
          </a:p>
        </p:txBody>
      </p:sp>
      <p:sp>
        <p:nvSpPr>
          <p:cNvPr id="6" name="文字版面配置區 5">
            <a:extLst>
              <a:ext uri="{FF2B5EF4-FFF2-40B4-BE49-F238E27FC236}">
                <a16:creationId xmlns:a16="http://schemas.microsoft.com/office/drawing/2014/main" id="{F4FF0763-8BD4-4266-A89F-AA1535E127DB}"/>
              </a:ext>
            </a:extLst>
          </p:cNvPr>
          <p:cNvSpPr>
            <a:spLocks noGrp="1"/>
          </p:cNvSpPr>
          <p:nvPr>
            <p:ph type="body" idx="15"/>
          </p:nvPr>
        </p:nvSpPr>
        <p:spPr/>
        <p:txBody>
          <a:bodyPr/>
          <a:lstStyle/>
          <a:p>
            <a:r>
              <a:rPr dirty="0"/>
              <a:t>0</a:t>
            </a:r>
            <a:r>
              <a:rPr lang="en-US" dirty="0"/>
              <a:t>8</a:t>
            </a:r>
            <a:endParaRPr dirty="0"/>
          </a:p>
        </p:txBody>
      </p:sp>
      <p:graphicFrame>
        <p:nvGraphicFramePr>
          <p:cNvPr id="27" name="表格 6"/>
          <p:cNvGraphicFramePr/>
          <p:nvPr/>
        </p:nvGraphicFramePr>
        <p:xfrm>
          <a:off x="1187324" y="2815592"/>
          <a:ext cx="10699876" cy="1031010"/>
        </p:xfrm>
        <a:graphic>
          <a:graphicData uri="http://schemas.openxmlformats.org/drawingml/2006/table">
            <a:tbl>
              <a:tblPr>
                <a:tableStyleId>{5C22544A-7EE6-4342-B048-85BDC9FD1C3A}</a:tableStyleId>
              </a:tblPr>
              <a:tblGrid>
                <a:gridCol w="705667">
                  <a:extLst>
                    <a:ext uri="{9D8B030D-6E8A-4147-A177-3AD203B41FA5}">
                      <a16:colId xmlns:a16="http://schemas.microsoft.com/office/drawing/2014/main" val="20000"/>
                    </a:ext>
                  </a:extLst>
                </a:gridCol>
                <a:gridCol w="705667">
                  <a:extLst>
                    <a:ext uri="{9D8B030D-6E8A-4147-A177-3AD203B41FA5}">
                      <a16:colId xmlns:a16="http://schemas.microsoft.com/office/drawing/2014/main" val="20001"/>
                    </a:ext>
                  </a:extLst>
                </a:gridCol>
                <a:gridCol w="705667">
                  <a:extLst>
                    <a:ext uri="{9D8B030D-6E8A-4147-A177-3AD203B41FA5}">
                      <a16:colId xmlns:a16="http://schemas.microsoft.com/office/drawing/2014/main" val="20002"/>
                    </a:ext>
                  </a:extLst>
                </a:gridCol>
                <a:gridCol w="705667">
                  <a:extLst>
                    <a:ext uri="{9D8B030D-6E8A-4147-A177-3AD203B41FA5}">
                      <a16:colId xmlns:a16="http://schemas.microsoft.com/office/drawing/2014/main" val="20003"/>
                    </a:ext>
                  </a:extLst>
                </a:gridCol>
                <a:gridCol w="705667">
                  <a:extLst>
                    <a:ext uri="{9D8B030D-6E8A-4147-A177-3AD203B41FA5}">
                      <a16:colId xmlns:a16="http://schemas.microsoft.com/office/drawing/2014/main" val="20004"/>
                    </a:ext>
                  </a:extLst>
                </a:gridCol>
                <a:gridCol w="705667">
                  <a:extLst>
                    <a:ext uri="{9D8B030D-6E8A-4147-A177-3AD203B41FA5}">
                      <a16:colId xmlns:a16="http://schemas.microsoft.com/office/drawing/2014/main" val="20005"/>
                    </a:ext>
                  </a:extLst>
                </a:gridCol>
                <a:gridCol w="705667">
                  <a:extLst>
                    <a:ext uri="{9D8B030D-6E8A-4147-A177-3AD203B41FA5}">
                      <a16:colId xmlns:a16="http://schemas.microsoft.com/office/drawing/2014/main" val="20006"/>
                    </a:ext>
                  </a:extLst>
                </a:gridCol>
                <a:gridCol w="705667">
                  <a:extLst>
                    <a:ext uri="{9D8B030D-6E8A-4147-A177-3AD203B41FA5}">
                      <a16:colId xmlns:a16="http://schemas.microsoft.com/office/drawing/2014/main" val="20007"/>
                    </a:ext>
                  </a:extLst>
                </a:gridCol>
                <a:gridCol w="705667">
                  <a:extLst>
                    <a:ext uri="{9D8B030D-6E8A-4147-A177-3AD203B41FA5}">
                      <a16:colId xmlns:a16="http://schemas.microsoft.com/office/drawing/2014/main" val="20008"/>
                    </a:ext>
                  </a:extLst>
                </a:gridCol>
                <a:gridCol w="704434">
                  <a:extLst>
                    <a:ext uri="{9D8B030D-6E8A-4147-A177-3AD203B41FA5}">
                      <a16:colId xmlns:a16="http://schemas.microsoft.com/office/drawing/2014/main" val="20009"/>
                    </a:ext>
                  </a:extLst>
                </a:gridCol>
                <a:gridCol w="706900">
                  <a:extLst>
                    <a:ext uri="{9D8B030D-6E8A-4147-A177-3AD203B41FA5}">
                      <a16:colId xmlns:a16="http://schemas.microsoft.com/office/drawing/2014/main" val="20010"/>
                    </a:ext>
                  </a:extLst>
                </a:gridCol>
                <a:gridCol w="705667">
                  <a:extLst>
                    <a:ext uri="{9D8B030D-6E8A-4147-A177-3AD203B41FA5}">
                      <a16:colId xmlns:a16="http://schemas.microsoft.com/office/drawing/2014/main" val="20011"/>
                    </a:ext>
                  </a:extLst>
                </a:gridCol>
                <a:gridCol w="1115936">
                  <a:extLst>
                    <a:ext uri="{9D8B030D-6E8A-4147-A177-3AD203B41FA5}">
                      <a16:colId xmlns:a16="http://schemas.microsoft.com/office/drawing/2014/main" val="20012"/>
                    </a:ext>
                  </a:extLst>
                </a:gridCol>
                <a:gridCol w="1115936">
                  <a:extLst>
                    <a:ext uri="{9D8B030D-6E8A-4147-A177-3AD203B41FA5}">
                      <a16:colId xmlns:a16="http://schemas.microsoft.com/office/drawing/2014/main" val="20013"/>
                    </a:ext>
                  </a:extLst>
                </a:gridCol>
              </a:tblGrid>
              <a:tr h="665250">
                <a:tc gridSpan="2">
                  <a:txBody>
                    <a:bodyPr/>
                    <a:lstStyle/>
                    <a:p>
                      <a:pPr algn="ctr">
                        <a:buNone/>
                      </a:pPr>
                      <a:r>
                        <a:rPr sz="2400" b="1">
                          <a:solidFill>
                            <a:srgbClr val="FF0000"/>
                          </a:solidFill>
                          <a:latin typeface="+mn-ea"/>
                          <a:ea typeface="+mn-ea"/>
                          <a:cs typeface="+mn-ea"/>
                        </a:rPr>
                        <a:t>50-54歲</a:t>
                      </a:r>
                      <a:endParaRPr sz="2400" b="1" kern="100">
                        <a:solidFill>
                          <a:srgbClr val="FF0000"/>
                        </a:solidFill>
                        <a:latin typeface="+mn-ea"/>
                        <a:ea typeface="+mn-ea"/>
                        <a:cs typeface="+mn-ea"/>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hMerge="1">
                  <a:txBody>
                    <a:bodyPr/>
                    <a:lstStyle/>
                    <a:p>
                      <a:endParaRPr/>
                    </a:p>
                  </a:txBody>
                  <a:tcPr/>
                </a:tc>
                <a:tc gridSpan="2">
                  <a:txBody>
                    <a:bodyPr/>
                    <a:lstStyle/>
                    <a:p>
                      <a:pPr algn="ctr">
                        <a:buNone/>
                      </a:pPr>
                      <a:r>
                        <a:rPr sz="2400" b="1">
                          <a:solidFill>
                            <a:srgbClr val="FF0000"/>
                          </a:solidFill>
                          <a:latin typeface="+mn-ea"/>
                          <a:ea typeface="+mn-ea"/>
                          <a:cs typeface="+mn-ea"/>
                        </a:rPr>
                        <a:t>55-59歲</a:t>
                      </a:r>
                      <a:endParaRPr sz="2400" b="1" kern="100">
                        <a:solidFill>
                          <a:srgbClr val="FF0000"/>
                        </a:solidFill>
                        <a:latin typeface="+mn-ea"/>
                        <a:ea typeface="+mn-ea"/>
                        <a:cs typeface="+mn-ea"/>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hMerge="1">
                  <a:txBody>
                    <a:bodyPr/>
                    <a:lstStyle/>
                    <a:p>
                      <a:endParaRPr/>
                    </a:p>
                  </a:txBody>
                  <a:tcPr/>
                </a:tc>
                <a:tc gridSpan="2">
                  <a:txBody>
                    <a:bodyPr/>
                    <a:lstStyle/>
                    <a:p>
                      <a:pPr algn="ctr">
                        <a:buNone/>
                      </a:pPr>
                      <a:r>
                        <a:rPr sz="2400" b="1">
                          <a:solidFill>
                            <a:srgbClr val="FF0000"/>
                          </a:solidFill>
                          <a:latin typeface="+mn-ea"/>
                          <a:ea typeface="+mn-ea"/>
                          <a:cs typeface="+mn-ea"/>
                        </a:rPr>
                        <a:t>60-64歲</a:t>
                      </a:r>
                      <a:endParaRPr sz="2400" b="1" kern="100">
                        <a:solidFill>
                          <a:srgbClr val="FF0000"/>
                        </a:solidFill>
                        <a:latin typeface="+mn-ea"/>
                        <a:ea typeface="+mn-ea"/>
                        <a:cs typeface="+mn-ea"/>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hMerge="1">
                  <a:txBody>
                    <a:bodyPr/>
                    <a:lstStyle/>
                    <a:p>
                      <a:endParaRPr/>
                    </a:p>
                  </a:txBody>
                  <a:tcPr/>
                </a:tc>
                <a:tc gridSpan="2">
                  <a:txBody>
                    <a:bodyPr/>
                    <a:lstStyle/>
                    <a:p>
                      <a:pPr algn="ctr">
                        <a:buNone/>
                      </a:pPr>
                      <a:r>
                        <a:rPr sz="2400" b="1">
                          <a:solidFill>
                            <a:srgbClr val="FF0000"/>
                          </a:solidFill>
                          <a:latin typeface="+mn-ea"/>
                          <a:ea typeface="+mn-ea"/>
                          <a:cs typeface="+mn-ea"/>
                        </a:rPr>
                        <a:t>65-69歲</a:t>
                      </a:r>
                      <a:endParaRPr sz="2400" b="1" kern="100">
                        <a:solidFill>
                          <a:srgbClr val="FF0000"/>
                        </a:solidFill>
                        <a:latin typeface="+mn-ea"/>
                        <a:ea typeface="+mn-ea"/>
                        <a:cs typeface="+mn-ea"/>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hMerge="1">
                  <a:txBody>
                    <a:bodyPr/>
                    <a:lstStyle/>
                    <a:p>
                      <a:endParaRPr/>
                    </a:p>
                  </a:txBody>
                  <a:tcPr/>
                </a:tc>
                <a:tc gridSpan="2">
                  <a:txBody>
                    <a:bodyPr/>
                    <a:lstStyle/>
                    <a:p>
                      <a:pPr algn="ctr">
                        <a:buNone/>
                      </a:pPr>
                      <a:r>
                        <a:rPr sz="2400" b="1">
                          <a:solidFill>
                            <a:srgbClr val="FF0000"/>
                          </a:solidFill>
                          <a:latin typeface="+mn-ea"/>
                          <a:ea typeface="+mn-ea"/>
                          <a:cs typeface="+mn-ea"/>
                        </a:rPr>
                        <a:t>70-74歲</a:t>
                      </a:r>
                      <a:endParaRPr sz="2400" b="1" kern="100">
                        <a:solidFill>
                          <a:srgbClr val="FF0000"/>
                        </a:solidFill>
                        <a:latin typeface="+mn-ea"/>
                        <a:ea typeface="+mn-ea"/>
                        <a:cs typeface="+mn-ea"/>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hMerge="1">
                  <a:txBody>
                    <a:bodyPr/>
                    <a:lstStyle/>
                    <a:p>
                      <a:endParaRPr/>
                    </a:p>
                  </a:txBody>
                  <a:tcPr/>
                </a:tc>
                <a:tc gridSpan="2">
                  <a:txBody>
                    <a:bodyPr/>
                    <a:lstStyle/>
                    <a:p>
                      <a:pPr algn="ctr">
                        <a:buNone/>
                      </a:pPr>
                      <a:r>
                        <a:rPr sz="2400" b="1">
                          <a:solidFill>
                            <a:srgbClr val="FF0000"/>
                          </a:solidFill>
                          <a:latin typeface="+mn-ea"/>
                          <a:ea typeface="+mn-ea"/>
                          <a:cs typeface="+mn-ea"/>
                        </a:rPr>
                        <a:t>75-79歲</a:t>
                      </a:r>
                      <a:endParaRPr sz="2400" b="1" kern="100">
                        <a:solidFill>
                          <a:srgbClr val="FF0000"/>
                        </a:solidFill>
                        <a:latin typeface="+mn-ea"/>
                        <a:ea typeface="+mn-ea"/>
                        <a:cs typeface="+mn-ea"/>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hMerge="1">
                  <a:txBody>
                    <a:bodyPr/>
                    <a:lstStyle/>
                    <a:p>
                      <a:endParaRPr/>
                    </a:p>
                  </a:txBody>
                  <a:tcPr/>
                </a:tc>
                <a:tc gridSpan="2">
                  <a:txBody>
                    <a:bodyPr/>
                    <a:lstStyle/>
                    <a:p>
                      <a:pPr algn="ctr">
                        <a:buNone/>
                      </a:pPr>
                      <a:r>
                        <a:rPr sz="2400" b="1">
                          <a:solidFill>
                            <a:srgbClr val="FF0000"/>
                          </a:solidFill>
                          <a:latin typeface="+mn-ea"/>
                          <a:ea typeface="+mn-ea"/>
                          <a:cs typeface="+mn-ea"/>
                        </a:rPr>
                        <a:t>80歲及以上</a:t>
                      </a:r>
                      <a:endParaRPr sz="2400" b="1" kern="100">
                        <a:solidFill>
                          <a:srgbClr val="FF0000"/>
                        </a:solidFill>
                        <a:latin typeface="+mn-ea"/>
                        <a:ea typeface="+mn-ea"/>
                        <a:cs typeface="+mn-ea"/>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hMerge="1">
                  <a:txBody>
                    <a:bodyPr/>
                    <a:lstStyle/>
                    <a:p>
                      <a:endParaRPr/>
                    </a:p>
                  </a:txBody>
                  <a:tcPr/>
                </a:tc>
                <a:extLst>
                  <a:ext uri="{0D108BD9-81ED-4DB2-BD59-A6C34878D82A}">
                    <a16:rowId xmlns:a16="http://schemas.microsoft.com/office/drawing/2014/main" val="10000"/>
                  </a:ext>
                </a:extLst>
              </a:tr>
              <a:tr h="313547">
                <a:tc>
                  <a:txBody>
                    <a:bodyPr/>
                    <a:lstStyle/>
                    <a:p>
                      <a:pPr algn="ctr">
                        <a:buNone/>
                      </a:pPr>
                      <a:r>
                        <a:rPr sz="2400" b="1">
                          <a:solidFill>
                            <a:srgbClr val="FF0000"/>
                          </a:solidFill>
                          <a:latin typeface="+mn-ea"/>
                          <a:ea typeface="+mn-ea"/>
                          <a:cs typeface="+mn-ea"/>
                        </a:rPr>
                        <a:t>男</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latin typeface="+mn-ea"/>
                          <a:ea typeface="+mn-ea"/>
                          <a:cs typeface="+mn-ea"/>
                        </a:rPr>
                        <a:t>女</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latin typeface="+mn-ea"/>
                          <a:ea typeface="+mn-ea"/>
                          <a:cs typeface="+mn-ea"/>
                        </a:rPr>
                        <a:t>男</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latin typeface="+mn-ea"/>
                          <a:ea typeface="+mn-ea"/>
                          <a:cs typeface="+mn-ea"/>
                        </a:rPr>
                        <a:t>女</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latin typeface="+mn-ea"/>
                          <a:ea typeface="+mn-ea"/>
                          <a:cs typeface="+mn-ea"/>
                        </a:rPr>
                        <a:t>男</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latin typeface="+mn-ea"/>
                          <a:ea typeface="+mn-ea"/>
                          <a:cs typeface="+mn-ea"/>
                        </a:rPr>
                        <a:t>女</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latin typeface="+mn-ea"/>
                          <a:ea typeface="+mn-ea"/>
                          <a:cs typeface="+mn-ea"/>
                        </a:rPr>
                        <a:t>男</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latin typeface="+mn-ea"/>
                          <a:ea typeface="+mn-ea"/>
                          <a:cs typeface="+mn-ea"/>
                        </a:rPr>
                        <a:t>女</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latin typeface="+mn-ea"/>
                          <a:ea typeface="+mn-ea"/>
                          <a:cs typeface="+mn-ea"/>
                        </a:rPr>
                        <a:t>男</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latin typeface="+mn-ea"/>
                          <a:ea typeface="+mn-ea"/>
                          <a:cs typeface="+mn-ea"/>
                        </a:rPr>
                        <a:t>女</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latin typeface="+mn-ea"/>
                          <a:ea typeface="+mn-ea"/>
                          <a:cs typeface="+mn-ea"/>
                        </a:rPr>
                        <a:t>男</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latin typeface="+mn-ea"/>
                          <a:ea typeface="+mn-ea"/>
                          <a:cs typeface="+mn-ea"/>
                        </a:rPr>
                        <a:t>女</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latin typeface="+mn-ea"/>
                          <a:ea typeface="+mn-ea"/>
                          <a:cs typeface="+mn-ea"/>
                        </a:rPr>
                        <a:t>男</a:t>
                      </a:r>
                      <a:endParaRPr sz="2400" b="1" kern="10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dirty="0">
                          <a:solidFill>
                            <a:srgbClr val="FF0000"/>
                          </a:solidFill>
                          <a:latin typeface="+mn-ea"/>
                          <a:ea typeface="+mn-ea"/>
                          <a:cs typeface="+mn-ea"/>
                        </a:rPr>
                        <a:t>女</a:t>
                      </a:r>
                      <a:endParaRPr sz="2400" b="1" kern="100" dirty="0">
                        <a:solidFill>
                          <a:srgbClr val="FF0000"/>
                        </a:solidFill>
                        <a:latin typeface="+mn-ea"/>
                        <a:ea typeface="+mn-ea"/>
                        <a:cs typeface="+mn-ea"/>
                      </a:endParaRPr>
                    </a:p>
                  </a:txBody>
                  <a:tcPr marL="17780" marR="17780" marT="0" marB="0" anchor="b">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extLst>
                  <a:ext uri="{0D108BD9-81ED-4DB2-BD59-A6C34878D82A}">
                    <a16:rowId xmlns:a16="http://schemas.microsoft.com/office/drawing/2014/main" val="10001"/>
                  </a:ext>
                </a:extLst>
              </a:tr>
            </a:tbl>
          </a:graphicData>
        </a:graphic>
      </p:graphicFrame>
      <p:graphicFrame>
        <p:nvGraphicFramePr>
          <p:cNvPr id="28" name="表格 7"/>
          <p:cNvGraphicFramePr/>
          <p:nvPr/>
        </p:nvGraphicFramePr>
        <p:xfrm>
          <a:off x="152412" y="982828"/>
          <a:ext cx="11866866" cy="1028747"/>
        </p:xfrm>
        <a:graphic>
          <a:graphicData uri="http://schemas.openxmlformats.org/drawingml/2006/table">
            <a:tbl>
              <a:tblPr>
                <a:tableStyleId>{5C22544A-7EE6-4342-B048-85BDC9FD1C3A}</a:tableStyleId>
              </a:tblPr>
              <a:tblGrid>
                <a:gridCol w="382802">
                  <a:extLst>
                    <a:ext uri="{9D8B030D-6E8A-4147-A177-3AD203B41FA5}">
                      <a16:colId xmlns:a16="http://schemas.microsoft.com/office/drawing/2014/main" val="20000"/>
                    </a:ext>
                  </a:extLst>
                </a:gridCol>
                <a:gridCol w="382802">
                  <a:extLst>
                    <a:ext uri="{9D8B030D-6E8A-4147-A177-3AD203B41FA5}">
                      <a16:colId xmlns:a16="http://schemas.microsoft.com/office/drawing/2014/main" val="20001"/>
                    </a:ext>
                  </a:extLst>
                </a:gridCol>
                <a:gridCol w="382802">
                  <a:extLst>
                    <a:ext uri="{9D8B030D-6E8A-4147-A177-3AD203B41FA5}">
                      <a16:colId xmlns:a16="http://schemas.microsoft.com/office/drawing/2014/main" val="20002"/>
                    </a:ext>
                  </a:extLst>
                </a:gridCol>
                <a:gridCol w="332422">
                  <a:extLst>
                    <a:ext uri="{9D8B030D-6E8A-4147-A177-3AD203B41FA5}">
                      <a16:colId xmlns:a16="http://schemas.microsoft.com/office/drawing/2014/main" val="20003"/>
                    </a:ext>
                  </a:extLst>
                </a:gridCol>
                <a:gridCol w="332422">
                  <a:extLst>
                    <a:ext uri="{9D8B030D-6E8A-4147-A177-3AD203B41FA5}">
                      <a16:colId xmlns:a16="http://schemas.microsoft.com/office/drawing/2014/main" val="20004"/>
                    </a:ext>
                  </a:extLst>
                </a:gridCol>
                <a:gridCol w="278308">
                  <a:extLst>
                    <a:ext uri="{9D8B030D-6E8A-4147-A177-3AD203B41FA5}">
                      <a16:colId xmlns:a16="http://schemas.microsoft.com/office/drawing/2014/main" val="20005"/>
                    </a:ext>
                  </a:extLst>
                </a:gridCol>
                <a:gridCol w="278308">
                  <a:extLst>
                    <a:ext uri="{9D8B030D-6E8A-4147-A177-3AD203B41FA5}">
                      <a16:colId xmlns:a16="http://schemas.microsoft.com/office/drawing/2014/main" val="20006"/>
                    </a:ext>
                  </a:extLst>
                </a:gridCol>
                <a:gridCol w="278308">
                  <a:extLst>
                    <a:ext uri="{9D8B030D-6E8A-4147-A177-3AD203B41FA5}">
                      <a16:colId xmlns:a16="http://schemas.microsoft.com/office/drawing/2014/main" val="20007"/>
                    </a:ext>
                  </a:extLst>
                </a:gridCol>
                <a:gridCol w="278308">
                  <a:extLst>
                    <a:ext uri="{9D8B030D-6E8A-4147-A177-3AD203B41FA5}">
                      <a16:colId xmlns:a16="http://schemas.microsoft.com/office/drawing/2014/main" val="20008"/>
                    </a:ext>
                  </a:extLst>
                </a:gridCol>
                <a:gridCol w="278308">
                  <a:extLst>
                    <a:ext uri="{9D8B030D-6E8A-4147-A177-3AD203B41FA5}">
                      <a16:colId xmlns:a16="http://schemas.microsoft.com/office/drawing/2014/main" val="20009"/>
                    </a:ext>
                  </a:extLst>
                </a:gridCol>
                <a:gridCol w="278308">
                  <a:extLst>
                    <a:ext uri="{9D8B030D-6E8A-4147-A177-3AD203B41FA5}">
                      <a16:colId xmlns:a16="http://schemas.microsoft.com/office/drawing/2014/main" val="20010"/>
                    </a:ext>
                  </a:extLst>
                </a:gridCol>
                <a:gridCol w="278308">
                  <a:extLst>
                    <a:ext uri="{9D8B030D-6E8A-4147-A177-3AD203B41FA5}">
                      <a16:colId xmlns:a16="http://schemas.microsoft.com/office/drawing/2014/main" val="20011"/>
                    </a:ext>
                  </a:extLst>
                </a:gridCol>
                <a:gridCol w="278308">
                  <a:extLst>
                    <a:ext uri="{9D8B030D-6E8A-4147-A177-3AD203B41FA5}">
                      <a16:colId xmlns:a16="http://schemas.microsoft.com/office/drawing/2014/main" val="20012"/>
                    </a:ext>
                  </a:extLst>
                </a:gridCol>
                <a:gridCol w="278308">
                  <a:extLst>
                    <a:ext uri="{9D8B030D-6E8A-4147-A177-3AD203B41FA5}">
                      <a16:colId xmlns:a16="http://schemas.microsoft.com/office/drawing/2014/main" val="20013"/>
                    </a:ext>
                  </a:extLst>
                </a:gridCol>
                <a:gridCol w="278308">
                  <a:extLst>
                    <a:ext uri="{9D8B030D-6E8A-4147-A177-3AD203B41FA5}">
                      <a16:colId xmlns:a16="http://schemas.microsoft.com/office/drawing/2014/main" val="20014"/>
                    </a:ext>
                  </a:extLst>
                </a:gridCol>
                <a:gridCol w="278308">
                  <a:extLst>
                    <a:ext uri="{9D8B030D-6E8A-4147-A177-3AD203B41FA5}">
                      <a16:colId xmlns:a16="http://schemas.microsoft.com/office/drawing/2014/main" val="20015"/>
                    </a:ext>
                  </a:extLst>
                </a:gridCol>
                <a:gridCol w="278308">
                  <a:extLst>
                    <a:ext uri="{9D8B030D-6E8A-4147-A177-3AD203B41FA5}">
                      <a16:colId xmlns:a16="http://schemas.microsoft.com/office/drawing/2014/main" val="20016"/>
                    </a:ext>
                  </a:extLst>
                </a:gridCol>
                <a:gridCol w="278308">
                  <a:extLst>
                    <a:ext uri="{9D8B030D-6E8A-4147-A177-3AD203B41FA5}">
                      <a16:colId xmlns:a16="http://schemas.microsoft.com/office/drawing/2014/main" val="20017"/>
                    </a:ext>
                  </a:extLst>
                </a:gridCol>
                <a:gridCol w="278308">
                  <a:extLst>
                    <a:ext uri="{9D8B030D-6E8A-4147-A177-3AD203B41FA5}">
                      <a16:colId xmlns:a16="http://schemas.microsoft.com/office/drawing/2014/main" val="20018"/>
                    </a:ext>
                  </a:extLst>
                </a:gridCol>
                <a:gridCol w="427122">
                  <a:extLst>
                    <a:ext uri="{9D8B030D-6E8A-4147-A177-3AD203B41FA5}">
                      <a16:colId xmlns:a16="http://schemas.microsoft.com/office/drawing/2014/main" val="20019"/>
                    </a:ext>
                  </a:extLst>
                </a:gridCol>
                <a:gridCol w="427122">
                  <a:extLst>
                    <a:ext uri="{9D8B030D-6E8A-4147-A177-3AD203B41FA5}">
                      <a16:colId xmlns:a16="http://schemas.microsoft.com/office/drawing/2014/main" val="20020"/>
                    </a:ext>
                  </a:extLst>
                </a:gridCol>
                <a:gridCol w="427122">
                  <a:extLst>
                    <a:ext uri="{9D8B030D-6E8A-4147-A177-3AD203B41FA5}">
                      <a16:colId xmlns:a16="http://schemas.microsoft.com/office/drawing/2014/main" val="20021"/>
                    </a:ext>
                  </a:extLst>
                </a:gridCol>
                <a:gridCol w="427122">
                  <a:extLst>
                    <a:ext uri="{9D8B030D-6E8A-4147-A177-3AD203B41FA5}">
                      <a16:colId xmlns:a16="http://schemas.microsoft.com/office/drawing/2014/main" val="20022"/>
                    </a:ext>
                  </a:extLst>
                </a:gridCol>
                <a:gridCol w="427122">
                  <a:extLst>
                    <a:ext uri="{9D8B030D-6E8A-4147-A177-3AD203B41FA5}">
                      <a16:colId xmlns:a16="http://schemas.microsoft.com/office/drawing/2014/main" val="20023"/>
                    </a:ext>
                  </a:extLst>
                </a:gridCol>
                <a:gridCol w="427122">
                  <a:extLst>
                    <a:ext uri="{9D8B030D-6E8A-4147-A177-3AD203B41FA5}">
                      <a16:colId xmlns:a16="http://schemas.microsoft.com/office/drawing/2014/main" val="20024"/>
                    </a:ext>
                  </a:extLst>
                </a:gridCol>
                <a:gridCol w="427122">
                  <a:extLst>
                    <a:ext uri="{9D8B030D-6E8A-4147-A177-3AD203B41FA5}">
                      <a16:colId xmlns:a16="http://schemas.microsoft.com/office/drawing/2014/main" val="20025"/>
                    </a:ext>
                  </a:extLst>
                </a:gridCol>
                <a:gridCol w="427122">
                  <a:extLst>
                    <a:ext uri="{9D8B030D-6E8A-4147-A177-3AD203B41FA5}">
                      <a16:colId xmlns:a16="http://schemas.microsoft.com/office/drawing/2014/main" val="20026"/>
                    </a:ext>
                  </a:extLst>
                </a:gridCol>
                <a:gridCol w="685082">
                  <a:extLst>
                    <a:ext uri="{9D8B030D-6E8A-4147-A177-3AD203B41FA5}">
                      <a16:colId xmlns:a16="http://schemas.microsoft.com/office/drawing/2014/main" val="20027"/>
                    </a:ext>
                  </a:extLst>
                </a:gridCol>
                <a:gridCol w="685082">
                  <a:extLst>
                    <a:ext uri="{9D8B030D-6E8A-4147-A177-3AD203B41FA5}">
                      <a16:colId xmlns:a16="http://schemas.microsoft.com/office/drawing/2014/main" val="20028"/>
                    </a:ext>
                  </a:extLst>
                </a:gridCol>
                <a:gridCol w="685082">
                  <a:extLst>
                    <a:ext uri="{9D8B030D-6E8A-4147-A177-3AD203B41FA5}">
                      <a16:colId xmlns:a16="http://schemas.microsoft.com/office/drawing/2014/main" val="20029"/>
                    </a:ext>
                  </a:extLst>
                </a:gridCol>
                <a:gridCol w="685082">
                  <a:extLst>
                    <a:ext uri="{9D8B030D-6E8A-4147-A177-3AD203B41FA5}">
                      <a16:colId xmlns:a16="http://schemas.microsoft.com/office/drawing/2014/main" val="20030"/>
                    </a:ext>
                  </a:extLst>
                </a:gridCol>
              </a:tblGrid>
              <a:tr h="662987">
                <a:tc rowSpan="2">
                  <a:txBody>
                    <a:bodyPr/>
                    <a:lstStyle/>
                    <a:p>
                      <a:pPr algn="ctr">
                        <a:buNone/>
                      </a:pPr>
                      <a:r>
                        <a:rPr sz="1600">
                          <a:solidFill>
                            <a:schemeClr val="bg1">
                              <a:lumMod val="65000"/>
                            </a:schemeClr>
                          </a:solidFill>
                        </a:rPr>
                        <a:t>學年度 </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lstStyle/>
                    <a:p>
                      <a:pPr algn="ctr">
                        <a:buNone/>
                      </a:pPr>
                      <a:r>
                        <a:rPr sz="1600">
                          <a:solidFill>
                            <a:schemeClr val="bg1">
                              <a:lumMod val="65000"/>
                            </a:schemeClr>
                          </a:solidFill>
                        </a:rPr>
                        <a:t>學制</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rowSpan="2">
                  <a:txBody>
                    <a:bodyPr/>
                    <a:lstStyle/>
                    <a:p>
                      <a:pPr algn="ctr">
                        <a:buNone/>
                      </a:pPr>
                      <a:r>
                        <a:rPr sz="1600">
                          <a:solidFill>
                            <a:schemeClr val="bg1">
                              <a:lumMod val="65000"/>
                            </a:schemeClr>
                          </a:solidFill>
                        </a:rPr>
                        <a:t>年級　</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gridSpan="2">
                  <a:txBody>
                    <a:bodyPr/>
                    <a:lstStyle/>
                    <a:p>
                      <a:pPr algn="ctr">
                        <a:buNone/>
                      </a:pPr>
                      <a:r>
                        <a:rPr sz="1600">
                          <a:solidFill>
                            <a:schemeClr val="bg1">
                              <a:lumMod val="65000"/>
                            </a:schemeClr>
                          </a:solidFill>
                        </a:rPr>
                        <a:t>15歲以下</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gridSpan="2">
                  <a:txBody>
                    <a:bodyPr/>
                    <a:lstStyle/>
                    <a:p>
                      <a:pPr algn="ctr">
                        <a:buNone/>
                      </a:pPr>
                      <a:r>
                        <a:rPr sz="1600">
                          <a:solidFill>
                            <a:schemeClr val="bg1">
                              <a:lumMod val="65000"/>
                            </a:schemeClr>
                          </a:solidFill>
                        </a:rPr>
                        <a:t>16歲</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gridSpan="2">
                  <a:txBody>
                    <a:bodyPr/>
                    <a:lstStyle/>
                    <a:p>
                      <a:pPr algn="ctr">
                        <a:buNone/>
                      </a:pPr>
                      <a:r>
                        <a:rPr sz="1600">
                          <a:solidFill>
                            <a:schemeClr val="bg1">
                              <a:lumMod val="65000"/>
                            </a:schemeClr>
                          </a:solidFill>
                        </a:rPr>
                        <a:t>17歲</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gridSpan="2">
                  <a:txBody>
                    <a:bodyPr/>
                    <a:lstStyle/>
                    <a:p>
                      <a:pPr algn="ctr">
                        <a:buNone/>
                      </a:pPr>
                      <a:r>
                        <a:rPr sz="1600">
                          <a:solidFill>
                            <a:schemeClr val="bg1">
                              <a:lumMod val="65000"/>
                            </a:schemeClr>
                          </a:solidFill>
                        </a:rPr>
                        <a:t>18歲</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gridSpan="2">
                  <a:txBody>
                    <a:bodyPr/>
                    <a:lstStyle/>
                    <a:p>
                      <a:pPr algn="ctr">
                        <a:buNone/>
                      </a:pPr>
                      <a:r>
                        <a:rPr sz="1600">
                          <a:solidFill>
                            <a:schemeClr val="bg1">
                              <a:lumMod val="65000"/>
                            </a:schemeClr>
                          </a:solidFill>
                        </a:rPr>
                        <a:t>19歲</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gridSpan="2">
                  <a:txBody>
                    <a:bodyPr/>
                    <a:lstStyle/>
                    <a:p>
                      <a:pPr algn="ctr">
                        <a:buNone/>
                      </a:pPr>
                      <a:r>
                        <a:rPr sz="1600">
                          <a:solidFill>
                            <a:schemeClr val="bg1">
                              <a:lumMod val="65000"/>
                            </a:schemeClr>
                          </a:solidFill>
                        </a:rPr>
                        <a:t>20歲</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gridSpan="2">
                  <a:txBody>
                    <a:bodyPr/>
                    <a:lstStyle/>
                    <a:p>
                      <a:pPr algn="ctr">
                        <a:buNone/>
                      </a:pPr>
                      <a:r>
                        <a:rPr sz="1600">
                          <a:solidFill>
                            <a:schemeClr val="bg1">
                              <a:lumMod val="65000"/>
                            </a:schemeClr>
                          </a:solidFill>
                        </a:rPr>
                        <a:t>21歲</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gridSpan="2">
                  <a:txBody>
                    <a:bodyPr/>
                    <a:lstStyle/>
                    <a:p>
                      <a:pPr algn="ctr">
                        <a:buNone/>
                      </a:pPr>
                      <a:r>
                        <a:rPr sz="1600">
                          <a:solidFill>
                            <a:schemeClr val="bg1">
                              <a:lumMod val="65000"/>
                            </a:schemeClr>
                          </a:solidFill>
                        </a:rPr>
                        <a:t>… </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gridSpan="2">
                  <a:txBody>
                    <a:bodyPr/>
                    <a:lstStyle/>
                    <a:p>
                      <a:pPr algn="ctr">
                        <a:buNone/>
                      </a:pPr>
                      <a:r>
                        <a:rPr sz="1600">
                          <a:solidFill>
                            <a:schemeClr val="bg1">
                              <a:lumMod val="65000"/>
                            </a:schemeClr>
                          </a:solidFill>
                        </a:rPr>
                        <a:t>30-34歲</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gridSpan="2">
                  <a:txBody>
                    <a:bodyPr/>
                    <a:lstStyle/>
                    <a:p>
                      <a:pPr algn="ctr">
                        <a:buNone/>
                      </a:pPr>
                      <a:r>
                        <a:rPr sz="1600">
                          <a:solidFill>
                            <a:schemeClr val="bg1">
                              <a:lumMod val="65000"/>
                            </a:schemeClr>
                          </a:solidFill>
                        </a:rPr>
                        <a:t>35-39歲</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gridSpan="2">
                  <a:txBody>
                    <a:bodyPr/>
                    <a:lstStyle/>
                    <a:p>
                      <a:pPr algn="ctr">
                        <a:buNone/>
                      </a:pPr>
                      <a:r>
                        <a:rPr sz="1600">
                          <a:solidFill>
                            <a:schemeClr val="bg1">
                              <a:lumMod val="65000"/>
                            </a:schemeClr>
                          </a:solidFill>
                        </a:rPr>
                        <a:t>40-44歲</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gridSpan="2">
                  <a:txBody>
                    <a:bodyPr/>
                    <a:lstStyle/>
                    <a:p>
                      <a:pPr algn="ctr">
                        <a:buNone/>
                      </a:pPr>
                      <a:r>
                        <a:rPr sz="1600">
                          <a:solidFill>
                            <a:schemeClr val="bg1">
                              <a:lumMod val="65000"/>
                            </a:schemeClr>
                          </a:solidFill>
                        </a:rPr>
                        <a:t>45-49歲</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381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gridSpan="2">
                  <a:txBody>
                    <a:bodyPr/>
                    <a:lstStyle/>
                    <a:p>
                      <a:pPr algn="ctr">
                        <a:buNone/>
                      </a:pPr>
                      <a:r>
                        <a:rPr sz="2400" b="1">
                          <a:solidFill>
                            <a:srgbClr val="FF0000"/>
                          </a:solidFill>
                        </a:rPr>
                        <a:t>50-59歲</a:t>
                      </a:r>
                      <a:endParaRPr sz="2400" b="1" kern="100">
                        <a:solidFill>
                          <a:srgbClr val="FF0000"/>
                        </a:solidFill>
                        <a:latin typeface="Times New Roman"/>
                        <a:ea typeface="Times New Roman"/>
                        <a:cs typeface="Times New Roman"/>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hMerge="1">
                  <a:txBody>
                    <a:bodyPr/>
                    <a:lstStyle/>
                    <a:p>
                      <a:endParaRPr/>
                    </a:p>
                  </a:txBody>
                  <a:tcPr/>
                </a:tc>
                <a:tc gridSpan="2">
                  <a:txBody>
                    <a:bodyPr/>
                    <a:lstStyle/>
                    <a:p>
                      <a:pPr algn="ctr">
                        <a:buNone/>
                      </a:pPr>
                      <a:r>
                        <a:rPr sz="2400" b="1">
                          <a:solidFill>
                            <a:srgbClr val="FF0000"/>
                          </a:solidFill>
                        </a:rPr>
                        <a:t>60歲以上</a:t>
                      </a:r>
                      <a:endParaRPr sz="2400" b="1" kern="100">
                        <a:solidFill>
                          <a:srgbClr val="FF0000"/>
                        </a:solidFill>
                        <a:latin typeface="Times New Roman"/>
                        <a:ea typeface="Times New Roman"/>
                        <a:cs typeface="Times New Roman"/>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hMerge="1">
                  <a:txBody>
                    <a:bodyPr/>
                    <a:lstStyle/>
                    <a:p>
                      <a:endParaRPr/>
                    </a:p>
                  </a:txBody>
                  <a:tcPr/>
                </a:tc>
                <a:extLst>
                  <a:ext uri="{0D108BD9-81ED-4DB2-BD59-A6C34878D82A}">
                    <a16:rowId xmlns:a16="http://schemas.microsoft.com/office/drawing/2014/main" val="10000"/>
                  </a:ext>
                </a:extLst>
              </a:tr>
              <a:tr h="331494">
                <a:tc vMerge="1">
                  <a:txBody>
                    <a:bodyPr/>
                    <a:lstStyle/>
                    <a:p>
                      <a:endParaRPr/>
                    </a:p>
                  </a:txBody>
                  <a:tcPr/>
                </a:tc>
                <a:tc vMerge="1">
                  <a:txBody>
                    <a:bodyPr/>
                    <a:lstStyle/>
                    <a:p>
                      <a:endParaRPr/>
                    </a:p>
                  </a:txBody>
                  <a:tcPr/>
                </a:tc>
                <a:tc vMerge="1">
                  <a:txBody>
                    <a:bodyPr/>
                    <a:lstStyle/>
                    <a:p>
                      <a:endParaRPr/>
                    </a:p>
                  </a:txBody>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女</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女</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女</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女</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女</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女</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女</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女</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女</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女</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男</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1600">
                          <a:solidFill>
                            <a:schemeClr val="bg1">
                              <a:lumMod val="65000"/>
                            </a:schemeClr>
                          </a:solidFill>
                        </a:rPr>
                        <a:t>女</a:t>
                      </a:r>
                      <a:endParaRPr sz="1600" kern="100">
                        <a:solidFill>
                          <a:schemeClr val="bg1">
                            <a:lumMod val="65000"/>
                          </a:schemeClr>
                        </a:solidFill>
                        <a:latin typeface="Times New Roman"/>
                        <a:ea typeface="Times New Roman"/>
                        <a:cs typeface="Times New Roman"/>
                      </a:endParaRPr>
                    </a:p>
                  </a:txBody>
                  <a:tcPr marL="17780" marR="17780" marT="0" marB="0" anchor="ctr">
                    <a:lnL w="12700" cmpd="sng">
                      <a:solidFill>
                        <a:schemeClr val="tx1"/>
                      </a:solidFill>
                      <a:prstDash val="solid"/>
                    </a:lnL>
                    <a:lnR w="381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pPr algn="ctr">
                        <a:buNone/>
                      </a:pPr>
                      <a:r>
                        <a:rPr sz="2400" b="1">
                          <a:solidFill>
                            <a:srgbClr val="FF0000"/>
                          </a:solidFill>
                        </a:rPr>
                        <a:t>男</a:t>
                      </a:r>
                      <a:endParaRPr sz="2400" b="1" kern="100">
                        <a:solidFill>
                          <a:srgbClr val="FF0000"/>
                        </a:solidFill>
                        <a:latin typeface="Times New Roman"/>
                        <a:ea typeface="Times New Roman"/>
                        <a:cs typeface="Times New Roman"/>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rPr>
                        <a:t>女</a:t>
                      </a:r>
                      <a:endParaRPr sz="2400" b="1" kern="100">
                        <a:solidFill>
                          <a:srgbClr val="FF0000"/>
                        </a:solidFill>
                        <a:latin typeface="Times New Roman"/>
                        <a:ea typeface="Times New Roman"/>
                        <a:cs typeface="Times New Roman"/>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rPr>
                        <a:t>男</a:t>
                      </a:r>
                      <a:endParaRPr sz="2400" b="1" kern="100">
                        <a:solidFill>
                          <a:srgbClr val="FF0000"/>
                        </a:solidFill>
                        <a:latin typeface="Times New Roman"/>
                        <a:ea typeface="Times New Roman"/>
                        <a:cs typeface="Times New Roman"/>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tc>
                  <a:txBody>
                    <a:bodyPr/>
                    <a:lstStyle/>
                    <a:p>
                      <a:pPr algn="ctr">
                        <a:buNone/>
                      </a:pPr>
                      <a:r>
                        <a:rPr sz="2400" b="1">
                          <a:solidFill>
                            <a:srgbClr val="FF0000"/>
                          </a:solidFill>
                        </a:rPr>
                        <a:t>女</a:t>
                      </a:r>
                      <a:endParaRPr sz="2400" b="1" kern="100">
                        <a:solidFill>
                          <a:srgbClr val="FF0000"/>
                        </a:solidFill>
                        <a:latin typeface="Times New Roman"/>
                        <a:ea typeface="Times New Roman"/>
                        <a:cs typeface="Times New Roman"/>
                      </a:endParaRPr>
                    </a:p>
                  </a:txBody>
                  <a:tcPr marL="17780" marR="17780" marT="0" marB="0" anchor="ctr">
                    <a:lnL w="38100" cmpd="sng">
                      <a:solidFill>
                        <a:schemeClr val="tx1"/>
                      </a:solidFill>
                      <a:prstDash val="solid"/>
                    </a:lnL>
                    <a:lnR w="38100" cmpd="sng">
                      <a:solidFill>
                        <a:schemeClr val="tx1"/>
                      </a:solidFill>
                      <a:prstDash val="solid"/>
                    </a:lnR>
                    <a:lnT w="38100" cmpd="sng">
                      <a:solidFill>
                        <a:schemeClr val="tx1"/>
                      </a:solidFill>
                      <a:prstDash val="solid"/>
                    </a:lnT>
                    <a:lnB w="38100" cmpd="sng">
                      <a:solidFill>
                        <a:schemeClr val="tx1"/>
                      </a:solidFill>
                      <a:prstDash val="solid"/>
                    </a:lnB>
                    <a:solidFill>
                      <a:srgbClr val="FFF176"/>
                    </a:solidFill>
                  </a:tcPr>
                </a:tc>
                <a:extLst>
                  <a:ext uri="{0D108BD9-81ED-4DB2-BD59-A6C34878D82A}">
                    <a16:rowId xmlns:a16="http://schemas.microsoft.com/office/drawing/2014/main" val="10001"/>
                  </a:ext>
                </a:extLst>
              </a:tr>
            </a:tbl>
          </a:graphicData>
        </a:graphic>
      </p:graphicFrame>
      <p:sp>
        <p:nvSpPr>
          <p:cNvPr id="9" name="箭號: 向下 8">
            <a:extLst>
              <a:ext uri="{FF2B5EF4-FFF2-40B4-BE49-F238E27FC236}">
                <a16:creationId xmlns:a16="http://schemas.microsoft.com/office/drawing/2014/main" id="{ED30DCEA-B16E-4427-9439-2DB475919968}"/>
              </a:ext>
            </a:extLst>
          </p:cNvPr>
          <p:cNvSpPr>
            <a:spLocks noGrp="1"/>
          </p:cNvSpPr>
          <p:nvPr/>
        </p:nvSpPr>
        <p:spPr>
          <a:xfrm>
            <a:off x="10228385" y="2172954"/>
            <a:ext cx="879230" cy="521171"/>
          </a:xfrm>
          <a:prstGeom prst="downArrow">
            <a:avLst/>
          </a:prstGeom>
          <a:solidFill>
            <a:srgbClr val="F4A300"/>
          </a:solidFill>
          <a:ln>
            <a:solidFill>
              <a:srgbClr val="444444"/>
            </a:solidFill>
          </a:ln>
        </p:spPr>
        <p:style>
          <a:lnRef idx="0">
            <a:schemeClr val="accent4"/>
          </a:lnRef>
          <a:fillRef idx="3">
            <a:schemeClr val="accent4"/>
          </a:fillRef>
          <a:effectRef idx="3">
            <a:schemeClr val="accent4"/>
          </a:effectRef>
          <a:fontRef idx="minor">
            <a:schemeClr val="lt1"/>
          </a:fontRef>
        </p:style>
        <p:txBody>
          <a:bodyPr anchor="ctr"/>
          <a:lstStyle/>
          <a:p>
            <a:pPr algn="ctr">
              <a:buNone/>
            </a:pPr>
            <a:endParaRPr/>
          </a:p>
        </p:txBody>
      </p:sp>
      <p:sp>
        <p:nvSpPr>
          <p:cNvPr id="10" name="內容版面配置區 4">
            <a:extLst>
              <a:ext uri="{FF2B5EF4-FFF2-40B4-BE49-F238E27FC236}">
                <a16:creationId xmlns:a16="http://schemas.microsoft.com/office/drawing/2014/main" id="{A68889E5-CCD8-49A2-9D55-A56AD5C131DC}"/>
              </a:ext>
            </a:extLst>
          </p:cNvPr>
          <p:cNvSpPr>
            <a:spLocks noGrp="1"/>
          </p:cNvSpPr>
          <p:nvPr/>
        </p:nvSpPr>
        <p:spPr>
          <a:xfrm>
            <a:off x="1961805" y="4349484"/>
            <a:ext cx="9809018" cy="1246805"/>
          </a:xfrm>
          <a:prstGeom prst="rect">
            <a:avLst/>
          </a:prstGeom>
          <a:solidFill>
            <a:srgbClr val="EEF3E8"/>
          </a:solidFill>
        </p:spPr>
        <p:txBody>
          <a:bodyPr vert="horz" lIns="91440" tIns="45720" rIns="91440" bIns="45720">
            <a:normAutofit lnSpcReduction="10000"/>
          </a:bodyPr>
          <a:lstStyle>
            <a:lvl1pPr marL="228584" indent="-228584" algn="l" defTabSz="914332">
              <a:lnSpc>
                <a:spcPct val="100000"/>
              </a:lnSpc>
              <a:spcBef>
                <a:spcPts val="1000"/>
              </a:spcBef>
              <a:buFont typeface="Wingdings"/>
              <a:buChar char="u"/>
              <a:defRPr sz="2400" kern="1200" baseline="0">
                <a:solidFill>
                  <a:schemeClr val="tx1"/>
                </a:solidFill>
                <a:latin typeface="Arial"/>
                <a:ea typeface="Arial"/>
                <a:cs typeface="Arial"/>
              </a:defRPr>
            </a:lvl1pPr>
            <a:lvl2pPr marL="685750" indent="-228584" algn="l" defTabSz="914332">
              <a:lnSpc>
                <a:spcPct val="100000"/>
              </a:lnSpc>
              <a:spcBef>
                <a:spcPts val="500"/>
              </a:spcBef>
              <a:buFont typeface="Arial"/>
              <a:buChar char="•"/>
              <a:defRPr sz="2400" kern="1200" baseline="0">
                <a:solidFill>
                  <a:schemeClr val="tx1"/>
                </a:solidFill>
                <a:latin typeface="Arial"/>
                <a:ea typeface="Arial"/>
                <a:cs typeface="Arial"/>
              </a:defRPr>
            </a:lvl2pPr>
            <a:lvl3pPr marL="1142914" indent="-228584" algn="l" defTabSz="914332">
              <a:lnSpc>
                <a:spcPct val="100000"/>
              </a:lnSpc>
              <a:spcBef>
                <a:spcPts val="500"/>
              </a:spcBef>
              <a:buFont typeface="Arial"/>
              <a:buChar char="•"/>
              <a:defRPr sz="2000" kern="1200" baseline="0">
                <a:solidFill>
                  <a:schemeClr val="tx1"/>
                </a:solidFill>
                <a:latin typeface="Arial"/>
                <a:ea typeface="Arial"/>
                <a:cs typeface="Arial"/>
              </a:defRPr>
            </a:lvl3pPr>
            <a:lvl4pPr marL="1600080" indent="-228584" algn="l" defTabSz="914332">
              <a:lnSpc>
                <a:spcPct val="100000"/>
              </a:lnSpc>
              <a:spcBef>
                <a:spcPts val="500"/>
              </a:spcBef>
              <a:buFont typeface="Arial"/>
              <a:buChar char="•"/>
              <a:defRPr sz="1800" kern="1200" baseline="0">
                <a:solidFill>
                  <a:schemeClr val="tx1"/>
                </a:solidFill>
                <a:latin typeface="Arial"/>
                <a:ea typeface="Arial"/>
                <a:cs typeface="Arial"/>
              </a:defRPr>
            </a:lvl4pPr>
            <a:lvl5pPr marL="2057247" indent="-228584" algn="l" defTabSz="914332">
              <a:lnSpc>
                <a:spcPct val="100000"/>
              </a:lnSpc>
              <a:spcBef>
                <a:spcPts val="500"/>
              </a:spcBef>
              <a:buFont typeface="Arial"/>
              <a:buChar char="•"/>
              <a:defRPr sz="1800" kern="1200" baseline="0">
                <a:solidFill>
                  <a:schemeClr val="tx1"/>
                </a:solidFill>
                <a:latin typeface="Arial"/>
                <a:ea typeface="Arial"/>
                <a:cs typeface="Arial"/>
              </a:defRPr>
            </a:lvl5pPr>
            <a:lvl6pPr marL="2514412" indent="-228584" algn="l" defTabSz="914332">
              <a:lnSpc>
                <a:spcPct val="90000"/>
              </a:lnSpc>
              <a:spcBef>
                <a:spcPts val="500"/>
              </a:spcBef>
              <a:buFont typeface="Arial"/>
              <a:buChar char="•"/>
              <a:defRPr sz="1800" kern="1200">
                <a:solidFill>
                  <a:schemeClr val="tx1"/>
                </a:solidFill>
                <a:latin typeface="+mn-lt"/>
                <a:ea typeface="+mn-lt"/>
                <a:cs typeface="+mn-lt"/>
              </a:defRPr>
            </a:lvl6pPr>
            <a:lvl7pPr marL="2971578" indent="-228584" algn="l" defTabSz="914332">
              <a:lnSpc>
                <a:spcPct val="90000"/>
              </a:lnSpc>
              <a:spcBef>
                <a:spcPts val="500"/>
              </a:spcBef>
              <a:buFont typeface="Arial"/>
              <a:buChar char="•"/>
              <a:defRPr sz="1800" kern="1200">
                <a:solidFill>
                  <a:schemeClr val="tx1"/>
                </a:solidFill>
                <a:latin typeface="+mn-lt"/>
                <a:ea typeface="+mn-lt"/>
                <a:cs typeface="+mn-lt"/>
              </a:defRPr>
            </a:lvl7pPr>
            <a:lvl8pPr marL="3428744" indent="-228584" algn="l" defTabSz="914332">
              <a:lnSpc>
                <a:spcPct val="90000"/>
              </a:lnSpc>
              <a:spcBef>
                <a:spcPts val="500"/>
              </a:spcBef>
              <a:buFont typeface="Arial"/>
              <a:buChar char="•"/>
              <a:defRPr sz="1800" kern="1200">
                <a:solidFill>
                  <a:schemeClr val="tx1"/>
                </a:solidFill>
                <a:latin typeface="+mn-lt"/>
                <a:ea typeface="+mn-lt"/>
                <a:cs typeface="+mn-lt"/>
              </a:defRPr>
            </a:lvl8pPr>
            <a:lvl9pPr marL="3885910" indent="-228584" algn="l" defTabSz="914332">
              <a:lnSpc>
                <a:spcPct val="90000"/>
              </a:lnSpc>
              <a:spcBef>
                <a:spcPts val="500"/>
              </a:spcBef>
              <a:buFont typeface="Arial"/>
              <a:buChar char="•"/>
              <a:defRPr sz="1800" kern="1200">
                <a:solidFill>
                  <a:schemeClr val="tx1"/>
                </a:solidFill>
                <a:latin typeface="+mn-lt"/>
                <a:ea typeface="+mn-lt"/>
                <a:cs typeface="+mn-lt"/>
              </a:defRPr>
            </a:lvl9pPr>
          </a:lstStyle>
          <a:p>
            <a:pPr marL="0" indent="0">
              <a:lnSpc>
                <a:spcPct val="110000"/>
              </a:lnSpc>
              <a:spcBef>
                <a:spcPts val="600"/>
              </a:spcBef>
              <a:buFont typeface="Wingdings"/>
              <a:buNone/>
            </a:pPr>
            <a:r>
              <a:rPr b="1">
                <a:solidFill>
                  <a:srgbClr val="4A4842"/>
                </a:solidFill>
                <a:latin typeface="微軟正黑體"/>
                <a:ea typeface="微軟正黑體"/>
                <a:cs typeface="微軟正黑體"/>
              </a:rPr>
              <a:t>原「50–59歲、60歲以上」</a:t>
            </a:r>
            <a:br/>
            <a:r>
              <a:t>改為「50–54歲、55–59歲、60–64歲、65–69歲、70–74歲、75–79歲、80歲以上」，</a:t>
            </a:r>
            <a:r>
              <a:rPr b="1"/>
              <a:t>共7區間</a:t>
            </a:r>
            <a:r>
              <a:t>。</a:t>
            </a:r>
            <a:endParaRPr kern="100">
              <a:solidFill>
                <a:srgbClr val="4A4842"/>
              </a:solidFill>
              <a:latin typeface="微軟正黑體"/>
              <a:ea typeface="微軟正黑體"/>
              <a:cs typeface="微軟正黑體"/>
            </a:endParaRPr>
          </a:p>
        </p:txBody>
      </p:sp>
      <p:sp>
        <p:nvSpPr>
          <p:cNvPr id="13" name="Rectangle 2">
            <a:extLst>
              <a:ext uri="{FF2B5EF4-FFF2-40B4-BE49-F238E27FC236}">
                <a16:creationId xmlns:a16="http://schemas.microsoft.com/office/drawing/2014/main" id="{B868C1F4-8ED2-4E1C-B4E3-8F0C39503591}"/>
              </a:ext>
            </a:extLst>
          </p:cNvPr>
          <p:cNvSpPr>
            <a:spLocks noGrp="1"/>
          </p:cNvSpPr>
          <p:nvPr/>
        </p:nvSpPr>
        <p:spPr>
          <a:xfrm>
            <a:off x="247527" y="4349483"/>
            <a:ext cx="1448269" cy="1246805"/>
          </a:xfrm>
          <a:prstGeom prst="roundRect">
            <a:avLst/>
          </a:prstGeom>
          <a:solidFill>
            <a:srgbClr val="6F8F72"/>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buNone/>
              <a:defRPr sz="1400">
                <a:solidFill>
                  <a:srgbClr val="FFFFFF"/>
                </a:solidFill>
              </a:defRPr>
            </a:pPr>
            <a:r>
              <a:rPr sz="2400">
                <a:solidFill>
                  <a:srgbClr val="FFFDF7"/>
                </a:solidFill>
              </a:rPr>
              <a:t>調整</a:t>
            </a:r>
            <a:br/>
            <a:r>
              <a:rPr sz="2400">
                <a:solidFill>
                  <a:srgbClr val="FFFDF7"/>
                </a:solidFill>
              </a:rPr>
              <a:t>方式</a:t>
            </a:r>
          </a:p>
        </p:txBody>
      </p:sp>
      <p:sp>
        <p:nvSpPr>
          <p:cNvPr id="17" name="直線接點 16">
            <a:extLst>
              <a:ext uri="{FF2B5EF4-FFF2-40B4-BE49-F238E27FC236}">
                <a16:creationId xmlns:a16="http://schemas.microsoft.com/office/drawing/2014/main" id="{1C7015BB-FCE4-4C44-BDA8-EB4A59C954B9}"/>
              </a:ext>
            </a:extLst>
          </p:cNvPr>
          <p:cNvSpPr>
            <a:spLocks noGrp="1"/>
          </p:cNvSpPr>
          <p:nvPr/>
        </p:nvSpPr>
        <p:spPr>
          <a:xfrm>
            <a:off x="9448800" y="1350818"/>
            <a:ext cx="24384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lstStyle/>
          <a:p>
            <a:endParaRPr/>
          </a:p>
        </p:txBody>
      </p:sp>
      <p:sp>
        <p:nvSpPr>
          <p:cNvPr id="18" name="直線接點 17">
            <a:extLst>
              <a:ext uri="{FF2B5EF4-FFF2-40B4-BE49-F238E27FC236}">
                <a16:creationId xmlns:a16="http://schemas.microsoft.com/office/drawing/2014/main" id="{4A0CB91E-5DB2-47CA-85D0-A7147DF97B4F}"/>
              </a:ext>
            </a:extLst>
          </p:cNvPr>
          <p:cNvSpPr>
            <a:spLocks noGrp="1"/>
          </p:cNvSpPr>
          <p:nvPr/>
        </p:nvSpPr>
        <p:spPr>
          <a:xfrm>
            <a:off x="9448800" y="1261711"/>
            <a:ext cx="24384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lstStyle/>
          <a:p>
            <a:endParaRPr/>
          </a:p>
        </p:txBody>
      </p:sp>
      <p:sp>
        <p:nvSpPr>
          <p:cNvPr id="20" name="直線接點 19">
            <a:extLst>
              <a:ext uri="{FF2B5EF4-FFF2-40B4-BE49-F238E27FC236}">
                <a16:creationId xmlns:a16="http://schemas.microsoft.com/office/drawing/2014/main" id="{40F26D1A-8F81-461F-8916-CB0A1634DAD1}"/>
              </a:ext>
            </a:extLst>
          </p:cNvPr>
          <p:cNvSpPr>
            <a:spLocks noGrp="1"/>
          </p:cNvSpPr>
          <p:nvPr/>
        </p:nvSpPr>
        <p:spPr>
          <a:xfrm>
            <a:off x="9448800" y="1850993"/>
            <a:ext cx="24384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lstStyle/>
          <a:p>
            <a:endParaRPr/>
          </a:p>
        </p:txBody>
      </p:sp>
      <p:sp>
        <p:nvSpPr>
          <p:cNvPr id="21" name="直線接點 20">
            <a:extLst>
              <a:ext uri="{FF2B5EF4-FFF2-40B4-BE49-F238E27FC236}">
                <a16:creationId xmlns:a16="http://schemas.microsoft.com/office/drawing/2014/main" id="{9A467D5B-F789-40B7-9EBC-E819F27004FF}"/>
              </a:ext>
            </a:extLst>
          </p:cNvPr>
          <p:cNvSpPr>
            <a:spLocks noGrp="1"/>
          </p:cNvSpPr>
          <p:nvPr/>
        </p:nvSpPr>
        <p:spPr>
          <a:xfrm>
            <a:off x="9448800" y="1761886"/>
            <a:ext cx="24384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lstStyle/>
          <a:p>
            <a:endParaRPr/>
          </a:p>
        </p:txBody>
      </p:sp>
    </p:spTree>
    <p:extLst>
      <p:ext uri="{BB962C8B-B14F-4D97-AF65-F5344CB8AC3E}">
        <p14:creationId xmlns:p14="http://schemas.microsoft.com/office/powerpoint/2010/main" val="20399143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E8DA35B-5B35-4E15-90D3-C4AFCED9CA14}"/>
              </a:ext>
            </a:extLst>
          </p:cNvPr>
          <p:cNvSpPr>
            <a:spLocks noGrp="1"/>
          </p:cNvSpPr>
          <p:nvPr>
            <p:ph type="title"/>
          </p:nvPr>
        </p:nvSpPr>
        <p:spPr/>
        <p:txBody>
          <a:bodyPr/>
          <a:lstStyle/>
          <a:p>
            <a:pPr>
              <a:buNone/>
              <a:defRPr sz="3000" b="1">
                <a:solidFill>
                  <a:srgbClr val="FFFFFF"/>
                </a:solidFill>
              </a:defRPr>
            </a:pPr>
            <a:r>
              <a:rPr sz="3000" b="1">
                <a:solidFill>
                  <a:srgbClr val="FFFFFF"/>
                </a:solidFill>
              </a:rPr>
              <a:t>新表 表4-15-1｜30+大學試辦計畫年齡別學生人數</a:t>
            </a:r>
          </a:p>
        </p:txBody>
      </p:sp>
      <p:sp>
        <p:nvSpPr>
          <p:cNvPr id="3" name="投影片編號版面配置區 2">
            <a:extLst>
              <a:ext uri="{FF2B5EF4-FFF2-40B4-BE49-F238E27FC236}">
                <a16:creationId xmlns:a16="http://schemas.microsoft.com/office/drawing/2014/main" id="{6E6BF54E-538E-45DE-8259-7188C46E541A}"/>
              </a:ext>
            </a:extLst>
          </p:cNvPr>
          <p:cNvSpPr>
            <a:spLocks noGrp="1"/>
          </p:cNvSpPr>
          <p:nvPr>
            <p:ph type="sldNum" idx="12"/>
          </p:nvPr>
        </p:nvSpPr>
        <p:spPr/>
        <p:txBody>
          <a:bodyPr/>
          <a:lstStyle/>
          <a:p>
            <a:fld id="{41680313-6E64-04FF-399A-57B7CADE95A9}" type="slidenum">
              <a:t>27</a:t>
            </a:fld>
            <a:endParaRPr/>
          </a:p>
        </p:txBody>
      </p:sp>
      <p:graphicFrame>
        <p:nvGraphicFramePr>
          <p:cNvPr id="19" name="內容版面配置區 6"/>
          <p:cNvGraphicFramePr/>
          <p:nvPr>
            <p:extLst>
              <p:ext uri="{D42A27DB-BD31-4B8C-83A1-F6EECF244321}">
                <p14:modId xmlns:p14="http://schemas.microsoft.com/office/powerpoint/2010/main" val="2011879202"/>
              </p:ext>
            </p:extLst>
          </p:nvPr>
        </p:nvGraphicFramePr>
        <p:xfrm>
          <a:off x="161925" y="876301"/>
          <a:ext cx="11846352" cy="1097280"/>
        </p:xfrm>
        <a:graphic>
          <a:graphicData uri="http://schemas.openxmlformats.org/drawingml/2006/table">
            <a:tbl>
              <a:tblPr firstRow="1" firstCol="1" bandRow="1">
                <a:tableStyleId>{5C22544A-7EE6-4342-B048-85BDC9FD1C3A}</a:tableStyleId>
              </a:tblPr>
              <a:tblGrid>
                <a:gridCol w="427184">
                  <a:extLst>
                    <a:ext uri="{9D8B030D-6E8A-4147-A177-3AD203B41FA5}">
                      <a16:colId xmlns:a16="http://schemas.microsoft.com/office/drawing/2014/main" val="20000"/>
                    </a:ext>
                  </a:extLst>
                </a:gridCol>
                <a:gridCol w="427184">
                  <a:extLst>
                    <a:ext uri="{9D8B030D-6E8A-4147-A177-3AD203B41FA5}">
                      <a16:colId xmlns:a16="http://schemas.microsoft.com/office/drawing/2014/main" val="20001"/>
                    </a:ext>
                  </a:extLst>
                </a:gridCol>
                <a:gridCol w="427184">
                  <a:extLst>
                    <a:ext uri="{9D8B030D-6E8A-4147-A177-3AD203B41FA5}">
                      <a16:colId xmlns:a16="http://schemas.microsoft.com/office/drawing/2014/main" val="20002"/>
                    </a:ext>
                  </a:extLst>
                </a:gridCol>
                <a:gridCol w="475904">
                  <a:extLst>
                    <a:ext uri="{9D8B030D-6E8A-4147-A177-3AD203B41FA5}">
                      <a16:colId xmlns:a16="http://schemas.microsoft.com/office/drawing/2014/main" val="20003"/>
                    </a:ext>
                  </a:extLst>
                </a:gridCol>
                <a:gridCol w="475904">
                  <a:extLst>
                    <a:ext uri="{9D8B030D-6E8A-4147-A177-3AD203B41FA5}">
                      <a16:colId xmlns:a16="http://schemas.microsoft.com/office/drawing/2014/main" val="20004"/>
                    </a:ext>
                  </a:extLst>
                </a:gridCol>
                <a:gridCol w="475904">
                  <a:extLst>
                    <a:ext uri="{9D8B030D-6E8A-4147-A177-3AD203B41FA5}">
                      <a16:colId xmlns:a16="http://schemas.microsoft.com/office/drawing/2014/main" val="20005"/>
                    </a:ext>
                  </a:extLst>
                </a:gridCol>
                <a:gridCol w="475904">
                  <a:extLst>
                    <a:ext uri="{9D8B030D-6E8A-4147-A177-3AD203B41FA5}">
                      <a16:colId xmlns:a16="http://schemas.microsoft.com/office/drawing/2014/main" val="20006"/>
                    </a:ext>
                  </a:extLst>
                </a:gridCol>
                <a:gridCol w="475904">
                  <a:extLst>
                    <a:ext uri="{9D8B030D-6E8A-4147-A177-3AD203B41FA5}">
                      <a16:colId xmlns:a16="http://schemas.microsoft.com/office/drawing/2014/main" val="20007"/>
                    </a:ext>
                  </a:extLst>
                </a:gridCol>
                <a:gridCol w="475904">
                  <a:extLst>
                    <a:ext uri="{9D8B030D-6E8A-4147-A177-3AD203B41FA5}">
                      <a16:colId xmlns:a16="http://schemas.microsoft.com/office/drawing/2014/main" val="20008"/>
                    </a:ext>
                  </a:extLst>
                </a:gridCol>
                <a:gridCol w="475904">
                  <a:extLst>
                    <a:ext uri="{9D8B030D-6E8A-4147-A177-3AD203B41FA5}">
                      <a16:colId xmlns:a16="http://schemas.microsoft.com/office/drawing/2014/main" val="20009"/>
                    </a:ext>
                  </a:extLst>
                </a:gridCol>
                <a:gridCol w="475904">
                  <a:extLst>
                    <a:ext uri="{9D8B030D-6E8A-4147-A177-3AD203B41FA5}">
                      <a16:colId xmlns:a16="http://schemas.microsoft.com/office/drawing/2014/main" val="20010"/>
                    </a:ext>
                  </a:extLst>
                </a:gridCol>
                <a:gridCol w="475904">
                  <a:extLst>
                    <a:ext uri="{9D8B030D-6E8A-4147-A177-3AD203B41FA5}">
                      <a16:colId xmlns:a16="http://schemas.microsoft.com/office/drawing/2014/main" val="20011"/>
                    </a:ext>
                  </a:extLst>
                </a:gridCol>
                <a:gridCol w="475904">
                  <a:extLst>
                    <a:ext uri="{9D8B030D-6E8A-4147-A177-3AD203B41FA5}">
                      <a16:colId xmlns:a16="http://schemas.microsoft.com/office/drawing/2014/main" val="20012"/>
                    </a:ext>
                  </a:extLst>
                </a:gridCol>
                <a:gridCol w="475904">
                  <a:extLst>
                    <a:ext uri="{9D8B030D-6E8A-4147-A177-3AD203B41FA5}">
                      <a16:colId xmlns:a16="http://schemas.microsoft.com/office/drawing/2014/main" val="20013"/>
                    </a:ext>
                  </a:extLst>
                </a:gridCol>
                <a:gridCol w="475904">
                  <a:extLst>
                    <a:ext uri="{9D8B030D-6E8A-4147-A177-3AD203B41FA5}">
                      <a16:colId xmlns:a16="http://schemas.microsoft.com/office/drawing/2014/main" val="20014"/>
                    </a:ext>
                  </a:extLst>
                </a:gridCol>
                <a:gridCol w="475904">
                  <a:extLst>
                    <a:ext uri="{9D8B030D-6E8A-4147-A177-3AD203B41FA5}">
                      <a16:colId xmlns:a16="http://schemas.microsoft.com/office/drawing/2014/main" val="20015"/>
                    </a:ext>
                  </a:extLst>
                </a:gridCol>
                <a:gridCol w="475904">
                  <a:extLst>
                    <a:ext uri="{9D8B030D-6E8A-4147-A177-3AD203B41FA5}">
                      <a16:colId xmlns:a16="http://schemas.microsoft.com/office/drawing/2014/main" val="20016"/>
                    </a:ext>
                  </a:extLst>
                </a:gridCol>
                <a:gridCol w="475904">
                  <a:extLst>
                    <a:ext uri="{9D8B030D-6E8A-4147-A177-3AD203B41FA5}">
                      <a16:colId xmlns:a16="http://schemas.microsoft.com/office/drawing/2014/main" val="20017"/>
                    </a:ext>
                  </a:extLst>
                </a:gridCol>
                <a:gridCol w="475904">
                  <a:extLst>
                    <a:ext uri="{9D8B030D-6E8A-4147-A177-3AD203B41FA5}">
                      <a16:colId xmlns:a16="http://schemas.microsoft.com/office/drawing/2014/main" val="20018"/>
                    </a:ext>
                  </a:extLst>
                </a:gridCol>
                <a:gridCol w="475904">
                  <a:extLst>
                    <a:ext uri="{9D8B030D-6E8A-4147-A177-3AD203B41FA5}">
                      <a16:colId xmlns:a16="http://schemas.microsoft.com/office/drawing/2014/main" val="20019"/>
                    </a:ext>
                  </a:extLst>
                </a:gridCol>
                <a:gridCol w="475904">
                  <a:extLst>
                    <a:ext uri="{9D8B030D-6E8A-4147-A177-3AD203B41FA5}">
                      <a16:colId xmlns:a16="http://schemas.microsoft.com/office/drawing/2014/main" val="20020"/>
                    </a:ext>
                  </a:extLst>
                </a:gridCol>
                <a:gridCol w="475904">
                  <a:extLst>
                    <a:ext uri="{9D8B030D-6E8A-4147-A177-3AD203B41FA5}">
                      <a16:colId xmlns:a16="http://schemas.microsoft.com/office/drawing/2014/main" val="20021"/>
                    </a:ext>
                  </a:extLst>
                </a:gridCol>
                <a:gridCol w="475904">
                  <a:extLst>
                    <a:ext uri="{9D8B030D-6E8A-4147-A177-3AD203B41FA5}">
                      <a16:colId xmlns:a16="http://schemas.microsoft.com/office/drawing/2014/main" val="20022"/>
                    </a:ext>
                  </a:extLst>
                </a:gridCol>
                <a:gridCol w="523360">
                  <a:extLst>
                    <a:ext uri="{9D8B030D-6E8A-4147-A177-3AD203B41FA5}">
                      <a16:colId xmlns:a16="http://schemas.microsoft.com/office/drawing/2014/main" val="20023"/>
                    </a:ext>
                  </a:extLst>
                </a:gridCol>
                <a:gridCol w="523360">
                  <a:extLst>
                    <a:ext uri="{9D8B030D-6E8A-4147-A177-3AD203B41FA5}">
                      <a16:colId xmlns:a16="http://schemas.microsoft.com/office/drawing/2014/main" val="20024"/>
                    </a:ext>
                  </a:extLst>
                </a:gridCol>
              </a:tblGrid>
              <a:tr h="270579">
                <a:tc rowSpan="2">
                  <a:txBody>
                    <a:bodyPr/>
                    <a:lstStyle/>
                    <a:p>
                      <a:pPr algn="ctr">
                        <a:buNone/>
                      </a:pPr>
                      <a:r>
                        <a:rPr sz="2400" b="0">
                          <a:solidFill>
                            <a:srgbClr val="4A4842"/>
                          </a:solidFill>
                        </a:rPr>
                        <a:t>學年度</a:t>
                      </a:r>
                      <a:endParaRPr sz="2400" b="0" kern="100">
                        <a:solidFill>
                          <a:srgbClr val="4A4842"/>
                        </a:solidFill>
                        <a:latin typeface="Times New Roman"/>
                        <a:ea typeface="Times New Roman"/>
                        <a:cs typeface="Times New Roman"/>
                      </a:endParaRPr>
                    </a:p>
                  </a:txBody>
                  <a:tcPr marL="17780" marR="17780" marT="0" marB="0" vert="eaVert"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rowSpan="2">
                  <a:txBody>
                    <a:bodyPr/>
                    <a:lstStyle/>
                    <a:p>
                      <a:pPr algn="ctr">
                        <a:buNone/>
                      </a:pPr>
                      <a:r>
                        <a:rPr sz="2400" b="0">
                          <a:solidFill>
                            <a:srgbClr val="4A4842"/>
                          </a:solidFill>
                        </a:rPr>
                        <a:t>學制</a:t>
                      </a:r>
                      <a:endParaRPr sz="2400" b="0" kern="100">
                        <a:solidFill>
                          <a:srgbClr val="4A4842"/>
                        </a:solidFill>
                        <a:latin typeface="Times New Roman"/>
                        <a:ea typeface="Times New Roman"/>
                        <a:cs typeface="Times New Roman"/>
                      </a:endParaRPr>
                    </a:p>
                  </a:txBody>
                  <a:tcPr marL="17780" marR="17780" marT="0" marB="0" vert="eaVert"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rowSpan="2">
                  <a:txBody>
                    <a:bodyPr/>
                    <a:lstStyle/>
                    <a:p>
                      <a:pPr algn="ctr">
                        <a:buNone/>
                      </a:pPr>
                      <a:r>
                        <a:rPr sz="2400" b="0">
                          <a:solidFill>
                            <a:srgbClr val="4A4842"/>
                          </a:solidFill>
                        </a:rPr>
                        <a:t>年級</a:t>
                      </a:r>
                      <a:endParaRPr sz="2400" b="0" kern="100">
                        <a:solidFill>
                          <a:srgbClr val="4A4842"/>
                        </a:solidFill>
                        <a:latin typeface="Times New Roman"/>
                        <a:ea typeface="Times New Roman"/>
                        <a:cs typeface="Times New Roman"/>
                      </a:endParaRPr>
                    </a:p>
                  </a:txBody>
                  <a:tcPr marL="17780" marR="17780" marT="0" marB="0" vert="eaVert"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gridSpan="2">
                  <a:txBody>
                    <a:bodyPr/>
                    <a:lstStyle/>
                    <a:p>
                      <a:r>
                        <a:rPr sz="2400" b="0">
                          <a:solidFill>
                            <a:srgbClr val="4A4842"/>
                          </a:solidFill>
                        </a:rPr>
                        <a:t>30-34歲</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hMerge="1">
                  <a:txBody>
                    <a:bodyPr/>
                    <a:lstStyle/>
                    <a:p>
                      <a:endParaRPr/>
                    </a:p>
                  </a:txBody>
                  <a:tcPr/>
                </a:tc>
                <a:tc gridSpan="2">
                  <a:txBody>
                    <a:bodyPr/>
                    <a:lstStyle/>
                    <a:p>
                      <a:r>
                        <a:rPr sz="2400" b="0">
                          <a:solidFill>
                            <a:srgbClr val="4A4842"/>
                          </a:solidFill>
                        </a:rPr>
                        <a:t>35-39歲</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hMerge="1">
                  <a:txBody>
                    <a:bodyPr/>
                    <a:lstStyle/>
                    <a:p>
                      <a:endParaRPr/>
                    </a:p>
                  </a:txBody>
                  <a:tcPr/>
                </a:tc>
                <a:tc gridSpan="2">
                  <a:txBody>
                    <a:bodyPr/>
                    <a:lstStyle/>
                    <a:p>
                      <a:r>
                        <a:rPr sz="2400" b="0">
                          <a:solidFill>
                            <a:srgbClr val="4A4842"/>
                          </a:solidFill>
                        </a:rPr>
                        <a:t>40-44歲</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hMerge="1">
                  <a:txBody>
                    <a:bodyPr/>
                    <a:lstStyle/>
                    <a:p>
                      <a:endParaRPr/>
                    </a:p>
                  </a:txBody>
                  <a:tcPr/>
                </a:tc>
                <a:tc gridSpan="2">
                  <a:txBody>
                    <a:bodyPr/>
                    <a:lstStyle/>
                    <a:p>
                      <a:r>
                        <a:rPr sz="2400" b="0">
                          <a:solidFill>
                            <a:srgbClr val="4A4842"/>
                          </a:solidFill>
                        </a:rPr>
                        <a:t>45-49歲</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hMerge="1">
                  <a:txBody>
                    <a:bodyPr/>
                    <a:lstStyle/>
                    <a:p>
                      <a:endParaRPr/>
                    </a:p>
                  </a:txBody>
                  <a:tcPr/>
                </a:tc>
                <a:tc gridSpan="2">
                  <a:txBody>
                    <a:bodyPr/>
                    <a:lstStyle/>
                    <a:p>
                      <a:r>
                        <a:rPr sz="2400" b="0">
                          <a:solidFill>
                            <a:srgbClr val="4A4842"/>
                          </a:solidFill>
                        </a:rPr>
                        <a:t>50-54歲</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hMerge="1">
                  <a:txBody>
                    <a:bodyPr/>
                    <a:lstStyle/>
                    <a:p>
                      <a:endParaRPr/>
                    </a:p>
                  </a:txBody>
                  <a:tcPr/>
                </a:tc>
                <a:tc gridSpan="2">
                  <a:txBody>
                    <a:bodyPr/>
                    <a:lstStyle/>
                    <a:p>
                      <a:r>
                        <a:rPr sz="2400" b="0">
                          <a:solidFill>
                            <a:srgbClr val="4A4842"/>
                          </a:solidFill>
                        </a:rPr>
                        <a:t>55-59歲</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hMerge="1">
                  <a:txBody>
                    <a:bodyPr/>
                    <a:lstStyle/>
                    <a:p>
                      <a:endParaRPr/>
                    </a:p>
                  </a:txBody>
                  <a:tcPr/>
                </a:tc>
                <a:tc gridSpan="2">
                  <a:txBody>
                    <a:bodyPr/>
                    <a:lstStyle/>
                    <a:p>
                      <a:r>
                        <a:rPr sz="2400" b="0">
                          <a:solidFill>
                            <a:srgbClr val="4A4842"/>
                          </a:solidFill>
                        </a:rPr>
                        <a:t>60-64歲</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hMerge="1">
                  <a:txBody>
                    <a:bodyPr/>
                    <a:lstStyle/>
                    <a:p>
                      <a:endParaRPr/>
                    </a:p>
                  </a:txBody>
                  <a:tcPr/>
                </a:tc>
                <a:tc gridSpan="2">
                  <a:txBody>
                    <a:bodyPr/>
                    <a:lstStyle/>
                    <a:p>
                      <a:r>
                        <a:rPr sz="2400" b="0">
                          <a:solidFill>
                            <a:srgbClr val="4A4842"/>
                          </a:solidFill>
                        </a:rPr>
                        <a:t>65-69歲</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hMerge="1">
                  <a:txBody>
                    <a:bodyPr/>
                    <a:lstStyle/>
                    <a:p>
                      <a:endParaRPr/>
                    </a:p>
                  </a:txBody>
                  <a:tcPr/>
                </a:tc>
                <a:tc gridSpan="2">
                  <a:txBody>
                    <a:bodyPr/>
                    <a:lstStyle/>
                    <a:p>
                      <a:r>
                        <a:rPr sz="2400" b="0">
                          <a:solidFill>
                            <a:srgbClr val="4A4842"/>
                          </a:solidFill>
                        </a:rPr>
                        <a:t>70-74歲</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hMerge="1">
                  <a:txBody>
                    <a:bodyPr/>
                    <a:lstStyle/>
                    <a:p>
                      <a:endParaRPr/>
                    </a:p>
                  </a:txBody>
                  <a:tcPr/>
                </a:tc>
                <a:tc gridSpan="2">
                  <a:txBody>
                    <a:bodyPr/>
                    <a:lstStyle/>
                    <a:p>
                      <a:r>
                        <a:rPr sz="2400" b="0">
                          <a:solidFill>
                            <a:srgbClr val="4A4842"/>
                          </a:solidFill>
                        </a:rPr>
                        <a:t>75-79歲</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hMerge="1">
                  <a:txBody>
                    <a:bodyPr/>
                    <a:lstStyle/>
                    <a:p>
                      <a:endParaRPr/>
                    </a:p>
                  </a:txBody>
                  <a:tcPr/>
                </a:tc>
                <a:tc gridSpan="2">
                  <a:txBody>
                    <a:bodyPr/>
                    <a:lstStyle/>
                    <a:p>
                      <a:r>
                        <a:rPr sz="2400" b="0">
                          <a:solidFill>
                            <a:srgbClr val="4A4842"/>
                          </a:solidFill>
                        </a:rPr>
                        <a:t>80歲及以上</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hMerge="1">
                  <a:txBody>
                    <a:bodyPr/>
                    <a:lstStyle/>
                    <a:p>
                      <a:endParaRPr/>
                    </a:p>
                  </a:txBody>
                  <a:tcPr/>
                </a:tc>
                <a:extLst>
                  <a:ext uri="{0D108BD9-81ED-4DB2-BD59-A6C34878D82A}">
                    <a16:rowId xmlns:a16="http://schemas.microsoft.com/office/drawing/2014/main" val="10000"/>
                  </a:ext>
                </a:extLst>
              </a:tr>
              <a:tr h="94547">
                <a:tc vMerge="1">
                  <a:txBody>
                    <a:bodyPr/>
                    <a:lstStyle/>
                    <a:p>
                      <a:endParaRPr/>
                    </a:p>
                  </a:txBody>
                  <a:tcPr/>
                </a:tc>
                <a:tc vMerge="1">
                  <a:txBody>
                    <a:bodyPr/>
                    <a:lstStyle/>
                    <a:p>
                      <a:endParaRPr/>
                    </a:p>
                  </a:txBody>
                  <a:tcPr/>
                </a:tc>
                <a:tc vMerge="1">
                  <a:txBody>
                    <a:bodyPr/>
                    <a:lstStyle/>
                    <a:p>
                      <a:endParaRPr/>
                    </a:p>
                  </a:txBody>
                  <a:tcPr/>
                </a:tc>
                <a:tc>
                  <a:txBody>
                    <a:bodyPr/>
                    <a:lstStyle/>
                    <a:p>
                      <a:pPr algn="ctr">
                        <a:buNone/>
                      </a:pPr>
                      <a:r>
                        <a:rPr sz="2400" b="0">
                          <a:solidFill>
                            <a:srgbClr val="4A4842"/>
                          </a:solidFill>
                        </a:rPr>
                        <a:t>男</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女</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男</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女</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男</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女</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男</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女</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男</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女</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男</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女</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男</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女</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男</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女</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男</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女</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男</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女</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a:solidFill>
                            <a:srgbClr val="4A4842"/>
                          </a:solidFill>
                        </a:rPr>
                        <a:t>男</a:t>
                      </a:r>
                      <a:endParaRPr sz="2400" b="0" kern="10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tc>
                  <a:txBody>
                    <a:bodyPr/>
                    <a:lstStyle/>
                    <a:p>
                      <a:pPr algn="ctr">
                        <a:buNone/>
                      </a:pPr>
                      <a:r>
                        <a:rPr sz="2400" b="0" dirty="0">
                          <a:solidFill>
                            <a:srgbClr val="4A4842"/>
                          </a:solidFill>
                        </a:rPr>
                        <a:t>女</a:t>
                      </a:r>
                      <a:endParaRPr sz="2400" b="0" kern="100" dirty="0">
                        <a:solidFill>
                          <a:srgbClr val="4A4842"/>
                        </a:solidFill>
                        <a:latin typeface="Times New Roman"/>
                        <a:ea typeface="Times New Roman"/>
                        <a:cs typeface="Times New Roman"/>
                      </a:endParaRPr>
                    </a:p>
                  </a:txBody>
                  <a:tcPr marL="17780" marR="17780" marT="0" marB="0" anchor="ctr">
                    <a:lnL w="12700" cmpd="sng">
                      <a:solidFill>
                        <a:srgbClr val="5D6C61"/>
                      </a:solidFill>
                      <a:prstDash val="solid"/>
                    </a:lnL>
                    <a:lnR w="12700" cmpd="sng">
                      <a:solidFill>
                        <a:srgbClr val="5D6C61"/>
                      </a:solidFill>
                      <a:prstDash val="solid"/>
                    </a:lnR>
                    <a:lnT w="12700" cmpd="sng">
                      <a:solidFill>
                        <a:srgbClr val="5D6C61"/>
                      </a:solidFill>
                      <a:prstDash val="solid"/>
                    </a:lnT>
                    <a:lnB w="12700" cmpd="sng">
                      <a:solidFill>
                        <a:srgbClr val="5D6C61"/>
                      </a:solidFill>
                      <a:prstDash val="solid"/>
                    </a:lnB>
                    <a:noFill/>
                  </a:tcPr>
                </a:tc>
                <a:extLst>
                  <a:ext uri="{0D108BD9-81ED-4DB2-BD59-A6C34878D82A}">
                    <a16:rowId xmlns:a16="http://schemas.microsoft.com/office/drawing/2014/main" val="10001"/>
                  </a:ext>
                </a:extLst>
              </a:tr>
            </a:tbl>
          </a:graphicData>
        </a:graphic>
      </p:graphicFrame>
      <p:graphicFrame>
        <p:nvGraphicFramePr>
          <p:cNvPr id="20" name="表4-15-1填報方式"/>
          <p:cNvGraphicFramePr/>
          <p:nvPr>
            <p:extLst>
              <p:ext uri="{D42A27DB-BD31-4B8C-83A1-F6EECF244321}">
                <p14:modId xmlns:p14="http://schemas.microsoft.com/office/powerpoint/2010/main" val="3105857878"/>
              </p:ext>
            </p:extLst>
          </p:nvPr>
        </p:nvGraphicFramePr>
        <p:xfrm>
          <a:off x="438150" y="2201779"/>
          <a:ext cx="11296650" cy="3189371"/>
        </p:xfrm>
        <a:graphic>
          <a:graphicData uri="http://schemas.openxmlformats.org/drawingml/2006/table">
            <a:tbl>
              <a:tblPr/>
              <a:tblGrid>
                <a:gridCol w="1809750">
                  <a:extLst>
                    <a:ext uri="{9D8B030D-6E8A-4147-A177-3AD203B41FA5}">
                      <a16:colId xmlns:a16="http://schemas.microsoft.com/office/drawing/2014/main" val="20000"/>
                    </a:ext>
                  </a:extLst>
                </a:gridCol>
                <a:gridCol w="9486900">
                  <a:extLst>
                    <a:ext uri="{9D8B030D-6E8A-4147-A177-3AD203B41FA5}">
                      <a16:colId xmlns:a16="http://schemas.microsoft.com/office/drawing/2014/main" val="20001"/>
                    </a:ext>
                  </a:extLst>
                </a:gridCol>
              </a:tblGrid>
              <a:tr h="552824">
                <a:tc>
                  <a:txBody>
                    <a:bodyPr/>
                    <a:lstStyle/>
                    <a:p>
                      <a:pPr algn="l">
                        <a:buNone/>
                      </a:pPr>
                      <a:r>
                        <a:rPr sz="2000" b="1" dirty="0" err="1">
                          <a:solidFill>
                            <a:srgbClr val="FFFFFF"/>
                          </a:solidFill>
                        </a:rPr>
                        <a:t>操作方式</a:t>
                      </a:r>
                      <a:endParaRPr sz="2000" b="1" dirty="0">
                        <a:solidFill>
                          <a:srgbClr val="FFFFFF"/>
                        </a:solidFill>
                      </a:endParaRPr>
                    </a:p>
                  </a:txBody>
                  <a:tcPr marL="114300" marR="114300" marT="28575" marB="28575" anchor="ctr">
                    <a:solidFill>
                      <a:srgbClr val="CDAA56"/>
                    </a:solidFill>
                  </a:tcPr>
                </a:tc>
                <a:tc>
                  <a:txBody>
                    <a:bodyPr/>
                    <a:lstStyle/>
                    <a:p>
                      <a:pPr algn="l">
                        <a:buNone/>
                      </a:pPr>
                      <a:r>
                        <a:rPr sz="2400" b="1">
                          <a:solidFill>
                            <a:srgbClr val="FFFFFF"/>
                          </a:solidFill>
                        </a:rPr>
                        <a:t>欄位與填報方式</a:t>
                      </a:r>
                    </a:p>
                  </a:txBody>
                  <a:tcPr marL="114300" marR="114300" marT="28575" marB="28575" anchor="ctr">
                    <a:solidFill>
                      <a:srgbClr val="CDAA56"/>
                    </a:solidFill>
                  </a:tcPr>
                </a:tc>
                <a:extLst>
                  <a:ext uri="{0D108BD9-81ED-4DB2-BD59-A6C34878D82A}">
                    <a16:rowId xmlns:a16="http://schemas.microsoft.com/office/drawing/2014/main" val="10000"/>
                  </a:ext>
                </a:extLst>
              </a:tr>
              <a:tr h="765449">
                <a:tc>
                  <a:txBody>
                    <a:bodyPr/>
                    <a:lstStyle/>
                    <a:p>
                      <a:pPr algn="l">
                        <a:buNone/>
                      </a:pPr>
                      <a:r>
                        <a:rPr sz="2000" b="1" dirty="0" err="1">
                          <a:solidFill>
                            <a:srgbClr val="3F3F3C"/>
                          </a:solidFill>
                        </a:rPr>
                        <a:t>系統自動帶入</a:t>
                      </a:r>
                      <a:endParaRPr sz="2000" b="1" dirty="0">
                        <a:solidFill>
                          <a:srgbClr val="3F3F3C"/>
                        </a:solidFill>
                      </a:endParaRPr>
                    </a:p>
                  </a:txBody>
                  <a:tcPr marL="114300" marR="114300" marT="38100" marB="38100" anchor="ctr">
                    <a:solidFill>
                      <a:srgbClr val="F3F0EA"/>
                    </a:solidFill>
                  </a:tcPr>
                </a:tc>
                <a:tc>
                  <a:txBody>
                    <a:bodyPr/>
                    <a:lstStyle/>
                    <a:p>
                      <a:pPr algn="l">
                        <a:buNone/>
                      </a:pPr>
                      <a:r>
                        <a:rPr sz="1800" b="1" dirty="0">
                          <a:solidFill>
                            <a:srgbClr val="4A4A48"/>
                          </a:solidFill>
                        </a:rPr>
                        <a:t>學年度｜</a:t>
                      </a:r>
                      <a:r>
                        <a:rPr sz="1800" b="0" dirty="0">
                          <a:solidFill>
                            <a:srgbClr val="4A4A48"/>
                          </a:solidFill>
                        </a:rPr>
                        <a:t>每年10月填報當學年度資料；統計基準日為</a:t>
                      </a:r>
                      <a:r>
                        <a:rPr sz="1800" b="1" dirty="0">
                          <a:solidFill>
                            <a:srgbClr val="285443"/>
                          </a:solidFill>
                        </a:rPr>
                        <a:t>10月15日</a:t>
                      </a:r>
                      <a:r>
                        <a:rPr sz="1800" b="0" dirty="0">
                          <a:solidFill>
                            <a:srgbClr val="4A4A48"/>
                          </a:solidFill>
                        </a:rPr>
                        <a:t>。</a:t>
                      </a:r>
                    </a:p>
                  </a:txBody>
                  <a:tcPr marL="114300" marR="114300" marT="38100" marB="38100" anchor="ctr">
                    <a:solidFill>
                      <a:srgbClr val="F3F0EA"/>
                    </a:solidFill>
                  </a:tcPr>
                </a:tc>
                <a:extLst>
                  <a:ext uri="{0D108BD9-81ED-4DB2-BD59-A6C34878D82A}">
                    <a16:rowId xmlns:a16="http://schemas.microsoft.com/office/drawing/2014/main" val="10001"/>
                  </a:ext>
                </a:extLst>
              </a:tr>
              <a:tr h="1126911">
                <a:tc>
                  <a:txBody>
                    <a:bodyPr/>
                    <a:lstStyle/>
                    <a:p>
                      <a:pPr algn="l">
                        <a:buNone/>
                      </a:pPr>
                      <a:r>
                        <a:rPr sz="2000" b="1" dirty="0" err="1">
                          <a:solidFill>
                            <a:srgbClr val="3F3F3C"/>
                          </a:solidFill>
                        </a:rPr>
                        <a:t>系統提供選單</a:t>
                      </a:r>
                      <a:endParaRPr sz="2000" b="1" dirty="0">
                        <a:solidFill>
                          <a:srgbClr val="3F3F3C"/>
                        </a:solidFill>
                      </a:endParaRPr>
                    </a:p>
                  </a:txBody>
                  <a:tcPr marL="114300" marR="114300" marT="38100" marB="38100" anchor="ctr">
                    <a:solidFill>
                      <a:srgbClr val="FFFFFF"/>
                    </a:solidFill>
                  </a:tcPr>
                </a:tc>
                <a:tc>
                  <a:txBody>
                    <a:bodyPr/>
                    <a:lstStyle/>
                    <a:p>
                      <a:pPr algn="l">
                        <a:buNone/>
                      </a:pPr>
                      <a:r>
                        <a:rPr sz="1800" b="1">
                          <a:solidFill>
                            <a:srgbClr val="4A4A48"/>
                          </a:solidFill>
                        </a:rPr>
                        <a:t>學制｜</a:t>
                      </a:r>
                      <a:r>
                        <a:rPr sz="1800" b="0">
                          <a:solidFill>
                            <a:srgbClr val="4A4A48"/>
                          </a:solidFill>
                        </a:rPr>
                        <a:t>依系統下拉選單選擇；選項來自學校管理者設定的系所資料。</a:t>
                      </a:r>
                    </a:p>
                    <a:p>
                      <a:pPr algn="l">
                        <a:buNone/>
                      </a:pPr>
                      <a:r>
                        <a:rPr sz="1800" b="1">
                          <a:solidFill>
                            <a:srgbClr val="4A4A48"/>
                          </a:solidFill>
                        </a:rPr>
                        <a:t>年級｜</a:t>
                      </a:r>
                      <a:r>
                        <a:rPr sz="1800" b="0">
                          <a:solidFill>
                            <a:srgbClr val="4A4A48"/>
                          </a:solidFill>
                        </a:rPr>
                        <a:t>依學生入學後的實際就讀年數填報；</a:t>
                      </a:r>
                      <a:r>
                        <a:rPr sz="1800" b="1">
                          <a:solidFill>
                            <a:srgbClr val="285443"/>
                          </a:solidFill>
                        </a:rPr>
                        <a:t>休學期間不計入年級</a:t>
                      </a:r>
                      <a:r>
                        <a:rPr sz="1800" b="0">
                          <a:solidFill>
                            <a:srgbClr val="4A4A48"/>
                          </a:solidFill>
                        </a:rPr>
                        <a:t>。</a:t>
                      </a:r>
                    </a:p>
                  </a:txBody>
                  <a:tcPr marL="114300" marR="114300" marT="38100" marB="38100" anchor="ctr">
                    <a:solidFill>
                      <a:srgbClr val="FFFFFF"/>
                    </a:solidFill>
                  </a:tcPr>
                </a:tc>
                <a:extLst>
                  <a:ext uri="{0D108BD9-81ED-4DB2-BD59-A6C34878D82A}">
                    <a16:rowId xmlns:a16="http://schemas.microsoft.com/office/drawing/2014/main" val="10002"/>
                  </a:ext>
                </a:extLst>
              </a:tr>
              <a:tr h="744187">
                <a:tc>
                  <a:txBody>
                    <a:bodyPr/>
                    <a:lstStyle/>
                    <a:p>
                      <a:pPr algn="l">
                        <a:buNone/>
                      </a:pPr>
                      <a:r>
                        <a:rPr sz="2000" b="1" dirty="0" err="1">
                          <a:solidFill>
                            <a:srgbClr val="3F3F3C"/>
                          </a:solidFill>
                        </a:rPr>
                        <a:t>學校填報</a:t>
                      </a:r>
                      <a:endParaRPr sz="2000" b="1" dirty="0">
                        <a:solidFill>
                          <a:srgbClr val="3F3F3C"/>
                        </a:solidFill>
                      </a:endParaRPr>
                    </a:p>
                  </a:txBody>
                  <a:tcPr marL="114300" marR="114300" marT="38100" marB="38100" anchor="ctr">
                    <a:solidFill>
                      <a:srgbClr val="F3F0EA"/>
                    </a:solidFill>
                  </a:tcPr>
                </a:tc>
                <a:tc>
                  <a:txBody>
                    <a:bodyPr/>
                    <a:lstStyle/>
                    <a:p>
                      <a:pPr algn="l">
                        <a:buNone/>
                      </a:pPr>
                      <a:r>
                        <a:rPr sz="1800" b="1" dirty="0" err="1">
                          <a:solidFill>
                            <a:srgbClr val="4A4A48"/>
                          </a:solidFill>
                        </a:rPr>
                        <a:t>年齡別人數｜</a:t>
                      </a:r>
                      <a:r>
                        <a:rPr sz="1800" b="0" dirty="0" err="1">
                          <a:solidFill>
                            <a:srgbClr val="4A4A48"/>
                          </a:solidFill>
                        </a:rPr>
                        <a:t>依年齡區間，分別填報</a:t>
                      </a:r>
                      <a:r>
                        <a:rPr sz="1800" b="1" dirty="0" err="1">
                          <a:solidFill>
                            <a:srgbClr val="285443"/>
                          </a:solidFill>
                        </a:rPr>
                        <a:t>男性、女性人數</a:t>
                      </a:r>
                      <a:r>
                        <a:rPr sz="1800" b="0" dirty="0">
                          <a:solidFill>
                            <a:srgbClr val="4A4A48"/>
                          </a:solidFill>
                        </a:rPr>
                        <a:t>。</a:t>
                      </a:r>
                    </a:p>
                  </a:txBody>
                  <a:tcPr marL="114300" marR="114300" marT="38100" marB="38100" anchor="ctr">
                    <a:solidFill>
                      <a:srgbClr val="F3F0EA"/>
                    </a:solidFill>
                  </a:tcPr>
                </a:tc>
                <a:extLst>
                  <a:ext uri="{0D108BD9-81ED-4DB2-BD59-A6C34878D82A}">
                    <a16:rowId xmlns:a16="http://schemas.microsoft.com/office/drawing/2014/main" val="10003"/>
                  </a:ext>
                </a:extLst>
              </a:tr>
            </a:tbl>
          </a:graphicData>
        </a:graphic>
      </p:graphicFrame>
      <p:sp>
        <p:nvSpPr>
          <p:cNvPr id="14" name="與表4-15差異提醒">
            <a:extLst>
              <a:ext uri="{FF2B5EF4-FFF2-40B4-BE49-F238E27FC236}">
                <a16:creationId xmlns:a16="http://schemas.microsoft.com/office/drawing/2014/main" id="{01E2F404-AE86-4E9E-A3E2-6FA6FE87FC98}"/>
              </a:ext>
            </a:extLst>
          </p:cNvPr>
          <p:cNvSpPr>
            <a:spLocks noGrp="1"/>
          </p:cNvSpPr>
          <p:nvPr/>
        </p:nvSpPr>
        <p:spPr>
          <a:xfrm>
            <a:off x="914400" y="5657850"/>
            <a:ext cx="10820400" cy="800100"/>
          </a:xfrm>
          <a:prstGeom prst="roundRect">
            <a:avLst>
              <a:gd name="adj" fmla="val 9524"/>
            </a:avLst>
          </a:prstGeom>
          <a:solidFill>
            <a:srgbClr val="F7EEDB"/>
          </a:solidFill>
          <a:ln w="23813">
            <a:solidFill>
              <a:srgbClr val="D99A00"/>
            </a:solidFill>
            <a:prstDash val="solid"/>
          </a:ln>
        </p:spPr>
        <p:txBody>
          <a:bodyPr anchor="ctr"/>
          <a:lstStyle/>
          <a:p>
            <a:pPr algn="ctr">
              <a:buNone/>
              <a:defRPr sz="1725" b="0">
                <a:solidFill>
                  <a:srgbClr val="4A4A48"/>
                </a:solidFill>
              </a:defRPr>
            </a:pPr>
            <a:r>
              <a:rPr sz="1725" b="0">
                <a:solidFill>
                  <a:srgbClr val="4A4A48"/>
                </a:solidFill>
              </a:rPr>
              <a:t>與</a:t>
            </a:r>
            <a:r>
              <a:rPr sz="1725" b="1">
                <a:solidFill>
                  <a:srgbClr val="4A4A48"/>
                </a:solidFill>
              </a:rPr>
              <a:t>表4-15</a:t>
            </a:r>
            <a:r>
              <a:rPr sz="1725" b="0">
                <a:solidFill>
                  <a:srgbClr val="4A4A48"/>
                </a:solidFill>
              </a:rPr>
              <a:t>的填報方式相同；本表僅將</a:t>
            </a:r>
            <a:r>
              <a:rPr sz="1725" b="1">
                <a:solidFill>
                  <a:srgbClr val="285443"/>
                </a:solidFill>
              </a:rPr>
              <a:t>統計對象限定為「30+大學試辦計畫」學生</a:t>
            </a:r>
            <a:r>
              <a:rPr sz="1725" b="0">
                <a:solidFill>
                  <a:srgbClr val="4A4A48"/>
                </a:solidFill>
              </a:rPr>
              <a:t>。</a:t>
            </a:r>
          </a:p>
        </p:txBody>
      </p:sp>
      <p:sp>
        <p:nvSpPr>
          <p:cNvPr id="5" name="文字版面配置區 4">
            <a:extLst>
              <a:ext uri="{FF2B5EF4-FFF2-40B4-BE49-F238E27FC236}">
                <a16:creationId xmlns:a16="http://schemas.microsoft.com/office/drawing/2014/main" id="{F952C5EA-B203-4BB3-B676-2BD4EDF26E0B}"/>
              </a:ext>
            </a:extLst>
          </p:cNvPr>
          <p:cNvSpPr>
            <a:spLocks noGrp="1"/>
          </p:cNvSpPr>
          <p:nvPr>
            <p:ph type="body" idx="15"/>
          </p:nvPr>
        </p:nvSpPr>
        <p:spPr/>
        <p:txBody>
          <a:bodyPr/>
          <a:lstStyle/>
          <a:p>
            <a:r>
              <a:rPr dirty="0"/>
              <a:t>0</a:t>
            </a:r>
            <a:r>
              <a:rPr lang="en-US" dirty="0"/>
              <a:t>9</a:t>
            </a:r>
            <a:endParaRPr dirty="0"/>
          </a:p>
        </p:txBody>
      </p:sp>
    </p:spTree>
    <p:extLst>
      <p:ext uri="{BB962C8B-B14F-4D97-AF65-F5344CB8AC3E}">
        <p14:creationId xmlns:p14="http://schemas.microsoft.com/office/powerpoint/2010/main" val="1355875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639E5854-6A52-45C6-AF4B-14DF300D2FAC}"/>
              </a:ext>
            </a:extLst>
          </p:cNvPr>
          <p:cNvSpPr>
            <a:spLocks noGrp="1"/>
          </p:cNvSpPr>
          <p:nvPr>
            <p:ph type="title"/>
          </p:nvPr>
        </p:nvSpPr>
        <p:spPr/>
        <p:txBody>
          <a:bodyPr/>
          <a:lstStyle/>
          <a:p>
            <a:pPr>
              <a:buNone/>
              <a:defRPr sz="3000" b="1">
                <a:solidFill>
                  <a:srgbClr val="FFFFFF"/>
                </a:solidFill>
              </a:defRPr>
            </a:pPr>
            <a:r>
              <a:rPr sz="3000" b="1">
                <a:solidFill>
                  <a:srgbClr val="FFFFFF"/>
                </a:solidFill>
              </a:rPr>
              <a:t>表4-15-1｜先確認列計對象，再依出生月份計算年齡</a:t>
            </a:r>
          </a:p>
        </p:txBody>
      </p:sp>
      <p:sp>
        <p:nvSpPr>
          <p:cNvPr id="3" name="投影片編號版面配置區 2">
            <a:extLst>
              <a:ext uri="{FF2B5EF4-FFF2-40B4-BE49-F238E27FC236}">
                <a16:creationId xmlns:a16="http://schemas.microsoft.com/office/drawing/2014/main" id="{87FBB7E0-C967-48A9-A7CB-99D4FE5236BF}"/>
              </a:ext>
            </a:extLst>
          </p:cNvPr>
          <p:cNvSpPr>
            <a:spLocks noGrp="1"/>
          </p:cNvSpPr>
          <p:nvPr>
            <p:ph type="sldNum" idx="12"/>
          </p:nvPr>
        </p:nvSpPr>
        <p:spPr/>
        <p:txBody>
          <a:bodyPr/>
          <a:lstStyle/>
          <a:p>
            <a:fld id="{5FEBBBCE-9E16-527A-0EE3-E5839422D847}" type="slidenum">
              <a:t>28</a:t>
            </a:fld>
            <a:endParaRPr/>
          </a:p>
        </p:txBody>
      </p:sp>
      <p:sp>
        <p:nvSpPr>
          <p:cNvPr id="7" name="列計對象">
            <a:extLst>
              <a:ext uri="{FF2B5EF4-FFF2-40B4-BE49-F238E27FC236}">
                <a16:creationId xmlns:a16="http://schemas.microsoft.com/office/drawing/2014/main" id="{97FF3AA5-3DC2-4177-A04F-A34D159CF20C}"/>
              </a:ext>
            </a:extLst>
          </p:cNvPr>
          <p:cNvSpPr>
            <a:spLocks noGrp="1"/>
          </p:cNvSpPr>
          <p:nvPr/>
        </p:nvSpPr>
        <p:spPr>
          <a:xfrm>
            <a:off x="476250" y="1044743"/>
            <a:ext cx="5467350" cy="1862889"/>
          </a:xfrm>
          <a:prstGeom prst="roundRect">
            <a:avLst>
              <a:gd name="adj" fmla="val 3571"/>
            </a:avLst>
          </a:prstGeom>
          <a:solidFill>
            <a:srgbClr val="EEF4EC"/>
          </a:solidFill>
          <a:ln w="14288">
            <a:solidFill>
              <a:srgbClr val="789879"/>
            </a:solidFill>
            <a:prstDash val="solid"/>
          </a:ln>
        </p:spPr>
        <p:txBody>
          <a:bodyPr anchor="t"/>
          <a:lstStyle/>
          <a:p>
            <a:pPr algn="ctr">
              <a:buNone/>
              <a:defRPr sz="1650" b="1">
                <a:solidFill>
                  <a:srgbClr val="4A4A48"/>
                </a:solidFill>
              </a:defRPr>
            </a:pPr>
            <a:r>
              <a:rPr sz="2400" b="1" dirty="0" err="1">
                <a:solidFill>
                  <a:srgbClr val="285443"/>
                </a:solidFill>
              </a:rPr>
              <a:t>列計</a:t>
            </a:r>
            <a:endParaRPr sz="2400" b="1" dirty="0">
              <a:solidFill>
                <a:srgbClr val="285443"/>
              </a:solidFill>
            </a:endParaRPr>
          </a:p>
          <a:p>
            <a:pPr algn="l">
              <a:buNone/>
              <a:defRPr sz="1650" b="1">
                <a:solidFill>
                  <a:srgbClr val="4A4A48"/>
                </a:solidFill>
              </a:defRPr>
            </a:pPr>
            <a:endParaRPr lang="en-US" sz="2000" b="1" dirty="0">
              <a:solidFill>
                <a:srgbClr val="285443"/>
              </a:solidFill>
            </a:endParaRPr>
          </a:p>
          <a:p>
            <a:pPr algn="l">
              <a:buNone/>
              <a:defRPr sz="1650" b="1">
                <a:solidFill>
                  <a:srgbClr val="4A4A48"/>
                </a:solidFill>
              </a:defRPr>
            </a:pPr>
            <a:r>
              <a:rPr sz="2000" b="1" dirty="0">
                <a:solidFill>
                  <a:srgbClr val="285443"/>
                </a:solidFill>
              </a:rPr>
              <a:t>10月15日具正式學籍且在學</a:t>
            </a:r>
          </a:p>
          <a:p>
            <a:pPr algn="l">
              <a:buNone/>
              <a:defRPr sz="1650" b="1">
                <a:solidFill>
                  <a:srgbClr val="4A4A48"/>
                </a:solidFill>
              </a:defRPr>
            </a:pPr>
            <a:r>
              <a:rPr sz="2000" b="1" dirty="0">
                <a:solidFill>
                  <a:srgbClr val="4A4A48"/>
                </a:solidFill>
              </a:rPr>
              <a:t>30+大學試辦計畫學生</a:t>
            </a:r>
          </a:p>
          <a:p>
            <a:pPr algn="l">
              <a:buNone/>
              <a:defRPr sz="1650" b="1">
                <a:solidFill>
                  <a:srgbClr val="4A4A48"/>
                </a:solidFill>
              </a:defRPr>
            </a:pPr>
            <a:r>
              <a:rPr sz="2000" b="1" dirty="0" err="1">
                <a:solidFill>
                  <a:srgbClr val="4A4A48"/>
                </a:solidFill>
              </a:rPr>
              <a:t>全年均在校外實習者，仍應列計</a:t>
            </a:r>
            <a:endParaRPr sz="2000" b="1" dirty="0">
              <a:solidFill>
                <a:srgbClr val="4A4A48"/>
              </a:solidFill>
            </a:endParaRPr>
          </a:p>
        </p:txBody>
      </p:sp>
      <p:sp>
        <p:nvSpPr>
          <p:cNvPr id="8" name="不列計對象">
            <a:extLst>
              <a:ext uri="{FF2B5EF4-FFF2-40B4-BE49-F238E27FC236}">
                <a16:creationId xmlns:a16="http://schemas.microsoft.com/office/drawing/2014/main" id="{FC4E0D6D-BD5C-4CFC-B62F-0E5DEAB70222}"/>
              </a:ext>
            </a:extLst>
          </p:cNvPr>
          <p:cNvSpPr>
            <a:spLocks noGrp="1"/>
          </p:cNvSpPr>
          <p:nvPr/>
        </p:nvSpPr>
        <p:spPr>
          <a:xfrm>
            <a:off x="6248400" y="1044743"/>
            <a:ext cx="5467350" cy="1862889"/>
          </a:xfrm>
          <a:prstGeom prst="roundRect">
            <a:avLst>
              <a:gd name="adj" fmla="val 3571"/>
            </a:avLst>
          </a:prstGeom>
          <a:solidFill>
            <a:srgbClr val="F8ECE7"/>
          </a:solidFill>
          <a:ln w="14288">
            <a:solidFill>
              <a:srgbClr val="C47D68"/>
            </a:solidFill>
            <a:prstDash val="solid"/>
          </a:ln>
        </p:spPr>
        <p:txBody>
          <a:bodyPr anchor="t"/>
          <a:lstStyle/>
          <a:p>
            <a:pPr algn="ctr">
              <a:buNone/>
              <a:defRPr sz="1725" b="1">
                <a:solidFill>
                  <a:srgbClr val="4A4A48"/>
                </a:solidFill>
              </a:defRPr>
            </a:pPr>
            <a:r>
              <a:rPr sz="2400" b="1" dirty="0" err="1">
                <a:solidFill>
                  <a:srgbClr val="A23E2A"/>
                </a:solidFill>
              </a:rPr>
              <a:t>不列計</a:t>
            </a:r>
            <a:endParaRPr sz="2400" b="1" dirty="0">
              <a:solidFill>
                <a:srgbClr val="A23E2A"/>
              </a:solidFill>
            </a:endParaRPr>
          </a:p>
          <a:p>
            <a:pPr algn="ctr">
              <a:buNone/>
              <a:defRPr sz="1725" b="1">
                <a:solidFill>
                  <a:srgbClr val="4A4A48"/>
                </a:solidFill>
              </a:defRPr>
            </a:pPr>
            <a:endParaRPr lang="en-US" sz="2000" b="1" dirty="0">
              <a:solidFill>
                <a:srgbClr val="4A4A48"/>
              </a:solidFill>
            </a:endParaRPr>
          </a:p>
          <a:p>
            <a:pPr algn="ctr">
              <a:buNone/>
              <a:defRPr sz="1725" b="1">
                <a:solidFill>
                  <a:srgbClr val="4A4A48"/>
                </a:solidFill>
              </a:defRPr>
            </a:pPr>
            <a:r>
              <a:rPr sz="2000" b="1" dirty="0" err="1">
                <a:solidFill>
                  <a:srgbClr val="4A4A48"/>
                </a:solidFill>
              </a:rPr>
              <a:t>休學生</a:t>
            </a:r>
            <a:r>
              <a:rPr sz="2000" b="1" dirty="0">
                <a:solidFill>
                  <a:srgbClr val="4A4A48"/>
                </a:solidFill>
              </a:rPr>
              <a:t>　｜　</a:t>
            </a:r>
            <a:r>
              <a:rPr sz="2000" b="1" dirty="0" err="1">
                <a:solidFill>
                  <a:srgbClr val="4A4A48"/>
                </a:solidFill>
              </a:rPr>
              <a:t>退學生</a:t>
            </a:r>
            <a:r>
              <a:rPr sz="2000" b="1" dirty="0">
                <a:solidFill>
                  <a:srgbClr val="4A4A48"/>
                </a:solidFill>
              </a:rPr>
              <a:t>　｜　</a:t>
            </a:r>
            <a:r>
              <a:rPr sz="2000" b="1" dirty="0" err="1">
                <a:solidFill>
                  <a:srgbClr val="4A4A48"/>
                </a:solidFill>
              </a:rPr>
              <a:t>選讀生</a:t>
            </a:r>
            <a:br>
              <a:rPr lang="en-US" sz="2000" b="1" dirty="0">
                <a:solidFill>
                  <a:srgbClr val="4A4A48"/>
                </a:solidFill>
              </a:rPr>
            </a:br>
            <a:endParaRPr sz="2000" b="1" dirty="0">
              <a:solidFill>
                <a:srgbClr val="4A4A48"/>
              </a:solidFill>
            </a:endParaRPr>
          </a:p>
          <a:p>
            <a:pPr algn="ctr">
              <a:buNone/>
              <a:defRPr sz="1725" b="1">
                <a:solidFill>
                  <a:srgbClr val="4A4A48"/>
                </a:solidFill>
              </a:defRPr>
            </a:pPr>
            <a:r>
              <a:rPr sz="2000" b="1" dirty="0" err="1">
                <a:solidFill>
                  <a:srgbClr val="4A4A48"/>
                </a:solidFill>
              </a:rPr>
              <a:t>學分班學生</a:t>
            </a:r>
            <a:r>
              <a:rPr sz="2000" b="1" dirty="0">
                <a:solidFill>
                  <a:srgbClr val="4A4A48"/>
                </a:solidFill>
              </a:rPr>
              <a:t>　｜　</a:t>
            </a:r>
            <a:r>
              <a:rPr sz="2000" b="1" dirty="0" err="1">
                <a:solidFill>
                  <a:srgbClr val="4A4A48"/>
                </a:solidFill>
              </a:rPr>
              <a:t>無學籍學生</a:t>
            </a:r>
            <a:endParaRPr sz="2000" b="1" dirty="0">
              <a:solidFill>
                <a:srgbClr val="4A4A48"/>
              </a:solidFill>
            </a:endParaRPr>
          </a:p>
        </p:txBody>
      </p:sp>
      <p:sp>
        <p:nvSpPr>
          <p:cNvPr id="9" name="年齡計算">
            <a:extLst>
              <a:ext uri="{FF2B5EF4-FFF2-40B4-BE49-F238E27FC236}">
                <a16:creationId xmlns:a16="http://schemas.microsoft.com/office/drawing/2014/main" id="{D28CE071-D453-48FF-8966-44463E3BF323}"/>
              </a:ext>
            </a:extLst>
          </p:cNvPr>
          <p:cNvSpPr>
            <a:spLocks noGrp="1"/>
          </p:cNvSpPr>
          <p:nvPr/>
        </p:nvSpPr>
        <p:spPr>
          <a:xfrm>
            <a:off x="476250" y="3212432"/>
            <a:ext cx="11239500" cy="2045368"/>
          </a:xfrm>
          <a:prstGeom prst="roundRect">
            <a:avLst>
              <a:gd name="adj" fmla="val 4598"/>
            </a:avLst>
          </a:prstGeom>
          <a:solidFill>
            <a:srgbClr val="F2F5ED"/>
          </a:solidFill>
          <a:ln w="11430">
            <a:solidFill>
              <a:srgbClr val="789879"/>
            </a:solidFill>
            <a:prstDash val="solid"/>
          </a:ln>
        </p:spPr>
        <p:txBody>
          <a:bodyPr anchor="t"/>
          <a:lstStyle/>
          <a:p>
            <a:pPr algn="l">
              <a:buNone/>
              <a:defRPr sz="1800" b="1">
                <a:solidFill>
                  <a:srgbClr val="285443"/>
                </a:solidFill>
              </a:defRPr>
            </a:pPr>
            <a:r>
              <a:rPr sz="2000" b="1" dirty="0" err="1">
                <a:solidFill>
                  <a:srgbClr val="285443"/>
                </a:solidFill>
              </a:rPr>
              <a:t>年齡計算</a:t>
            </a:r>
            <a:endParaRPr sz="2000" b="1" dirty="0">
              <a:solidFill>
                <a:srgbClr val="285443"/>
              </a:solidFill>
            </a:endParaRPr>
          </a:p>
        </p:txBody>
      </p:sp>
      <p:graphicFrame>
        <p:nvGraphicFramePr>
          <p:cNvPr id="18" name="年齡計算公式"/>
          <p:cNvGraphicFramePr/>
          <p:nvPr>
            <p:extLst>
              <p:ext uri="{D42A27DB-BD31-4B8C-83A1-F6EECF244321}">
                <p14:modId xmlns:p14="http://schemas.microsoft.com/office/powerpoint/2010/main" val="1048304535"/>
              </p:ext>
            </p:extLst>
          </p:nvPr>
        </p:nvGraphicFramePr>
        <p:xfrm>
          <a:off x="781050" y="3951292"/>
          <a:ext cx="10629900" cy="876300"/>
        </p:xfrm>
        <a:graphic>
          <a:graphicData uri="http://schemas.openxmlformats.org/drawingml/2006/table">
            <a:tbl>
              <a:tblPr/>
              <a:tblGrid>
                <a:gridCol w="5314950">
                  <a:extLst>
                    <a:ext uri="{9D8B030D-6E8A-4147-A177-3AD203B41FA5}">
                      <a16:colId xmlns:a16="http://schemas.microsoft.com/office/drawing/2014/main" val="20000"/>
                    </a:ext>
                  </a:extLst>
                </a:gridCol>
                <a:gridCol w="5314950">
                  <a:extLst>
                    <a:ext uri="{9D8B030D-6E8A-4147-A177-3AD203B41FA5}">
                      <a16:colId xmlns:a16="http://schemas.microsoft.com/office/drawing/2014/main" val="20001"/>
                    </a:ext>
                  </a:extLst>
                </a:gridCol>
              </a:tblGrid>
              <a:tr h="876300">
                <a:tc>
                  <a:txBody>
                    <a:bodyPr/>
                    <a:lstStyle/>
                    <a:p>
                      <a:pPr algn="ctr">
                        <a:buNone/>
                      </a:pPr>
                      <a:r>
                        <a:rPr sz="2000" b="1" dirty="0">
                          <a:solidFill>
                            <a:srgbClr val="285443"/>
                          </a:solidFill>
                        </a:rPr>
                        <a:t>1–9月出生｜</a:t>
                      </a:r>
                      <a:r>
                        <a:rPr sz="2000" b="1" dirty="0">
                          <a:solidFill>
                            <a:srgbClr val="4A4A48"/>
                          </a:solidFill>
                        </a:rPr>
                        <a:t>今年－出生年份</a:t>
                      </a:r>
                    </a:p>
                  </a:txBody>
                  <a:tcPr marL="114300" marR="114300" marT="57150" marB="57150" anchor="ctr">
                    <a:solidFill>
                      <a:srgbClr val="FFFFFF"/>
                    </a:solidFill>
                  </a:tcPr>
                </a:tc>
                <a:tc>
                  <a:txBody>
                    <a:bodyPr/>
                    <a:lstStyle/>
                    <a:p>
                      <a:pPr algn="ctr">
                        <a:buNone/>
                      </a:pPr>
                      <a:r>
                        <a:rPr sz="2000" b="1" dirty="0">
                          <a:solidFill>
                            <a:srgbClr val="285443"/>
                          </a:solidFill>
                        </a:rPr>
                        <a:t>10–12月出生｜</a:t>
                      </a:r>
                      <a:r>
                        <a:rPr sz="2000" b="1" dirty="0">
                          <a:solidFill>
                            <a:srgbClr val="4A4A48"/>
                          </a:solidFill>
                        </a:rPr>
                        <a:t>今年－出生年份－1</a:t>
                      </a:r>
                    </a:p>
                  </a:txBody>
                  <a:tcPr marL="114300" marR="114300" marT="57150" marB="57150" anchor="ctr">
                    <a:solidFill>
                      <a:srgbClr val="FFFFFF"/>
                    </a:solidFill>
                  </a:tcPr>
                </a:tc>
                <a:extLst>
                  <a:ext uri="{0D108BD9-81ED-4DB2-BD59-A6C34878D82A}">
                    <a16:rowId xmlns:a16="http://schemas.microsoft.com/office/drawing/2014/main" val="10000"/>
                  </a:ext>
                </a:extLst>
              </a:tr>
            </a:tbl>
          </a:graphicData>
        </a:graphic>
      </p:graphicFrame>
      <p:sp>
        <p:nvSpPr>
          <p:cNvPr id="11" name="人數核對">
            <a:extLst>
              <a:ext uri="{FF2B5EF4-FFF2-40B4-BE49-F238E27FC236}">
                <a16:creationId xmlns:a16="http://schemas.microsoft.com/office/drawing/2014/main" id="{539FBFB0-1FD8-471C-B080-9D6B63591D79}"/>
              </a:ext>
            </a:extLst>
          </p:cNvPr>
          <p:cNvSpPr>
            <a:spLocks noGrp="1"/>
          </p:cNvSpPr>
          <p:nvPr/>
        </p:nvSpPr>
        <p:spPr>
          <a:xfrm>
            <a:off x="476250" y="5562600"/>
            <a:ext cx="11239500" cy="914400"/>
          </a:xfrm>
          <a:prstGeom prst="roundRect">
            <a:avLst>
              <a:gd name="adj" fmla="val 8333"/>
            </a:avLst>
          </a:prstGeom>
          <a:solidFill>
            <a:srgbClr val="F7E9E4"/>
          </a:solidFill>
          <a:ln w="11430">
            <a:solidFill>
              <a:srgbClr val="C47D68"/>
            </a:solidFill>
            <a:prstDash val="solid"/>
          </a:ln>
        </p:spPr>
        <p:txBody>
          <a:bodyPr anchor="ctr"/>
          <a:lstStyle/>
          <a:p>
            <a:pPr algn="ctr">
              <a:buNone/>
              <a:defRPr sz="1725">
                <a:solidFill>
                  <a:srgbClr val="4A4A48"/>
                </a:solidFill>
              </a:defRPr>
            </a:pPr>
            <a:r>
              <a:rPr sz="2000" b="1">
                <a:solidFill>
                  <a:srgbClr val="A23E2A"/>
                </a:solidFill>
              </a:rPr>
              <a:t>核對｜</a:t>
            </a:r>
            <a:r>
              <a:rPr sz="2000" b="1">
                <a:solidFill>
                  <a:srgbClr val="4A4A48"/>
                </a:solidFill>
              </a:rPr>
              <a:t>本表各年齡區間人數合計</a:t>
            </a:r>
            <a:r>
              <a:rPr sz="2000">
                <a:solidFill>
                  <a:srgbClr val="4A4A48"/>
                </a:solidFill>
              </a:rPr>
              <a:t> ＝ </a:t>
            </a:r>
            <a:r>
              <a:rPr sz="2000" b="1">
                <a:solidFill>
                  <a:srgbClr val="4A4A48"/>
                </a:solidFill>
              </a:rPr>
              <a:t>30+大學試辦計畫具正式學籍且在學學生總人數</a:t>
            </a:r>
          </a:p>
        </p:txBody>
      </p:sp>
      <p:sp>
        <p:nvSpPr>
          <p:cNvPr id="5" name="文字版面配置區 4">
            <a:extLst>
              <a:ext uri="{FF2B5EF4-FFF2-40B4-BE49-F238E27FC236}">
                <a16:creationId xmlns:a16="http://schemas.microsoft.com/office/drawing/2014/main" id="{3A2D3852-6A70-464D-89C8-D9F147989C3A}"/>
              </a:ext>
            </a:extLst>
          </p:cNvPr>
          <p:cNvSpPr>
            <a:spLocks noGrp="1"/>
          </p:cNvSpPr>
          <p:nvPr>
            <p:ph type="body" idx="15"/>
          </p:nvPr>
        </p:nvSpPr>
        <p:spPr/>
        <p:txBody>
          <a:bodyPr/>
          <a:lstStyle/>
          <a:p>
            <a:r>
              <a:rPr dirty="0"/>
              <a:t>0</a:t>
            </a:r>
            <a:r>
              <a:rPr lang="en-US" dirty="0"/>
              <a:t>9</a:t>
            </a:r>
            <a:endParaRPr dirty="0"/>
          </a:p>
        </p:txBody>
      </p:sp>
    </p:spTree>
    <p:extLst>
      <p:ext uri="{BB962C8B-B14F-4D97-AF65-F5344CB8AC3E}">
        <p14:creationId xmlns:p14="http://schemas.microsoft.com/office/powerpoint/2010/main" val="29985579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F2E9F7C4-6E31-4CB0-BA98-E0FA64309646}"/>
              </a:ext>
            </a:extLst>
          </p:cNvPr>
          <p:cNvSpPr>
            <a:spLocks noGrp="1"/>
          </p:cNvSpPr>
          <p:nvPr>
            <p:ph type="title"/>
          </p:nvPr>
        </p:nvSpPr>
        <p:spPr/>
        <p:txBody>
          <a:bodyPr/>
          <a:lstStyle/>
          <a:p>
            <a:r>
              <a:t>表4-16、表4-16-1｜115年10月起停止蒐集</a:t>
            </a:r>
          </a:p>
        </p:txBody>
      </p:sp>
      <p:sp>
        <p:nvSpPr>
          <p:cNvPr id="3" name="投影片編號版面配置區 2">
            <a:extLst>
              <a:ext uri="{FF2B5EF4-FFF2-40B4-BE49-F238E27FC236}">
                <a16:creationId xmlns:a16="http://schemas.microsoft.com/office/drawing/2014/main" id="{42F19CC8-E33E-4C71-BA94-4304A5283242}"/>
              </a:ext>
            </a:extLst>
          </p:cNvPr>
          <p:cNvSpPr>
            <a:spLocks noGrp="1"/>
          </p:cNvSpPr>
          <p:nvPr>
            <p:ph type="sldNum" idx="12"/>
          </p:nvPr>
        </p:nvSpPr>
        <p:spPr/>
        <p:txBody>
          <a:bodyPr/>
          <a:lstStyle/>
          <a:p>
            <a:fld id="{D172A7C5-A0CC-7B36-F236-345181E6AD72}" type="slidenum">
              <a:t>29</a:t>
            </a:fld>
            <a:endParaRPr/>
          </a:p>
        </p:txBody>
      </p:sp>
      <p:sp>
        <p:nvSpPr>
          <p:cNvPr id="6" name="文字版面配置區 5">
            <a:extLst>
              <a:ext uri="{FF2B5EF4-FFF2-40B4-BE49-F238E27FC236}">
                <a16:creationId xmlns:a16="http://schemas.microsoft.com/office/drawing/2014/main" id="{4B20AFEA-E2C6-42B2-8256-2A2101930D12}"/>
              </a:ext>
            </a:extLst>
          </p:cNvPr>
          <p:cNvSpPr>
            <a:spLocks noGrp="1"/>
          </p:cNvSpPr>
          <p:nvPr>
            <p:ph type="body" idx="15"/>
          </p:nvPr>
        </p:nvSpPr>
        <p:spPr/>
        <p:txBody>
          <a:bodyPr/>
          <a:lstStyle/>
          <a:p>
            <a:r>
              <a:rPr dirty="0"/>
              <a:t>1</a:t>
            </a:r>
            <a:r>
              <a:rPr lang="en-US" dirty="0"/>
              <a:t>0</a:t>
            </a:r>
            <a:endParaRPr dirty="0"/>
          </a:p>
        </p:txBody>
      </p:sp>
      <p:graphicFrame>
        <p:nvGraphicFramePr>
          <p:cNvPr id="22" name="表格 6"/>
          <p:cNvGraphicFramePr/>
          <p:nvPr/>
        </p:nvGraphicFramePr>
        <p:xfrm>
          <a:off x="254895" y="1647037"/>
          <a:ext cx="11682218" cy="975360"/>
        </p:xfrm>
        <a:graphic>
          <a:graphicData uri="http://schemas.openxmlformats.org/drawingml/2006/table">
            <a:tbl>
              <a:tblPr firstRow="1" firstCol="1" bandRow="1">
                <a:tableStyleId>{5C22544A-7EE6-4342-B048-85BDC9FD1C3A}</a:tableStyleId>
              </a:tblPr>
              <a:tblGrid>
                <a:gridCol w="383330">
                  <a:extLst>
                    <a:ext uri="{9D8B030D-6E8A-4147-A177-3AD203B41FA5}">
                      <a16:colId xmlns:a16="http://schemas.microsoft.com/office/drawing/2014/main" val="20000"/>
                    </a:ext>
                  </a:extLst>
                </a:gridCol>
                <a:gridCol w="383330">
                  <a:extLst>
                    <a:ext uri="{9D8B030D-6E8A-4147-A177-3AD203B41FA5}">
                      <a16:colId xmlns:a16="http://schemas.microsoft.com/office/drawing/2014/main" val="20001"/>
                    </a:ext>
                  </a:extLst>
                </a:gridCol>
                <a:gridCol w="383330">
                  <a:extLst>
                    <a:ext uri="{9D8B030D-6E8A-4147-A177-3AD203B41FA5}">
                      <a16:colId xmlns:a16="http://schemas.microsoft.com/office/drawing/2014/main" val="20002"/>
                    </a:ext>
                  </a:extLst>
                </a:gridCol>
                <a:gridCol w="383330">
                  <a:extLst>
                    <a:ext uri="{9D8B030D-6E8A-4147-A177-3AD203B41FA5}">
                      <a16:colId xmlns:a16="http://schemas.microsoft.com/office/drawing/2014/main" val="20003"/>
                    </a:ext>
                  </a:extLst>
                </a:gridCol>
                <a:gridCol w="383330">
                  <a:extLst>
                    <a:ext uri="{9D8B030D-6E8A-4147-A177-3AD203B41FA5}">
                      <a16:colId xmlns:a16="http://schemas.microsoft.com/office/drawing/2014/main" val="20004"/>
                    </a:ext>
                  </a:extLst>
                </a:gridCol>
                <a:gridCol w="487432">
                  <a:extLst>
                    <a:ext uri="{9D8B030D-6E8A-4147-A177-3AD203B41FA5}">
                      <a16:colId xmlns:a16="http://schemas.microsoft.com/office/drawing/2014/main" val="20005"/>
                    </a:ext>
                  </a:extLst>
                </a:gridCol>
                <a:gridCol w="487432">
                  <a:extLst>
                    <a:ext uri="{9D8B030D-6E8A-4147-A177-3AD203B41FA5}">
                      <a16:colId xmlns:a16="http://schemas.microsoft.com/office/drawing/2014/main" val="20006"/>
                    </a:ext>
                  </a:extLst>
                </a:gridCol>
                <a:gridCol w="488373">
                  <a:extLst>
                    <a:ext uri="{9D8B030D-6E8A-4147-A177-3AD203B41FA5}">
                      <a16:colId xmlns:a16="http://schemas.microsoft.com/office/drawing/2014/main" val="20007"/>
                    </a:ext>
                  </a:extLst>
                </a:gridCol>
                <a:gridCol w="488373">
                  <a:extLst>
                    <a:ext uri="{9D8B030D-6E8A-4147-A177-3AD203B41FA5}">
                      <a16:colId xmlns:a16="http://schemas.microsoft.com/office/drawing/2014/main" val="20008"/>
                    </a:ext>
                  </a:extLst>
                </a:gridCol>
                <a:gridCol w="753341">
                  <a:extLst>
                    <a:ext uri="{9D8B030D-6E8A-4147-A177-3AD203B41FA5}">
                      <a16:colId xmlns:a16="http://schemas.microsoft.com/office/drawing/2014/main" val="20009"/>
                    </a:ext>
                  </a:extLst>
                </a:gridCol>
                <a:gridCol w="753341">
                  <a:extLst>
                    <a:ext uri="{9D8B030D-6E8A-4147-A177-3AD203B41FA5}">
                      <a16:colId xmlns:a16="http://schemas.microsoft.com/office/drawing/2014/main" val="20010"/>
                    </a:ext>
                  </a:extLst>
                </a:gridCol>
                <a:gridCol w="441614">
                  <a:extLst>
                    <a:ext uri="{9D8B030D-6E8A-4147-A177-3AD203B41FA5}">
                      <a16:colId xmlns:a16="http://schemas.microsoft.com/office/drawing/2014/main" val="20011"/>
                    </a:ext>
                  </a:extLst>
                </a:gridCol>
                <a:gridCol w="441614">
                  <a:extLst>
                    <a:ext uri="{9D8B030D-6E8A-4147-A177-3AD203B41FA5}">
                      <a16:colId xmlns:a16="http://schemas.microsoft.com/office/drawing/2014/main" val="20012"/>
                    </a:ext>
                  </a:extLst>
                </a:gridCol>
                <a:gridCol w="540326">
                  <a:extLst>
                    <a:ext uri="{9D8B030D-6E8A-4147-A177-3AD203B41FA5}">
                      <a16:colId xmlns:a16="http://schemas.microsoft.com/office/drawing/2014/main" val="20013"/>
                    </a:ext>
                  </a:extLst>
                </a:gridCol>
                <a:gridCol w="540326">
                  <a:extLst>
                    <a:ext uri="{9D8B030D-6E8A-4147-A177-3AD203B41FA5}">
                      <a16:colId xmlns:a16="http://schemas.microsoft.com/office/drawing/2014/main" val="20014"/>
                    </a:ext>
                  </a:extLst>
                </a:gridCol>
                <a:gridCol w="685800">
                  <a:extLst>
                    <a:ext uri="{9D8B030D-6E8A-4147-A177-3AD203B41FA5}">
                      <a16:colId xmlns:a16="http://schemas.microsoft.com/office/drawing/2014/main" val="20015"/>
                    </a:ext>
                  </a:extLst>
                </a:gridCol>
                <a:gridCol w="685800">
                  <a:extLst>
                    <a:ext uri="{9D8B030D-6E8A-4147-A177-3AD203B41FA5}">
                      <a16:colId xmlns:a16="http://schemas.microsoft.com/office/drawing/2014/main" val="20016"/>
                    </a:ext>
                  </a:extLst>
                </a:gridCol>
                <a:gridCol w="1065068">
                  <a:extLst>
                    <a:ext uri="{9D8B030D-6E8A-4147-A177-3AD203B41FA5}">
                      <a16:colId xmlns:a16="http://schemas.microsoft.com/office/drawing/2014/main" val="20017"/>
                    </a:ext>
                  </a:extLst>
                </a:gridCol>
                <a:gridCol w="1065068">
                  <a:extLst>
                    <a:ext uri="{9D8B030D-6E8A-4147-A177-3AD203B41FA5}">
                      <a16:colId xmlns:a16="http://schemas.microsoft.com/office/drawing/2014/main" val="20018"/>
                    </a:ext>
                  </a:extLst>
                </a:gridCol>
                <a:gridCol w="420830">
                  <a:extLst>
                    <a:ext uri="{9D8B030D-6E8A-4147-A177-3AD203B41FA5}">
                      <a16:colId xmlns:a16="http://schemas.microsoft.com/office/drawing/2014/main" val="20019"/>
                    </a:ext>
                  </a:extLst>
                </a:gridCol>
                <a:gridCol w="420830">
                  <a:extLst>
                    <a:ext uri="{9D8B030D-6E8A-4147-A177-3AD203B41FA5}">
                      <a16:colId xmlns:a16="http://schemas.microsoft.com/office/drawing/2014/main" val="20020"/>
                    </a:ext>
                  </a:extLst>
                </a:gridCol>
              </a:tblGrid>
              <a:tr h="131711">
                <a:tc rowSpan="3">
                  <a:txBody>
                    <a:bodyPr/>
                    <a:lstStyle/>
                    <a:p>
                      <a:pPr algn="ctr">
                        <a:buNone/>
                      </a:pPr>
                      <a:r>
                        <a:rPr sz="1600" b="0">
                          <a:solidFill>
                            <a:schemeClr val="bg1">
                              <a:lumMod val="65000"/>
                            </a:schemeClr>
                          </a:solidFill>
                          <a:latin typeface="+mn-ea"/>
                          <a:ea typeface="+mn-ea"/>
                          <a:cs typeface="+mn-ea"/>
                        </a:rPr>
                        <a:t>學年度／學期</a:t>
                      </a:r>
                      <a:endParaRPr sz="1600" b="0" kern="100">
                        <a:solidFill>
                          <a:schemeClr val="bg1">
                            <a:lumMod val="65000"/>
                          </a:schemeClr>
                        </a:solidFill>
                        <a:latin typeface="+mn-ea"/>
                        <a:ea typeface="+mn-ea"/>
                        <a:cs typeface="+mn-ea"/>
                      </a:endParaRPr>
                    </a:p>
                  </a:txBody>
                  <a:tcPr marL="68580" marR="68580" marT="0" marB="0" vert="eaVert"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rowSpan="3">
                  <a:txBody>
                    <a:bodyPr/>
                    <a:lstStyle/>
                    <a:p>
                      <a:pPr algn="ctr">
                        <a:buNone/>
                      </a:pPr>
                      <a:r>
                        <a:rPr sz="1600" b="0">
                          <a:solidFill>
                            <a:schemeClr val="bg1">
                              <a:lumMod val="65000"/>
                            </a:schemeClr>
                          </a:solidFill>
                          <a:latin typeface="+mn-ea"/>
                          <a:ea typeface="+mn-ea"/>
                          <a:cs typeface="+mn-ea"/>
                        </a:rPr>
                        <a:t>學院</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rowSpan="3">
                  <a:txBody>
                    <a:bodyPr/>
                    <a:lstStyle/>
                    <a:p>
                      <a:pPr algn="ctr">
                        <a:buNone/>
                      </a:pPr>
                      <a:r>
                        <a:rPr sz="1600" b="0">
                          <a:solidFill>
                            <a:schemeClr val="bg1">
                              <a:lumMod val="65000"/>
                            </a:schemeClr>
                          </a:solidFill>
                          <a:latin typeface="+mn-ea"/>
                          <a:ea typeface="+mn-ea"/>
                          <a:cs typeface="+mn-ea"/>
                        </a:rPr>
                        <a:t>系所</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rowSpan="3">
                  <a:txBody>
                    <a:bodyPr/>
                    <a:lstStyle/>
                    <a:p>
                      <a:pPr algn="ctr">
                        <a:buNone/>
                      </a:pPr>
                      <a:r>
                        <a:rPr sz="1600" b="0">
                          <a:solidFill>
                            <a:schemeClr val="bg1">
                              <a:lumMod val="65000"/>
                            </a:schemeClr>
                          </a:solidFill>
                          <a:latin typeface="+mn-ea"/>
                          <a:ea typeface="+mn-ea"/>
                          <a:cs typeface="+mn-ea"/>
                        </a:rPr>
                        <a:t>學制</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rowSpan="3">
                  <a:txBody>
                    <a:bodyPr/>
                    <a:lstStyle/>
                    <a:p>
                      <a:pPr algn="ctr">
                        <a:buNone/>
                      </a:pPr>
                      <a:r>
                        <a:rPr sz="1600" b="0">
                          <a:solidFill>
                            <a:schemeClr val="bg1">
                              <a:lumMod val="65000"/>
                            </a:schemeClr>
                          </a:solidFill>
                          <a:latin typeface="+mn-ea"/>
                          <a:ea typeface="+mn-ea"/>
                          <a:cs typeface="+mn-ea"/>
                        </a:rPr>
                        <a:t>年級</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gridSpan="8">
                  <a:txBody>
                    <a:bodyPr/>
                    <a:lstStyle/>
                    <a:p>
                      <a:pPr algn="ctr">
                        <a:buNone/>
                      </a:pPr>
                      <a:r>
                        <a:rPr sz="1600" b="0">
                          <a:solidFill>
                            <a:schemeClr val="bg1">
                              <a:lumMod val="65000"/>
                            </a:schemeClr>
                          </a:solidFill>
                          <a:latin typeface="+mn-ea"/>
                          <a:ea typeface="+mn-ea"/>
                          <a:cs typeface="+mn-ea"/>
                        </a:rPr>
                        <a:t>本學期參加本方案之學生人數</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gridSpan="8">
                  <a:txBody>
                    <a:bodyPr/>
                    <a:lstStyle/>
                    <a:p>
                      <a:pPr algn="ctr">
                        <a:buNone/>
                      </a:pPr>
                      <a:r>
                        <a:rPr sz="1600" b="0">
                          <a:solidFill>
                            <a:schemeClr val="bg1">
                              <a:lumMod val="65000"/>
                            </a:schemeClr>
                          </a:solidFill>
                          <a:latin typeface="+mn-ea"/>
                          <a:ea typeface="+mn-ea"/>
                          <a:cs typeface="+mn-ea"/>
                        </a:rPr>
                        <a:t>本學期參加本方案之學生修讀必、選修課程之修習學分數</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extLst>
                  <a:ext uri="{0D108BD9-81ED-4DB2-BD59-A6C34878D82A}">
                    <a16:rowId xmlns:a16="http://schemas.microsoft.com/office/drawing/2014/main" val="10000"/>
                  </a:ext>
                </a:extLst>
              </a:tr>
              <a:tr h="373897">
                <a:tc vMerge="1">
                  <a:txBody>
                    <a:bodyPr/>
                    <a:lstStyle/>
                    <a:p>
                      <a:endParaRPr/>
                    </a:p>
                  </a:txBody>
                  <a:tcPr/>
                </a:tc>
                <a:tc vMerge="1">
                  <a:txBody>
                    <a:bodyPr/>
                    <a:lstStyle/>
                    <a:p>
                      <a:endParaRPr/>
                    </a:p>
                  </a:txBody>
                  <a:tcPr/>
                </a:tc>
                <a:tc vMerge="1">
                  <a:txBody>
                    <a:bodyPr/>
                    <a:lstStyle/>
                    <a:p>
                      <a:endParaRPr/>
                    </a:p>
                  </a:txBody>
                  <a:tcPr/>
                </a:tc>
                <a:tc vMerge="1">
                  <a:txBody>
                    <a:bodyPr/>
                    <a:lstStyle/>
                    <a:p>
                      <a:endParaRPr/>
                    </a:p>
                  </a:txBody>
                  <a:tcPr/>
                </a:tc>
                <a:tc vMerge="1">
                  <a:txBody>
                    <a:bodyPr/>
                    <a:lstStyle/>
                    <a:p>
                      <a:endParaRPr/>
                    </a:p>
                  </a:txBody>
                  <a:tcPr/>
                </a:tc>
                <a:tc gridSpan="2">
                  <a:txBody>
                    <a:bodyPr/>
                    <a:lstStyle/>
                    <a:p>
                      <a:pPr algn="ctr">
                        <a:buNone/>
                      </a:pPr>
                      <a:r>
                        <a:rPr sz="1600" b="0">
                          <a:solidFill>
                            <a:schemeClr val="bg1">
                              <a:lumMod val="65000"/>
                            </a:schemeClr>
                          </a:solidFill>
                          <a:latin typeface="+mn-ea"/>
                          <a:ea typeface="+mn-ea"/>
                          <a:cs typeface="+mn-ea"/>
                        </a:rPr>
                        <a:t>大一學生人數</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xBody>
                    <a:bodyPr/>
                    <a:lstStyle/>
                    <a:p>
                      <a:endParaRPr/>
                    </a:p>
                  </a:txBody>
                  <a:tcPr/>
                </a:tc>
                <a:tc gridSpan="2">
                  <a:txBody>
                    <a:bodyPr/>
                    <a:lstStyle/>
                    <a:p>
                      <a:pPr algn="ctr">
                        <a:buNone/>
                      </a:pPr>
                      <a:r>
                        <a:rPr sz="1600" b="0">
                          <a:solidFill>
                            <a:schemeClr val="bg1">
                              <a:lumMod val="65000"/>
                            </a:schemeClr>
                          </a:solidFill>
                          <a:latin typeface="+mn-ea"/>
                          <a:ea typeface="+mn-ea"/>
                          <a:cs typeface="+mn-ea"/>
                        </a:rPr>
                        <a:t>新轉入轉學生數</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xBody>
                    <a:bodyPr/>
                    <a:lstStyle/>
                    <a:p>
                      <a:endParaRPr/>
                    </a:p>
                  </a:txBody>
                  <a:tcPr/>
                </a:tc>
                <a:tc gridSpan="2">
                  <a:txBody>
                    <a:bodyPr/>
                    <a:lstStyle/>
                    <a:p>
                      <a:pPr algn="ctr">
                        <a:buNone/>
                      </a:pPr>
                      <a:r>
                        <a:rPr sz="1600" b="0">
                          <a:solidFill>
                            <a:schemeClr val="bg1">
                              <a:lumMod val="65000"/>
                            </a:schemeClr>
                          </a:solidFill>
                          <a:latin typeface="+mn-ea"/>
                          <a:ea typeface="+mn-ea"/>
                          <a:cs typeface="+mn-ea"/>
                        </a:rPr>
                        <a:t>大二以上學生數(不含延修生)</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xBody>
                    <a:bodyPr/>
                    <a:lstStyle/>
                    <a:p>
                      <a:endParaRPr/>
                    </a:p>
                  </a:txBody>
                  <a:tcPr/>
                </a:tc>
                <a:tc gridSpan="2">
                  <a:txBody>
                    <a:bodyPr/>
                    <a:lstStyle/>
                    <a:p>
                      <a:pPr algn="ctr">
                        <a:buNone/>
                      </a:pPr>
                      <a:r>
                        <a:rPr sz="1600" b="0">
                          <a:solidFill>
                            <a:schemeClr val="bg1">
                              <a:lumMod val="65000"/>
                            </a:schemeClr>
                          </a:solidFill>
                          <a:latin typeface="+mn-ea"/>
                          <a:ea typeface="+mn-ea"/>
                          <a:cs typeface="+mn-ea"/>
                        </a:rPr>
                        <a:t>延修生學生數</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xBody>
                    <a:bodyPr/>
                    <a:lstStyle/>
                    <a:p>
                      <a:endParaRPr/>
                    </a:p>
                  </a:txBody>
                  <a:tcPr/>
                </a:tc>
                <a:tc gridSpan="2">
                  <a:txBody>
                    <a:bodyPr/>
                    <a:lstStyle/>
                    <a:p>
                      <a:pPr algn="ctr">
                        <a:buNone/>
                      </a:pPr>
                      <a:r>
                        <a:rPr sz="1600" b="0">
                          <a:solidFill>
                            <a:schemeClr val="bg1">
                              <a:lumMod val="65000"/>
                            </a:schemeClr>
                          </a:solidFill>
                          <a:latin typeface="+mn-ea"/>
                          <a:ea typeface="+mn-ea"/>
                          <a:cs typeface="+mn-ea"/>
                        </a:rPr>
                        <a:t>大一學生</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xBody>
                    <a:bodyPr/>
                    <a:lstStyle/>
                    <a:p>
                      <a:endParaRPr/>
                    </a:p>
                  </a:txBody>
                  <a:tcPr/>
                </a:tc>
                <a:tc gridSpan="2">
                  <a:txBody>
                    <a:bodyPr/>
                    <a:lstStyle/>
                    <a:p>
                      <a:pPr algn="ctr">
                        <a:buNone/>
                      </a:pPr>
                      <a:r>
                        <a:rPr sz="1600" b="0">
                          <a:solidFill>
                            <a:schemeClr val="bg1">
                              <a:lumMod val="65000"/>
                            </a:schemeClr>
                          </a:solidFill>
                          <a:latin typeface="+mn-ea"/>
                          <a:ea typeface="+mn-ea"/>
                          <a:cs typeface="+mn-ea"/>
                        </a:rPr>
                        <a:t>新轉入轉學生</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xBody>
                    <a:bodyPr/>
                    <a:lstStyle/>
                    <a:p>
                      <a:endParaRPr/>
                    </a:p>
                  </a:txBody>
                  <a:tcPr/>
                </a:tc>
                <a:tc gridSpan="2">
                  <a:txBody>
                    <a:bodyPr/>
                    <a:lstStyle/>
                    <a:p>
                      <a:pPr algn="ctr">
                        <a:buNone/>
                      </a:pPr>
                      <a:r>
                        <a:rPr sz="1600" b="0">
                          <a:solidFill>
                            <a:schemeClr val="bg1">
                              <a:lumMod val="65000"/>
                            </a:schemeClr>
                          </a:solidFill>
                          <a:latin typeface="+mn-ea"/>
                          <a:ea typeface="+mn-ea"/>
                          <a:cs typeface="+mn-ea"/>
                        </a:rPr>
                        <a:t>大二以上(不含延修生)</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xBody>
                    <a:bodyPr/>
                    <a:lstStyle/>
                    <a:p>
                      <a:endParaRPr/>
                    </a:p>
                  </a:txBody>
                  <a:tcPr/>
                </a:tc>
                <a:tc gridSpan="2">
                  <a:txBody>
                    <a:bodyPr/>
                    <a:lstStyle/>
                    <a:p>
                      <a:pPr algn="ctr">
                        <a:buNone/>
                      </a:pPr>
                      <a:r>
                        <a:rPr sz="1600" b="0">
                          <a:solidFill>
                            <a:schemeClr val="bg1">
                              <a:lumMod val="65000"/>
                            </a:schemeClr>
                          </a:solidFill>
                          <a:latin typeface="+mn-ea"/>
                          <a:ea typeface="+mn-ea"/>
                          <a:cs typeface="+mn-ea"/>
                        </a:rPr>
                        <a:t>延修生</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hMerge="1">
                  <a:txBody>
                    <a:bodyPr/>
                    <a:lstStyle/>
                    <a:p>
                      <a:endParaRPr/>
                    </a:p>
                  </a:txBody>
                  <a:tcPr/>
                </a:tc>
                <a:extLst>
                  <a:ext uri="{0D108BD9-81ED-4DB2-BD59-A6C34878D82A}">
                    <a16:rowId xmlns:a16="http://schemas.microsoft.com/office/drawing/2014/main" val="10001"/>
                  </a:ext>
                </a:extLst>
              </a:tr>
              <a:tr h="91625">
                <a:tc vMerge="1">
                  <a:txBody>
                    <a:bodyPr/>
                    <a:lstStyle/>
                    <a:p>
                      <a:endParaRPr/>
                    </a:p>
                  </a:txBody>
                  <a:tcPr/>
                </a:tc>
                <a:tc vMerge="1">
                  <a:txBody>
                    <a:bodyPr/>
                    <a:lstStyle/>
                    <a:p>
                      <a:endParaRPr/>
                    </a:p>
                  </a:txBody>
                  <a:tcPr/>
                </a:tc>
                <a:tc vMerge="1">
                  <a:txBody>
                    <a:bodyPr/>
                    <a:lstStyle/>
                    <a:p>
                      <a:endParaRPr/>
                    </a:p>
                  </a:txBody>
                  <a:tcPr/>
                </a:tc>
                <a:tc vMerge="1">
                  <a:txBody>
                    <a:bodyPr/>
                    <a:lstStyle/>
                    <a:p>
                      <a:endParaRPr/>
                    </a:p>
                  </a:txBody>
                  <a:tcPr/>
                </a:tc>
                <a:tc vMerge="1">
                  <a:txBody>
                    <a:bodyPr/>
                    <a:lstStyle/>
                    <a:p>
                      <a:endParaRPr/>
                    </a:p>
                  </a:txBody>
                  <a:tcPr/>
                </a:tc>
                <a:tc>
                  <a:txBody>
                    <a:bodyPr/>
                    <a:lstStyle/>
                    <a:p>
                      <a:pPr algn="ctr">
                        <a:buNone/>
                      </a:pPr>
                      <a:r>
                        <a:rPr sz="1600" b="0">
                          <a:solidFill>
                            <a:schemeClr val="bg1">
                              <a:lumMod val="65000"/>
                            </a:schemeClr>
                          </a:solidFill>
                          <a:latin typeface="+mn-ea"/>
                          <a:ea typeface="+mn-ea"/>
                          <a:cs typeface="+mn-ea"/>
                        </a:rPr>
                        <a:t>男</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女</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男</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女</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男</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女</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男</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女</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男</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女</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男</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女</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男</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女</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男</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lstStyle/>
                    <a:p>
                      <a:pPr algn="ctr">
                        <a:buNone/>
                      </a:pPr>
                      <a:r>
                        <a:rPr sz="1600" b="0">
                          <a:solidFill>
                            <a:schemeClr val="bg1">
                              <a:lumMod val="65000"/>
                            </a:schemeClr>
                          </a:solidFill>
                          <a:latin typeface="+mn-ea"/>
                          <a:ea typeface="+mn-ea"/>
                          <a:cs typeface="+mn-ea"/>
                        </a:rPr>
                        <a:t>女</a:t>
                      </a:r>
                      <a:endParaRPr sz="1600" b="0" kern="100">
                        <a:solidFill>
                          <a:schemeClr val="bg1">
                            <a:lumMod val="65000"/>
                          </a:schemeClr>
                        </a:solidFill>
                        <a:latin typeface="+mn-ea"/>
                        <a:ea typeface="+mn-ea"/>
                        <a:cs typeface="+mn-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extLst>
                  <a:ext uri="{0D108BD9-81ED-4DB2-BD59-A6C34878D82A}">
                    <a16:rowId xmlns:a16="http://schemas.microsoft.com/office/drawing/2014/main" val="10002"/>
                  </a:ext>
                </a:extLst>
              </a:tr>
            </a:tbl>
          </a:graphicData>
        </a:graphic>
      </p:graphicFrame>
      <p:graphicFrame>
        <p:nvGraphicFramePr>
          <p:cNvPr id="23" name="內容版面配置區 6"/>
          <p:cNvGraphicFramePr/>
          <p:nvPr/>
        </p:nvGraphicFramePr>
        <p:xfrm>
          <a:off x="254900" y="3653967"/>
          <a:ext cx="11682213" cy="1463040"/>
        </p:xfrm>
        <a:graphic>
          <a:graphicData uri="http://schemas.openxmlformats.org/drawingml/2006/table">
            <a:tbl>
              <a:tblPr firstRow="1" firstCol="1" bandRow="1">
                <a:tableStyleId>{5C22544A-7EE6-4342-B048-85BDC9FD1C3A}</a:tableStyleId>
              </a:tblPr>
              <a:tblGrid>
                <a:gridCol w="1989366">
                  <a:extLst>
                    <a:ext uri="{9D8B030D-6E8A-4147-A177-3AD203B41FA5}">
                      <a16:colId xmlns:a16="http://schemas.microsoft.com/office/drawing/2014/main" val="20000"/>
                    </a:ext>
                  </a:extLst>
                </a:gridCol>
                <a:gridCol w="689565">
                  <a:extLst>
                    <a:ext uri="{9D8B030D-6E8A-4147-A177-3AD203B41FA5}">
                      <a16:colId xmlns:a16="http://schemas.microsoft.com/office/drawing/2014/main" val="20001"/>
                    </a:ext>
                  </a:extLst>
                </a:gridCol>
                <a:gridCol w="678957">
                  <a:extLst>
                    <a:ext uri="{9D8B030D-6E8A-4147-A177-3AD203B41FA5}">
                      <a16:colId xmlns:a16="http://schemas.microsoft.com/office/drawing/2014/main" val="20002"/>
                    </a:ext>
                  </a:extLst>
                </a:gridCol>
                <a:gridCol w="850022">
                  <a:extLst>
                    <a:ext uri="{9D8B030D-6E8A-4147-A177-3AD203B41FA5}">
                      <a16:colId xmlns:a16="http://schemas.microsoft.com/office/drawing/2014/main" val="20003"/>
                    </a:ext>
                  </a:extLst>
                </a:gridCol>
                <a:gridCol w="850022">
                  <a:extLst>
                    <a:ext uri="{9D8B030D-6E8A-4147-A177-3AD203B41FA5}">
                      <a16:colId xmlns:a16="http://schemas.microsoft.com/office/drawing/2014/main" val="20004"/>
                    </a:ext>
                  </a:extLst>
                </a:gridCol>
                <a:gridCol w="850022">
                  <a:extLst>
                    <a:ext uri="{9D8B030D-6E8A-4147-A177-3AD203B41FA5}">
                      <a16:colId xmlns:a16="http://schemas.microsoft.com/office/drawing/2014/main" val="20005"/>
                    </a:ext>
                  </a:extLst>
                </a:gridCol>
                <a:gridCol w="850022">
                  <a:extLst>
                    <a:ext uri="{9D8B030D-6E8A-4147-A177-3AD203B41FA5}">
                      <a16:colId xmlns:a16="http://schemas.microsoft.com/office/drawing/2014/main" val="20006"/>
                    </a:ext>
                  </a:extLst>
                </a:gridCol>
                <a:gridCol w="850022">
                  <a:extLst>
                    <a:ext uri="{9D8B030D-6E8A-4147-A177-3AD203B41FA5}">
                      <a16:colId xmlns:a16="http://schemas.microsoft.com/office/drawing/2014/main" val="20007"/>
                    </a:ext>
                  </a:extLst>
                </a:gridCol>
                <a:gridCol w="850022">
                  <a:extLst>
                    <a:ext uri="{9D8B030D-6E8A-4147-A177-3AD203B41FA5}">
                      <a16:colId xmlns:a16="http://schemas.microsoft.com/office/drawing/2014/main" val="20008"/>
                    </a:ext>
                  </a:extLst>
                </a:gridCol>
                <a:gridCol w="850022">
                  <a:extLst>
                    <a:ext uri="{9D8B030D-6E8A-4147-A177-3AD203B41FA5}">
                      <a16:colId xmlns:a16="http://schemas.microsoft.com/office/drawing/2014/main" val="20009"/>
                    </a:ext>
                  </a:extLst>
                </a:gridCol>
                <a:gridCol w="850022">
                  <a:extLst>
                    <a:ext uri="{9D8B030D-6E8A-4147-A177-3AD203B41FA5}">
                      <a16:colId xmlns:a16="http://schemas.microsoft.com/office/drawing/2014/main" val="20010"/>
                    </a:ext>
                  </a:extLst>
                </a:gridCol>
                <a:gridCol w="984871">
                  <a:extLst>
                    <a:ext uri="{9D8B030D-6E8A-4147-A177-3AD203B41FA5}">
                      <a16:colId xmlns:a16="http://schemas.microsoft.com/office/drawing/2014/main" val="20011"/>
                    </a:ext>
                  </a:extLst>
                </a:gridCol>
                <a:gridCol w="539278">
                  <a:extLst>
                    <a:ext uri="{9D8B030D-6E8A-4147-A177-3AD203B41FA5}">
                      <a16:colId xmlns:a16="http://schemas.microsoft.com/office/drawing/2014/main" val="20012"/>
                    </a:ext>
                  </a:extLst>
                </a:gridCol>
              </a:tblGrid>
              <a:tr h="228600">
                <a:tc rowSpan="2">
                  <a:txBody>
                    <a:bodyPr/>
                    <a:lstStyle/>
                    <a:p>
                      <a:pPr algn="r">
                        <a:buNone/>
                      </a:pPr>
                      <a:r>
                        <a:rPr sz="1600" b="0">
                          <a:solidFill>
                            <a:schemeClr val="bg1">
                              <a:lumMod val="65000"/>
                            </a:schemeClr>
                          </a:solidFill>
                          <a:latin typeface="+mj-ea"/>
                          <a:ea typeface="+mj-ea"/>
                          <a:cs typeface="+mj-ea"/>
                        </a:rPr>
                        <a:t>參加方案年數</a:t>
                      </a:r>
                    </a:p>
                    <a:p>
                      <a:pPr algn="r">
                        <a:buNone/>
                      </a:pPr>
                      <a:endParaRPr sz="1600" b="0" kern="100">
                        <a:solidFill>
                          <a:schemeClr val="bg1">
                            <a:lumMod val="65000"/>
                          </a:schemeClr>
                        </a:solidFill>
                        <a:latin typeface="+mj-ea"/>
                        <a:ea typeface="+mj-ea"/>
                        <a:cs typeface="+mj-ea"/>
                      </a:endParaRPr>
                    </a:p>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p>
                      <a:r>
                        <a:rPr sz="1600" b="0">
                          <a:solidFill>
                            <a:schemeClr val="bg1">
                              <a:lumMod val="65000"/>
                            </a:schemeClr>
                          </a:solidFill>
                          <a:latin typeface="+mj-ea"/>
                          <a:ea typeface="+mj-ea"/>
                          <a:cs typeface="+mj-ea"/>
                        </a:rPr>
                        <a:t>學生人數</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lnTlToBr w="12700" cmpd="sng">
                      <a:solidFill>
                        <a:schemeClr val="tx1"/>
                      </a:solidFill>
                      <a:prstDash val="solid"/>
                    </a:lnTlToBr>
                    <a:solidFill>
                      <a:schemeClr val="bg1"/>
                    </a:solidFill>
                  </a:tcPr>
                </a:tc>
                <a:tc rowSpan="2">
                  <a:txBody>
                    <a:bodyPr/>
                    <a:lstStyle/>
                    <a:p>
                      <a:r>
                        <a:rPr sz="1600" b="0">
                          <a:solidFill>
                            <a:schemeClr val="bg1">
                              <a:lumMod val="65000"/>
                            </a:schemeClr>
                          </a:solidFill>
                          <a:latin typeface="+mj-ea"/>
                          <a:ea typeface="+mj-ea"/>
                          <a:cs typeface="+mj-ea"/>
                        </a:rPr>
                        <a:t>完成人數</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gridSpan="11">
                  <a:txBody>
                    <a:bodyPr/>
                    <a:lstStyle/>
                    <a:p>
                      <a:pPr algn="ctr">
                        <a:buNone/>
                      </a:pPr>
                      <a:r>
                        <a:rPr sz="1600" b="0">
                          <a:solidFill>
                            <a:schemeClr val="bg1">
                              <a:lumMod val="65000"/>
                            </a:schemeClr>
                          </a:solidFill>
                          <a:latin typeface="+mj-ea"/>
                          <a:ea typeface="+mj-ea"/>
                          <a:cs typeface="+mj-ea"/>
                        </a:rPr>
                        <a:t>退出方案人數及期數</a:t>
                      </a: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tc hMerge="1">
                  <a:txBody>
                    <a:bodyPr/>
                    <a:lstStyle/>
                    <a:p>
                      <a:endParaRPr/>
                    </a:p>
                  </a:txBody>
                  <a:tcPr/>
                </a:tc>
                <a:extLst>
                  <a:ext uri="{0D108BD9-81ED-4DB2-BD59-A6C34878D82A}">
                    <a16:rowId xmlns:a16="http://schemas.microsoft.com/office/drawing/2014/main" val="10000"/>
                  </a:ext>
                </a:extLst>
              </a:tr>
              <a:tr h="533400">
                <a:tc vMerge="1">
                  <a:txBody>
                    <a:bodyPr/>
                    <a:lstStyle/>
                    <a:p>
                      <a:endParaRPr/>
                    </a:p>
                  </a:txBody>
                  <a:tcPr/>
                </a:tc>
                <a:tc vMerge="1">
                  <a:txBody>
                    <a:bodyPr/>
                    <a:lstStyle/>
                    <a:p>
                      <a:endParaRPr/>
                    </a:p>
                  </a:txBody>
                  <a:tcPr/>
                </a:tc>
                <a:tc>
                  <a:txBody>
                    <a:bodyPr/>
                    <a:lstStyle/>
                    <a:p>
                      <a:r>
                        <a:rPr sz="1600" b="0">
                          <a:solidFill>
                            <a:schemeClr val="bg1">
                              <a:lumMod val="65000"/>
                            </a:schemeClr>
                          </a:solidFill>
                          <a:latin typeface="+mj-ea"/>
                          <a:ea typeface="+mj-ea"/>
                          <a:cs typeface="+mj-ea"/>
                        </a:rPr>
                        <a:t>1年以下</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滿1年至2年以下</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滿2年至3年以下</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滿3年至4年以下</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滿4年至5年以下</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滿5年至6年以下</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滿6年至7年以下</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滿7年至8年以下</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滿8年至9年以下</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滿9年至10年以下</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滿10年</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extLst>
                  <a:ext uri="{0D108BD9-81ED-4DB2-BD59-A6C34878D82A}">
                    <a16:rowId xmlns:a16="http://schemas.microsoft.com/office/drawing/2014/main" val="10001"/>
                  </a:ext>
                </a:extLst>
              </a:tr>
              <a:tr h="219710">
                <a:tc>
                  <a:txBody>
                    <a:bodyPr/>
                    <a:lstStyle/>
                    <a:p>
                      <a:pPr algn="ctr">
                        <a:buNone/>
                      </a:pPr>
                      <a:r>
                        <a:rPr sz="1600" b="0">
                          <a:solidFill>
                            <a:schemeClr val="bg1">
                              <a:lumMod val="65000"/>
                            </a:schemeClr>
                          </a:solidFill>
                          <a:latin typeface="+mj-ea"/>
                          <a:ea typeface="+mj-ea"/>
                          <a:cs typeface="+mj-ea"/>
                        </a:rPr>
                        <a:t>男</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extLst>
                  <a:ext uri="{0D108BD9-81ED-4DB2-BD59-A6C34878D82A}">
                    <a16:rowId xmlns:a16="http://schemas.microsoft.com/office/drawing/2014/main" val="10002"/>
                  </a:ext>
                </a:extLst>
              </a:tr>
              <a:tr h="133350">
                <a:tc>
                  <a:txBody>
                    <a:bodyPr/>
                    <a:lstStyle/>
                    <a:p>
                      <a:pPr algn="ctr">
                        <a:buNone/>
                      </a:pPr>
                      <a:r>
                        <a:rPr sz="1600" b="0">
                          <a:solidFill>
                            <a:schemeClr val="bg1">
                              <a:lumMod val="65000"/>
                            </a:schemeClr>
                          </a:solidFill>
                          <a:latin typeface="+mj-ea"/>
                          <a:ea typeface="+mj-ea"/>
                          <a:cs typeface="+mj-ea"/>
                        </a:rPr>
                        <a:t>女</a:t>
                      </a:r>
                      <a:endParaRPr sz="1600" b="0" kern="100">
                        <a:solidFill>
                          <a:schemeClr val="bg1">
                            <a:lumMod val="65000"/>
                          </a:schemeClr>
                        </a:solidFill>
                        <a:latin typeface="+mj-ea"/>
                        <a:ea typeface="+mj-ea"/>
                        <a:cs typeface="+mj-ea"/>
                      </a:endParaRPr>
                    </a:p>
                  </a:txBody>
                  <a:tcPr marL="68580" marR="6858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tc>
                  <a:txBody>
                    <a:bodyPr/>
                    <a:lstStyle/>
                    <a:p>
                      <a:r>
                        <a:rPr sz="1600" b="0">
                          <a:solidFill>
                            <a:schemeClr val="bg1">
                              <a:lumMod val="65000"/>
                            </a:schemeClr>
                          </a:solidFill>
                          <a:latin typeface="+mj-ea"/>
                          <a:ea typeface="+mj-ea"/>
                          <a:cs typeface="+mj-ea"/>
                        </a:rPr>
                        <a:t> </a:t>
                      </a:r>
                      <a:endParaRPr sz="1600" b="0" kern="100">
                        <a:solidFill>
                          <a:schemeClr val="bg1">
                            <a:lumMod val="65000"/>
                          </a:schemeClr>
                        </a:solidFill>
                        <a:latin typeface="+mj-ea"/>
                        <a:ea typeface="+mj-ea"/>
                        <a:cs typeface="+mj-ea"/>
                      </a:endParaRPr>
                    </a:p>
                  </a:txBody>
                  <a:tcPr marL="68580" marR="68580" marT="0" marB="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solidFill>
                  </a:tcPr>
                </a:tc>
                <a:extLst>
                  <a:ext uri="{0D108BD9-81ED-4DB2-BD59-A6C34878D82A}">
                    <a16:rowId xmlns:a16="http://schemas.microsoft.com/office/drawing/2014/main" val="10003"/>
                  </a:ext>
                </a:extLst>
              </a:tr>
            </a:tbl>
          </a:graphicData>
        </a:graphic>
      </p:graphicFrame>
      <p:sp>
        <p:nvSpPr>
          <p:cNvPr id="10" name="文字方塊 9">
            <a:extLst>
              <a:ext uri="{FF2B5EF4-FFF2-40B4-BE49-F238E27FC236}">
                <a16:creationId xmlns:a16="http://schemas.microsoft.com/office/drawing/2014/main" id="{5973A828-B21D-4245-9B34-CCF3251687A4}"/>
              </a:ext>
            </a:extLst>
          </p:cNvPr>
          <p:cNvSpPr>
            <a:spLocks noGrp="1"/>
          </p:cNvSpPr>
          <p:nvPr/>
        </p:nvSpPr>
        <p:spPr>
          <a:xfrm>
            <a:off x="254895" y="2938127"/>
            <a:ext cx="9805477" cy="400110"/>
          </a:xfrm>
          <a:prstGeom prst="rect">
            <a:avLst/>
          </a:prstGeom>
          <a:noFill/>
        </p:spPr>
        <p:txBody>
          <a:bodyPr wrap="square">
            <a:spAutoFit/>
          </a:bodyPr>
          <a:lstStyle/>
          <a:p>
            <a:r>
              <a:rPr sz="2000"/>
              <a:t>表4-16-1 完成及退出進修部四年制學士班彈性修業試辦方案之學生人數統計表</a:t>
            </a:r>
          </a:p>
        </p:txBody>
      </p:sp>
      <p:sp>
        <p:nvSpPr>
          <p:cNvPr id="11" name="文字方塊 10">
            <a:extLst>
              <a:ext uri="{FF2B5EF4-FFF2-40B4-BE49-F238E27FC236}">
                <a16:creationId xmlns:a16="http://schemas.microsoft.com/office/drawing/2014/main" id="{1A9F0EF5-0205-4B64-A92F-4FEFFF6D1994}"/>
              </a:ext>
            </a:extLst>
          </p:cNvPr>
          <p:cNvSpPr>
            <a:spLocks noGrp="1"/>
          </p:cNvSpPr>
          <p:nvPr/>
        </p:nvSpPr>
        <p:spPr>
          <a:xfrm>
            <a:off x="254896" y="928017"/>
            <a:ext cx="9805477" cy="400110"/>
          </a:xfrm>
          <a:prstGeom prst="rect">
            <a:avLst/>
          </a:prstGeom>
          <a:noFill/>
        </p:spPr>
        <p:txBody>
          <a:bodyPr wrap="square">
            <a:spAutoFit/>
          </a:bodyPr>
          <a:lstStyle/>
          <a:p>
            <a:r>
              <a:rPr sz="2000"/>
              <a:t>表4-16 參加進修部四年制學士班彈性修業試辦方案之學生人數統計表</a:t>
            </a:r>
          </a:p>
        </p:txBody>
      </p:sp>
      <p:sp>
        <p:nvSpPr>
          <p:cNvPr id="13" name="Rectangle 2">
            <a:extLst>
              <a:ext uri="{FF2B5EF4-FFF2-40B4-BE49-F238E27FC236}">
                <a16:creationId xmlns:a16="http://schemas.microsoft.com/office/drawing/2014/main" id="{7585741F-6D06-4DA7-9D12-0377D0DB4B87}"/>
              </a:ext>
            </a:extLst>
          </p:cNvPr>
          <p:cNvSpPr>
            <a:spLocks noGrp="1"/>
          </p:cNvSpPr>
          <p:nvPr/>
        </p:nvSpPr>
        <p:spPr>
          <a:xfrm>
            <a:off x="9903574" y="2936951"/>
            <a:ext cx="1833649" cy="519222"/>
          </a:xfrm>
          <a:prstGeom prst="roundRect">
            <a:avLst/>
          </a:prstGeom>
          <a:solidFill>
            <a:srgbClr val="B87561"/>
          </a:solidFill>
          <a:ln>
            <a:noFill/>
          </a:ln>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2400">
                <a:solidFill>
                  <a:srgbClr val="FFFDF7"/>
                </a:solidFill>
              </a:rPr>
              <a:t>停止蒐集</a:t>
            </a:r>
          </a:p>
        </p:txBody>
      </p:sp>
      <p:sp>
        <p:nvSpPr>
          <p:cNvPr id="14" name="Rectangle 2">
            <a:extLst>
              <a:ext uri="{FF2B5EF4-FFF2-40B4-BE49-F238E27FC236}">
                <a16:creationId xmlns:a16="http://schemas.microsoft.com/office/drawing/2014/main" id="{828BF458-0F94-4542-B0DA-F80381CCE302}"/>
              </a:ext>
            </a:extLst>
          </p:cNvPr>
          <p:cNvSpPr>
            <a:spLocks noGrp="1"/>
          </p:cNvSpPr>
          <p:nvPr/>
        </p:nvSpPr>
        <p:spPr>
          <a:xfrm>
            <a:off x="9903575" y="965124"/>
            <a:ext cx="1833649" cy="519222"/>
          </a:xfrm>
          <a:prstGeom prst="roundRect">
            <a:avLst/>
          </a:prstGeom>
          <a:solidFill>
            <a:srgbClr val="B87561"/>
          </a:solidFill>
          <a:ln>
            <a:noFill/>
          </a:ln>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2400">
                <a:solidFill>
                  <a:srgbClr val="FFFDF7"/>
                </a:solidFill>
              </a:rPr>
              <a:t>停止蒐集</a:t>
            </a:r>
          </a:p>
        </p:txBody>
      </p:sp>
      <p:sp>
        <p:nvSpPr>
          <p:cNvPr id="15" name="內容版面配置區 3">
            <a:extLst>
              <a:ext uri="{FF2B5EF4-FFF2-40B4-BE49-F238E27FC236}">
                <a16:creationId xmlns:a16="http://schemas.microsoft.com/office/drawing/2014/main" id="{A540DC5D-9183-4518-A1BA-829920780486}"/>
              </a:ext>
            </a:extLst>
          </p:cNvPr>
          <p:cNvSpPr>
            <a:spLocks noGrp="1"/>
          </p:cNvSpPr>
          <p:nvPr/>
        </p:nvSpPr>
        <p:spPr>
          <a:xfrm>
            <a:off x="1113905" y="5314802"/>
            <a:ext cx="10739511" cy="833775"/>
          </a:xfrm>
          <a:prstGeom prst="rect">
            <a:avLst/>
          </a:prstGeom>
          <a:solidFill>
            <a:srgbClr val="F5E4DF"/>
          </a:solidFill>
        </p:spPr>
        <p:txBody>
          <a:bodyPr vert="horz" lIns="91440" tIns="45720" rIns="91440" bIns="45720">
            <a:normAutofit/>
          </a:bodyPr>
          <a:lstStyle>
            <a:lvl1pPr marL="228584" indent="-228584" algn="l" defTabSz="914332">
              <a:lnSpc>
                <a:spcPct val="100000"/>
              </a:lnSpc>
              <a:spcBef>
                <a:spcPts val="1000"/>
              </a:spcBef>
              <a:buFont typeface="Wingdings"/>
              <a:buChar char="u"/>
              <a:defRPr sz="2400" kern="1200" baseline="0">
                <a:solidFill>
                  <a:schemeClr val="tx1"/>
                </a:solidFill>
                <a:latin typeface="Arial"/>
                <a:ea typeface="Arial"/>
                <a:cs typeface="Arial"/>
              </a:defRPr>
            </a:lvl1pPr>
            <a:lvl2pPr marL="685750" indent="-228584" algn="l" defTabSz="914332">
              <a:lnSpc>
                <a:spcPct val="100000"/>
              </a:lnSpc>
              <a:spcBef>
                <a:spcPts val="500"/>
              </a:spcBef>
              <a:buFont typeface="Arial"/>
              <a:buChar char="•"/>
              <a:defRPr sz="2400" kern="1200" baseline="0">
                <a:solidFill>
                  <a:schemeClr val="tx1"/>
                </a:solidFill>
                <a:latin typeface="Arial"/>
                <a:ea typeface="Arial"/>
                <a:cs typeface="Arial"/>
              </a:defRPr>
            </a:lvl2pPr>
            <a:lvl3pPr marL="1142914" indent="-228584" algn="l" defTabSz="914332">
              <a:lnSpc>
                <a:spcPct val="100000"/>
              </a:lnSpc>
              <a:spcBef>
                <a:spcPts val="500"/>
              </a:spcBef>
              <a:buFont typeface="Arial"/>
              <a:buChar char="•"/>
              <a:defRPr sz="2000" kern="1200" baseline="0">
                <a:solidFill>
                  <a:schemeClr val="tx1"/>
                </a:solidFill>
                <a:latin typeface="Arial"/>
                <a:ea typeface="Arial"/>
                <a:cs typeface="Arial"/>
              </a:defRPr>
            </a:lvl3pPr>
            <a:lvl4pPr marL="1600080" indent="-228584" algn="l" defTabSz="914332">
              <a:lnSpc>
                <a:spcPct val="100000"/>
              </a:lnSpc>
              <a:spcBef>
                <a:spcPts val="500"/>
              </a:spcBef>
              <a:buFont typeface="Arial"/>
              <a:buChar char="•"/>
              <a:defRPr sz="1800" kern="1200" baseline="0">
                <a:solidFill>
                  <a:schemeClr val="tx1"/>
                </a:solidFill>
                <a:latin typeface="Arial"/>
                <a:ea typeface="Arial"/>
                <a:cs typeface="Arial"/>
              </a:defRPr>
            </a:lvl4pPr>
            <a:lvl5pPr marL="2057247" indent="-228584" algn="l" defTabSz="914332">
              <a:lnSpc>
                <a:spcPct val="100000"/>
              </a:lnSpc>
              <a:spcBef>
                <a:spcPts val="500"/>
              </a:spcBef>
              <a:buFont typeface="Arial"/>
              <a:buChar char="•"/>
              <a:defRPr sz="1800" kern="1200" baseline="0">
                <a:solidFill>
                  <a:schemeClr val="tx1"/>
                </a:solidFill>
                <a:latin typeface="Arial"/>
                <a:ea typeface="Arial"/>
                <a:cs typeface="Arial"/>
              </a:defRPr>
            </a:lvl5pPr>
            <a:lvl6pPr marL="2514412" indent="-228584" algn="l" defTabSz="914332">
              <a:lnSpc>
                <a:spcPct val="90000"/>
              </a:lnSpc>
              <a:spcBef>
                <a:spcPts val="500"/>
              </a:spcBef>
              <a:buFont typeface="Arial"/>
              <a:buChar char="•"/>
              <a:defRPr sz="1800" kern="1200">
                <a:solidFill>
                  <a:schemeClr val="tx1"/>
                </a:solidFill>
                <a:latin typeface="+mn-lt"/>
                <a:ea typeface="+mn-lt"/>
                <a:cs typeface="+mn-lt"/>
              </a:defRPr>
            </a:lvl6pPr>
            <a:lvl7pPr marL="2971578" indent="-228584" algn="l" defTabSz="914332">
              <a:lnSpc>
                <a:spcPct val="90000"/>
              </a:lnSpc>
              <a:spcBef>
                <a:spcPts val="500"/>
              </a:spcBef>
              <a:buFont typeface="Arial"/>
              <a:buChar char="•"/>
              <a:defRPr sz="1800" kern="1200">
                <a:solidFill>
                  <a:schemeClr val="tx1"/>
                </a:solidFill>
                <a:latin typeface="+mn-lt"/>
                <a:ea typeface="+mn-lt"/>
                <a:cs typeface="+mn-lt"/>
              </a:defRPr>
            </a:lvl7pPr>
            <a:lvl8pPr marL="3428744" indent="-228584" algn="l" defTabSz="914332">
              <a:lnSpc>
                <a:spcPct val="90000"/>
              </a:lnSpc>
              <a:spcBef>
                <a:spcPts val="500"/>
              </a:spcBef>
              <a:buFont typeface="Arial"/>
              <a:buChar char="•"/>
              <a:defRPr sz="1800" kern="1200">
                <a:solidFill>
                  <a:schemeClr val="tx1"/>
                </a:solidFill>
                <a:latin typeface="+mn-lt"/>
                <a:ea typeface="+mn-lt"/>
                <a:cs typeface="+mn-lt"/>
              </a:defRPr>
            </a:lvl8pPr>
            <a:lvl9pPr marL="3885910" indent="-228584" algn="l" defTabSz="914332">
              <a:lnSpc>
                <a:spcPct val="90000"/>
              </a:lnSpc>
              <a:spcBef>
                <a:spcPts val="500"/>
              </a:spcBef>
              <a:buFont typeface="Arial"/>
              <a:buChar char="•"/>
              <a:defRPr sz="1800" kern="1200">
                <a:solidFill>
                  <a:schemeClr val="tx1"/>
                </a:solidFill>
                <a:latin typeface="+mn-lt"/>
                <a:ea typeface="+mn-lt"/>
                <a:cs typeface="+mn-lt"/>
              </a:defRPr>
            </a:lvl9pPr>
          </a:lstStyle>
          <a:p>
            <a:pPr marL="0" indent="0">
              <a:lnSpc>
                <a:spcPct val="120000"/>
              </a:lnSpc>
              <a:spcBef>
                <a:spcPts val="600"/>
              </a:spcBef>
              <a:buNone/>
            </a:pPr>
            <a:r>
              <a:rPr>
                <a:latin typeface="微軟正黑體"/>
                <a:ea typeface="微軟正黑體"/>
                <a:cs typeface="微軟正黑體"/>
              </a:rPr>
              <a:t>表4-16、表4-16-1自115年10月起，停止蒐集</a:t>
            </a:r>
            <a:endParaRPr kern="100">
              <a:latin typeface="微軟正黑體"/>
              <a:ea typeface="微軟正黑體"/>
              <a:cs typeface="微軟正黑體"/>
            </a:endParaRPr>
          </a:p>
        </p:txBody>
      </p:sp>
      <p:pic>
        <p:nvPicPr>
          <p:cNvPr id="29" name="圖片 15"/>
          <p:cNvPicPr>
            <a:picLocks noChangeAspect="1"/>
          </p:cNvPicPr>
          <p:nvPr/>
        </p:nvPicPr>
        <p:blipFill>
          <a:blip r:embed="rId3"/>
          <a:stretch>
            <a:fillRect/>
          </a:stretch>
        </p:blipFill>
        <p:spPr>
          <a:xfrm>
            <a:off x="338584" y="5461689"/>
            <a:ext cx="540000" cy="540000"/>
          </a:xfrm>
          <a:prstGeom prst="rect">
            <a:avLst/>
          </a:prstGeom>
        </p:spPr>
      </p:pic>
    </p:spTree>
    <p:extLst>
      <p:ext uri="{BB962C8B-B14F-4D97-AF65-F5344CB8AC3E}">
        <p14:creationId xmlns:p14="http://schemas.microsoft.com/office/powerpoint/2010/main" val="12488738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3A08EBF6-4636-4773-BF00-12BADF038BFB}"/>
              </a:ext>
            </a:extLst>
          </p:cNvPr>
          <p:cNvSpPr>
            <a:spLocks noGrp="1"/>
          </p:cNvSpPr>
          <p:nvPr/>
        </p:nvSpPr>
        <p:spPr>
          <a:xfrm>
            <a:off x="0" y="-25400"/>
            <a:ext cx="3765550" cy="6883400"/>
          </a:xfrm>
          <a:prstGeom prst="rect">
            <a:avLst/>
          </a:prstGeom>
          <a:solidFill>
            <a:srgbClr val="4F6B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None/>
            </a:pPr>
            <a:endParaRPr>
              <a:solidFill>
                <a:srgbClr val="4A4842"/>
              </a:solidFill>
              <a:latin typeface="微軟正黑體"/>
              <a:ea typeface="微軟正黑體"/>
              <a:cs typeface="微軟正黑體"/>
            </a:endParaRPr>
          </a:p>
        </p:txBody>
      </p:sp>
      <p:sp>
        <p:nvSpPr>
          <p:cNvPr id="22" name="TextBox 148">
            <a:extLst>
              <a:ext uri="{FF2B5EF4-FFF2-40B4-BE49-F238E27FC236}">
                <a16:creationId xmlns:a16="http://schemas.microsoft.com/office/drawing/2014/main" id="{EEAFD966-E6ED-4EFF-9387-5B891E90074D}"/>
              </a:ext>
            </a:extLst>
          </p:cNvPr>
          <p:cNvSpPr>
            <a:spLocks noGrp="1"/>
          </p:cNvSpPr>
          <p:nvPr/>
        </p:nvSpPr>
        <p:spPr>
          <a:xfrm>
            <a:off x="679449" y="512763"/>
            <a:ext cx="2406651" cy="2913105"/>
          </a:xfrm>
          <a:prstGeom prst="rect">
            <a:avLst/>
          </a:prstGeom>
          <a:noFill/>
        </p:spPr>
        <p:txBody>
          <a:bodyPr>
            <a:spAutoFit/>
          </a:bodyPr>
          <a:lstStyle/>
          <a:p>
            <a:pPr>
              <a:lnSpc>
                <a:spcPct val="120000"/>
              </a:lnSpc>
              <a:buNone/>
            </a:pPr>
            <a:r>
              <a:rPr sz="8000" b="1" cap="all">
                <a:solidFill>
                  <a:srgbClr val="FFFDF7"/>
                </a:solidFill>
                <a:latin typeface="微軟正黑體"/>
                <a:ea typeface="微軟正黑體"/>
                <a:cs typeface="微軟正黑體"/>
              </a:rPr>
              <a:t>報告大綱</a:t>
            </a:r>
          </a:p>
        </p:txBody>
      </p:sp>
      <p:sp>
        <p:nvSpPr>
          <p:cNvPr id="23" name="投影片編號版面配置區 22">
            <a:extLst>
              <a:ext uri="{FF2B5EF4-FFF2-40B4-BE49-F238E27FC236}">
                <a16:creationId xmlns:a16="http://schemas.microsoft.com/office/drawing/2014/main" id="{5B096B55-1327-4A48-ABA2-9995A2C2A401}"/>
              </a:ext>
            </a:extLst>
          </p:cNvPr>
          <p:cNvSpPr>
            <a:spLocks noGrp="1"/>
          </p:cNvSpPr>
          <p:nvPr>
            <p:ph type="sldNum" idx="12"/>
          </p:nvPr>
        </p:nvSpPr>
        <p:spPr/>
        <p:txBody>
          <a:bodyPr/>
          <a:lstStyle/>
          <a:p>
            <a:fld id="{202359C0-8A7A-196E-DD58-8E6569619F09}" type="slidenum">
              <a:rPr>
                <a:latin typeface="微軟正黑體"/>
                <a:ea typeface="微軟正黑體"/>
                <a:cs typeface="微軟正黑體"/>
              </a:rPr>
              <a:t>3</a:t>
            </a:fld>
            <a:endParaRPr>
              <a:latin typeface="微軟正黑體"/>
              <a:ea typeface="微軟正黑體"/>
              <a:cs typeface="微軟正黑體"/>
            </a:endParaRPr>
          </a:p>
        </p:txBody>
      </p:sp>
      <p:sp>
        <p:nvSpPr>
          <p:cNvPr id="3" name="文字方塊 2">
            <a:extLst>
              <a:ext uri="{FF2B5EF4-FFF2-40B4-BE49-F238E27FC236}">
                <a16:creationId xmlns:a16="http://schemas.microsoft.com/office/drawing/2014/main" id="{F6B73B35-39A2-41C4-94CD-211CACE498D5}"/>
              </a:ext>
            </a:extLst>
          </p:cNvPr>
          <p:cNvSpPr>
            <a:spLocks noGrp="1"/>
          </p:cNvSpPr>
          <p:nvPr/>
        </p:nvSpPr>
        <p:spPr>
          <a:xfrm>
            <a:off x="4237196" y="904875"/>
            <a:ext cx="7685913" cy="6126480"/>
          </a:xfrm>
          <a:prstGeom prst="rect">
            <a:avLst/>
          </a:prstGeom>
          <a:noFill/>
        </p:spPr>
        <p:txBody>
          <a:bodyPr wrap="square">
            <a:spAutoFit/>
          </a:bodyPr>
          <a:lstStyle/>
          <a:p>
            <a:pPr marL="742950" indent="-742950">
              <a:lnSpc>
                <a:spcPct val="150000"/>
              </a:lnSpc>
              <a:buFont typeface="+mj-lt"/>
              <a:buAutoNum type="arabicParenR"/>
              <a:defRPr sz="3150" b="1">
                <a:solidFill>
                  <a:srgbClr val="444444"/>
                </a:solidFill>
              </a:defRPr>
            </a:pPr>
            <a:r>
              <a:rPr sz="3150" b="1" dirty="0" err="1">
                <a:solidFill>
                  <a:srgbClr val="444444"/>
                </a:solidFill>
              </a:rPr>
              <a:t>本期填報表冊</a:t>
            </a:r>
            <a:endParaRPr sz="3150" b="1" dirty="0">
              <a:solidFill>
                <a:srgbClr val="444444"/>
              </a:solidFill>
            </a:endParaRPr>
          </a:p>
          <a:p>
            <a:pPr marL="742950" indent="-742950">
              <a:lnSpc>
                <a:spcPct val="150000"/>
              </a:lnSpc>
              <a:buFont typeface="+mj-lt"/>
              <a:buAutoNum type="arabicParenR"/>
              <a:defRPr sz="3150" b="1">
                <a:solidFill>
                  <a:srgbClr val="444444"/>
                </a:solidFill>
              </a:defRPr>
            </a:pPr>
            <a:r>
              <a:rPr sz="3150" b="1" dirty="0" err="1">
                <a:solidFill>
                  <a:srgbClr val="444444"/>
                </a:solidFill>
              </a:rPr>
              <a:t>表冊異動</a:t>
            </a:r>
            <a:endParaRPr sz="3150" b="1" dirty="0">
              <a:solidFill>
                <a:srgbClr val="444444"/>
              </a:solidFill>
            </a:endParaRPr>
          </a:p>
          <a:p>
            <a:pPr marL="742950" indent="-742950">
              <a:lnSpc>
                <a:spcPct val="150000"/>
              </a:lnSpc>
              <a:buFont typeface="+mj-lt"/>
              <a:buAutoNum type="arabicParenR"/>
              <a:defRPr sz="3150" b="1">
                <a:solidFill>
                  <a:srgbClr val="444444"/>
                </a:solidFill>
              </a:defRPr>
            </a:pPr>
            <a:r>
              <a:rPr sz="3150" b="1" dirty="0" err="1">
                <a:solidFill>
                  <a:srgbClr val="444444"/>
                </a:solidFill>
              </a:rPr>
              <a:t>下期表冊異動預告</a:t>
            </a:r>
            <a:endParaRPr sz="4400" b="1" dirty="0">
              <a:solidFill>
                <a:srgbClr val="444444"/>
              </a:solidFill>
            </a:endParaRPr>
          </a:p>
          <a:p>
            <a:pPr marL="742950" indent="-742950">
              <a:lnSpc>
                <a:spcPct val="150000"/>
              </a:lnSpc>
              <a:buFont typeface="+mj-lt"/>
              <a:buAutoNum type="arabicParenR"/>
              <a:defRPr sz="3150" b="1">
                <a:solidFill>
                  <a:srgbClr val="444444"/>
                </a:solidFill>
              </a:defRPr>
            </a:pPr>
            <a:r>
              <a:rPr sz="3150" b="1" dirty="0" err="1">
                <a:solidFill>
                  <a:srgbClr val="444444"/>
                </a:solidFill>
              </a:rPr>
              <a:t>作業期程</a:t>
            </a:r>
            <a:endParaRPr sz="3150" b="1" dirty="0">
              <a:solidFill>
                <a:srgbClr val="444444"/>
              </a:solidFill>
            </a:endParaRPr>
          </a:p>
          <a:p>
            <a:pPr marL="742950" indent="-742950">
              <a:lnSpc>
                <a:spcPct val="150000"/>
              </a:lnSpc>
              <a:buFont typeface="+mj-lt"/>
              <a:buAutoNum type="arabicParenR"/>
              <a:defRPr sz="3150" b="1">
                <a:solidFill>
                  <a:srgbClr val="444444"/>
                </a:solidFill>
              </a:defRPr>
            </a:pPr>
            <a:r>
              <a:rPr sz="3150" b="1" dirty="0" err="1">
                <a:solidFill>
                  <a:srgbClr val="444444"/>
                </a:solidFill>
              </a:rPr>
              <a:t>重要事項宣導</a:t>
            </a:r>
            <a:endParaRPr sz="3150" b="1" dirty="0">
              <a:solidFill>
                <a:srgbClr val="444444"/>
              </a:solidFill>
            </a:endParaRPr>
          </a:p>
          <a:p>
            <a:pPr marL="742950" indent="-742950">
              <a:lnSpc>
                <a:spcPct val="150000"/>
              </a:lnSpc>
              <a:buFont typeface="+mj-lt"/>
              <a:buAutoNum type="arabicParenR"/>
              <a:defRPr sz="3150" b="1">
                <a:solidFill>
                  <a:srgbClr val="444444"/>
                </a:solidFill>
              </a:defRPr>
            </a:pPr>
            <a:r>
              <a:rPr sz="3150" b="1" dirty="0" err="1">
                <a:solidFill>
                  <a:srgbClr val="444444"/>
                </a:solidFill>
              </a:rPr>
              <a:t>會後支援資訊</a:t>
            </a:r>
            <a:endParaRPr sz="3150" b="1" dirty="0">
              <a:solidFill>
                <a:srgbClr val="444444"/>
              </a:solidFill>
            </a:endParaRPr>
          </a:p>
        </p:txBody>
      </p:sp>
    </p:spTree>
    <p:extLst>
      <p:ext uri="{BB962C8B-B14F-4D97-AF65-F5344CB8AC3E}">
        <p14:creationId xmlns:p14="http://schemas.microsoft.com/office/powerpoint/2010/main" val="13412450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E981C3DE-545F-4255-B46A-A8E9D1DB13BE}"/>
              </a:ext>
            </a:extLst>
          </p:cNvPr>
          <p:cNvSpPr>
            <a:spLocks noGrp="1"/>
          </p:cNvSpPr>
          <p:nvPr>
            <p:ph type="title"/>
          </p:nvPr>
        </p:nvSpPr>
        <p:spPr/>
        <p:txBody>
          <a:bodyPr/>
          <a:lstStyle/>
          <a:p>
            <a:pPr>
              <a:buNone/>
              <a:defRPr sz="2850" b="1">
                <a:solidFill>
                  <a:srgbClr val="FFFFFF"/>
                </a:solidFill>
              </a:defRPr>
            </a:pPr>
            <a:r>
              <a:rPr sz="2850" b="1" dirty="0">
                <a:solidFill>
                  <a:srgbClr val="FFFFFF"/>
                </a:solidFill>
              </a:rPr>
              <a:t>表7-2｜</a:t>
            </a:r>
            <a:r>
              <a:rPr lang="zh-TW" altLang="en-US" sz="2850" b="1" dirty="0">
                <a:solidFill>
                  <a:srgbClr val="FFFFFF"/>
                </a:solidFill>
              </a:rPr>
              <a:t>欄位調整：專業輔導人員移出、就業輔導人員停止蒐集</a:t>
            </a:r>
            <a:endParaRPr sz="2850" b="1" dirty="0">
              <a:solidFill>
                <a:srgbClr val="FFFFFF"/>
              </a:solidFill>
            </a:endParaRPr>
          </a:p>
        </p:txBody>
      </p:sp>
      <p:sp>
        <p:nvSpPr>
          <p:cNvPr id="3" name="投影片編號版面配置區 2">
            <a:extLst>
              <a:ext uri="{FF2B5EF4-FFF2-40B4-BE49-F238E27FC236}">
                <a16:creationId xmlns:a16="http://schemas.microsoft.com/office/drawing/2014/main" id="{4E1B36B4-CB53-448B-9D69-810AD15654B4}"/>
              </a:ext>
            </a:extLst>
          </p:cNvPr>
          <p:cNvSpPr>
            <a:spLocks noGrp="1"/>
          </p:cNvSpPr>
          <p:nvPr>
            <p:ph type="sldNum" idx="12"/>
          </p:nvPr>
        </p:nvSpPr>
        <p:spPr/>
        <p:txBody>
          <a:bodyPr/>
          <a:lstStyle/>
          <a:p>
            <a:fld id="{66C3428B-053E-6B4E-39FF-75B44F3F33F6}" type="slidenum">
              <a:t>30</a:t>
            </a:fld>
            <a:endParaRPr/>
          </a:p>
        </p:txBody>
      </p:sp>
      <p:sp>
        <p:nvSpPr>
          <p:cNvPr id="5" name="文字版面配置區 4">
            <a:extLst>
              <a:ext uri="{FF2B5EF4-FFF2-40B4-BE49-F238E27FC236}">
                <a16:creationId xmlns:a16="http://schemas.microsoft.com/office/drawing/2014/main" id="{0F23D2D7-1A12-461F-95EC-4A3EF7E67EFC}"/>
              </a:ext>
            </a:extLst>
          </p:cNvPr>
          <p:cNvSpPr>
            <a:spLocks noGrp="1"/>
          </p:cNvSpPr>
          <p:nvPr>
            <p:ph type="body" idx="15"/>
          </p:nvPr>
        </p:nvSpPr>
        <p:spPr/>
        <p:txBody>
          <a:bodyPr/>
          <a:lstStyle/>
          <a:p>
            <a:r>
              <a:rPr dirty="0"/>
              <a:t>1</a:t>
            </a:r>
            <a:r>
              <a:rPr lang="en-US" dirty="0"/>
              <a:t>1</a:t>
            </a:r>
            <a:endParaRPr dirty="0"/>
          </a:p>
        </p:txBody>
      </p:sp>
      <p:graphicFrame>
        <p:nvGraphicFramePr>
          <p:cNvPr id="4" name="表格 3">
            <a:extLst>
              <a:ext uri="{FF2B5EF4-FFF2-40B4-BE49-F238E27FC236}">
                <a16:creationId xmlns:a16="http://schemas.microsoft.com/office/drawing/2014/main" id="{47F29DF7-6604-4A9D-BD6C-8EF463E8CC0C}"/>
              </a:ext>
            </a:extLst>
          </p:cNvPr>
          <p:cNvGraphicFramePr>
            <a:graphicFrameLocks noGrp="1"/>
          </p:cNvGraphicFramePr>
          <p:nvPr>
            <p:extLst>
              <p:ext uri="{D42A27DB-BD31-4B8C-83A1-F6EECF244321}">
                <p14:modId xmlns:p14="http://schemas.microsoft.com/office/powerpoint/2010/main" val="1772170020"/>
              </p:ext>
            </p:extLst>
          </p:nvPr>
        </p:nvGraphicFramePr>
        <p:xfrm>
          <a:off x="589935" y="992505"/>
          <a:ext cx="11125817" cy="731520"/>
        </p:xfrm>
        <a:graphic>
          <a:graphicData uri="http://schemas.openxmlformats.org/drawingml/2006/table">
            <a:tbl>
              <a:tblPr>
                <a:tableStyleId>{5C22544A-7EE6-4342-B048-85BDC9FD1C3A}</a:tableStyleId>
              </a:tblPr>
              <a:tblGrid>
                <a:gridCol w="1097005">
                  <a:extLst>
                    <a:ext uri="{9D8B030D-6E8A-4147-A177-3AD203B41FA5}">
                      <a16:colId xmlns:a16="http://schemas.microsoft.com/office/drawing/2014/main" val="720265352"/>
                    </a:ext>
                  </a:extLst>
                </a:gridCol>
                <a:gridCol w="1097005">
                  <a:extLst>
                    <a:ext uri="{9D8B030D-6E8A-4147-A177-3AD203B41FA5}">
                      <a16:colId xmlns:a16="http://schemas.microsoft.com/office/drawing/2014/main" val="2413829470"/>
                    </a:ext>
                  </a:extLst>
                </a:gridCol>
                <a:gridCol w="1097005">
                  <a:extLst>
                    <a:ext uri="{9D8B030D-6E8A-4147-A177-3AD203B41FA5}">
                      <a16:colId xmlns:a16="http://schemas.microsoft.com/office/drawing/2014/main" val="4292472932"/>
                    </a:ext>
                  </a:extLst>
                </a:gridCol>
                <a:gridCol w="1097005">
                  <a:extLst>
                    <a:ext uri="{9D8B030D-6E8A-4147-A177-3AD203B41FA5}">
                      <a16:colId xmlns:a16="http://schemas.microsoft.com/office/drawing/2014/main" val="1394693414"/>
                    </a:ext>
                  </a:extLst>
                </a:gridCol>
                <a:gridCol w="1021350">
                  <a:extLst>
                    <a:ext uri="{9D8B030D-6E8A-4147-A177-3AD203B41FA5}">
                      <a16:colId xmlns:a16="http://schemas.microsoft.com/office/drawing/2014/main" val="3312248647"/>
                    </a:ext>
                  </a:extLst>
                </a:gridCol>
                <a:gridCol w="1021350">
                  <a:extLst>
                    <a:ext uri="{9D8B030D-6E8A-4147-A177-3AD203B41FA5}">
                      <a16:colId xmlns:a16="http://schemas.microsoft.com/office/drawing/2014/main" val="3799735973"/>
                    </a:ext>
                  </a:extLst>
                </a:gridCol>
                <a:gridCol w="1021350">
                  <a:extLst>
                    <a:ext uri="{9D8B030D-6E8A-4147-A177-3AD203B41FA5}">
                      <a16:colId xmlns:a16="http://schemas.microsoft.com/office/drawing/2014/main" val="265368685"/>
                    </a:ext>
                  </a:extLst>
                </a:gridCol>
                <a:gridCol w="1021350">
                  <a:extLst>
                    <a:ext uri="{9D8B030D-6E8A-4147-A177-3AD203B41FA5}">
                      <a16:colId xmlns:a16="http://schemas.microsoft.com/office/drawing/2014/main" val="1078790763"/>
                    </a:ext>
                  </a:extLst>
                </a:gridCol>
                <a:gridCol w="442808">
                  <a:extLst>
                    <a:ext uri="{9D8B030D-6E8A-4147-A177-3AD203B41FA5}">
                      <a16:colId xmlns:a16="http://schemas.microsoft.com/office/drawing/2014/main" val="2564013233"/>
                    </a:ext>
                  </a:extLst>
                </a:gridCol>
                <a:gridCol w="442808">
                  <a:extLst>
                    <a:ext uri="{9D8B030D-6E8A-4147-A177-3AD203B41FA5}">
                      <a16:colId xmlns:a16="http://schemas.microsoft.com/office/drawing/2014/main" val="163368575"/>
                    </a:ext>
                  </a:extLst>
                </a:gridCol>
                <a:gridCol w="442808">
                  <a:extLst>
                    <a:ext uri="{9D8B030D-6E8A-4147-A177-3AD203B41FA5}">
                      <a16:colId xmlns:a16="http://schemas.microsoft.com/office/drawing/2014/main" val="1686913200"/>
                    </a:ext>
                  </a:extLst>
                </a:gridCol>
                <a:gridCol w="442808">
                  <a:extLst>
                    <a:ext uri="{9D8B030D-6E8A-4147-A177-3AD203B41FA5}">
                      <a16:colId xmlns:a16="http://schemas.microsoft.com/office/drawing/2014/main" val="637349904"/>
                    </a:ext>
                  </a:extLst>
                </a:gridCol>
                <a:gridCol w="442808">
                  <a:extLst>
                    <a:ext uri="{9D8B030D-6E8A-4147-A177-3AD203B41FA5}">
                      <a16:colId xmlns:a16="http://schemas.microsoft.com/office/drawing/2014/main" val="2082040411"/>
                    </a:ext>
                  </a:extLst>
                </a:gridCol>
                <a:gridCol w="438357">
                  <a:extLst>
                    <a:ext uri="{9D8B030D-6E8A-4147-A177-3AD203B41FA5}">
                      <a16:colId xmlns:a16="http://schemas.microsoft.com/office/drawing/2014/main" val="102568078"/>
                    </a:ext>
                  </a:extLst>
                </a:gridCol>
              </a:tblGrid>
              <a:tr h="88900">
                <a:tc gridSpan="4">
                  <a:txBody>
                    <a:bodyPr/>
                    <a:lstStyle/>
                    <a:p>
                      <a:pPr algn="ctr"/>
                      <a:r>
                        <a:rPr lang="zh-TW" sz="1200" strike="sngStrike" kern="100" dirty="0">
                          <a:solidFill>
                            <a:srgbClr val="FF0000"/>
                          </a:solidFill>
                          <a:effectLst/>
                        </a:rPr>
                        <a:t>輔導人員數</a:t>
                      </a:r>
                      <a:endParaRPr lang="zh-TW" sz="1200"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4">
                  <a:txBody>
                    <a:bodyPr/>
                    <a:lstStyle/>
                    <a:p>
                      <a:pPr algn="ctr"/>
                      <a:r>
                        <a:rPr lang="zh-TW" sz="1200" strike="sngStrike" kern="100">
                          <a:solidFill>
                            <a:srgbClr val="FF0000"/>
                          </a:solidFill>
                          <a:effectLst/>
                        </a:rPr>
                        <a:t>就業輔導人員數</a:t>
                      </a:r>
                      <a:endParaRPr lang="zh-TW" sz="1200" strike="sngStrike"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gridSpan="6">
                  <a:txBody>
                    <a:bodyPr/>
                    <a:lstStyle/>
                    <a:p>
                      <a:pPr algn="ctr"/>
                      <a:r>
                        <a:rPr lang="zh-TW" sz="1200" strike="noStrike" kern="100">
                          <a:effectLst/>
                        </a:rPr>
                        <a:t>輔導學生總數</a:t>
                      </a:r>
                      <a:endParaRPr lang="zh-TW" sz="1200" strike="noStrike"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789409417"/>
                  </a:ext>
                </a:extLst>
              </a:tr>
              <a:tr h="46355">
                <a:tc gridSpan="2">
                  <a:txBody>
                    <a:bodyPr/>
                    <a:lstStyle/>
                    <a:p>
                      <a:pPr algn="ctr"/>
                      <a:r>
                        <a:rPr lang="zh-TW" sz="1200" strike="sngStrike" kern="100" dirty="0">
                          <a:solidFill>
                            <a:srgbClr val="FF0000"/>
                          </a:solidFill>
                          <a:effectLst/>
                        </a:rPr>
                        <a:t>專任</a:t>
                      </a:r>
                      <a:endParaRPr lang="zh-TW" sz="1200"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hMerge="1">
                  <a:txBody>
                    <a:bodyPr/>
                    <a:lstStyle/>
                    <a:p>
                      <a:endParaRPr lang="zh-TW" altLang="en-US"/>
                    </a:p>
                  </a:txBody>
                  <a:tcPr/>
                </a:tc>
                <a:tc gridSpan="2">
                  <a:txBody>
                    <a:bodyPr/>
                    <a:lstStyle/>
                    <a:p>
                      <a:pPr algn="ctr"/>
                      <a:r>
                        <a:rPr lang="zh-TW" sz="1200" strike="sngStrike" kern="100">
                          <a:solidFill>
                            <a:srgbClr val="FF0000"/>
                          </a:solidFill>
                          <a:effectLst/>
                        </a:rPr>
                        <a:t>兼任</a:t>
                      </a:r>
                      <a:endParaRPr lang="zh-TW" sz="1200" strike="sngStrike"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hMerge="1">
                  <a:txBody>
                    <a:bodyPr/>
                    <a:lstStyle/>
                    <a:p>
                      <a:endParaRPr lang="zh-TW" altLang="en-US"/>
                    </a:p>
                  </a:txBody>
                  <a:tcPr/>
                </a:tc>
                <a:tc gridSpan="2">
                  <a:txBody>
                    <a:bodyPr/>
                    <a:lstStyle/>
                    <a:p>
                      <a:pPr algn="ctr"/>
                      <a:r>
                        <a:rPr lang="zh-TW" sz="1200" strike="sngStrike" kern="100">
                          <a:solidFill>
                            <a:srgbClr val="FF0000"/>
                          </a:solidFill>
                          <a:effectLst/>
                        </a:rPr>
                        <a:t>專任</a:t>
                      </a:r>
                      <a:endParaRPr lang="zh-TW" sz="1200" strike="sngStrike" kern="10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hMerge="1">
                  <a:txBody>
                    <a:bodyPr/>
                    <a:lstStyle/>
                    <a:p>
                      <a:endParaRPr lang="zh-TW" altLang="en-US"/>
                    </a:p>
                  </a:txBody>
                  <a:tcPr/>
                </a:tc>
                <a:tc gridSpan="2">
                  <a:txBody>
                    <a:bodyPr/>
                    <a:lstStyle/>
                    <a:p>
                      <a:pPr algn="ctr"/>
                      <a:r>
                        <a:rPr lang="zh-TW" sz="1200" strike="sngStrike" kern="100" dirty="0">
                          <a:solidFill>
                            <a:srgbClr val="FF0000"/>
                          </a:solidFill>
                          <a:effectLst/>
                        </a:rPr>
                        <a:t>兼任</a:t>
                      </a:r>
                      <a:endParaRPr lang="zh-TW" sz="1200"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hMerge="1">
                  <a:txBody>
                    <a:bodyPr/>
                    <a:lstStyle/>
                    <a:p>
                      <a:endParaRPr lang="zh-TW" altLang="en-US"/>
                    </a:p>
                  </a:txBody>
                  <a:tcPr/>
                </a:tc>
                <a:tc gridSpan="2">
                  <a:txBody>
                    <a:bodyPr/>
                    <a:lstStyle/>
                    <a:p>
                      <a:pPr algn="ctr"/>
                      <a:r>
                        <a:rPr lang="zh-TW" sz="1200" strike="noStrike" kern="100">
                          <a:effectLst/>
                        </a:rPr>
                        <a:t>個別諮商</a:t>
                      </a:r>
                      <a:endParaRPr lang="zh-TW" sz="1200" strike="noStrike"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1200" strike="noStrike" kern="100">
                          <a:effectLst/>
                        </a:rPr>
                        <a:t>團體輔導</a:t>
                      </a:r>
                      <a:endParaRPr lang="zh-TW" sz="1200" strike="noStrike"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1200" strike="noStrike" kern="100">
                          <a:effectLst/>
                        </a:rPr>
                        <a:t>班級輔導</a:t>
                      </a:r>
                      <a:endParaRPr lang="zh-TW" sz="1200" strike="noStrike"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extLst>
                  <a:ext uri="{0D108BD9-81ED-4DB2-BD59-A6C34878D82A}">
                    <a16:rowId xmlns:a16="http://schemas.microsoft.com/office/drawing/2014/main" val="1829878670"/>
                  </a:ext>
                </a:extLst>
              </a:tr>
              <a:tr h="300990">
                <a:tc>
                  <a:txBody>
                    <a:bodyPr/>
                    <a:lstStyle/>
                    <a:p>
                      <a:pPr algn="ctr"/>
                      <a:r>
                        <a:rPr lang="zh-TW" sz="1200" strike="sngStrike" kern="100" dirty="0">
                          <a:solidFill>
                            <a:srgbClr val="FF0000"/>
                          </a:solidFill>
                          <a:effectLst/>
                        </a:rPr>
                        <a:t>具有</a:t>
                      </a:r>
                    </a:p>
                    <a:p>
                      <a:pPr algn="ctr"/>
                      <a:r>
                        <a:rPr lang="zh-TW" sz="1200" strike="sngStrike" kern="100" dirty="0">
                          <a:solidFill>
                            <a:srgbClr val="FF0000"/>
                          </a:solidFill>
                          <a:effectLst/>
                        </a:rPr>
                        <a:t>專業證照</a:t>
                      </a:r>
                      <a:endParaRPr lang="zh-TW" sz="1200"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a:txBody>
                    <a:bodyPr/>
                    <a:lstStyle/>
                    <a:p>
                      <a:pPr algn="ctr"/>
                      <a:r>
                        <a:rPr lang="zh-TW" sz="1200" strike="sngStrike" kern="100" dirty="0">
                          <a:solidFill>
                            <a:srgbClr val="FF0000"/>
                          </a:solidFill>
                          <a:effectLst/>
                        </a:rPr>
                        <a:t>不具有</a:t>
                      </a:r>
                    </a:p>
                    <a:p>
                      <a:pPr algn="ctr"/>
                      <a:r>
                        <a:rPr lang="zh-TW" sz="1200" strike="sngStrike" kern="100" dirty="0">
                          <a:solidFill>
                            <a:srgbClr val="FF0000"/>
                          </a:solidFill>
                          <a:effectLst/>
                        </a:rPr>
                        <a:t>專業證照</a:t>
                      </a:r>
                      <a:endParaRPr lang="zh-TW" sz="1200"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a:txBody>
                    <a:bodyPr/>
                    <a:lstStyle/>
                    <a:p>
                      <a:pPr algn="ctr"/>
                      <a:r>
                        <a:rPr lang="zh-TW" sz="1200" strike="sngStrike" kern="100" dirty="0">
                          <a:solidFill>
                            <a:srgbClr val="FF0000"/>
                          </a:solidFill>
                          <a:effectLst/>
                        </a:rPr>
                        <a:t>具有</a:t>
                      </a:r>
                    </a:p>
                    <a:p>
                      <a:pPr algn="ctr"/>
                      <a:r>
                        <a:rPr lang="zh-TW" sz="1200" strike="sngStrike" kern="100" dirty="0">
                          <a:solidFill>
                            <a:srgbClr val="FF0000"/>
                          </a:solidFill>
                          <a:effectLst/>
                        </a:rPr>
                        <a:t>專業證照</a:t>
                      </a:r>
                      <a:endParaRPr lang="zh-TW" sz="1200"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a:txBody>
                    <a:bodyPr/>
                    <a:lstStyle/>
                    <a:p>
                      <a:pPr algn="ctr"/>
                      <a:r>
                        <a:rPr lang="zh-TW" sz="1200" strike="sngStrike" kern="100" dirty="0">
                          <a:solidFill>
                            <a:srgbClr val="FF0000"/>
                          </a:solidFill>
                          <a:effectLst/>
                        </a:rPr>
                        <a:t>不具有</a:t>
                      </a:r>
                    </a:p>
                    <a:p>
                      <a:pPr algn="ctr"/>
                      <a:r>
                        <a:rPr lang="zh-TW" sz="1200" strike="sngStrike" kern="100" dirty="0">
                          <a:solidFill>
                            <a:srgbClr val="FF0000"/>
                          </a:solidFill>
                          <a:effectLst/>
                        </a:rPr>
                        <a:t>專業證照</a:t>
                      </a:r>
                      <a:endParaRPr lang="zh-TW" sz="1200"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a:txBody>
                    <a:bodyPr/>
                    <a:lstStyle/>
                    <a:p>
                      <a:pPr algn="ctr"/>
                      <a:r>
                        <a:rPr lang="zh-TW" sz="1200" strike="sngStrike" kern="100" dirty="0">
                          <a:solidFill>
                            <a:srgbClr val="FF0000"/>
                          </a:solidFill>
                          <a:effectLst/>
                        </a:rPr>
                        <a:t>具有</a:t>
                      </a:r>
                    </a:p>
                    <a:p>
                      <a:pPr algn="ctr"/>
                      <a:r>
                        <a:rPr lang="zh-TW" sz="1200" strike="sngStrike" kern="100" dirty="0">
                          <a:solidFill>
                            <a:srgbClr val="FF0000"/>
                          </a:solidFill>
                          <a:effectLst/>
                        </a:rPr>
                        <a:t>專業證照</a:t>
                      </a:r>
                      <a:endParaRPr lang="zh-TW" sz="1200"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a:txBody>
                    <a:bodyPr/>
                    <a:lstStyle/>
                    <a:p>
                      <a:pPr algn="ctr"/>
                      <a:r>
                        <a:rPr lang="zh-TW" sz="1200" strike="sngStrike" kern="100" dirty="0">
                          <a:solidFill>
                            <a:srgbClr val="FF0000"/>
                          </a:solidFill>
                          <a:effectLst/>
                        </a:rPr>
                        <a:t>不具有</a:t>
                      </a:r>
                    </a:p>
                    <a:p>
                      <a:pPr algn="ctr"/>
                      <a:r>
                        <a:rPr lang="zh-TW" sz="1200" strike="sngStrike" kern="100" dirty="0">
                          <a:solidFill>
                            <a:srgbClr val="FF0000"/>
                          </a:solidFill>
                          <a:effectLst/>
                        </a:rPr>
                        <a:t>專業證照</a:t>
                      </a:r>
                      <a:endParaRPr lang="zh-TW" sz="1200"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a:txBody>
                    <a:bodyPr/>
                    <a:lstStyle/>
                    <a:p>
                      <a:pPr algn="ctr"/>
                      <a:r>
                        <a:rPr lang="zh-TW" sz="1200" strike="sngStrike" kern="100" dirty="0">
                          <a:solidFill>
                            <a:srgbClr val="FF0000"/>
                          </a:solidFill>
                          <a:effectLst/>
                        </a:rPr>
                        <a:t>具有</a:t>
                      </a:r>
                    </a:p>
                    <a:p>
                      <a:pPr algn="ctr"/>
                      <a:r>
                        <a:rPr lang="zh-TW" sz="1200" strike="sngStrike" kern="100" dirty="0">
                          <a:solidFill>
                            <a:srgbClr val="FF0000"/>
                          </a:solidFill>
                          <a:effectLst/>
                        </a:rPr>
                        <a:t>專業證照</a:t>
                      </a:r>
                      <a:endParaRPr lang="zh-TW" sz="1200"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a:txBody>
                    <a:bodyPr/>
                    <a:lstStyle/>
                    <a:p>
                      <a:pPr algn="ctr"/>
                      <a:r>
                        <a:rPr lang="zh-TW" sz="1200" strike="sngStrike" kern="100" dirty="0">
                          <a:solidFill>
                            <a:srgbClr val="FF0000"/>
                          </a:solidFill>
                          <a:effectLst/>
                        </a:rPr>
                        <a:t>不具有</a:t>
                      </a:r>
                    </a:p>
                    <a:p>
                      <a:pPr algn="ctr"/>
                      <a:r>
                        <a:rPr lang="zh-TW" sz="1200" strike="sngStrike" kern="100" dirty="0">
                          <a:solidFill>
                            <a:srgbClr val="FF0000"/>
                          </a:solidFill>
                          <a:effectLst/>
                        </a:rPr>
                        <a:t>專業證照</a:t>
                      </a:r>
                      <a:endParaRPr lang="zh-TW" sz="1200" strike="sngStrike" kern="100" dirty="0">
                        <a:solidFill>
                          <a:srgbClr val="FF0000"/>
                        </a:solidFill>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176"/>
                    </a:solidFill>
                  </a:tcPr>
                </a:tc>
                <a:tc>
                  <a:txBody>
                    <a:bodyPr/>
                    <a:lstStyle/>
                    <a:p>
                      <a:pPr algn="ctr"/>
                      <a:r>
                        <a:rPr lang="zh-TW" sz="1200" strike="noStrike" kern="100">
                          <a:effectLst/>
                        </a:rPr>
                        <a:t>人數</a:t>
                      </a:r>
                      <a:endParaRPr lang="zh-TW" sz="1200" strike="noStrike"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strike="noStrike" kern="100">
                          <a:effectLst/>
                        </a:rPr>
                        <a:t>人次</a:t>
                      </a:r>
                      <a:endParaRPr lang="zh-TW" sz="1200" strike="noStrike"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strike="noStrike" kern="100">
                          <a:effectLst/>
                        </a:rPr>
                        <a:t>人次</a:t>
                      </a:r>
                      <a:endParaRPr lang="zh-TW" sz="1200" strike="noStrike"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strike="noStrike" kern="100" dirty="0">
                          <a:effectLst/>
                        </a:rPr>
                        <a:t>場次</a:t>
                      </a:r>
                      <a:endParaRPr lang="zh-TW" sz="1200" strike="noStrike"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strike="noStrike" kern="100">
                          <a:effectLst/>
                        </a:rPr>
                        <a:t>人次</a:t>
                      </a:r>
                      <a:endParaRPr lang="zh-TW" sz="1200" strike="noStrike"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1200" strike="noStrike" kern="100" dirty="0">
                          <a:effectLst/>
                        </a:rPr>
                        <a:t>場次</a:t>
                      </a:r>
                      <a:endParaRPr lang="zh-TW" sz="1200" strike="noStrike"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9626699"/>
                  </a:ext>
                </a:extLst>
              </a:tr>
            </a:tbl>
          </a:graphicData>
        </a:graphic>
      </p:graphicFrame>
      <p:sp>
        <p:nvSpPr>
          <p:cNvPr id="16" name="箭號: 向下 15">
            <a:extLst>
              <a:ext uri="{FF2B5EF4-FFF2-40B4-BE49-F238E27FC236}">
                <a16:creationId xmlns:a16="http://schemas.microsoft.com/office/drawing/2014/main" id="{0C2EF625-825C-4A91-BA2E-E8B25285AE1F}"/>
              </a:ext>
            </a:extLst>
          </p:cNvPr>
          <p:cNvSpPr>
            <a:spLocks noGrp="1"/>
          </p:cNvSpPr>
          <p:nvPr/>
        </p:nvSpPr>
        <p:spPr>
          <a:xfrm>
            <a:off x="5656385" y="1901432"/>
            <a:ext cx="879230" cy="252566"/>
          </a:xfrm>
          <a:prstGeom prst="downArrow">
            <a:avLst/>
          </a:prstGeom>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buNone/>
            </a:pPr>
            <a:endParaRPr/>
          </a:p>
        </p:txBody>
      </p:sp>
      <p:graphicFrame>
        <p:nvGraphicFramePr>
          <p:cNvPr id="17" name="表格 16">
            <a:extLst>
              <a:ext uri="{FF2B5EF4-FFF2-40B4-BE49-F238E27FC236}">
                <a16:creationId xmlns:a16="http://schemas.microsoft.com/office/drawing/2014/main" id="{6D6F56CB-74DF-44A4-8F75-26E195B3CE59}"/>
              </a:ext>
            </a:extLst>
          </p:cNvPr>
          <p:cNvGraphicFramePr>
            <a:graphicFrameLocks noGrp="1"/>
          </p:cNvGraphicFramePr>
          <p:nvPr>
            <p:extLst>
              <p:ext uri="{D42A27DB-BD31-4B8C-83A1-F6EECF244321}">
                <p14:modId xmlns:p14="http://schemas.microsoft.com/office/powerpoint/2010/main" val="2700307663"/>
              </p:ext>
            </p:extLst>
          </p:nvPr>
        </p:nvGraphicFramePr>
        <p:xfrm>
          <a:off x="589935" y="2304475"/>
          <a:ext cx="11125814" cy="1115364"/>
        </p:xfrm>
        <a:graphic>
          <a:graphicData uri="http://schemas.openxmlformats.org/drawingml/2006/table">
            <a:tbl>
              <a:tblPr>
                <a:tableStyleId>{5C22544A-7EE6-4342-B048-85BDC9FD1C3A}</a:tableStyleId>
              </a:tblPr>
              <a:tblGrid>
                <a:gridCol w="1857414">
                  <a:extLst>
                    <a:ext uri="{9D8B030D-6E8A-4147-A177-3AD203B41FA5}">
                      <a16:colId xmlns:a16="http://schemas.microsoft.com/office/drawing/2014/main" val="2564013233"/>
                    </a:ext>
                  </a:extLst>
                </a:gridCol>
                <a:gridCol w="1857414">
                  <a:extLst>
                    <a:ext uri="{9D8B030D-6E8A-4147-A177-3AD203B41FA5}">
                      <a16:colId xmlns:a16="http://schemas.microsoft.com/office/drawing/2014/main" val="163368575"/>
                    </a:ext>
                  </a:extLst>
                </a:gridCol>
                <a:gridCol w="1857414">
                  <a:extLst>
                    <a:ext uri="{9D8B030D-6E8A-4147-A177-3AD203B41FA5}">
                      <a16:colId xmlns:a16="http://schemas.microsoft.com/office/drawing/2014/main" val="1686913200"/>
                    </a:ext>
                  </a:extLst>
                </a:gridCol>
                <a:gridCol w="1857414">
                  <a:extLst>
                    <a:ext uri="{9D8B030D-6E8A-4147-A177-3AD203B41FA5}">
                      <a16:colId xmlns:a16="http://schemas.microsoft.com/office/drawing/2014/main" val="637349904"/>
                    </a:ext>
                  </a:extLst>
                </a:gridCol>
                <a:gridCol w="1857414">
                  <a:extLst>
                    <a:ext uri="{9D8B030D-6E8A-4147-A177-3AD203B41FA5}">
                      <a16:colId xmlns:a16="http://schemas.microsoft.com/office/drawing/2014/main" val="2082040411"/>
                    </a:ext>
                  </a:extLst>
                </a:gridCol>
                <a:gridCol w="1838744">
                  <a:extLst>
                    <a:ext uri="{9D8B030D-6E8A-4147-A177-3AD203B41FA5}">
                      <a16:colId xmlns:a16="http://schemas.microsoft.com/office/drawing/2014/main" val="102568078"/>
                    </a:ext>
                  </a:extLst>
                </a:gridCol>
              </a:tblGrid>
              <a:tr h="371788">
                <a:tc gridSpan="6">
                  <a:txBody>
                    <a:bodyPr/>
                    <a:lstStyle/>
                    <a:p>
                      <a:pPr algn="ctr"/>
                      <a:r>
                        <a:rPr lang="zh-TW" sz="2000" strike="noStrike" kern="100" dirty="0">
                          <a:effectLst/>
                        </a:rPr>
                        <a:t>輔導學生總數</a:t>
                      </a:r>
                      <a:endParaRPr lang="zh-TW" sz="2000" strike="noStrike"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tc hMerge="1">
                  <a:txBody>
                    <a:bodyPr/>
                    <a:lstStyle/>
                    <a:p>
                      <a:endParaRPr lang="zh-TW" altLang="en-US"/>
                    </a:p>
                  </a:txBody>
                  <a:tcPr/>
                </a:tc>
                <a:extLst>
                  <a:ext uri="{0D108BD9-81ED-4DB2-BD59-A6C34878D82A}">
                    <a16:rowId xmlns:a16="http://schemas.microsoft.com/office/drawing/2014/main" val="1789409417"/>
                  </a:ext>
                </a:extLst>
              </a:tr>
              <a:tr h="371788">
                <a:tc gridSpan="2">
                  <a:txBody>
                    <a:bodyPr/>
                    <a:lstStyle/>
                    <a:p>
                      <a:pPr algn="ctr"/>
                      <a:r>
                        <a:rPr lang="zh-TW" sz="2000" strike="noStrike" kern="100">
                          <a:effectLst/>
                        </a:rPr>
                        <a:t>個別諮商</a:t>
                      </a:r>
                      <a:endParaRPr lang="zh-TW" sz="2000" strike="noStrike"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2000" strike="noStrike" kern="100" dirty="0">
                          <a:effectLst/>
                        </a:rPr>
                        <a:t>團體輔導</a:t>
                      </a:r>
                      <a:endParaRPr lang="zh-TW" sz="2000" strike="noStrike"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tc gridSpan="2">
                  <a:txBody>
                    <a:bodyPr/>
                    <a:lstStyle/>
                    <a:p>
                      <a:pPr algn="ctr"/>
                      <a:r>
                        <a:rPr lang="zh-TW" sz="2000" strike="noStrike" kern="100" dirty="0">
                          <a:effectLst/>
                        </a:rPr>
                        <a:t>班級輔導</a:t>
                      </a:r>
                      <a:endParaRPr lang="zh-TW" sz="2000" strike="noStrike"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extLst>
                  <a:ext uri="{0D108BD9-81ED-4DB2-BD59-A6C34878D82A}">
                    <a16:rowId xmlns:a16="http://schemas.microsoft.com/office/drawing/2014/main" val="1829878670"/>
                  </a:ext>
                </a:extLst>
              </a:tr>
              <a:tr h="371788">
                <a:tc>
                  <a:txBody>
                    <a:bodyPr/>
                    <a:lstStyle/>
                    <a:p>
                      <a:pPr algn="ctr"/>
                      <a:r>
                        <a:rPr lang="zh-TW" sz="2000" strike="noStrike" kern="100" dirty="0">
                          <a:effectLst/>
                        </a:rPr>
                        <a:t>人數</a:t>
                      </a:r>
                      <a:endParaRPr lang="zh-TW" sz="2000" strike="noStrike"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strike="noStrike" kern="100">
                          <a:effectLst/>
                        </a:rPr>
                        <a:t>人次</a:t>
                      </a:r>
                      <a:endParaRPr lang="zh-TW" sz="2000" strike="noStrike"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strike="noStrike" kern="100" dirty="0">
                          <a:effectLst/>
                        </a:rPr>
                        <a:t>人次</a:t>
                      </a:r>
                      <a:endParaRPr lang="zh-TW" sz="2000" strike="noStrike"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strike="noStrike" kern="100" dirty="0">
                          <a:effectLst/>
                        </a:rPr>
                        <a:t>場次</a:t>
                      </a:r>
                      <a:endParaRPr lang="zh-TW" sz="2000" strike="noStrike"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strike="noStrike" kern="100">
                          <a:effectLst/>
                        </a:rPr>
                        <a:t>人次</a:t>
                      </a:r>
                      <a:endParaRPr lang="zh-TW" sz="2000" strike="noStrike"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000" strike="noStrike" kern="100" dirty="0">
                          <a:effectLst/>
                        </a:rPr>
                        <a:t>場次</a:t>
                      </a:r>
                      <a:endParaRPr lang="zh-TW" sz="2000" strike="noStrike"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7780" marR="177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9626699"/>
                  </a:ext>
                </a:extLst>
              </a:tr>
            </a:tbl>
          </a:graphicData>
        </a:graphic>
      </p:graphicFrame>
      <p:sp>
        <p:nvSpPr>
          <p:cNvPr id="19" name="直線接點 18">
            <a:extLst>
              <a:ext uri="{FF2B5EF4-FFF2-40B4-BE49-F238E27FC236}">
                <a16:creationId xmlns:a16="http://schemas.microsoft.com/office/drawing/2014/main" id="{E73927E0-F908-4E34-9193-6235A1C37CE4}"/>
              </a:ext>
            </a:extLst>
          </p:cNvPr>
          <p:cNvSpPr>
            <a:spLocks noGrp="1"/>
          </p:cNvSpPr>
          <p:nvPr/>
        </p:nvSpPr>
        <p:spPr>
          <a:xfrm>
            <a:off x="713873" y="1567387"/>
            <a:ext cx="817746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lstStyle/>
          <a:p>
            <a:endParaRPr/>
          </a:p>
        </p:txBody>
      </p:sp>
      <p:sp>
        <p:nvSpPr>
          <p:cNvPr id="24" name="直線接點 23">
            <a:extLst>
              <a:ext uri="{FF2B5EF4-FFF2-40B4-BE49-F238E27FC236}">
                <a16:creationId xmlns:a16="http://schemas.microsoft.com/office/drawing/2014/main" id="{1D85AFE0-5AB5-4EB0-B24B-9937BE0392F1}"/>
              </a:ext>
            </a:extLst>
          </p:cNvPr>
          <p:cNvSpPr>
            <a:spLocks noGrp="1"/>
          </p:cNvSpPr>
          <p:nvPr/>
        </p:nvSpPr>
        <p:spPr>
          <a:xfrm>
            <a:off x="713873" y="1122218"/>
            <a:ext cx="817746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a:lstStyle/>
          <a:p>
            <a:endParaRPr/>
          </a:p>
        </p:txBody>
      </p:sp>
      <p:graphicFrame>
        <p:nvGraphicFramePr>
          <p:cNvPr id="28" name="表4-15-1填報方式">
            <a:extLst>
              <a:ext uri="{FF2B5EF4-FFF2-40B4-BE49-F238E27FC236}">
                <a16:creationId xmlns:a16="http://schemas.microsoft.com/office/drawing/2014/main" id="{29593D02-4C78-4CE3-8ECA-FCCF1CBF7A11}"/>
              </a:ext>
            </a:extLst>
          </p:cNvPr>
          <p:cNvGraphicFramePr/>
          <p:nvPr>
            <p:extLst>
              <p:ext uri="{D42A27DB-BD31-4B8C-83A1-F6EECF244321}">
                <p14:modId xmlns:p14="http://schemas.microsoft.com/office/powerpoint/2010/main" val="650030163"/>
              </p:ext>
            </p:extLst>
          </p:nvPr>
        </p:nvGraphicFramePr>
        <p:xfrm>
          <a:off x="589934" y="3638088"/>
          <a:ext cx="11125813" cy="2853053"/>
        </p:xfrm>
        <a:graphic>
          <a:graphicData uri="http://schemas.openxmlformats.org/drawingml/2006/table">
            <a:tbl>
              <a:tblPr/>
              <a:tblGrid>
                <a:gridCol w="2020919">
                  <a:extLst>
                    <a:ext uri="{9D8B030D-6E8A-4147-A177-3AD203B41FA5}">
                      <a16:colId xmlns:a16="http://schemas.microsoft.com/office/drawing/2014/main" val="20000"/>
                    </a:ext>
                  </a:extLst>
                </a:gridCol>
                <a:gridCol w="9104894">
                  <a:extLst>
                    <a:ext uri="{9D8B030D-6E8A-4147-A177-3AD203B41FA5}">
                      <a16:colId xmlns:a16="http://schemas.microsoft.com/office/drawing/2014/main" val="20001"/>
                    </a:ext>
                  </a:extLst>
                </a:gridCol>
              </a:tblGrid>
              <a:tr h="1093226">
                <a:tc>
                  <a:txBody>
                    <a:bodyPr/>
                    <a:lstStyle/>
                    <a:p>
                      <a:pPr algn="l">
                        <a:buNone/>
                      </a:pPr>
                      <a:r>
                        <a:rPr lang="zh-TW" altLang="en-US" sz="2000" b="1" dirty="0">
                          <a:solidFill>
                            <a:srgbClr val="3F3F3C"/>
                          </a:solidFill>
                        </a:rPr>
                        <a:t>移至新表</a:t>
                      </a:r>
                      <a:r>
                        <a:rPr lang="en-US" altLang="zh-TW" sz="2000" b="1" dirty="0">
                          <a:solidFill>
                            <a:srgbClr val="3F3F3C"/>
                          </a:solidFill>
                        </a:rPr>
                        <a:t>7-2-1</a:t>
                      </a:r>
                      <a:endParaRPr sz="2000" b="1" dirty="0">
                        <a:solidFill>
                          <a:srgbClr val="3F3F3C"/>
                        </a:solidFill>
                      </a:endParaRPr>
                    </a:p>
                  </a:txBody>
                  <a:tcPr marL="114300" marR="114300" marT="38100" marB="38100" anchor="ctr">
                    <a:solidFill>
                      <a:srgbClr val="F3F0EA"/>
                    </a:solidFill>
                  </a:tcPr>
                </a:tc>
                <a:tc>
                  <a:txBody>
                    <a:bodyPr/>
                    <a:lstStyle/>
                    <a:p>
                      <a:pPr algn="l">
                        <a:buNone/>
                      </a:pPr>
                      <a:r>
                        <a:rPr lang="zh-TW" altLang="en-US" sz="2000" b="1" dirty="0">
                          <a:solidFill>
                            <a:srgbClr val="4A4A48"/>
                          </a:solidFill>
                        </a:rPr>
                        <a:t>專業輔導人員數</a:t>
                      </a:r>
                      <a:br>
                        <a:rPr lang="zh-TW" altLang="en-US" sz="2000" b="1" dirty="0">
                          <a:solidFill>
                            <a:srgbClr val="4A4A48"/>
                          </a:solidFill>
                        </a:rPr>
                      </a:br>
                      <a:r>
                        <a:rPr lang="zh-TW" altLang="en-US" sz="2000" b="1" dirty="0">
                          <a:solidFill>
                            <a:srgbClr val="4A4A48"/>
                          </a:solidFill>
                        </a:rPr>
                        <a:t>→ </a:t>
                      </a:r>
                      <a:r>
                        <a:rPr lang="zh-TW" altLang="en-US" sz="2000" b="0" dirty="0">
                          <a:solidFill>
                            <a:srgbClr val="4A4A48"/>
                          </a:solidFill>
                        </a:rPr>
                        <a:t>自</a:t>
                      </a:r>
                      <a:r>
                        <a:rPr lang="en-US" altLang="zh-TW" sz="2000" b="0" dirty="0">
                          <a:solidFill>
                            <a:srgbClr val="4A4A48"/>
                          </a:solidFill>
                        </a:rPr>
                        <a:t>115</a:t>
                      </a:r>
                      <a:r>
                        <a:rPr lang="zh-TW" altLang="en-US" sz="2000" b="0" dirty="0">
                          <a:solidFill>
                            <a:srgbClr val="4A4A48"/>
                          </a:solidFill>
                        </a:rPr>
                        <a:t>年</a:t>
                      </a:r>
                      <a:r>
                        <a:rPr lang="en-US" altLang="zh-TW" sz="2000" b="0" dirty="0">
                          <a:solidFill>
                            <a:srgbClr val="4A4A48"/>
                          </a:solidFill>
                        </a:rPr>
                        <a:t>10</a:t>
                      </a:r>
                      <a:r>
                        <a:rPr lang="zh-TW" altLang="en-US" sz="2000" b="0" dirty="0">
                          <a:solidFill>
                            <a:srgbClr val="4A4A48"/>
                          </a:solidFill>
                        </a:rPr>
                        <a:t>月起，改於「表</a:t>
                      </a:r>
                      <a:r>
                        <a:rPr lang="en-US" altLang="zh-TW" sz="2000" b="0" dirty="0">
                          <a:solidFill>
                            <a:srgbClr val="4A4A48"/>
                          </a:solidFill>
                        </a:rPr>
                        <a:t>7-2-1 </a:t>
                      </a:r>
                      <a:r>
                        <a:rPr lang="zh-TW" altLang="en-US" sz="2000" b="0" dirty="0">
                          <a:solidFill>
                            <a:srgbClr val="4A4A48"/>
                          </a:solidFill>
                        </a:rPr>
                        <a:t>專業輔導人員資料表」填報</a:t>
                      </a:r>
                    </a:p>
                  </a:txBody>
                  <a:tcPr marL="114300" marR="114300" marT="38100" marB="38100" anchor="ctr">
                    <a:solidFill>
                      <a:srgbClr val="F3F0EA"/>
                    </a:solidFill>
                  </a:tcPr>
                </a:tc>
                <a:extLst>
                  <a:ext uri="{0D108BD9-81ED-4DB2-BD59-A6C34878D82A}">
                    <a16:rowId xmlns:a16="http://schemas.microsoft.com/office/drawing/2014/main" val="10001"/>
                  </a:ext>
                </a:extLst>
              </a:tr>
              <a:tr h="1093226">
                <a:tc>
                  <a:txBody>
                    <a:bodyPr/>
                    <a:lstStyle/>
                    <a:p>
                      <a:pPr algn="l">
                        <a:buNone/>
                      </a:pPr>
                      <a:r>
                        <a:rPr lang="zh-TW" altLang="en-US" sz="2000" b="1" dirty="0">
                          <a:solidFill>
                            <a:srgbClr val="3F3F3C"/>
                          </a:solidFill>
                        </a:rPr>
                        <a:t>停止蒐集</a:t>
                      </a:r>
                      <a:endParaRPr sz="2000" b="1" dirty="0">
                        <a:solidFill>
                          <a:srgbClr val="3F3F3C"/>
                        </a:solidFill>
                      </a:endParaRPr>
                    </a:p>
                  </a:txBody>
                  <a:tcPr marL="114300" marR="114300" marT="38100" marB="38100" anchor="ctr">
                    <a:solidFill>
                      <a:srgbClr val="FFFFFF"/>
                    </a:solidFill>
                  </a:tcPr>
                </a:tc>
                <a:tc>
                  <a:txBody>
                    <a:bodyPr/>
                    <a:lstStyle/>
                    <a:p>
                      <a:pPr>
                        <a:buNone/>
                        <a:defRPr sz="1575">
                          <a:solidFill>
                            <a:srgbClr val="4A4A48"/>
                          </a:solidFill>
                        </a:defRPr>
                      </a:pPr>
                      <a:r>
                        <a:rPr lang="zh-TW" altLang="en-US" sz="2000" b="1" dirty="0"/>
                        <a:t>就業輔導人員數</a:t>
                      </a:r>
                      <a:br>
                        <a:rPr lang="zh-TW" altLang="en-US" sz="2000" b="1" dirty="0"/>
                      </a:br>
                      <a:r>
                        <a:rPr lang="zh-TW" altLang="en-US" sz="2000" dirty="0"/>
                        <a:t>→ 自</a:t>
                      </a:r>
                      <a:r>
                        <a:rPr lang="en-US" altLang="zh-TW" sz="2000" dirty="0"/>
                        <a:t>115</a:t>
                      </a:r>
                      <a:r>
                        <a:rPr lang="zh-TW" altLang="en-US" sz="2000" dirty="0"/>
                        <a:t>年</a:t>
                      </a:r>
                      <a:r>
                        <a:rPr lang="en-US" altLang="zh-TW" sz="2000" dirty="0"/>
                        <a:t>10</a:t>
                      </a:r>
                      <a:r>
                        <a:rPr lang="zh-TW" altLang="en-US" sz="2000" dirty="0"/>
                        <a:t>月起不再蒐集</a:t>
                      </a:r>
                      <a:endParaRPr lang="zh-TW" altLang="en-US" sz="2000" dirty="0">
                        <a:solidFill>
                          <a:srgbClr val="4A4A48"/>
                        </a:solidFill>
                      </a:endParaRPr>
                    </a:p>
                  </a:txBody>
                  <a:tcPr marL="114300" marR="114300" marT="38100" marB="38100" anchor="ctr">
                    <a:solidFill>
                      <a:srgbClr val="FFFFFF"/>
                    </a:solidFill>
                  </a:tcPr>
                </a:tc>
                <a:extLst>
                  <a:ext uri="{0D108BD9-81ED-4DB2-BD59-A6C34878D82A}">
                    <a16:rowId xmlns:a16="http://schemas.microsoft.com/office/drawing/2014/main" val="10002"/>
                  </a:ext>
                </a:extLst>
              </a:tr>
              <a:tr h="666601">
                <a:tc>
                  <a:txBody>
                    <a:bodyPr/>
                    <a:lstStyle/>
                    <a:p>
                      <a:pPr algn="l">
                        <a:buNone/>
                      </a:pPr>
                      <a:r>
                        <a:rPr lang="zh-TW" altLang="en-US" sz="2000" b="1" dirty="0">
                          <a:solidFill>
                            <a:srgbClr val="3F3F3C"/>
                          </a:solidFill>
                        </a:rPr>
                        <a:t>表</a:t>
                      </a:r>
                      <a:r>
                        <a:rPr lang="en-US" altLang="zh-TW" sz="2000" b="1" dirty="0">
                          <a:solidFill>
                            <a:srgbClr val="3F3F3C"/>
                          </a:solidFill>
                        </a:rPr>
                        <a:t>7-2</a:t>
                      </a:r>
                      <a:r>
                        <a:rPr lang="zh-TW" altLang="en-US" sz="2000" b="1" dirty="0">
                          <a:solidFill>
                            <a:srgbClr val="3F3F3C"/>
                          </a:solidFill>
                        </a:rPr>
                        <a:t>保留</a:t>
                      </a:r>
                    </a:p>
                  </a:txBody>
                  <a:tcPr marL="114300" marR="114300" marT="38100" marB="38100" anchor="ctr">
                    <a:solidFill>
                      <a:srgbClr val="F3F0EA"/>
                    </a:solidFill>
                  </a:tcPr>
                </a:tc>
                <a:tc>
                  <a:txBody>
                    <a:bodyPr/>
                    <a:lstStyle/>
                    <a:p>
                      <a:pPr algn="l">
                        <a:buNone/>
                        <a:defRPr sz="1575">
                          <a:solidFill>
                            <a:srgbClr val="4A4A48"/>
                          </a:solidFill>
                        </a:defRPr>
                      </a:pPr>
                      <a:r>
                        <a:rPr lang="zh-TW" altLang="en-US" sz="2000" b="1" dirty="0"/>
                        <a:t>輔導學生總數</a:t>
                      </a:r>
                      <a:endParaRPr lang="zh-TW" altLang="en-US" sz="2000" b="1" dirty="0">
                        <a:solidFill>
                          <a:srgbClr val="4A4A48"/>
                        </a:solidFill>
                      </a:endParaRPr>
                    </a:p>
                  </a:txBody>
                  <a:tcPr marL="114300" marR="114300" marT="38100" marB="38100" anchor="ctr">
                    <a:solidFill>
                      <a:srgbClr val="F3F0EA"/>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8917720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0FDD2F2A-483F-46BA-8E6D-0717918504D4}"/>
              </a:ext>
            </a:extLst>
          </p:cNvPr>
          <p:cNvSpPr>
            <a:spLocks noGrp="1"/>
          </p:cNvSpPr>
          <p:nvPr>
            <p:ph type="title"/>
          </p:nvPr>
        </p:nvSpPr>
        <p:spPr/>
        <p:txBody>
          <a:bodyPr/>
          <a:lstStyle/>
          <a:p>
            <a:r>
              <a:rPr lang="zh-TW" altLang="en-US" dirty="0"/>
              <a:t>新表 表</a:t>
            </a:r>
            <a:r>
              <a:rPr lang="en-US" altLang="zh-TW" dirty="0"/>
              <a:t>7-2-1 </a:t>
            </a:r>
            <a:r>
              <a:rPr lang="zh-TW" altLang="en-US" dirty="0"/>
              <a:t>專業輔導人員資料表</a:t>
            </a:r>
          </a:p>
        </p:txBody>
      </p:sp>
      <p:sp>
        <p:nvSpPr>
          <p:cNvPr id="3" name="投影片編號版面配置區 2">
            <a:extLst>
              <a:ext uri="{FF2B5EF4-FFF2-40B4-BE49-F238E27FC236}">
                <a16:creationId xmlns:a16="http://schemas.microsoft.com/office/drawing/2014/main" id="{216A5DC9-E3DF-48FE-A48F-8E40E87D9A76}"/>
              </a:ext>
            </a:extLst>
          </p:cNvPr>
          <p:cNvSpPr>
            <a:spLocks noGrp="1"/>
          </p:cNvSpPr>
          <p:nvPr>
            <p:ph type="sldNum" idx="12"/>
          </p:nvPr>
        </p:nvSpPr>
        <p:spPr/>
        <p:txBody>
          <a:bodyPr/>
          <a:lstStyle/>
          <a:p>
            <a:fld id="{D4B37BC5-01F3-4DA6-AE9F-6749599A3EE9}" type="slidenum">
              <a:rPr lang="en-US" altLang="zh-TW" smtClean="0"/>
              <a:t>31</a:t>
            </a:fld>
            <a:endParaRPr lang="zh-TW" altLang="en-US" dirty="0"/>
          </a:p>
        </p:txBody>
      </p:sp>
      <p:graphicFrame>
        <p:nvGraphicFramePr>
          <p:cNvPr id="10" name="內容版面配置區 9">
            <a:extLst>
              <a:ext uri="{FF2B5EF4-FFF2-40B4-BE49-F238E27FC236}">
                <a16:creationId xmlns:a16="http://schemas.microsoft.com/office/drawing/2014/main" id="{2E407599-11D2-47D2-B9A3-D275EF840786}"/>
              </a:ext>
            </a:extLst>
          </p:cNvPr>
          <p:cNvGraphicFramePr>
            <a:graphicFrameLocks noGrp="1"/>
          </p:cNvGraphicFramePr>
          <p:nvPr>
            <p:ph idx="13"/>
            <p:extLst>
              <p:ext uri="{D42A27DB-BD31-4B8C-83A1-F6EECF244321}">
                <p14:modId xmlns:p14="http://schemas.microsoft.com/office/powerpoint/2010/main" val="520564060"/>
              </p:ext>
            </p:extLst>
          </p:nvPr>
        </p:nvGraphicFramePr>
        <p:xfrm>
          <a:off x="476251" y="1654159"/>
          <a:ext cx="11239498" cy="823148"/>
        </p:xfrm>
        <a:graphic>
          <a:graphicData uri="http://schemas.openxmlformats.org/drawingml/2006/table">
            <a:tbl>
              <a:tblPr>
                <a:tableStyleId>{5C22544A-7EE6-4342-B048-85BDC9FD1C3A}</a:tableStyleId>
              </a:tblPr>
              <a:tblGrid>
                <a:gridCol w="2014288">
                  <a:extLst>
                    <a:ext uri="{9D8B030D-6E8A-4147-A177-3AD203B41FA5}">
                      <a16:colId xmlns:a16="http://schemas.microsoft.com/office/drawing/2014/main" val="4162779271"/>
                    </a:ext>
                  </a:extLst>
                </a:gridCol>
                <a:gridCol w="2237874">
                  <a:extLst>
                    <a:ext uri="{9D8B030D-6E8A-4147-A177-3AD203B41FA5}">
                      <a16:colId xmlns:a16="http://schemas.microsoft.com/office/drawing/2014/main" val="1034615188"/>
                    </a:ext>
                  </a:extLst>
                </a:gridCol>
                <a:gridCol w="6987336">
                  <a:extLst>
                    <a:ext uri="{9D8B030D-6E8A-4147-A177-3AD203B41FA5}">
                      <a16:colId xmlns:a16="http://schemas.microsoft.com/office/drawing/2014/main" val="363013080"/>
                    </a:ext>
                  </a:extLst>
                </a:gridCol>
              </a:tblGrid>
              <a:tr h="242449">
                <a:tc rowSpan="2">
                  <a:txBody>
                    <a:bodyPr/>
                    <a:lstStyle/>
                    <a:p>
                      <a:pPr algn="ctr"/>
                      <a:r>
                        <a:rPr lang="zh-TW" sz="2400" kern="100">
                          <a:effectLst/>
                        </a:rPr>
                        <a:t>學年度</a:t>
                      </a:r>
                      <a:endParaRPr lang="zh-TW" sz="2400" kern="10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2317" marR="123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gridSpan="2">
                  <a:txBody>
                    <a:bodyPr/>
                    <a:lstStyle/>
                    <a:p>
                      <a:pPr algn="ctr"/>
                      <a:r>
                        <a:rPr lang="zh-TW" sz="2400" kern="100" dirty="0">
                          <a:effectLst/>
                        </a:rPr>
                        <a:t>專業輔導人員（具證照）數</a:t>
                      </a:r>
                      <a:endParaRPr lang="zh-TW" sz="24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2317" marR="123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TW" altLang="en-US"/>
                    </a:p>
                  </a:txBody>
                  <a:tcPr/>
                </a:tc>
                <a:extLst>
                  <a:ext uri="{0D108BD9-81ED-4DB2-BD59-A6C34878D82A}">
                    <a16:rowId xmlns:a16="http://schemas.microsoft.com/office/drawing/2014/main" val="646874306"/>
                  </a:ext>
                </a:extLst>
              </a:tr>
              <a:tr h="457388">
                <a:tc vMerge="1">
                  <a:txBody>
                    <a:bodyPr/>
                    <a:lstStyle/>
                    <a:p>
                      <a:endParaRPr lang="zh-TW" altLang="en-US"/>
                    </a:p>
                  </a:txBody>
                  <a:tcPr/>
                </a:tc>
                <a:tc>
                  <a:txBody>
                    <a:bodyPr/>
                    <a:lstStyle/>
                    <a:p>
                      <a:pPr algn="ctr"/>
                      <a:r>
                        <a:rPr lang="zh-TW" sz="2400" kern="100" dirty="0">
                          <a:effectLst/>
                        </a:rPr>
                        <a:t>專任</a:t>
                      </a:r>
                      <a:endParaRPr lang="zh-TW" sz="24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2317" marR="123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TW" sz="2400" kern="100" dirty="0">
                          <a:effectLst/>
                        </a:rPr>
                        <a:t>兼任服務時數</a:t>
                      </a:r>
                      <a:r>
                        <a:rPr lang="en-US" sz="2400" kern="100" dirty="0">
                          <a:effectLst/>
                        </a:rPr>
                        <a:t>(576</a:t>
                      </a:r>
                      <a:r>
                        <a:rPr lang="zh-TW" sz="2400" kern="100" dirty="0">
                          <a:effectLst/>
                        </a:rPr>
                        <a:t>小時</a:t>
                      </a:r>
                      <a:r>
                        <a:rPr lang="en-US" sz="2400" kern="100" dirty="0">
                          <a:effectLst/>
                        </a:rPr>
                        <a:t>)</a:t>
                      </a:r>
                      <a:r>
                        <a:rPr lang="zh-TW" sz="2400" kern="100" dirty="0">
                          <a:effectLst/>
                        </a:rPr>
                        <a:t>可折抵人數</a:t>
                      </a:r>
                      <a:endParaRPr lang="zh-TW" sz="2400" kern="100" dirty="0">
                        <a:effectLst/>
                        <a:latin typeface="Times New Roman" panose="02020603050405020304" pitchFamily="18" charset="0"/>
                        <a:ea typeface="標楷體" panose="03000509000000000000" pitchFamily="65" charset="-120"/>
                        <a:cs typeface="Times New Roman" panose="02020603050405020304" pitchFamily="18" charset="0"/>
                      </a:endParaRPr>
                    </a:p>
                  </a:txBody>
                  <a:tcPr marL="12317" marR="1231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8716107"/>
                  </a:ext>
                </a:extLst>
              </a:tr>
            </a:tbl>
          </a:graphicData>
        </a:graphic>
      </p:graphicFrame>
      <p:sp>
        <p:nvSpPr>
          <p:cNvPr id="6" name="文字版面配置區 5">
            <a:extLst>
              <a:ext uri="{FF2B5EF4-FFF2-40B4-BE49-F238E27FC236}">
                <a16:creationId xmlns:a16="http://schemas.microsoft.com/office/drawing/2014/main" id="{29C7A546-C38D-4F5A-8459-7F0EA108ECCC}"/>
              </a:ext>
            </a:extLst>
          </p:cNvPr>
          <p:cNvSpPr>
            <a:spLocks noGrp="1"/>
          </p:cNvSpPr>
          <p:nvPr>
            <p:ph type="body" idx="15"/>
          </p:nvPr>
        </p:nvSpPr>
        <p:spPr/>
        <p:txBody>
          <a:bodyPr/>
          <a:lstStyle/>
          <a:p>
            <a:r>
              <a:rPr lang="en-US" altLang="zh-TW" dirty="0"/>
              <a:t>12</a:t>
            </a:r>
            <a:endParaRPr lang="zh-TW" altLang="en-US" dirty="0"/>
          </a:p>
        </p:txBody>
      </p:sp>
      <p:graphicFrame>
        <p:nvGraphicFramePr>
          <p:cNvPr id="11" name="表4-2-14填報方式">
            <a:extLst>
              <a:ext uri="{FF2B5EF4-FFF2-40B4-BE49-F238E27FC236}">
                <a16:creationId xmlns:a16="http://schemas.microsoft.com/office/drawing/2014/main" id="{CB6EBA70-6E3F-4A39-96AB-033A95B7875D}"/>
              </a:ext>
            </a:extLst>
          </p:cNvPr>
          <p:cNvGraphicFramePr/>
          <p:nvPr>
            <p:extLst>
              <p:ext uri="{D42A27DB-BD31-4B8C-83A1-F6EECF244321}">
                <p14:modId xmlns:p14="http://schemas.microsoft.com/office/powerpoint/2010/main" val="2412016320"/>
              </p:ext>
            </p:extLst>
          </p:nvPr>
        </p:nvGraphicFramePr>
        <p:xfrm>
          <a:off x="476250" y="2626945"/>
          <a:ext cx="11239500" cy="3465630"/>
        </p:xfrm>
        <a:graphic>
          <a:graphicData uri="http://schemas.openxmlformats.org/drawingml/2006/table">
            <a:tbl>
              <a:tblPr/>
              <a:tblGrid>
                <a:gridCol w="2503849">
                  <a:extLst>
                    <a:ext uri="{9D8B030D-6E8A-4147-A177-3AD203B41FA5}">
                      <a16:colId xmlns:a16="http://schemas.microsoft.com/office/drawing/2014/main" val="20000"/>
                    </a:ext>
                  </a:extLst>
                </a:gridCol>
                <a:gridCol w="8735651">
                  <a:extLst>
                    <a:ext uri="{9D8B030D-6E8A-4147-A177-3AD203B41FA5}">
                      <a16:colId xmlns:a16="http://schemas.microsoft.com/office/drawing/2014/main" val="20001"/>
                    </a:ext>
                  </a:extLst>
                </a:gridCol>
              </a:tblGrid>
              <a:tr h="774522">
                <a:tc>
                  <a:txBody>
                    <a:bodyPr/>
                    <a:lstStyle/>
                    <a:p>
                      <a:pPr algn="ctr">
                        <a:buNone/>
                      </a:pPr>
                      <a:r>
                        <a:rPr sz="2400" b="1">
                          <a:solidFill>
                            <a:srgbClr val="FFFFFF"/>
                          </a:solidFill>
                        </a:rPr>
                        <a:t>操作方式</a:t>
                      </a:r>
                    </a:p>
                  </a:txBody>
                  <a:tcPr marL="66675" marR="66675" marT="28575" marB="28575" anchor="ctr">
                    <a:solidFill>
                      <a:srgbClr val="CDAA56"/>
                    </a:solidFill>
                  </a:tcPr>
                </a:tc>
                <a:tc>
                  <a:txBody>
                    <a:bodyPr/>
                    <a:lstStyle/>
                    <a:p>
                      <a:pPr algn="ctr">
                        <a:buNone/>
                      </a:pPr>
                      <a:r>
                        <a:rPr sz="2400" b="1" dirty="0" err="1">
                          <a:solidFill>
                            <a:srgbClr val="FFFFFF"/>
                          </a:solidFill>
                        </a:rPr>
                        <a:t>欄位與填報方式</a:t>
                      </a:r>
                      <a:endParaRPr sz="2400" b="1" dirty="0">
                        <a:solidFill>
                          <a:srgbClr val="FFFFFF"/>
                        </a:solidFill>
                      </a:endParaRPr>
                    </a:p>
                  </a:txBody>
                  <a:tcPr marL="66675" marR="66675" marT="28575" marB="28575" anchor="ctr">
                    <a:solidFill>
                      <a:srgbClr val="CDAA56"/>
                    </a:solidFill>
                  </a:tcPr>
                </a:tc>
                <a:extLst>
                  <a:ext uri="{0D108BD9-81ED-4DB2-BD59-A6C34878D82A}">
                    <a16:rowId xmlns:a16="http://schemas.microsoft.com/office/drawing/2014/main" val="10000"/>
                  </a:ext>
                </a:extLst>
              </a:tr>
              <a:tr h="1067107">
                <a:tc>
                  <a:txBody>
                    <a:bodyPr/>
                    <a:lstStyle/>
                    <a:p>
                      <a:pPr algn="ctr">
                        <a:buNone/>
                      </a:pPr>
                      <a:r>
                        <a:rPr sz="2400" b="1">
                          <a:solidFill>
                            <a:srgbClr val="3F3F3C"/>
                          </a:solidFill>
                        </a:rPr>
                        <a:t>系統自動處理</a:t>
                      </a:r>
                    </a:p>
                  </a:txBody>
                  <a:tcPr marL="104775" marR="104775" marT="38100" marB="38100" anchor="ctr">
                    <a:solidFill>
                      <a:srgbClr val="F3F0EA"/>
                    </a:solidFill>
                  </a:tcPr>
                </a:tc>
                <a:tc>
                  <a:txBody>
                    <a:bodyPr/>
                    <a:lstStyle/>
                    <a:p>
                      <a:r>
                        <a:rPr sz="2000" b="1" dirty="0">
                          <a:solidFill>
                            <a:srgbClr val="4A4A48"/>
                          </a:solidFill>
                        </a:rPr>
                        <a:t>學年度：</a:t>
                      </a:r>
                      <a:r>
                        <a:rPr sz="2000" b="0" dirty="0">
                          <a:solidFill>
                            <a:srgbClr val="4A4A48"/>
                          </a:solidFill>
                        </a:rPr>
                        <a:t>每年10月填報</a:t>
                      </a:r>
                      <a:r>
                        <a:rPr lang="zh-TW" altLang="en-US" sz="2000" b="0" dirty="0">
                          <a:solidFill>
                            <a:srgbClr val="4A4A48"/>
                          </a:solidFill>
                        </a:rPr>
                        <a:t>當</a:t>
                      </a:r>
                      <a:r>
                        <a:rPr sz="2000" b="0" dirty="0" err="1">
                          <a:solidFill>
                            <a:srgbClr val="4A4A48"/>
                          </a:solidFill>
                        </a:rPr>
                        <a:t>學年度資料</a:t>
                      </a:r>
                      <a:endParaRPr sz="2000" b="0" dirty="0">
                        <a:solidFill>
                          <a:srgbClr val="4A4A48"/>
                        </a:solidFill>
                      </a:endParaRPr>
                    </a:p>
                  </a:txBody>
                  <a:tcPr marL="104775" marR="104775" marT="38100" marB="38100" anchor="ctr">
                    <a:solidFill>
                      <a:srgbClr val="F3F0EA"/>
                    </a:solidFill>
                  </a:tcPr>
                </a:tc>
                <a:extLst>
                  <a:ext uri="{0D108BD9-81ED-4DB2-BD59-A6C34878D82A}">
                    <a16:rowId xmlns:a16="http://schemas.microsoft.com/office/drawing/2014/main" val="10001"/>
                  </a:ext>
                </a:extLst>
              </a:tr>
              <a:tr h="1624001">
                <a:tc>
                  <a:txBody>
                    <a:bodyPr/>
                    <a:lstStyle/>
                    <a:p>
                      <a:pPr algn="ctr">
                        <a:buNone/>
                      </a:pPr>
                      <a:r>
                        <a:rPr sz="2400" b="1" dirty="0" err="1">
                          <a:solidFill>
                            <a:srgbClr val="3F3F3C"/>
                          </a:solidFill>
                        </a:rPr>
                        <a:t>學校填報</a:t>
                      </a:r>
                      <a:endParaRPr sz="2400" b="1" dirty="0">
                        <a:solidFill>
                          <a:srgbClr val="3F3F3C"/>
                        </a:solidFill>
                      </a:endParaRPr>
                    </a:p>
                  </a:txBody>
                  <a:tcPr marL="104775" marR="104775" marT="38100" marB="38100" anchor="ctr">
                    <a:solidFill>
                      <a:srgbClr val="F3F0EA"/>
                    </a:solidFill>
                  </a:tcPr>
                </a:tc>
                <a:tc>
                  <a:txBody>
                    <a:bodyPr/>
                    <a:lstStyle/>
                    <a:p>
                      <a:pPr marL="0" marR="0" lvl="0" indent="0" algn="l" defTabSz="914332" eaLnBrk="1" fontAlgn="auto" latinLnBrk="0" hangingPunct="1">
                        <a:lnSpc>
                          <a:spcPct val="100000"/>
                        </a:lnSpc>
                        <a:spcBef>
                          <a:spcPts val="0"/>
                        </a:spcBef>
                        <a:spcAft>
                          <a:spcPts val="0"/>
                        </a:spcAft>
                        <a:buClrTx/>
                        <a:buSzTx/>
                        <a:buFontTx/>
                        <a:buNone/>
                        <a:tabLst/>
                        <a:defRPr/>
                      </a:pPr>
                      <a:r>
                        <a:rPr lang="zh-TW" altLang="en-US" sz="2000" b="1" dirty="0"/>
                        <a:t>專任專業輔導人員</a:t>
                      </a:r>
                      <a:r>
                        <a:rPr sz="2000" b="1" dirty="0"/>
                        <a:t>數：</a:t>
                      </a:r>
                      <a:r>
                        <a:rPr lang="zh-TW" altLang="en-US" sz="2000" b="0" dirty="0">
                          <a:solidFill>
                            <a:srgbClr val="4A4A48"/>
                          </a:solidFill>
                        </a:rPr>
                        <a:t>以</a:t>
                      </a:r>
                      <a:r>
                        <a:rPr lang="en-US" altLang="zh-TW" sz="2000" b="1" dirty="0">
                          <a:solidFill>
                            <a:srgbClr val="285443"/>
                          </a:solidFill>
                        </a:rPr>
                        <a:t>10</a:t>
                      </a:r>
                      <a:r>
                        <a:rPr lang="zh-TW" altLang="en-US" sz="2000" b="1" dirty="0">
                          <a:solidFill>
                            <a:srgbClr val="285443"/>
                          </a:solidFill>
                        </a:rPr>
                        <a:t>月</a:t>
                      </a:r>
                      <a:r>
                        <a:rPr lang="en-US" altLang="zh-TW" sz="2000" b="1" dirty="0">
                          <a:solidFill>
                            <a:srgbClr val="285443"/>
                          </a:solidFill>
                        </a:rPr>
                        <a:t>15</a:t>
                      </a:r>
                      <a:r>
                        <a:rPr lang="zh-TW" altLang="en-US" sz="2000" b="1" dirty="0">
                          <a:solidFill>
                            <a:srgbClr val="285443"/>
                          </a:solidFill>
                        </a:rPr>
                        <a:t>日</a:t>
                      </a:r>
                      <a:r>
                        <a:rPr lang="zh-TW" altLang="en-US" sz="2000" b="0" dirty="0">
                          <a:solidFill>
                            <a:srgbClr val="4A4A48"/>
                          </a:solidFill>
                        </a:rPr>
                        <a:t>實際在職情形為準。</a:t>
                      </a:r>
                      <a:endParaRPr lang="en-US" sz="2000" dirty="0"/>
                    </a:p>
                    <a:p>
                      <a:pPr marL="0" marR="0" lvl="0" indent="0" algn="l" defTabSz="914332" eaLnBrk="1" fontAlgn="auto" latinLnBrk="0" hangingPunct="1">
                        <a:lnSpc>
                          <a:spcPct val="100000"/>
                        </a:lnSpc>
                        <a:spcBef>
                          <a:spcPts val="0"/>
                        </a:spcBef>
                        <a:spcAft>
                          <a:spcPts val="0"/>
                        </a:spcAft>
                        <a:buClrTx/>
                        <a:buSzTx/>
                        <a:buFontTx/>
                        <a:buNone/>
                        <a:tabLst/>
                        <a:defRPr/>
                      </a:pPr>
                      <a:r>
                        <a:rPr lang="zh-TW" altLang="en-US" sz="2000" b="1" dirty="0"/>
                        <a:t>兼任服務時數</a:t>
                      </a:r>
                      <a:r>
                        <a:rPr lang="en-US" altLang="zh-TW" sz="2000" b="1" dirty="0"/>
                        <a:t>(576</a:t>
                      </a:r>
                      <a:r>
                        <a:rPr lang="zh-TW" altLang="en-US" sz="2000" b="1" dirty="0"/>
                        <a:t>小時</a:t>
                      </a:r>
                      <a:r>
                        <a:rPr lang="en-US" altLang="zh-TW" sz="2000" b="1" dirty="0"/>
                        <a:t>)</a:t>
                      </a:r>
                      <a:r>
                        <a:rPr lang="zh-TW" altLang="en-US" sz="2000" b="1" dirty="0"/>
                        <a:t>可折抵人數：</a:t>
                      </a:r>
                      <a:r>
                        <a:rPr lang="zh-TW" altLang="en-US" sz="2000" b="0" dirty="0">
                          <a:solidFill>
                            <a:srgbClr val="4A4A48"/>
                          </a:solidFill>
                        </a:rPr>
                        <a:t>依</a:t>
                      </a:r>
                      <a:r>
                        <a:rPr lang="zh-TW" altLang="en-US" sz="2000" b="1" dirty="0">
                          <a:solidFill>
                            <a:srgbClr val="285443"/>
                          </a:solidFill>
                        </a:rPr>
                        <a:t>該學年度預估累計服務時數</a:t>
                      </a:r>
                      <a:r>
                        <a:rPr lang="zh-TW" altLang="en-US" sz="2000" b="0" dirty="0">
                          <a:solidFill>
                            <a:srgbClr val="4A4A48"/>
                          </a:solidFill>
                        </a:rPr>
                        <a:t>換算。</a:t>
                      </a:r>
                    </a:p>
                  </a:txBody>
                  <a:tcPr marL="104775" marR="104775" marT="38100" marB="38100" anchor="ctr">
                    <a:solidFill>
                      <a:srgbClr val="F3F0EA"/>
                    </a:solidFill>
                  </a:tcPr>
                </a:tc>
                <a:extLst>
                  <a:ext uri="{0D108BD9-81ED-4DB2-BD59-A6C34878D82A}">
                    <a16:rowId xmlns:a16="http://schemas.microsoft.com/office/drawing/2014/main" val="10003"/>
                  </a:ext>
                </a:extLst>
              </a:tr>
            </a:tbl>
          </a:graphicData>
        </a:graphic>
      </p:graphicFrame>
      <p:sp>
        <p:nvSpPr>
          <p:cNvPr id="16" name="本期變動項目">
            <a:extLst>
              <a:ext uri="{FF2B5EF4-FFF2-40B4-BE49-F238E27FC236}">
                <a16:creationId xmlns:a16="http://schemas.microsoft.com/office/drawing/2014/main" id="{4D35E16D-9903-4218-99B0-332137202FC1}"/>
              </a:ext>
            </a:extLst>
          </p:cNvPr>
          <p:cNvSpPr>
            <a:spLocks noGrp="1"/>
          </p:cNvSpPr>
          <p:nvPr/>
        </p:nvSpPr>
        <p:spPr>
          <a:xfrm>
            <a:off x="476246" y="952071"/>
            <a:ext cx="11239500" cy="552450"/>
          </a:xfrm>
          <a:prstGeom prst="roundRect">
            <a:avLst>
              <a:gd name="adj" fmla="val 13793"/>
            </a:avLst>
          </a:prstGeom>
          <a:solidFill>
            <a:srgbClr val="789879"/>
          </a:solidFill>
          <a:ln w="9525">
            <a:solidFill>
              <a:srgbClr val="789879"/>
            </a:solidFill>
            <a:prstDash val="solid"/>
          </a:ln>
        </p:spPr>
        <p:txBody>
          <a:bodyPr anchor="ctr"/>
          <a:lstStyle/>
          <a:p>
            <a:pPr algn="ctr">
              <a:defRPr sz="1875" b="1">
                <a:solidFill>
                  <a:srgbClr val="FFFFFF"/>
                </a:solidFill>
              </a:defRPr>
            </a:pPr>
            <a:r>
              <a:rPr lang="zh-TW" altLang="en-US" dirty="0"/>
              <a:t>由原表</a:t>
            </a:r>
            <a:r>
              <a:rPr lang="en-US" altLang="zh-TW" dirty="0"/>
              <a:t>7-2</a:t>
            </a:r>
            <a:r>
              <a:rPr lang="zh-TW" altLang="en-US" dirty="0"/>
              <a:t>「專業輔導人員數」欄位拆分新增</a:t>
            </a:r>
            <a:endParaRPr sz="1875" b="1" dirty="0">
              <a:solidFill>
                <a:srgbClr val="FFFFFF"/>
              </a:solidFill>
            </a:endParaRPr>
          </a:p>
        </p:txBody>
      </p:sp>
    </p:spTree>
    <p:extLst>
      <p:ext uri="{BB962C8B-B14F-4D97-AF65-F5344CB8AC3E}">
        <p14:creationId xmlns:p14="http://schemas.microsoft.com/office/powerpoint/2010/main" val="42947526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AF2D037-F2FC-4225-959B-E8BD639E5C97}"/>
              </a:ext>
            </a:extLst>
          </p:cNvPr>
          <p:cNvSpPr>
            <a:spLocks noGrp="1"/>
          </p:cNvSpPr>
          <p:nvPr>
            <p:ph type="title"/>
          </p:nvPr>
        </p:nvSpPr>
        <p:spPr/>
        <p:txBody>
          <a:bodyPr/>
          <a:lstStyle/>
          <a:p>
            <a:pPr>
              <a:buNone/>
              <a:defRPr sz="3000" b="1">
                <a:solidFill>
                  <a:srgbClr val="FFFFFF"/>
                </a:solidFill>
              </a:defRPr>
            </a:pPr>
            <a:r>
              <a:rPr sz="3000" b="1" dirty="0">
                <a:solidFill>
                  <a:srgbClr val="FFFFFF"/>
                </a:solidFill>
              </a:rPr>
              <a:t>表7-2</a:t>
            </a:r>
            <a:r>
              <a:rPr lang="en-US" sz="3000" b="1" dirty="0">
                <a:solidFill>
                  <a:srgbClr val="FFFFFF"/>
                </a:solidFill>
              </a:rPr>
              <a:t>-1</a:t>
            </a:r>
            <a:r>
              <a:rPr sz="3000" b="1" dirty="0">
                <a:solidFill>
                  <a:srgbClr val="FFFFFF"/>
                </a:solidFill>
              </a:rPr>
              <a:t>｜專任專業輔導人員須同時符合三項條件</a:t>
            </a:r>
          </a:p>
        </p:txBody>
      </p:sp>
      <p:sp>
        <p:nvSpPr>
          <p:cNvPr id="3" name="投影片編號版面配置區 2">
            <a:extLst>
              <a:ext uri="{FF2B5EF4-FFF2-40B4-BE49-F238E27FC236}">
                <a16:creationId xmlns:a16="http://schemas.microsoft.com/office/drawing/2014/main" id="{8438F260-C5FD-4916-9F3E-B85443932655}"/>
              </a:ext>
            </a:extLst>
          </p:cNvPr>
          <p:cNvSpPr>
            <a:spLocks noGrp="1"/>
          </p:cNvSpPr>
          <p:nvPr>
            <p:ph type="sldNum" idx="12"/>
          </p:nvPr>
        </p:nvSpPr>
        <p:spPr/>
        <p:txBody>
          <a:bodyPr/>
          <a:lstStyle/>
          <a:p>
            <a:fld id="{59F9B2FD-F323-2D0A-D581-D6E61055F9A8}" type="slidenum">
              <a:t>32</a:t>
            </a:fld>
            <a:endParaRPr/>
          </a:p>
        </p:txBody>
      </p:sp>
      <p:sp>
        <p:nvSpPr>
          <p:cNvPr id="7" name="三項條件提示">
            <a:extLst>
              <a:ext uri="{FF2B5EF4-FFF2-40B4-BE49-F238E27FC236}">
                <a16:creationId xmlns:a16="http://schemas.microsoft.com/office/drawing/2014/main" id="{13C07F11-A4EF-4890-A5EE-F9D86997AD31}"/>
              </a:ext>
            </a:extLst>
          </p:cNvPr>
          <p:cNvSpPr>
            <a:spLocks noGrp="1"/>
          </p:cNvSpPr>
          <p:nvPr/>
        </p:nvSpPr>
        <p:spPr>
          <a:xfrm>
            <a:off x="476250" y="1219857"/>
            <a:ext cx="11239500" cy="685800"/>
          </a:xfrm>
          <a:prstGeom prst="roundRect">
            <a:avLst>
              <a:gd name="adj" fmla="val 14815"/>
            </a:avLst>
          </a:prstGeom>
          <a:solidFill>
            <a:srgbClr val="789879"/>
          </a:solidFill>
          <a:ln w="9525">
            <a:solidFill>
              <a:srgbClr val="789879"/>
            </a:solidFill>
            <a:prstDash val="solid"/>
          </a:ln>
        </p:spPr>
        <p:txBody>
          <a:bodyPr anchor="ctr"/>
          <a:lstStyle/>
          <a:p>
            <a:pPr algn="ctr">
              <a:buNone/>
              <a:defRPr sz="1875" b="1">
                <a:solidFill>
                  <a:srgbClr val="FFFFFF"/>
                </a:solidFill>
              </a:defRPr>
            </a:pPr>
            <a:r>
              <a:rPr sz="2400" b="1" dirty="0" err="1">
                <a:solidFill>
                  <a:srgbClr val="FFFFFF"/>
                </a:solidFill>
              </a:rPr>
              <a:t>列計為專任專業輔導人員｜以下三項條件缺一不可</a:t>
            </a:r>
            <a:endParaRPr sz="2400" b="1" dirty="0">
              <a:solidFill>
                <a:srgbClr val="FFFFFF"/>
              </a:solidFill>
            </a:endParaRPr>
          </a:p>
        </p:txBody>
      </p:sp>
      <p:sp>
        <p:nvSpPr>
          <p:cNvPr id="8" name="條件一專業證照">
            <a:extLst>
              <a:ext uri="{FF2B5EF4-FFF2-40B4-BE49-F238E27FC236}">
                <a16:creationId xmlns:a16="http://schemas.microsoft.com/office/drawing/2014/main" id="{4E145E5C-CE0E-408B-AC25-96D974FDA657}"/>
              </a:ext>
            </a:extLst>
          </p:cNvPr>
          <p:cNvSpPr>
            <a:spLocks noGrp="1"/>
          </p:cNvSpPr>
          <p:nvPr/>
        </p:nvSpPr>
        <p:spPr>
          <a:xfrm>
            <a:off x="476250" y="2241884"/>
            <a:ext cx="3619500" cy="2717132"/>
          </a:xfrm>
          <a:prstGeom prst="roundRect">
            <a:avLst>
              <a:gd name="adj" fmla="val 3738"/>
            </a:avLst>
          </a:prstGeom>
          <a:solidFill>
            <a:srgbClr val="EEF4EC"/>
          </a:solidFill>
          <a:ln w="11430">
            <a:solidFill>
              <a:srgbClr val="789879"/>
            </a:solidFill>
            <a:prstDash val="solid"/>
          </a:ln>
        </p:spPr>
        <p:txBody>
          <a:bodyPr anchor="ctr"/>
          <a:lstStyle/>
          <a:p>
            <a:pPr algn="ctr">
              <a:buNone/>
              <a:defRPr sz="1575">
                <a:solidFill>
                  <a:srgbClr val="4A4A48"/>
                </a:solidFill>
              </a:defRPr>
            </a:pPr>
            <a:r>
              <a:rPr sz="2400" b="1" dirty="0">
                <a:solidFill>
                  <a:srgbClr val="285443"/>
                </a:solidFill>
              </a:rPr>
              <a:t>1｜具備專業證照</a:t>
            </a:r>
          </a:p>
          <a:p>
            <a:endParaRPr b="1" dirty="0">
              <a:solidFill>
                <a:srgbClr val="285443"/>
              </a:solidFill>
            </a:endParaRPr>
          </a:p>
          <a:p>
            <a:pPr algn="ctr">
              <a:buNone/>
              <a:defRPr sz="1575">
                <a:solidFill>
                  <a:srgbClr val="4A4A48"/>
                </a:solidFill>
              </a:defRPr>
            </a:pPr>
            <a:r>
              <a:rPr sz="2000" dirty="0" err="1">
                <a:solidFill>
                  <a:srgbClr val="4A4A48"/>
                </a:solidFill>
              </a:rPr>
              <a:t>持有臨床心理師、諮商心理師或社會工作師證書</a:t>
            </a:r>
            <a:endParaRPr sz="2000" dirty="0">
              <a:solidFill>
                <a:srgbClr val="4A4A48"/>
              </a:solidFill>
            </a:endParaRPr>
          </a:p>
        </p:txBody>
      </p:sp>
      <p:sp>
        <p:nvSpPr>
          <p:cNvPr id="9" name="條件二專責單位">
            <a:extLst>
              <a:ext uri="{FF2B5EF4-FFF2-40B4-BE49-F238E27FC236}">
                <a16:creationId xmlns:a16="http://schemas.microsoft.com/office/drawing/2014/main" id="{380B01E9-B3BD-4F01-972B-723FB84C4B5F}"/>
              </a:ext>
            </a:extLst>
          </p:cNvPr>
          <p:cNvSpPr>
            <a:spLocks noGrp="1"/>
          </p:cNvSpPr>
          <p:nvPr/>
        </p:nvSpPr>
        <p:spPr>
          <a:xfrm>
            <a:off x="4286250" y="2241884"/>
            <a:ext cx="3619500" cy="2717132"/>
          </a:xfrm>
          <a:prstGeom prst="roundRect">
            <a:avLst>
              <a:gd name="adj" fmla="val 3738"/>
            </a:avLst>
          </a:prstGeom>
          <a:solidFill>
            <a:srgbClr val="EEF4EC"/>
          </a:solidFill>
          <a:ln w="11430">
            <a:solidFill>
              <a:srgbClr val="789879"/>
            </a:solidFill>
            <a:prstDash val="solid"/>
          </a:ln>
        </p:spPr>
        <p:txBody>
          <a:bodyPr anchor="ctr"/>
          <a:lstStyle/>
          <a:p>
            <a:pPr algn="ctr">
              <a:buNone/>
              <a:defRPr sz="1575">
                <a:solidFill>
                  <a:srgbClr val="4A4A48"/>
                </a:solidFill>
              </a:defRPr>
            </a:pPr>
            <a:r>
              <a:rPr sz="2400" b="1" dirty="0">
                <a:solidFill>
                  <a:srgbClr val="285443"/>
                </a:solidFill>
              </a:rPr>
              <a:t>2｜任職專責單位</a:t>
            </a:r>
          </a:p>
          <a:p>
            <a:endParaRPr b="1" dirty="0">
              <a:solidFill>
                <a:srgbClr val="285443"/>
              </a:solidFill>
            </a:endParaRPr>
          </a:p>
          <a:p>
            <a:pPr algn="ctr">
              <a:buNone/>
              <a:defRPr sz="1575">
                <a:solidFill>
                  <a:srgbClr val="4A4A48"/>
                </a:solidFill>
              </a:defRPr>
            </a:pPr>
            <a:r>
              <a:rPr sz="2000" dirty="0" err="1">
                <a:solidFill>
                  <a:srgbClr val="4A4A48"/>
                </a:solidFill>
              </a:rPr>
              <a:t>實際任職於校內輔導諮商等專責單位</a:t>
            </a:r>
            <a:endParaRPr sz="2000" dirty="0">
              <a:solidFill>
                <a:srgbClr val="4A4A48"/>
              </a:solidFill>
            </a:endParaRPr>
          </a:p>
        </p:txBody>
      </p:sp>
      <p:sp>
        <p:nvSpPr>
          <p:cNvPr id="10" name="條件三輔導工作">
            <a:extLst>
              <a:ext uri="{FF2B5EF4-FFF2-40B4-BE49-F238E27FC236}">
                <a16:creationId xmlns:a16="http://schemas.microsoft.com/office/drawing/2014/main" id="{BF4A5F5A-498C-4C68-97C4-A740F6A99EB7}"/>
              </a:ext>
            </a:extLst>
          </p:cNvPr>
          <p:cNvSpPr>
            <a:spLocks noGrp="1"/>
          </p:cNvSpPr>
          <p:nvPr/>
        </p:nvSpPr>
        <p:spPr>
          <a:xfrm>
            <a:off x="8096250" y="2241883"/>
            <a:ext cx="3619500" cy="2717131"/>
          </a:xfrm>
          <a:prstGeom prst="roundRect">
            <a:avLst>
              <a:gd name="adj" fmla="val 3738"/>
            </a:avLst>
          </a:prstGeom>
          <a:solidFill>
            <a:srgbClr val="EEF4EC"/>
          </a:solidFill>
          <a:ln w="11430">
            <a:solidFill>
              <a:srgbClr val="789879"/>
            </a:solidFill>
            <a:prstDash val="solid"/>
          </a:ln>
        </p:spPr>
        <p:txBody>
          <a:bodyPr anchor="ctr"/>
          <a:lstStyle/>
          <a:p>
            <a:pPr algn="ctr">
              <a:buNone/>
              <a:defRPr sz="1575">
                <a:solidFill>
                  <a:srgbClr val="4A4A48"/>
                </a:solidFill>
              </a:defRPr>
            </a:pPr>
            <a:r>
              <a:rPr sz="2400" b="1" dirty="0">
                <a:solidFill>
                  <a:srgbClr val="285443"/>
                </a:solidFill>
              </a:rPr>
              <a:t>3｜實際從事輔導工作</a:t>
            </a:r>
          </a:p>
          <a:p>
            <a:endParaRPr b="1" dirty="0">
              <a:solidFill>
                <a:srgbClr val="285443"/>
              </a:solidFill>
            </a:endParaRPr>
          </a:p>
          <a:p>
            <a:pPr algn="ctr">
              <a:buNone/>
              <a:defRPr sz="1575">
                <a:solidFill>
                  <a:srgbClr val="4A4A48"/>
                </a:solidFill>
              </a:defRPr>
            </a:pPr>
            <a:r>
              <a:rPr sz="2000" dirty="0" err="1">
                <a:solidFill>
                  <a:srgbClr val="4A4A48"/>
                </a:solidFill>
              </a:rPr>
              <a:t>負責介入性及處遇性輔導，並協助推動發展性輔導</a:t>
            </a:r>
            <a:endParaRPr sz="2000" dirty="0">
              <a:solidFill>
                <a:srgbClr val="4A4A48"/>
              </a:solidFill>
            </a:endParaRPr>
          </a:p>
        </p:txBody>
      </p:sp>
      <p:sp>
        <p:nvSpPr>
          <p:cNvPr id="11" name="常見不列計情況">
            <a:extLst>
              <a:ext uri="{FF2B5EF4-FFF2-40B4-BE49-F238E27FC236}">
                <a16:creationId xmlns:a16="http://schemas.microsoft.com/office/drawing/2014/main" id="{6F55F542-593E-400B-80AE-0CA1BF17F7F0}"/>
              </a:ext>
            </a:extLst>
          </p:cNvPr>
          <p:cNvSpPr>
            <a:spLocks noGrp="1"/>
          </p:cNvSpPr>
          <p:nvPr/>
        </p:nvSpPr>
        <p:spPr>
          <a:xfrm>
            <a:off x="476250" y="5505450"/>
            <a:ext cx="11239500" cy="685800"/>
          </a:xfrm>
          <a:prstGeom prst="roundRect">
            <a:avLst>
              <a:gd name="adj" fmla="val 11111"/>
            </a:avLst>
          </a:prstGeom>
          <a:solidFill>
            <a:srgbClr val="F7E9E4"/>
          </a:solidFill>
          <a:ln w="11430">
            <a:solidFill>
              <a:srgbClr val="C47D68"/>
            </a:solidFill>
            <a:prstDash val="solid"/>
          </a:ln>
        </p:spPr>
        <p:txBody>
          <a:bodyPr anchor="ctr"/>
          <a:lstStyle/>
          <a:p>
            <a:pPr algn="ctr">
              <a:buNone/>
              <a:defRPr sz="1650">
                <a:solidFill>
                  <a:srgbClr val="4A4A48"/>
                </a:solidFill>
              </a:defRPr>
            </a:pPr>
            <a:r>
              <a:rPr lang="zh-TW" altLang="en-US" sz="2000" b="1" dirty="0">
                <a:solidFill>
                  <a:srgbClr val="A23E2A"/>
                </a:solidFill>
              </a:rPr>
              <a:t>常見誤判｜</a:t>
            </a:r>
            <a:r>
              <a:rPr lang="zh-TW" altLang="en-US" sz="2000" dirty="0">
                <a:solidFill>
                  <a:srgbClr val="4A4A48"/>
                </a:solidFill>
              </a:rPr>
              <a:t>僅有專業證照，但未任職於輔導諮商等專責單位者，</a:t>
            </a:r>
            <a:r>
              <a:rPr lang="zh-TW" altLang="en-US" sz="2000" b="1" dirty="0">
                <a:solidFill>
                  <a:srgbClr val="A23E2A"/>
                </a:solidFill>
              </a:rPr>
              <a:t>不列計</a:t>
            </a:r>
            <a:r>
              <a:rPr lang="zh-TW" altLang="en-US" sz="2000" dirty="0">
                <a:solidFill>
                  <a:srgbClr val="4A4A48"/>
                </a:solidFill>
              </a:rPr>
              <a:t>。</a:t>
            </a:r>
          </a:p>
        </p:txBody>
      </p:sp>
      <p:sp>
        <p:nvSpPr>
          <p:cNvPr id="5" name="文字版面配置區 4">
            <a:extLst>
              <a:ext uri="{FF2B5EF4-FFF2-40B4-BE49-F238E27FC236}">
                <a16:creationId xmlns:a16="http://schemas.microsoft.com/office/drawing/2014/main" id="{B7ACE308-0DF8-4041-B275-8B23BEE51309}"/>
              </a:ext>
            </a:extLst>
          </p:cNvPr>
          <p:cNvSpPr>
            <a:spLocks noGrp="1"/>
          </p:cNvSpPr>
          <p:nvPr>
            <p:ph type="body" idx="15"/>
          </p:nvPr>
        </p:nvSpPr>
        <p:spPr/>
        <p:txBody>
          <a:bodyPr/>
          <a:lstStyle/>
          <a:p>
            <a:r>
              <a:t>12</a:t>
            </a:r>
          </a:p>
        </p:txBody>
      </p:sp>
    </p:spTree>
    <p:extLst>
      <p:ext uri="{BB962C8B-B14F-4D97-AF65-F5344CB8AC3E}">
        <p14:creationId xmlns:p14="http://schemas.microsoft.com/office/powerpoint/2010/main" val="10284637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AAF2D037-F2FC-4225-959B-E8BD639E5C97}"/>
              </a:ext>
            </a:extLst>
          </p:cNvPr>
          <p:cNvSpPr>
            <a:spLocks noGrp="1"/>
          </p:cNvSpPr>
          <p:nvPr>
            <p:ph type="title"/>
          </p:nvPr>
        </p:nvSpPr>
        <p:spPr/>
        <p:txBody>
          <a:bodyPr/>
          <a:lstStyle/>
          <a:p>
            <a:pPr>
              <a:buNone/>
              <a:defRPr sz="2925" b="1">
                <a:solidFill>
                  <a:srgbClr val="FFFFFF"/>
                </a:solidFill>
              </a:defRPr>
            </a:pPr>
            <a:r>
              <a:rPr sz="2925" b="1" dirty="0">
                <a:solidFill>
                  <a:srgbClr val="FFFFFF"/>
                </a:solidFill>
              </a:rPr>
              <a:t>表7-2</a:t>
            </a:r>
            <a:r>
              <a:rPr lang="en-US" sz="2925" b="1" dirty="0">
                <a:solidFill>
                  <a:srgbClr val="FFFFFF"/>
                </a:solidFill>
              </a:rPr>
              <a:t>-1</a:t>
            </a:r>
            <a:r>
              <a:rPr sz="2925" b="1" dirty="0">
                <a:solidFill>
                  <a:srgbClr val="FFFFFF"/>
                </a:solidFill>
              </a:rPr>
              <a:t>｜兼任服務時數折抵：先確認範圍，再換算人數</a:t>
            </a:r>
          </a:p>
        </p:txBody>
      </p:sp>
      <p:sp>
        <p:nvSpPr>
          <p:cNvPr id="3" name="投影片編號版面配置區 2">
            <a:extLst>
              <a:ext uri="{FF2B5EF4-FFF2-40B4-BE49-F238E27FC236}">
                <a16:creationId xmlns:a16="http://schemas.microsoft.com/office/drawing/2014/main" id="{8438F260-C5FD-4916-9F3E-B85443932655}"/>
              </a:ext>
            </a:extLst>
          </p:cNvPr>
          <p:cNvSpPr>
            <a:spLocks noGrp="1"/>
          </p:cNvSpPr>
          <p:nvPr>
            <p:ph type="sldNum" idx="12"/>
          </p:nvPr>
        </p:nvSpPr>
        <p:spPr/>
        <p:txBody>
          <a:bodyPr/>
          <a:lstStyle/>
          <a:p>
            <a:fld id="{D6C2EC43-E3B9-C9B0-67FF-5447EB7F3925}" type="slidenum">
              <a:t>33</a:t>
            </a:fld>
            <a:endParaRPr/>
          </a:p>
        </p:txBody>
      </p:sp>
      <p:sp>
        <p:nvSpPr>
          <p:cNvPr id="7" name="填報原則">
            <a:extLst>
              <a:ext uri="{FF2B5EF4-FFF2-40B4-BE49-F238E27FC236}">
                <a16:creationId xmlns:a16="http://schemas.microsoft.com/office/drawing/2014/main" id="{63E436FB-541E-405A-81E4-D6340F72AEBA}"/>
              </a:ext>
            </a:extLst>
          </p:cNvPr>
          <p:cNvSpPr>
            <a:spLocks noGrp="1"/>
          </p:cNvSpPr>
          <p:nvPr/>
        </p:nvSpPr>
        <p:spPr>
          <a:xfrm>
            <a:off x="476250" y="1053224"/>
            <a:ext cx="11239500" cy="552450"/>
          </a:xfrm>
          <a:prstGeom prst="roundRect">
            <a:avLst>
              <a:gd name="adj" fmla="val 13793"/>
            </a:avLst>
          </a:prstGeom>
          <a:solidFill>
            <a:srgbClr val="789879"/>
          </a:solidFill>
          <a:ln w="9525">
            <a:solidFill>
              <a:srgbClr val="789879"/>
            </a:solidFill>
            <a:prstDash val="solid"/>
          </a:ln>
        </p:spPr>
        <p:txBody>
          <a:bodyPr anchor="ctr"/>
          <a:lstStyle/>
          <a:p>
            <a:pPr algn="ctr">
              <a:buNone/>
              <a:defRPr sz="1875" b="1">
                <a:solidFill>
                  <a:srgbClr val="FFFFFF"/>
                </a:solidFill>
              </a:defRPr>
            </a:pPr>
            <a:r>
              <a:rPr sz="1875" b="1" dirty="0" err="1">
                <a:solidFill>
                  <a:srgbClr val="FFFFFF"/>
                </a:solidFill>
              </a:rPr>
              <a:t>填報原則｜依該學年度預估累計服務時數換算</a:t>
            </a:r>
            <a:endParaRPr sz="1875" b="1" dirty="0">
              <a:solidFill>
                <a:srgbClr val="FFFFFF"/>
              </a:solidFill>
            </a:endParaRPr>
          </a:p>
        </p:txBody>
      </p:sp>
      <p:sp>
        <p:nvSpPr>
          <p:cNvPr id="10" name="折抵上限標題">
            <a:extLst>
              <a:ext uri="{FF2B5EF4-FFF2-40B4-BE49-F238E27FC236}">
                <a16:creationId xmlns:a16="http://schemas.microsoft.com/office/drawing/2014/main" id="{74621E0E-4D7F-4D17-B507-CA15F1836016}"/>
              </a:ext>
            </a:extLst>
          </p:cNvPr>
          <p:cNvSpPr>
            <a:spLocks noGrp="1"/>
          </p:cNvSpPr>
          <p:nvPr/>
        </p:nvSpPr>
        <p:spPr>
          <a:xfrm>
            <a:off x="5714999" y="1900574"/>
            <a:ext cx="6000750" cy="476250"/>
          </a:xfrm>
          <a:prstGeom prst="roundRect">
            <a:avLst>
              <a:gd name="adj" fmla="val 16000"/>
            </a:avLst>
          </a:prstGeom>
          <a:solidFill>
            <a:srgbClr val="CDAA56"/>
          </a:solidFill>
          <a:ln w="9525">
            <a:solidFill>
              <a:srgbClr val="CDAA56"/>
            </a:solidFill>
            <a:prstDash val="solid"/>
          </a:ln>
        </p:spPr>
        <p:txBody>
          <a:bodyPr anchor="ctr"/>
          <a:lstStyle/>
          <a:p>
            <a:pPr algn="l">
              <a:buNone/>
              <a:defRPr sz="1800" b="1">
                <a:solidFill>
                  <a:srgbClr val="FFFFFF"/>
                </a:solidFill>
              </a:defRPr>
            </a:pPr>
            <a:r>
              <a:rPr sz="1800" b="1">
                <a:solidFill>
                  <a:srgbClr val="FFFFFF"/>
                </a:solidFill>
              </a:rPr>
              <a:t>折抵上限｜先確認應置人數</a:t>
            </a:r>
          </a:p>
        </p:txBody>
      </p:sp>
      <p:graphicFrame>
        <p:nvGraphicFramePr>
          <p:cNvPr id="21" name="兼任折抵上限"/>
          <p:cNvGraphicFramePr/>
          <p:nvPr>
            <p:extLst>
              <p:ext uri="{D42A27DB-BD31-4B8C-83A1-F6EECF244321}">
                <p14:modId xmlns:p14="http://schemas.microsoft.com/office/powerpoint/2010/main" val="4225675031"/>
              </p:ext>
            </p:extLst>
          </p:nvPr>
        </p:nvGraphicFramePr>
        <p:xfrm>
          <a:off x="5715000" y="2371725"/>
          <a:ext cx="6000750" cy="1428750"/>
        </p:xfrm>
        <a:graphic>
          <a:graphicData uri="http://schemas.openxmlformats.org/drawingml/2006/table">
            <a:tbl>
              <a:tblPr/>
              <a:tblGrid>
                <a:gridCol w="2446361">
                  <a:extLst>
                    <a:ext uri="{9D8B030D-6E8A-4147-A177-3AD203B41FA5}">
                      <a16:colId xmlns:a16="http://schemas.microsoft.com/office/drawing/2014/main" val="20000"/>
                    </a:ext>
                  </a:extLst>
                </a:gridCol>
                <a:gridCol w="3554389">
                  <a:extLst>
                    <a:ext uri="{9D8B030D-6E8A-4147-A177-3AD203B41FA5}">
                      <a16:colId xmlns:a16="http://schemas.microsoft.com/office/drawing/2014/main" val="20001"/>
                    </a:ext>
                  </a:extLst>
                </a:gridCol>
              </a:tblGrid>
              <a:tr h="714375">
                <a:tc>
                  <a:txBody>
                    <a:bodyPr/>
                    <a:lstStyle/>
                    <a:p>
                      <a:pPr algn="ctr">
                        <a:buNone/>
                      </a:pPr>
                      <a:r>
                        <a:rPr sz="1800" b="1" dirty="0">
                          <a:solidFill>
                            <a:srgbClr val="5D4B28"/>
                          </a:solidFill>
                        </a:rPr>
                        <a:t>應置人數未達3人</a:t>
                      </a:r>
                    </a:p>
                  </a:txBody>
                  <a:tcPr marL="76200" marR="76200" marT="38100" marB="38100" anchor="ctr">
                    <a:solidFill>
                      <a:srgbClr val="F7EEDB"/>
                    </a:solidFill>
                  </a:tcPr>
                </a:tc>
                <a:tc>
                  <a:txBody>
                    <a:bodyPr/>
                    <a:lstStyle/>
                    <a:p>
                      <a:pPr algn="ctr">
                        <a:buNone/>
                      </a:pPr>
                      <a:r>
                        <a:rPr lang="zh-TW" altLang="en-US" sz="1800" b="1" kern="1200" dirty="0">
                          <a:solidFill>
                            <a:srgbClr val="4A4A48"/>
                          </a:solidFill>
                          <a:latin typeface="+mn-lt"/>
                          <a:ea typeface="+mn-ea"/>
                          <a:cs typeface="+mn-cs"/>
                        </a:rPr>
                        <a:t>應全部以專任方式設置</a:t>
                      </a:r>
                      <a:endParaRPr sz="1800" b="1" kern="1200" dirty="0">
                        <a:solidFill>
                          <a:srgbClr val="4A4A48"/>
                        </a:solidFill>
                        <a:latin typeface="+mn-lt"/>
                        <a:ea typeface="+mn-ea"/>
                        <a:cs typeface="+mn-cs"/>
                      </a:endParaRPr>
                    </a:p>
                  </a:txBody>
                  <a:tcPr marL="76200" marR="76200" marT="38100" marB="38100" anchor="ctr">
                    <a:solidFill>
                      <a:srgbClr val="F7EEDB"/>
                    </a:solidFill>
                  </a:tcPr>
                </a:tc>
                <a:extLst>
                  <a:ext uri="{0D108BD9-81ED-4DB2-BD59-A6C34878D82A}">
                    <a16:rowId xmlns:a16="http://schemas.microsoft.com/office/drawing/2014/main" val="10000"/>
                  </a:ext>
                </a:extLst>
              </a:tr>
              <a:tr h="714375">
                <a:tc>
                  <a:txBody>
                    <a:bodyPr/>
                    <a:lstStyle/>
                    <a:p>
                      <a:pPr algn="ctr">
                        <a:buNone/>
                      </a:pPr>
                      <a:r>
                        <a:rPr sz="1800" b="1">
                          <a:solidFill>
                            <a:srgbClr val="5D4B28"/>
                          </a:solidFill>
                        </a:rPr>
                        <a:t>應置人數達3人以上</a:t>
                      </a:r>
                    </a:p>
                  </a:txBody>
                  <a:tcPr marL="76200" marR="76200" marT="38100" marB="38100" anchor="ctr">
                    <a:solidFill>
                      <a:srgbClr val="FFFFFF"/>
                    </a:solidFill>
                  </a:tcPr>
                </a:tc>
                <a:tc>
                  <a:txBody>
                    <a:bodyPr/>
                    <a:lstStyle/>
                    <a:p>
                      <a:pPr algn="ctr">
                        <a:buNone/>
                      </a:pPr>
                      <a:r>
                        <a:rPr sz="1800" b="1" dirty="0" err="1">
                          <a:solidFill>
                            <a:srgbClr val="A23E2A"/>
                          </a:solidFill>
                        </a:rPr>
                        <a:t>兼任折抵不得超過</a:t>
                      </a:r>
                      <a:endParaRPr sz="1800" b="1" dirty="0">
                        <a:solidFill>
                          <a:srgbClr val="A23E2A"/>
                        </a:solidFill>
                      </a:endParaRPr>
                    </a:p>
                    <a:p>
                      <a:pPr algn="ctr">
                        <a:buNone/>
                      </a:pPr>
                      <a:r>
                        <a:rPr sz="1800" b="1" dirty="0">
                          <a:solidFill>
                            <a:srgbClr val="A23E2A"/>
                          </a:solidFill>
                        </a:rPr>
                        <a:t>應置總人數的1/3</a:t>
                      </a:r>
                    </a:p>
                  </a:txBody>
                  <a:tcPr marL="76200" marR="76200" marT="38100" marB="38100" anchor="ctr">
                    <a:solidFill>
                      <a:srgbClr val="FFFFFF"/>
                    </a:solidFill>
                  </a:tcPr>
                </a:tc>
                <a:extLst>
                  <a:ext uri="{0D108BD9-81ED-4DB2-BD59-A6C34878D82A}">
                    <a16:rowId xmlns:a16="http://schemas.microsoft.com/office/drawing/2014/main" val="10001"/>
                  </a:ext>
                </a:extLst>
              </a:tr>
            </a:tbl>
          </a:graphicData>
        </a:graphic>
      </p:graphicFrame>
      <p:sp>
        <p:nvSpPr>
          <p:cNvPr id="13" name="折抵範例">
            <a:extLst>
              <a:ext uri="{FF2B5EF4-FFF2-40B4-BE49-F238E27FC236}">
                <a16:creationId xmlns:a16="http://schemas.microsoft.com/office/drawing/2014/main" id="{94368725-C50E-4023-9C75-4B9D485C9337}"/>
              </a:ext>
            </a:extLst>
          </p:cNvPr>
          <p:cNvSpPr>
            <a:spLocks noGrp="1"/>
          </p:cNvSpPr>
          <p:nvPr/>
        </p:nvSpPr>
        <p:spPr>
          <a:xfrm>
            <a:off x="476250" y="5695950"/>
            <a:ext cx="11239500" cy="762000"/>
          </a:xfrm>
          <a:prstGeom prst="roundRect">
            <a:avLst>
              <a:gd name="adj" fmla="val 8333"/>
            </a:avLst>
          </a:prstGeom>
          <a:solidFill>
            <a:srgbClr val="F7EEDB"/>
          </a:solidFill>
          <a:ln w="12383">
            <a:solidFill>
              <a:srgbClr val="CDAA56"/>
            </a:solidFill>
            <a:prstDash val="solid"/>
          </a:ln>
        </p:spPr>
        <p:txBody>
          <a:bodyPr anchor="ctr"/>
          <a:lstStyle/>
          <a:p>
            <a:pPr algn="ctr">
              <a:buNone/>
              <a:defRPr sz="1875">
                <a:solidFill>
                  <a:srgbClr val="4A4A48"/>
                </a:solidFill>
              </a:defRPr>
            </a:pPr>
            <a:r>
              <a:rPr sz="1875" b="1" dirty="0">
                <a:solidFill>
                  <a:srgbClr val="8B6728"/>
                </a:solidFill>
              </a:rPr>
              <a:t>範例｜</a:t>
            </a:r>
            <a:r>
              <a:rPr sz="1875" dirty="0">
                <a:solidFill>
                  <a:srgbClr val="4A4A48"/>
                </a:solidFill>
              </a:rPr>
              <a:t>600小時 ÷ 576 ＝ 1.04 → 僅取整數，</a:t>
            </a:r>
            <a:r>
              <a:rPr sz="1875" b="1" dirty="0">
                <a:solidFill>
                  <a:srgbClr val="285443"/>
                </a:solidFill>
              </a:rPr>
              <a:t>可折抵1人</a:t>
            </a:r>
          </a:p>
        </p:txBody>
      </p:sp>
      <p:sp>
        <p:nvSpPr>
          <p:cNvPr id="5" name="文字版面配置區 4">
            <a:extLst>
              <a:ext uri="{FF2B5EF4-FFF2-40B4-BE49-F238E27FC236}">
                <a16:creationId xmlns:a16="http://schemas.microsoft.com/office/drawing/2014/main" id="{3F4AEF78-7CE1-4A62-8FEE-A4E49B168D41}"/>
              </a:ext>
            </a:extLst>
          </p:cNvPr>
          <p:cNvSpPr>
            <a:spLocks noGrp="1"/>
          </p:cNvSpPr>
          <p:nvPr>
            <p:ph type="body" idx="15"/>
          </p:nvPr>
        </p:nvSpPr>
        <p:spPr/>
        <p:txBody>
          <a:bodyPr/>
          <a:lstStyle/>
          <a:p>
            <a:r>
              <a:t>12</a:t>
            </a:r>
          </a:p>
        </p:txBody>
      </p:sp>
      <p:sp>
        <p:nvSpPr>
          <p:cNvPr id="4" name="矩形: 圓角 3">
            <a:extLst>
              <a:ext uri="{FF2B5EF4-FFF2-40B4-BE49-F238E27FC236}">
                <a16:creationId xmlns:a16="http://schemas.microsoft.com/office/drawing/2014/main" id="{824DD267-6B27-442E-BF62-7D7B96EE2679}"/>
              </a:ext>
            </a:extLst>
          </p:cNvPr>
          <p:cNvSpPr/>
          <p:nvPr/>
        </p:nvSpPr>
        <p:spPr>
          <a:xfrm>
            <a:off x="476251" y="1885950"/>
            <a:ext cx="4914616" cy="3562350"/>
          </a:xfrm>
          <a:prstGeom prst="roundRect">
            <a:avLst>
              <a:gd name="adj" fmla="val 4392"/>
            </a:avLst>
          </a:prstGeom>
          <a:solidFill>
            <a:srgbClr val="EEF4EC"/>
          </a:solidFill>
          <a:ln w="11430">
            <a:solidFill>
              <a:srgbClr val="789879"/>
            </a:solidFill>
            <a:prstDash val="solid"/>
          </a:ln>
        </p:spPr>
        <p:txBody>
          <a:bodyPr anchor="t"/>
          <a:lstStyle/>
          <a:p>
            <a:pPr algn="l">
              <a:buNone/>
              <a:defRPr sz="1500">
                <a:solidFill>
                  <a:srgbClr val="4A4A48"/>
                </a:solidFill>
              </a:defRPr>
            </a:pPr>
            <a:r>
              <a:rPr lang="zh-TW" altLang="en-US" sz="2000" b="1" dirty="0">
                <a:solidFill>
                  <a:srgbClr val="285443"/>
                </a:solidFill>
              </a:rPr>
              <a:t>可列計服務時數</a:t>
            </a:r>
            <a:endParaRPr lang="en-US" altLang="zh-TW" sz="2000" b="1" dirty="0">
              <a:solidFill>
                <a:srgbClr val="285443"/>
              </a:solidFill>
            </a:endParaRPr>
          </a:p>
          <a:p>
            <a:pPr algn="l">
              <a:buNone/>
              <a:defRPr sz="1500">
                <a:solidFill>
                  <a:srgbClr val="4A4A48"/>
                </a:solidFill>
              </a:defRPr>
            </a:pPr>
            <a:r>
              <a:rPr lang="zh-TW" altLang="en-US" sz="2000" b="1" dirty="0">
                <a:solidFill>
                  <a:srgbClr val="285443"/>
                </a:solidFill>
              </a:rPr>
              <a:t>人員範圍</a:t>
            </a:r>
          </a:p>
          <a:p>
            <a:pPr algn="l">
              <a:buNone/>
              <a:defRPr sz="1500">
                <a:solidFill>
                  <a:srgbClr val="4A4A48"/>
                </a:solidFill>
              </a:defRPr>
            </a:pPr>
            <a:r>
              <a:rPr lang="en-US" altLang="zh-TW" sz="2000" dirty="0"/>
              <a:t>• </a:t>
            </a:r>
            <a:r>
              <a:rPr lang="zh-TW" altLang="en-US" sz="2000" dirty="0"/>
              <a:t>兼任專業輔導人員</a:t>
            </a:r>
          </a:p>
          <a:p>
            <a:pPr algn="l">
              <a:buNone/>
              <a:defRPr sz="1500">
                <a:solidFill>
                  <a:srgbClr val="4A4A48"/>
                </a:solidFill>
              </a:defRPr>
            </a:pPr>
            <a:r>
              <a:rPr lang="en-US" altLang="zh-TW" sz="2000" dirty="0"/>
              <a:t>• </a:t>
            </a:r>
            <a:r>
              <a:rPr lang="zh-TW" altLang="en-US" sz="2000" dirty="0"/>
              <a:t>具專業證照之系所教師</a:t>
            </a:r>
          </a:p>
          <a:p>
            <a:pPr algn="l">
              <a:buNone/>
              <a:defRPr sz="1500">
                <a:solidFill>
                  <a:srgbClr val="4A4A48"/>
                </a:solidFill>
              </a:defRPr>
            </a:pPr>
            <a:r>
              <a:rPr lang="en-US" altLang="zh-TW" sz="2000" dirty="0"/>
              <a:t>• </a:t>
            </a:r>
            <a:r>
              <a:rPr lang="zh-TW" altLang="en-US" sz="2000" dirty="0"/>
              <a:t>未任職專責單位之專業輔導人員</a:t>
            </a:r>
          </a:p>
          <a:p>
            <a:pPr algn="l">
              <a:buNone/>
              <a:defRPr sz="1500">
                <a:solidFill>
                  <a:srgbClr val="4A4A48"/>
                </a:solidFill>
              </a:defRPr>
            </a:pPr>
            <a:endParaRPr lang="zh-TW" altLang="en-US" sz="2000" b="1" dirty="0">
              <a:solidFill>
                <a:srgbClr val="285443"/>
              </a:solidFill>
            </a:endParaRPr>
          </a:p>
          <a:p>
            <a:pPr algn="l">
              <a:buNone/>
              <a:defRPr sz="1500">
                <a:solidFill>
                  <a:srgbClr val="4A4A48"/>
                </a:solidFill>
              </a:defRPr>
            </a:pPr>
            <a:r>
              <a:rPr lang="zh-TW" altLang="en-US" sz="2000" b="1" dirty="0">
                <a:solidFill>
                  <a:srgbClr val="285443"/>
                </a:solidFill>
              </a:rPr>
              <a:t>工作內容</a:t>
            </a:r>
          </a:p>
          <a:p>
            <a:pPr algn="l">
              <a:buNone/>
              <a:defRPr sz="1500">
                <a:solidFill>
                  <a:srgbClr val="4A4A48"/>
                </a:solidFill>
              </a:defRPr>
            </a:pPr>
            <a:r>
              <a:rPr lang="zh-TW" altLang="en-US" sz="2000" dirty="0"/>
              <a:t>利用公餘時間，協助介入性或處遇性輔導</a:t>
            </a:r>
          </a:p>
          <a:p>
            <a:pPr algn="l">
              <a:buNone/>
              <a:defRPr sz="1500">
                <a:solidFill>
                  <a:srgbClr val="4A4A48"/>
                </a:solidFill>
              </a:defRPr>
            </a:pPr>
            <a:endParaRPr lang="zh-TW" altLang="en-US" sz="2000" b="1" dirty="0">
              <a:solidFill>
                <a:srgbClr val="285443"/>
              </a:solidFill>
            </a:endParaRPr>
          </a:p>
          <a:p>
            <a:endParaRPr lang="zh-TW" altLang="en-US" b="1" dirty="0">
              <a:solidFill>
                <a:srgbClr val="285443"/>
              </a:solidFill>
            </a:endParaRPr>
          </a:p>
        </p:txBody>
      </p:sp>
      <p:sp>
        <p:nvSpPr>
          <p:cNvPr id="9" name="可列計時數結論">
            <a:extLst>
              <a:ext uri="{FF2B5EF4-FFF2-40B4-BE49-F238E27FC236}">
                <a16:creationId xmlns:a16="http://schemas.microsoft.com/office/drawing/2014/main" id="{8F72AB7F-D5EA-4FEA-9122-0B76DBC6E690}"/>
              </a:ext>
            </a:extLst>
          </p:cNvPr>
          <p:cNvSpPr>
            <a:spLocks noGrp="1"/>
          </p:cNvSpPr>
          <p:nvPr/>
        </p:nvSpPr>
        <p:spPr>
          <a:xfrm>
            <a:off x="742809" y="4784924"/>
            <a:ext cx="4381500" cy="514350"/>
          </a:xfrm>
          <a:prstGeom prst="roundRect">
            <a:avLst>
              <a:gd name="adj" fmla="val 14815"/>
            </a:avLst>
          </a:prstGeom>
          <a:solidFill>
            <a:srgbClr val="FFFFFF"/>
          </a:solidFill>
          <a:ln w="9525">
            <a:solidFill>
              <a:srgbClr val="789879"/>
            </a:solidFill>
            <a:prstDash val="solid"/>
          </a:ln>
        </p:spPr>
        <p:txBody>
          <a:bodyPr anchor="ctr"/>
          <a:lstStyle/>
          <a:p>
            <a:pPr algn="ctr">
              <a:buNone/>
              <a:defRPr sz="1425" b="1">
                <a:solidFill>
                  <a:srgbClr val="285443"/>
                </a:solidFill>
              </a:defRPr>
            </a:pPr>
            <a:r>
              <a:rPr sz="1600" b="1">
                <a:solidFill>
                  <a:srgbClr val="285443"/>
                </a:solidFill>
              </a:rPr>
              <a:t>人員範圍＋工作內容皆符合，時數才可列計</a:t>
            </a:r>
          </a:p>
        </p:txBody>
      </p:sp>
      <p:sp>
        <p:nvSpPr>
          <p:cNvPr id="18" name="矩形: 圓角 17">
            <a:extLst>
              <a:ext uri="{FF2B5EF4-FFF2-40B4-BE49-F238E27FC236}">
                <a16:creationId xmlns:a16="http://schemas.microsoft.com/office/drawing/2014/main" id="{D8738D35-9746-4EEE-BF4D-4B56212A2ABC}"/>
              </a:ext>
            </a:extLst>
          </p:cNvPr>
          <p:cNvSpPr/>
          <p:nvPr/>
        </p:nvSpPr>
        <p:spPr>
          <a:xfrm>
            <a:off x="5714997" y="4019550"/>
            <a:ext cx="6000751" cy="1428750"/>
          </a:xfrm>
          <a:prstGeom prst="roundRect">
            <a:avLst>
              <a:gd name="adj" fmla="val 4392"/>
            </a:avLst>
          </a:prstGeom>
          <a:solidFill>
            <a:srgbClr val="F7E9E4"/>
          </a:solidFill>
          <a:ln/>
        </p:spPr>
        <p:style>
          <a:lnRef idx="2">
            <a:schemeClr val="accent4"/>
          </a:lnRef>
          <a:fillRef idx="1">
            <a:schemeClr val="lt1"/>
          </a:fillRef>
          <a:effectRef idx="0">
            <a:schemeClr val="accent4"/>
          </a:effectRef>
          <a:fontRef idx="minor">
            <a:schemeClr val="dk1"/>
          </a:fontRef>
        </p:style>
        <p:txBody>
          <a:bodyPr anchor="t"/>
          <a:lstStyle/>
          <a:p>
            <a:pPr algn="l">
              <a:buNone/>
              <a:defRPr sz="1500">
                <a:solidFill>
                  <a:srgbClr val="4A4A48"/>
                </a:solidFill>
              </a:defRPr>
            </a:pPr>
            <a:r>
              <a:rPr lang="zh-TW" altLang="en-US" sz="2000" b="1" dirty="0">
                <a:solidFill>
                  <a:srgbClr val="AB503E"/>
                </a:solidFill>
              </a:rPr>
              <a:t>換算方式｜</a:t>
            </a:r>
            <a:r>
              <a:rPr lang="zh-TW" altLang="en-US" sz="2000" b="1" dirty="0">
                <a:solidFill>
                  <a:schemeClr val="tx1"/>
                </a:solidFill>
              </a:rPr>
              <a:t>可列計服務總時數 </a:t>
            </a:r>
            <a:r>
              <a:rPr lang="en-US" altLang="zh-TW" sz="2000" b="1" dirty="0">
                <a:solidFill>
                  <a:schemeClr val="tx1"/>
                </a:solidFill>
              </a:rPr>
              <a:t>÷ 576 </a:t>
            </a:r>
            <a:r>
              <a:rPr lang="zh-TW" altLang="en-US" sz="2000" b="1" dirty="0">
                <a:solidFill>
                  <a:schemeClr val="tx1"/>
                </a:solidFill>
              </a:rPr>
              <a:t>＝ 折抵人數</a:t>
            </a:r>
            <a:endParaRPr lang="en-US" altLang="zh-TW" sz="2000" b="1" dirty="0">
              <a:solidFill>
                <a:schemeClr val="tx1"/>
              </a:solidFill>
            </a:endParaRPr>
          </a:p>
          <a:p>
            <a:pPr algn="l">
              <a:buNone/>
              <a:defRPr sz="1500">
                <a:solidFill>
                  <a:srgbClr val="4A4A48"/>
                </a:solidFill>
              </a:defRPr>
            </a:pPr>
            <a:endParaRPr lang="zh-TW" altLang="en-US" sz="2000" dirty="0">
              <a:solidFill>
                <a:schemeClr val="tx1"/>
              </a:solidFill>
            </a:endParaRPr>
          </a:p>
          <a:p>
            <a:pPr algn="l">
              <a:buNone/>
              <a:defRPr sz="1500">
                <a:solidFill>
                  <a:srgbClr val="4A4A48"/>
                </a:solidFill>
              </a:defRPr>
            </a:pPr>
            <a:r>
              <a:rPr lang="zh-TW" altLang="en-US" sz="2000" dirty="0">
                <a:solidFill>
                  <a:schemeClr val="tx1"/>
                </a:solidFill>
              </a:rPr>
              <a:t>僅取整數，不得進位；</a:t>
            </a:r>
            <a:r>
              <a:rPr lang="zh-TW" altLang="en-US" sz="2000" b="1" dirty="0">
                <a:solidFill>
                  <a:srgbClr val="AB503E"/>
                </a:solidFill>
              </a:rPr>
              <a:t>未滿</a:t>
            </a:r>
            <a:r>
              <a:rPr lang="en-US" altLang="zh-TW" sz="2000" b="1" dirty="0">
                <a:solidFill>
                  <a:srgbClr val="AB503E"/>
                </a:solidFill>
              </a:rPr>
              <a:t>576</a:t>
            </a:r>
            <a:r>
              <a:rPr lang="zh-TW" altLang="en-US" sz="2000" b="1" dirty="0">
                <a:solidFill>
                  <a:srgbClr val="AB503E"/>
                </a:solidFill>
              </a:rPr>
              <a:t>小時不列計</a:t>
            </a:r>
            <a:r>
              <a:rPr lang="zh-TW" altLang="en-US" sz="2000" dirty="0">
                <a:solidFill>
                  <a:schemeClr val="tx1"/>
                </a:solidFill>
              </a:rPr>
              <a:t>，且不得超過折抵上限。</a:t>
            </a:r>
          </a:p>
          <a:p>
            <a:pPr algn="l">
              <a:buNone/>
              <a:defRPr sz="1500">
                <a:solidFill>
                  <a:srgbClr val="4A4A48"/>
                </a:solidFill>
              </a:defRPr>
            </a:pPr>
            <a:endParaRPr lang="zh-TW" altLang="en-US" sz="2000" b="1" dirty="0">
              <a:solidFill>
                <a:srgbClr val="285443"/>
              </a:solidFill>
            </a:endParaRPr>
          </a:p>
          <a:p>
            <a:endParaRPr lang="zh-TW" altLang="en-US" b="1" dirty="0">
              <a:solidFill>
                <a:srgbClr val="285443"/>
              </a:solidFill>
            </a:endParaRPr>
          </a:p>
        </p:txBody>
      </p:sp>
    </p:spTree>
    <p:extLst>
      <p:ext uri="{BB962C8B-B14F-4D97-AF65-F5344CB8AC3E}">
        <p14:creationId xmlns:p14="http://schemas.microsoft.com/office/powerpoint/2010/main" val="27349046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5D37161-7C62-4D6F-A3F4-D1AF38A1260E}"/>
              </a:ext>
            </a:extLst>
          </p:cNvPr>
          <p:cNvSpPr>
            <a:spLocks noGrp="1"/>
          </p:cNvSpPr>
          <p:nvPr>
            <p:ph type="title"/>
          </p:nvPr>
        </p:nvSpPr>
        <p:spPr/>
        <p:txBody>
          <a:bodyPr/>
          <a:lstStyle/>
          <a:p>
            <a:pPr>
              <a:buNone/>
              <a:defRPr sz="2850" b="1">
                <a:solidFill>
                  <a:srgbClr val="FFFFFF"/>
                </a:solidFill>
              </a:defRPr>
            </a:pPr>
            <a:r>
              <a:rPr sz="2850" b="1">
                <a:solidFill>
                  <a:srgbClr val="FFFFFF"/>
                </a:solidFill>
              </a:rPr>
              <a:t>表7-5｜僅「大專校院弱勢學生助學金」改為資料匯入</a:t>
            </a:r>
          </a:p>
        </p:txBody>
      </p:sp>
      <p:sp>
        <p:nvSpPr>
          <p:cNvPr id="3" name="投影片編號版面配置區 2">
            <a:extLst>
              <a:ext uri="{FF2B5EF4-FFF2-40B4-BE49-F238E27FC236}">
                <a16:creationId xmlns:a16="http://schemas.microsoft.com/office/drawing/2014/main" id="{B9477E68-273E-49E9-95A2-65B158C81A4A}"/>
              </a:ext>
            </a:extLst>
          </p:cNvPr>
          <p:cNvSpPr>
            <a:spLocks noGrp="1"/>
          </p:cNvSpPr>
          <p:nvPr>
            <p:ph type="sldNum" idx="12"/>
          </p:nvPr>
        </p:nvSpPr>
        <p:spPr/>
        <p:txBody>
          <a:bodyPr/>
          <a:lstStyle/>
          <a:p>
            <a:fld id="{4A4FA566-8B12-6DD2-DDB5-FA6393938FB6}" type="slidenum">
              <a:t>34</a:t>
            </a:fld>
            <a:endParaRPr/>
          </a:p>
        </p:txBody>
      </p:sp>
      <p:sp>
        <p:nvSpPr>
          <p:cNvPr id="7" name="本期變動項目">
            <a:extLst>
              <a:ext uri="{FF2B5EF4-FFF2-40B4-BE49-F238E27FC236}">
                <a16:creationId xmlns:a16="http://schemas.microsoft.com/office/drawing/2014/main" id="{476B07ED-3D2C-4892-B581-6AD97E79590C}"/>
              </a:ext>
            </a:extLst>
          </p:cNvPr>
          <p:cNvSpPr>
            <a:spLocks noGrp="1"/>
          </p:cNvSpPr>
          <p:nvPr/>
        </p:nvSpPr>
        <p:spPr>
          <a:xfrm>
            <a:off x="476250" y="1162050"/>
            <a:ext cx="11239500" cy="552450"/>
          </a:xfrm>
          <a:prstGeom prst="roundRect">
            <a:avLst>
              <a:gd name="adj" fmla="val 13793"/>
            </a:avLst>
          </a:prstGeom>
          <a:solidFill>
            <a:srgbClr val="789879"/>
          </a:solidFill>
          <a:ln w="9525">
            <a:solidFill>
              <a:srgbClr val="789879"/>
            </a:solidFill>
            <a:prstDash val="solid"/>
          </a:ln>
        </p:spPr>
        <p:txBody>
          <a:bodyPr anchor="ctr"/>
          <a:lstStyle/>
          <a:p>
            <a:pPr algn="ctr">
              <a:buNone/>
              <a:defRPr sz="1875" b="1">
                <a:solidFill>
                  <a:srgbClr val="FFFFFF"/>
                </a:solidFill>
              </a:defRPr>
            </a:pPr>
            <a:r>
              <a:rPr sz="1875" b="1">
                <a:solidFill>
                  <a:srgbClr val="FFFFFF"/>
                </a:solidFill>
              </a:rPr>
              <a:t>本期變動僅此一項｜大專校院弱勢學生助學金</a:t>
            </a:r>
          </a:p>
        </p:txBody>
      </p:sp>
      <p:sp>
        <p:nvSpPr>
          <p:cNvPr id="8" name="原填報方式">
            <a:extLst>
              <a:ext uri="{FF2B5EF4-FFF2-40B4-BE49-F238E27FC236}">
                <a16:creationId xmlns:a16="http://schemas.microsoft.com/office/drawing/2014/main" id="{638FF24E-F685-4F89-8EE6-F23E43CC3047}"/>
              </a:ext>
            </a:extLst>
          </p:cNvPr>
          <p:cNvSpPr>
            <a:spLocks noGrp="1"/>
          </p:cNvSpPr>
          <p:nvPr/>
        </p:nvSpPr>
        <p:spPr>
          <a:xfrm>
            <a:off x="666750" y="1943100"/>
            <a:ext cx="2952750" cy="1257300"/>
          </a:xfrm>
          <a:prstGeom prst="roundRect">
            <a:avLst>
              <a:gd name="adj" fmla="val 6061"/>
            </a:avLst>
          </a:prstGeom>
          <a:solidFill>
            <a:srgbClr val="F3F0EA"/>
          </a:solidFill>
          <a:ln w="11430">
            <a:solidFill>
              <a:srgbClr val="B9B4AA"/>
            </a:solidFill>
            <a:prstDash val="solid"/>
          </a:ln>
        </p:spPr>
        <p:txBody>
          <a:bodyPr anchor="ctr"/>
          <a:lstStyle/>
          <a:p>
            <a:pPr algn="ctr">
              <a:buNone/>
              <a:defRPr sz="1875">
                <a:solidFill>
                  <a:srgbClr val="4A4A48"/>
                </a:solidFill>
              </a:defRPr>
            </a:pPr>
            <a:r>
              <a:rPr sz="2000" b="1">
                <a:solidFill>
                  <a:srgbClr val="5A5752"/>
                </a:solidFill>
              </a:rPr>
              <a:t>原方式</a:t>
            </a:r>
          </a:p>
          <a:p>
            <a:pPr algn="ctr">
              <a:buNone/>
              <a:defRPr sz="1875">
                <a:solidFill>
                  <a:srgbClr val="4A4A48"/>
                </a:solidFill>
              </a:defRPr>
            </a:pPr>
            <a:r>
              <a:rPr sz="2000">
                <a:solidFill>
                  <a:srgbClr val="4A4A48"/>
                </a:solidFill>
              </a:rPr>
              <a:t>學校填報</a:t>
            </a:r>
          </a:p>
        </p:txBody>
      </p:sp>
      <p:sp>
        <p:nvSpPr>
          <p:cNvPr id="9" name="流程箭頭一">
            <a:extLst>
              <a:ext uri="{FF2B5EF4-FFF2-40B4-BE49-F238E27FC236}">
                <a16:creationId xmlns:a16="http://schemas.microsoft.com/office/drawing/2014/main" id="{FB90816F-C5CB-4402-9A09-9DFB251E2568}"/>
              </a:ext>
            </a:extLst>
          </p:cNvPr>
          <p:cNvSpPr>
            <a:spLocks noGrp="1"/>
          </p:cNvSpPr>
          <p:nvPr/>
        </p:nvSpPr>
        <p:spPr>
          <a:xfrm>
            <a:off x="3714750" y="2305050"/>
            <a:ext cx="457200" cy="533400"/>
          </a:xfrm>
          <a:prstGeom prst="rect">
            <a:avLst/>
          </a:prstGeom>
          <a:ln w="0">
            <a:solidFill>
              <a:srgbClr val="FFFFFF"/>
            </a:solidFill>
          </a:ln>
        </p:spPr>
        <p:txBody>
          <a:bodyPr anchor="ctr"/>
          <a:lstStyle/>
          <a:p>
            <a:pPr algn="ctr">
              <a:buNone/>
              <a:defRPr sz="2400" b="1">
                <a:solidFill>
                  <a:srgbClr val="8B6728"/>
                </a:solidFill>
              </a:defRPr>
            </a:pPr>
            <a:r>
              <a:rPr sz="2400" b="1">
                <a:solidFill>
                  <a:srgbClr val="8B6728"/>
                </a:solidFill>
              </a:rPr>
              <a:t>→</a:t>
            </a:r>
          </a:p>
        </p:txBody>
      </p:sp>
      <p:sp>
        <p:nvSpPr>
          <p:cNvPr id="10" name="新資料處理方式">
            <a:extLst>
              <a:ext uri="{FF2B5EF4-FFF2-40B4-BE49-F238E27FC236}">
                <a16:creationId xmlns:a16="http://schemas.microsoft.com/office/drawing/2014/main" id="{8B4CB70E-3398-4014-B814-7447E284BA0B}"/>
              </a:ext>
            </a:extLst>
          </p:cNvPr>
          <p:cNvSpPr>
            <a:spLocks noGrp="1"/>
          </p:cNvSpPr>
          <p:nvPr/>
        </p:nvSpPr>
        <p:spPr>
          <a:xfrm>
            <a:off x="4286250" y="1943100"/>
            <a:ext cx="3619500" cy="1257300"/>
          </a:xfrm>
          <a:prstGeom prst="roundRect">
            <a:avLst>
              <a:gd name="adj" fmla="val 6061"/>
            </a:avLst>
          </a:prstGeom>
          <a:solidFill>
            <a:srgbClr val="F7EEDB"/>
          </a:solidFill>
          <a:ln w="11430">
            <a:solidFill>
              <a:srgbClr val="CDAA56"/>
            </a:solidFill>
            <a:prstDash val="solid"/>
          </a:ln>
        </p:spPr>
        <p:txBody>
          <a:bodyPr anchor="ctr"/>
          <a:lstStyle/>
          <a:p>
            <a:pPr algn="ctr">
              <a:buNone/>
              <a:defRPr sz="1650">
                <a:solidFill>
                  <a:srgbClr val="4A4A48"/>
                </a:solidFill>
              </a:defRPr>
            </a:pPr>
            <a:r>
              <a:rPr sz="2000" b="1" dirty="0" err="1">
                <a:solidFill>
                  <a:srgbClr val="8B6728"/>
                </a:solidFill>
              </a:rPr>
              <a:t>新方式</a:t>
            </a:r>
            <a:endParaRPr sz="2000" b="1" dirty="0">
              <a:solidFill>
                <a:srgbClr val="8B6728"/>
              </a:solidFill>
            </a:endParaRPr>
          </a:p>
          <a:p>
            <a:pPr algn="ctr">
              <a:buNone/>
              <a:defRPr sz="1650">
                <a:solidFill>
                  <a:srgbClr val="4A4A48"/>
                </a:solidFill>
              </a:defRPr>
            </a:pPr>
            <a:r>
              <a:rPr sz="2000" b="1" dirty="0" err="1">
                <a:solidFill>
                  <a:srgbClr val="4A4A48"/>
                </a:solidFill>
              </a:rPr>
              <a:t>教育部（技職司）提供資料</a:t>
            </a:r>
            <a:endParaRPr sz="2000" b="1" dirty="0">
              <a:solidFill>
                <a:srgbClr val="4A4A48"/>
              </a:solidFill>
            </a:endParaRPr>
          </a:p>
          <a:p>
            <a:pPr algn="ctr">
              <a:buNone/>
              <a:defRPr sz="1650">
                <a:solidFill>
                  <a:srgbClr val="4A4A48"/>
                </a:solidFill>
              </a:defRPr>
            </a:pPr>
            <a:r>
              <a:rPr sz="2000" dirty="0" err="1">
                <a:solidFill>
                  <a:srgbClr val="4A4A48"/>
                </a:solidFill>
              </a:rPr>
              <a:t>系統匯入</a:t>
            </a:r>
            <a:endParaRPr sz="2000" dirty="0">
              <a:solidFill>
                <a:srgbClr val="4A4A48"/>
              </a:solidFill>
            </a:endParaRPr>
          </a:p>
        </p:txBody>
      </p:sp>
      <p:sp>
        <p:nvSpPr>
          <p:cNvPr id="11" name="流程箭頭二">
            <a:extLst>
              <a:ext uri="{FF2B5EF4-FFF2-40B4-BE49-F238E27FC236}">
                <a16:creationId xmlns:a16="http://schemas.microsoft.com/office/drawing/2014/main" id="{1ACCCAA3-12B1-41D9-AF3C-9BACA6E77417}"/>
              </a:ext>
            </a:extLst>
          </p:cNvPr>
          <p:cNvSpPr>
            <a:spLocks noGrp="1"/>
          </p:cNvSpPr>
          <p:nvPr/>
        </p:nvSpPr>
        <p:spPr>
          <a:xfrm>
            <a:off x="8020050" y="2305050"/>
            <a:ext cx="457200" cy="533400"/>
          </a:xfrm>
          <a:prstGeom prst="rect">
            <a:avLst/>
          </a:prstGeom>
          <a:ln w="0">
            <a:solidFill>
              <a:srgbClr val="FFFFFF"/>
            </a:solidFill>
          </a:ln>
        </p:spPr>
        <p:txBody>
          <a:bodyPr anchor="ctr"/>
          <a:lstStyle/>
          <a:p>
            <a:pPr algn="ctr">
              <a:buNone/>
              <a:defRPr sz="2400" b="1">
                <a:solidFill>
                  <a:srgbClr val="285443"/>
                </a:solidFill>
              </a:defRPr>
            </a:pPr>
            <a:r>
              <a:rPr sz="2400" b="1">
                <a:solidFill>
                  <a:srgbClr val="285443"/>
                </a:solidFill>
              </a:rPr>
              <a:t>→</a:t>
            </a:r>
          </a:p>
        </p:txBody>
      </p:sp>
      <p:sp>
        <p:nvSpPr>
          <p:cNvPr id="12" name="學校端動作">
            <a:extLst>
              <a:ext uri="{FF2B5EF4-FFF2-40B4-BE49-F238E27FC236}">
                <a16:creationId xmlns:a16="http://schemas.microsoft.com/office/drawing/2014/main" id="{EC861D06-6107-49A7-9C07-EFCA436B1C69}"/>
              </a:ext>
            </a:extLst>
          </p:cNvPr>
          <p:cNvSpPr>
            <a:spLocks noGrp="1"/>
          </p:cNvSpPr>
          <p:nvPr/>
        </p:nvSpPr>
        <p:spPr>
          <a:xfrm>
            <a:off x="8572500" y="1943100"/>
            <a:ext cx="2952750" cy="1257300"/>
          </a:xfrm>
          <a:prstGeom prst="roundRect">
            <a:avLst>
              <a:gd name="adj" fmla="val 6061"/>
            </a:avLst>
          </a:prstGeom>
          <a:solidFill>
            <a:srgbClr val="EEF4EC"/>
          </a:solidFill>
          <a:ln w="11430">
            <a:solidFill>
              <a:srgbClr val="789879"/>
            </a:solidFill>
            <a:prstDash val="solid"/>
          </a:ln>
        </p:spPr>
        <p:txBody>
          <a:bodyPr anchor="ctr"/>
          <a:lstStyle/>
          <a:p>
            <a:pPr algn="ctr">
              <a:buNone/>
              <a:defRPr sz="1950">
                <a:solidFill>
                  <a:srgbClr val="4A4A48"/>
                </a:solidFill>
              </a:defRPr>
            </a:pPr>
            <a:r>
              <a:rPr sz="2000" b="1">
                <a:solidFill>
                  <a:srgbClr val="285443"/>
                </a:solidFill>
              </a:rPr>
              <a:t>學校端</a:t>
            </a:r>
          </a:p>
          <a:p>
            <a:pPr algn="ctr">
              <a:buNone/>
              <a:defRPr sz="1950">
                <a:solidFill>
                  <a:srgbClr val="4A4A48"/>
                </a:solidFill>
              </a:defRPr>
            </a:pPr>
            <a:r>
              <a:rPr sz="2000" b="1">
                <a:solidFill>
                  <a:srgbClr val="285443"/>
                </a:solidFill>
              </a:rPr>
              <a:t>免填</a:t>
            </a:r>
          </a:p>
        </p:txBody>
      </p:sp>
      <p:sp>
        <p:nvSpPr>
          <p:cNvPr id="13" name="其餘助學措施">
            <a:extLst>
              <a:ext uri="{FF2B5EF4-FFF2-40B4-BE49-F238E27FC236}">
                <a16:creationId xmlns:a16="http://schemas.microsoft.com/office/drawing/2014/main" id="{43208BD4-2D97-4F65-A9FC-A9FCCF2ADAF3}"/>
              </a:ext>
            </a:extLst>
          </p:cNvPr>
          <p:cNvSpPr>
            <a:spLocks noGrp="1"/>
          </p:cNvSpPr>
          <p:nvPr/>
        </p:nvSpPr>
        <p:spPr>
          <a:xfrm>
            <a:off x="476250" y="3505200"/>
            <a:ext cx="11239500" cy="2247900"/>
          </a:xfrm>
          <a:prstGeom prst="roundRect">
            <a:avLst>
              <a:gd name="adj" fmla="val 3390"/>
            </a:avLst>
          </a:prstGeom>
          <a:solidFill>
            <a:srgbClr val="F7F8F4"/>
          </a:solidFill>
          <a:ln w="10478">
            <a:solidFill>
              <a:srgbClr val="789879"/>
            </a:solidFill>
            <a:prstDash val="solid"/>
          </a:ln>
        </p:spPr>
        <p:txBody>
          <a:bodyPr anchor="t"/>
          <a:lstStyle/>
          <a:p>
            <a:pPr algn="l">
              <a:buNone/>
              <a:defRPr sz="1800" b="1">
                <a:solidFill>
                  <a:srgbClr val="285443"/>
                </a:solidFill>
              </a:defRPr>
            </a:pPr>
            <a:r>
              <a:rPr sz="1800" b="1">
                <a:solidFill>
                  <a:srgbClr val="285443"/>
                </a:solidFill>
              </a:rPr>
              <a:t>其餘助學措施｜維持原填報方式</a:t>
            </a:r>
          </a:p>
        </p:txBody>
      </p:sp>
      <p:sp>
        <p:nvSpPr>
          <p:cNvPr id="14" name="維持原填報-生活助學金">
            <a:extLst>
              <a:ext uri="{FF2B5EF4-FFF2-40B4-BE49-F238E27FC236}">
                <a16:creationId xmlns:a16="http://schemas.microsoft.com/office/drawing/2014/main" id="{A5860A7A-85DB-4665-B004-436A04083978}"/>
              </a:ext>
            </a:extLst>
          </p:cNvPr>
          <p:cNvSpPr>
            <a:spLocks noGrp="1"/>
          </p:cNvSpPr>
          <p:nvPr/>
        </p:nvSpPr>
        <p:spPr>
          <a:xfrm>
            <a:off x="762000" y="4095750"/>
            <a:ext cx="3143250" cy="590550"/>
          </a:xfrm>
          <a:prstGeom prst="roundRect">
            <a:avLst>
              <a:gd name="adj" fmla="val 12903"/>
            </a:avLst>
          </a:prstGeom>
          <a:solidFill>
            <a:srgbClr val="FFFFFF"/>
          </a:solidFill>
          <a:ln w="9525">
            <a:solidFill>
              <a:srgbClr val="B8C8B4"/>
            </a:solidFill>
            <a:prstDash val="solid"/>
          </a:ln>
        </p:spPr>
        <p:txBody>
          <a:bodyPr anchor="ctr"/>
          <a:lstStyle/>
          <a:p>
            <a:pPr algn="ctr">
              <a:buNone/>
              <a:defRPr sz="1575" b="1">
                <a:solidFill>
                  <a:srgbClr val="4A4A48"/>
                </a:solidFill>
              </a:defRPr>
            </a:pPr>
            <a:r>
              <a:rPr sz="1575" b="1">
                <a:solidFill>
                  <a:srgbClr val="4A4A48"/>
                </a:solidFill>
              </a:rPr>
              <a:t>生活助學金</a:t>
            </a:r>
          </a:p>
        </p:txBody>
      </p:sp>
      <p:sp>
        <p:nvSpPr>
          <p:cNvPr id="15" name="維持原填報-緊急紓困助學金">
            <a:extLst>
              <a:ext uri="{FF2B5EF4-FFF2-40B4-BE49-F238E27FC236}">
                <a16:creationId xmlns:a16="http://schemas.microsoft.com/office/drawing/2014/main" id="{C057AA2D-F58C-41AA-B184-800844C914EC}"/>
              </a:ext>
            </a:extLst>
          </p:cNvPr>
          <p:cNvSpPr>
            <a:spLocks noGrp="1"/>
          </p:cNvSpPr>
          <p:nvPr/>
        </p:nvSpPr>
        <p:spPr>
          <a:xfrm>
            <a:off x="4286250" y="4095750"/>
            <a:ext cx="3143250" cy="590550"/>
          </a:xfrm>
          <a:prstGeom prst="roundRect">
            <a:avLst>
              <a:gd name="adj" fmla="val 12903"/>
            </a:avLst>
          </a:prstGeom>
          <a:solidFill>
            <a:srgbClr val="FFFFFF"/>
          </a:solidFill>
          <a:ln w="9525">
            <a:solidFill>
              <a:srgbClr val="B8C8B4"/>
            </a:solidFill>
            <a:prstDash val="solid"/>
          </a:ln>
        </p:spPr>
        <p:txBody>
          <a:bodyPr anchor="ctr"/>
          <a:lstStyle/>
          <a:p>
            <a:pPr algn="ctr">
              <a:buNone/>
              <a:defRPr sz="1575" b="1">
                <a:solidFill>
                  <a:srgbClr val="4A4A48"/>
                </a:solidFill>
              </a:defRPr>
            </a:pPr>
            <a:r>
              <a:rPr sz="1575" b="1">
                <a:solidFill>
                  <a:srgbClr val="4A4A48"/>
                </a:solidFill>
              </a:rPr>
              <a:t>緊急紓困助學金</a:t>
            </a:r>
          </a:p>
        </p:txBody>
      </p:sp>
      <p:sp>
        <p:nvSpPr>
          <p:cNvPr id="16" name="維持原填報-校內住宿優惠">
            <a:extLst>
              <a:ext uri="{FF2B5EF4-FFF2-40B4-BE49-F238E27FC236}">
                <a16:creationId xmlns:a16="http://schemas.microsoft.com/office/drawing/2014/main" id="{E7793F4E-330F-40B0-9519-4DAC252D4084}"/>
              </a:ext>
            </a:extLst>
          </p:cNvPr>
          <p:cNvSpPr>
            <a:spLocks noGrp="1"/>
          </p:cNvSpPr>
          <p:nvPr/>
        </p:nvSpPr>
        <p:spPr>
          <a:xfrm>
            <a:off x="7810500" y="4095750"/>
            <a:ext cx="3143250" cy="590550"/>
          </a:xfrm>
          <a:prstGeom prst="roundRect">
            <a:avLst>
              <a:gd name="adj" fmla="val 12903"/>
            </a:avLst>
          </a:prstGeom>
          <a:solidFill>
            <a:srgbClr val="FFFFFF"/>
          </a:solidFill>
          <a:ln w="9525">
            <a:solidFill>
              <a:srgbClr val="B8C8B4"/>
            </a:solidFill>
            <a:prstDash val="solid"/>
          </a:ln>
        </p:spPr>
        <p:txBody>
          <a:bodyPr anchor="ctr"/>
          <a:lstStyle/>
          <a:p>
            <a:pPr algn="ctr">
              <a:buNone/>
              <a:defRPr sz="1575" b="1">
                <a:solidFill>
                  <a:srgbClr val="4A4A48"/>
                </a:solidFill>
              </a:defRPr>
            </a:pPr>
            <a:r>
              <a:rPr sz="1575" b="1">
                <a:solidFill>
                  <a:srgbClr val="4A4A48"/>
                </a:solidFill>
              </a:rPr>
              <a:t>校內住宿優惠</a:t>
            </a:r>
          </a:p>
        </p:txBody>
      </p:sp>
      <p:sp>
        <p:nvSpPr>
          <p:cNvPr id="17" name="維持原填報-工讀助學金">
            <a:extLst>
              <a:ext uri="{FF2B5EF4-FFF2-40B4-BE49-F238E27FC236}">
                <a16:creationId xmlns:a16="http://schemas.microsoft.com/office/drawing/2014/main" id="{56BECB6C-7389-4CBC-A729-3931F923DD15}"/>
              </a:ext>
            </a:extLst>
          </p:cNvPr>
          <p:cNvSpPr>
            <a:spLocks noGrp="1"/>
          </p:cNvSpPr>
          <p:nvPr/>
        </p:nvSpPr>
        <p:spPr>
          <a:xfrm>
            <a:off x="762000" y="4914900"/>
            <a:ext cx="3143250" cy="590550"/>
          </a:xfrm>
          <a:prstGeom prst="roundRect">
            <a:avLst>
              <a:gd name="adj" fmla="val 12903"/>
            </a:avLst>
          </a:prstGeom>
          <a:solidFill>
            <a:srgbClr val="FFFFFF"/>
          </a:solidFill>
          <a:ln w="9525">
            <a:solidFill>
              <a:srgbClr val="B8C8B4"/>
            </a:solidFill>
            <a:prstDash val="solid"/>
          </a:ln>
        </p:spPr>
        <p:txBody>
          <a:bodyPr anchor="ctr"/>
          <a:lstStyle/>
          <a:p>
            <a:pPr algn="ctr">
              <a:buNone/>
              <a:defRPr sz="1575" b="1">
                <a:solidFill>
                  <a:srgbClr val="4A4A48"/>
                </a:solidFill>
              </a:defRPr>
            </a:pPr>
            <a:r>
              <a:rPr sz="1575" b="1">
                <a:solidFill>
                  <a:srgbClr val="4A4A48"/>
                </a:solidFill>
              </a:rPr>
              <a:t>工讀助學金</a:t>
            </a:r>
          </a:p>
        </p:txBody>
      </p:sp>
      <p:sp>
        <p:nvSpPr>
          <p:cNvPr id="18" name="維持原填報-研究生獎助學金">
            <a:extLst>
              <a:ext uri="{FF2B5EF4-FFF2-40B4-BE49-F238E27FC236}">
                <a16:creationId xmlns:a16="http://schemas.microsoft.com/office/drawing/2014/main" id="{B4C7005A-D914-43ED-9528-DCA5024AF356}"/>
              </a:ext>
            </a:extLst>
          </p:cNvPr>
          <p:cNvSpPr>
            <a:spLocks noGrp="1"/>
          </p:cNvSpPr>
          <p:nvPr/>
        </p:nvSpPr>
        <p:spPr>
          <a:xfrm>
            <a:off x="4286250" y="4914900"/>
            <a:ext cx="3143250" cy="590550"/>
          </a:xfrm>
          <a:prstGeom prst="roundRect">
            <a:avLst>
              <a:gd name="adj" fmla="val 12903"/>
            </a:avLst>
          </a:prstGeom>
          <a:solidFill>
            <a:srgbClr val="FFFFFF"/>
          </a:solidFill>
          <a:ln w="9525">
            <a:solidFill>
              <a:srgbClr val="B8C8B4"/>
            </a:solidFill>
            <a:prstDash val="solid"/>
          </a:ln>
        </p:spPr>
        <p:txBody>
          <a:bodyPr anchor="ctr"/>
          <a:lstStyle/>
          <a:p>
            <a:pPr algn="ctr">
              <a:buNone/>
              <a:defRPr sz="1575" b="1">
                <a:solidFill>
                  <a:srgbClr val="4A4A48"/>
                </a:solidFill>
              </a:defRPr>
            </a:pPr>
            <a:r>
              <a:rPr sz="1575" b="1">
                <a:solidFill>
                  <a:srgbClr val="4A4A48"/>
                </a:solidFill>
              </a:rPr>
              <a:t>研究生獎助學金</a:t>
            </a:r>
          </a:p>
        </p:txBody>
      </p:sp>
      <p:sp>
        <p:nvSpPr>
          <p:cNvPr id="19" name="維持原填報-其他校內助學措施">
            <a:extLst>
              <a:ext uri="{FF2B5EF4-FFF2-40B4-BE49-F238E27FC236}">
                <a16:creationId xmlns:a16="http://schemas.microsoft.com/office/drawing/2014/main" id="{889DCA1A-C7E2-4058-B99A-569A4C7CFF1C}"/>
              </a:ext>
            </a:extLst>
          </p:cNvPr>
          <p:cNvSpPr>
            <a:spLocks noGrp="1"/>
          </p:cNvSpPr>
          <p:nvPr/>
        </p:nvSpPr>
        <p:spPr>
          <a:xfrm>
            <a:off x="7810500" y="4914900"/>
            <a:ext cx="3143250" cy="590550"/>
          </a:xfrm>
          <a:prstGeom prst="roundRect">
            <a:avLst>
              <a:gd name="adj" fmla="val 12903"/>
            </a:avLst>
          </a:prstGeom>
          <a:solidFill>
            <a:srgbClr val="FFFFFF"/>
          </a:solidFill>
          <a:ln w="9525">
            <a:solidFill>
              <a:srgbClr val="B8C8B4"/>
            </a:solidFill>
            <a:prstDash val="solid"/>
          </a:ln>
        </p:spPr>
        <p:txBody>
          <a:bodyPr anchor="ctr"/>
          <a:lstStyle/>
          <a:p>
            <a:pPr algn="ctr">
              <a:buNone/>
              <a:defRPr sz="1575" b="1">
                <a:solidFill>
                  <a:srgbClr val="4A4A48"/>
                </a:solidFill>
              </a:defRPr>
            </a:pPr>
            <a:r>
              <a:rPr sz="1575" b="1">
                <a:solidFill>
                  <a:srgbClr val="4A4A48"/>
                </a:solidFill>
              </a:rPr>
              <a:t>其他校內助學措施</a:t>
            </a:r>
          </a:p>
        </p:txBody>
      </p:sp>
      <p:sp>
        <p:nvSpPr>
          <p:cNvPr id="20" name="填報提醒">
            <a:extLst>
              <a:ext uri="{FF2B5EF4-FFF2-40B4-BE49-F238E27FC236}">
                <a16:creationId xmlns:a16="http://schemas.microsoft.com/office/drawing/2014/main" id="{63022BF4-EB0F-4C33-BD0C-C2505383A6F3}"/>
              </a:ext>
            </a:extLst>
          </p:cNvPr>
          <p:cNvSpPr>
            <a:spLocks noGrp="1"/>
          </p:cNvSpPr>
          <p:nvPr/>
        </p:nvSpPr>
        <p:spPr>
          <a:xfrm>
            <a:off x="476250" y="5981700"/>
            <a:ext cx="11239500" cy="609600"/>
          </a:xfrm>
          <a:prstGeom prst="roundRect">
            <a:avLst>
              <a:gd name="adj" fmla="val 12500"/>
            </a:avLst>
          </a:prstGeom>
          <a:solidFill>
            <a:srgbClr val="F7E9E4"/>
          </a:solidFill>
          <a:ln w="11430">
            <a:solidFill>
              <a:srgbClr val="C47D68"/>
            </a:solidFill>
            <a:prstDash val="solid"/>
          </a:ln>
        </p:spPr>
        <p:txBody>
          <a:bodyPr anchor="ctr"/>
          <a:lstStyle/>
          <a:p>
            <a:pPr algn="ctr">
              <a:buNone/>
              <a:defRPr sz="1650">
                <a:solidFill>
                  <a:srgbClr val="4A4A48"/>
                </a:solidFill>
              </a:defRPr>
            </a:pPr>
            <a:r>
              <a:rPr sz="1650">
                <a:solidFill>
                  <a:srgbClr val="4A4A48"/>
                </a:solidFill>
              </a:rPr>
              <a:t>學校</a:t>
            </a:r>
            <a:r>
              <a:rPr sz="1650" b="1">
                <a:solidFill>
                  <a:srgbClr val="A23E2A"/>
                </a:solidFill>
              </a:rPr>
              <a:t>僅免填「大專校院弱勢學生助學金」</a:t>
            </a:r>
            <a:r>
              <a:rPr sz="1650">
                <a:solidFill>
                  <a:srgbClr val="4A4A48"/>
                </a:solidFill>
              </a:rPr>
              <a:t>；</a:t>
            </a:r>
            <a:r>
              <a:rPr sz="1650" b="1">
                <a:solidFill>
                  <a:srgbClr val="4A4A48"/>
                </a:solidFill>
              </a:rPr>
              <a:t>其餘助學措施仍須依原方式填報</a:t>
            </a:r>
            <a:r>
              <a:rPr sz="1650">
                <a:solidFill>
                  <a:srgbClr val="4A4A48"/>
                </a:solidFill>
              </a:rPr>
              <a:t>。</a:t>
            </a:r>
          </a:p>
        </p:txBody>
      </p:sp>
      <p:sp>
        <p:nvSpPr>
          <p:cNvPr id="5" name="文字版面配置區 4">
            <a:extLst>
              <a:ext uri="{FF2B5EF4-FFF2-40B4-BE49-F238E27FC236}">
                <a16:creationId xmlns:a16="http://schemas.microsoft.com/office/drawing/2014/main" id="{50D89167-EE9A-46BE-9EFB-6AD98499EA3D}"/>
              </a:ext>
            </a:extLst>
          </p:cNvPr>
          <p:cNvSpPr>
            <a:spLocks noGrp="1"/>
          </p:cNvSpPr>
          <p:nvPr>
            <p:ph type="body" idx="15"/>
          </p:nvPr>
        </p:nvSpPr>
        <p:spPr/>
        <p:txBody>
          <a:bodyPr/>
          <a:lstStyle/>
          <a:p>
            <a:r>
              <a:t>13</a:t>
            </a:r>
          </a:p>
        </p:txBody>
      </p:sp>
    </p:spTree>
    <p:extLst>
      <p:ext uri="{BB962C8B-B14F-4D97-AF65-F5344CB8AC3E}">
        <p14:creationId xmlns:p14="http://schemas.microsoft.com/office/powerpoint/2010/main" val="8277008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5F8496A-EBF6-421B-96DD-9C471F61E60D}"/>
              </a:ext>
            </a:extLst>
          </p:cNvPr>
          <p:cNvSpPr>
            <a:spLocks noGrp="1"/>
          </p:cNvSpPr>
          <p:nvPr>
            <p:ph type="title"/>
          </p:nvPr>
        </p:nvSpPr>
        <p:spPr/>
        <p:txBody>
          <a:bodyPr/>
          <a:lstStyle/>
          <a:p>
            <a:pPr>
              <a:buNone/>
              <a:defRPr sz="3000" b="1">
                <a:solidFill>
                  <a:srgbClr val="FFFFFF"/>
                </a:solidFill>
              </a:defRPr>
            </a:pPr>
            <a:r>
              <a:rPr sz="3000" b="1">
                <a:solidFill>
                  <a:srgbClr val="FFFFFF"/>
                </a:solidFill>
              </a:rPr>
              <a:t>原住民身分定義調整｜新增納入平埔原住民族群</a:t>
            </a:r>
          </a:p>
        </p:txBody>
      </p:sp>
      <p:sp>
        <p:nvSpPr>
          <p:cNvPr id="3" name="投影片編號版面配置區 2">
            <a:extLst>
              <a:ext uri="{FF2B5EF4-FFF2-40B4-BE49-F238E27FC236}">
                <a16:creationId xmlns:a16="http://schemas.microsoft.com/office/drawing/2014/main" id="{54B7FA19-96D4-4CA2-9A1B-CEA0E8D0CBBB}"/>
              </a:ext>
            </a:extLst>
          </p:cNvPr>
          <p:cNvSpPr>
            <a:spLocks noGrp="1"/>
          </p:cNvSpPr>
          <p:nvPr>
            <p:ph type="sldNum" idx="12"/>
          </p:nvPr>
        </p:nvSpPr>
        <p:spPr/>
        <p:txBody>
          <a:bodyPr/>
          <a:lstStyle/>
          <a:p>
            <a:fld id="{E39A338D-B192-3127-EB9A-53A2665A0BB7}" type="slidenum">
              <a:t>35</a:t>
            </a:fld>
            <a:endParaRPr/>
          </a:p>
        </p:txBody>
      </p:sp>
      <p:sp>
        <p:nvSpPr>
          <p:cNvPr id="7" name="本期定義調整摘要">
            <a:extLst>
              <a:ext uri="{FF2B5EF4-FFF2-40B4-BE49-F238E27FC236}">
                <a16:creationId xmlns:a16="http://schemas.microsoft.com/office/drawing/2014/main" id="{A4D3E0F1-0208-47CA-A306-4C8EBBA4E58A}"/>
              </a:ext>
            </a:extLst>
          </p:cNvPr>
          <p:cNvSpPr>
            <a:spLocks noGrp="1"/>
          </p:cNvSpPr>
          <p:nvPr/>
        </p:nvSpPr>
        <p:spPr>
          <a:xfrm>
            <a:off x="476250" y="963359"/>
            <a:ext cx="11239500" cy="609600"/>
          </a:xfrm>
          <a:prstGeom prst="roundRect">
            <a:avLst>
              <a:gd name="adj" fmla="val 12500"/>
            </a:avLst>
          </a:prstGeom>
          <a:solidFill>
            <a:srgbClr val="789879"/>
          </a:solidFill>
          <a:ln w="9525">
            <a:solidFill>
              <a:srgbClr val="789879"/>
            </a:solidFill>
            <a:prstDash val="solid"/>
          </a:ln>
        </p:spPr>
        <p:txBody>
          <a:bodyPr anchor="ctr"/>
          <a:lstStyle/>
          <a:p>
            <a:pPr algn="ctr">
              <a:buNone/>
              <a:defRPr sz="1875" b="1">
                <a:solidFill>
                  <a:srgbClr val="FFFFFF"/>
                </a:solidFill>
              </a:defRPr>
            </a:pPr>
            <a:r>
              <a:rPr sz="1875" b="1" dirty="0" err="1">
                <a:solidFill>
                  <a:srgbClr val="FFFFFF"/>
                </a:solidFill>
              </a:rPr>
              <a:t>本期新增納入｜符合《平埔原住民族群身分法》規定者</a:t>
            </a:r>
            <a:endParaRPr sz="1875" b="1" dirty="0">
              <a:solidFill>
                <a:srgbClr val="FFFFFF"/>
              </a:solidFill>
            </a:endParaRPr>
          </a:p>
        </p:txBody>
      </p:sp>
      <p:sp>
        <p:nvSpPr>
          <p:cNvPr id="8" name="影響表冊標題">
            <a:extLst>
              <a:ext uri="{FF2B5EF4-FFF2-40B4-BE49-F238E27FC236}">
                <a16:creationId xmlns:a16="http://schemas.microsoft.com/office/drawing/2014/main" id="{64E0AF93-74EB-4272-9277-600611BEED59}"/>
              </a:ext>
            </a:extLst>
          </p:cNvPr>
          <p:cNvSpPr>
            <a:spLocks noGrp="1"/>
          </p:cNvSpPr>
          <p:nvPr/>
        </p:nvSpPr>
        <p:spPr>
          <a:xfrm>
            <a:off x="476250" y="1733885"/>
            <a:ext cx="5238750" cy="495300"/>
          </a:xfrm>
          <a:prstGeom prst="roundRect">
            <a:avLst>
              <a:gd name="adj" fmla="val 15385"/>
            </a:avLst>
          </a:prstGeom>
          <a:solidFill>
            <a:srgbClr val="CDAA56"/>
          </a:solidFill>
          <a:ln w="9525">
            <a:solidFill>
              <a:srgbClr val="CDAA56"/>
            </a:solidFill>
            <a:prstDash val="solid"/>
          </a:ln>
        </p:spPr>
        <p:txBody>
          <a:bodyPr anchor="ctr"/>
          <a:lstStyle/>
          <a:p>
            <a:pPr algn="l">
              <a:buNone/>
              <a:defRPr sz="1800" b="1">
                <a:solidFill>
                  <a:srgbClr val="FFFFFF"/>
                </a:solidFill>
              </a:defRPr>
            </a:pPr>
            <a:r>
              <a:rPr sz="1800" b="1">
                <a:solidFill>
                  <a:srgbClr val="FFFFFF"/>
                </a:solidFill>
              </a:rPr>
              <a:t>影響範圍｜4張表</a:t>
            </a:r>
          </a:p>
        </p:txBody>
      </p:sp>
      <p:graphicFrame>
        <p:nvGraphicFramePr>
          <p:cNvPr id="20" name="原住民身分定義適用表冊"/>
          <p:cNvGraphicFramePr/>
          <p:nvPr>
            <p:extLst>
              <p:ext uri="{D42A27DB-BD31-4B8C-83A1-F6EECF244321}">
                <p14:modId xmlns:p14="http://schemas.microsoft.com/office/powerpoint/2010/main" val="1216783938"/>
              </p:ext>
            </p:extLst>
          </p:nvPr>
        </p:nvGraphicFramePr>
        <p:xfrm>
          <a:off x="476250" y="2219997"/>
          <a:ext cx="5238750" cy="3781414"/>
        </p:xfrm>
        <a:graphic>
          <a:graphicData uri="http://schemas.openxmlformats.org/drawingml/2006/table">
            <a:tbl>
              <a:tblPr/>
              <a:tblGrid>
                <a:gridCol w="1066800">
                  <a:extLst>
                    <a:ext uri="{9D8B030D-6E8A-4147-A177-3AD203B41FA5}">
                      <a16:colId xmlns:a16="http://schemas.microsoft.com/office/drawing/2014/main" val="20000"/>
                    </a:ext>
                  </a:extLst>
                </a:gridCol>
                <a:gridCol w="4171950">
                  <a:extLst>
                    <a:ext uri="{9D8B030D-6E8A-4147-A177-3AD203B41FA5}">
                      <a16:colId xmlns:a16="http://schemas.microsoft.com/office/drawing/2014/main" val="20001"/>
                    </a:ext>
                  </a:extLst>
                </a:gridCol>
              </a:tblGrid>
              <a:tr h="811829">
                <a:tc>
                  <a:txBody>
                    <a:bodyPr/>
                    <a:lstStyle/>
                    <a:p>
                      <a:pPr algn="ctr">
                        <a:buNone/>
                      </a:pPr>
                      <a:r>
                        <a:rPr sz="2000" b="1">
                          <a:solidFill>
                            <a:srgbClr val="5D4B28"/>
                          </a:solidFill>
                        </a:rPr>
                        <a:t>表1-1</a:t>
                      </a:r>
                    </a:p>
                  </a:txBody>
                  <a:tcPr marL="95250" marR="95250" marT="38100" marB="38100" anchor="ctr">
                    <a:solidFill>
                      <a:srgbClr val="F7EEDB"/>
                    </a:solidFill>
                  </a:tcPr>
                </a:tc>
                <a:tc>
                  <a:txBody>
                    <a:bodyPr/>
                    <a:lstStyle/>
                    <a:p>
                      <a:pPr algn="l">
                        <a:buNone/>
                      </a:pPr>
                      <a:r>
                        <a:rPr sz="2000" b="0" dirty="0" err="1">
                          <a:solidFill>
                            <a:srgbClr val="4A4A48"/>
                          </a:solidFill>
                        </a:rPr>
                        <a:t>教師基本資料表</a:t>
                      </a:r>
                      <a:endParaRPr sz="2000" b="0" dirty="0">
                        <a:solidFill>
                          <a:srgbClr val="4A4A48"/>
                        </a:solidFill>
                      </a:endParaRPr>
                    </a:p>
                  </a:txBody>
                  <a:tcPr marL="95250" marR="95250" marT="38100" marB="38100" anchor="ctr">
                    <a:solidFill>
                      <a:srgbClr val="F7EEDB"/>
                    </a:solidFill>
                  </a:tcPr>
                </a:tc>
                <a:extLst>
                  <a:ext uri="{0D108BD9-81ED-4DB2-BD59-A6C34878D82A}">
                    <a16:rowId xmlns:a16="http://schemas.microsoft.com/office/drawing/2014/main" val="10000"/>
                  </a:ext>
                </a:extLst>
              </a:tr>
              <a:tr h="811829">
                <a:tc>
                  <a:txBody>
                    <a:bodyPr/>
                    <a:lstStyle/>
                    <a:p>
                      <a:pPr algn="ctr">
                        <a:buNone/>
                      </a:pPr>
                      <a:r>
                        <a:rPr sz="2000" b="1">
                          <a:solidFill>
                            <a:srgbClr val="5D4B28"/>
                          </a:solidFill>
                        </a:rPr>
                        <a:t>表2-2</a:t>
                      </a:r>
                    </a:p>
                  </a:txBody>
                  <a:tcPr marL="95250" marR="95250" marT="38100" marB="38100" anchor="ctr">
                    <a:solidFill>
                      <a:srgbClr val="FFFFFF"/>
                    </a:solidFill>
                  </a:tcPr>
                </a:tc>
                <a:tc>
                  <a:txBody>
                    <a:bodyPr/>
                    <a:lstStyle/>
                    <a:p>
                      <a:pPr algn="l">
                        <a:buNone/>
                      </a:pPr>
                      <a:r>
                        <a:rPr sz="2000" b="0">
                          <a:solidFill>
                            <a:srgbClr val="4A4A48"/>
                          </a:solidFill>
                        </a:rPr>
                        <a:t>新生身分資料表</a:t>
                      </a:r>
                    </a:p>
                  </a:txBody>
                  <a:tcPr marL="95250" marR="95250" marT="38100" marB="38100" anchor="ctr">
                    <a:solidFill>
                      <a:srgbClr val="FFFFFF"/>
                    </a:solidFill>
                  </a:tcPr>
                </a:tc>
                <a:extLst>
                  <a:ext uri="{0D108BD9-81ED-4DB2-BD59-A6C34878D82A}">
                    <a16:rowId xmlns:a16="http://schemas.microsoft.com/office/drawing/2014/main" val="10001"/>
                  </a:ext>
                </a:extLst>
              </a:tr>
              <a:tr h="1004104">
                <a:tc>
                  <a:txBody>
                    <a:bodyPr/>
                    <a:lstStyle/>
                    <a:p>
                      <a:pPr algn="ctr">
                        <a:buNone/>
                      </a:pPr>
                      <a:r>
                        <a:rPr sz="2000" b="1">
                          <a:solidFill>
                            <a:srgbClr val="5D4B28"/>
                          </a:solidFill>
                        </a:rPr>
                        <a:t>表4-2-1</a:t>
                      </a:r>
                    </a:p>
                  </a:txBody>
                  <a:tcPr marL="95250" marR="95250" marT="38100" marB="38100" anchor="ctr">
                    <a:solidFill>
                      <a:srgbClr val="F7EEDB"/>
                    </a:solidFill>
                  </a:tcPr>
                </a:tc>
                <a:tc>
                  <a:txBody>
                    <a:bodyPr/>
                    <a:lstStyle/>
                    <a:p>
                      <a:pPr algn="l">
                        <a:buNone/>
                      </a:pPr>
                      <a:r>
                        <a:rPr sz="2000" b="0">
                          <a:solidFill>
                            <a:srgbClr val="4A4A48"/>
                          </a:solidFill>
                        </a:rPr>
                        <a:t>原住民學生各年級</a:t>
                      </a:r>
                    </a:p>
                    <a:p>
                      <a:pPr algn="l">
                        <a:buNone/>
                      </a:pPr>
                      <a:r>
                        <a:rPr sz="2000" b="0">
                          <a:solidFill>
                            <a:srgbClr val="4A4A48"/>
                          </a:solidFill>
                        </a:rPr>
                        <a:t>實際在學學生人數</a:t>
                      </a:r>
                    </a:p>
                  </a:txBody>
                  <a:tcPr marL="95250" marR="95250" marT="38100" marB="38100" anchor="ctr">
                    <a:solidFill>
                      <a:srgbClr val="F7EEDB"/>
                    </a:solidFill>
                  </a:tcPr>
                </a:tc>
                <a:extLst>
                  <a:ext uri="{0D108BD9-81ED-4DB2-BD59-A6C34878D82A}">
                    <a16:rowId xmlns:a16="http://schemas.microsoft.com/office/drawing/2014/main" val="10002"/>
                  </a:ext>
                </a:extLst>
              </a:tr>
              <a:tr h="1153652">
                <a:tc>
                  <a:txBody>
                    <a:bodyPr/>
                    <a:lstStyle/>
                    <a:p>
                      <a:pPr algn="ctr">
                        <a:buNone/>
                      </a:pPr>
                      <a:r>
                        <a:rPr sz="2000" b="1">
                          <a:solidFill>
                            <a:srgbClr val="5D4B28"/>
                          </a:solidFill>
                        </a:rPr>
                        <a:t>表13-9</a:t>
                      </a:r>
                    </a:p>
                  </a:txBody>
                  <a:tcPr marL="95250" marR="95250" marT="38100" marB="38100" anchor="ctr">
                    <a:solidFill>
                      <a:srgbClr val="FFFFFF"/>
                    </a:solidFill>
                  </a:tcPr>
                </a:tc>
                <a:tc>
                  <a:txBody>
                    <a:bodyPr/>
                    <a:lstStyle/>
                    <a:p>
                      <a:pPr algn="l">
                        <a:buNone/>
                      </a:pPr>
                      <a:r>
                        <a:rPr sz="2000" b="0" dirty="0" err="1">
                          <a:solidFill>
                            <a:srgbClr val="4A4A48"/>
                          </a:solidFill>
                        </a:rPr>
                        <a:t>校長、一級行政主管、學術主管</a:t>
                      </a:r>
                      <a:endParaRPr sz="2000" b="0" dirty="0">
                        <a:solidFill>
                          <a:srgbClr val="4A4A48"/>
                        </a:solidFill>
                      </a:endParaRPr>
                    </a:p>
                    <a:p>
                      <a:pPr algn="l">
                        <a:buNone/>
                      </a:pPr>
                      <a:r>
                        <a:rPr sz="2000" b="0" dirty="0" err="1">
                          <a:solidFill>
                            <a:srgbClr val="4A4A48"/>
                          </a:solidFill>
                        </a:rPr>
                        <a:t>及各類中心主管明細資料表</a:t>
                      </a:r>
                      <a:endParaRPr sz="2000" b="0" dirty="0">
                        <a:solidFill>
                          <a:srgbClr val="4A4A48"/>
                        </a:solidFill>
                      </a:endParaRPr>
                    </a:p>
                  </a:txBody>
                  <a:tcPr marL="95250" marR="95250" marT="38100" marB="38100" anchor="ctr">
                    <a:solidFill>
                      <a:srgbClr val="FFFFFF"/>
                    </a:solidFill>
                  </a:tcPr>
                </a:tc>
                <a:extLst>
                  <a:ext uri="{0D108BD9-81ED-4DB2-BD59-A6C34878D82A}">
                    <a16:rowId xmlns:a16="http://schemas.microsoft.com/office/drawing/2014/main" val="10003"/>
                  </a:ext>
                </a:extLst>
              </a:tr>
            </a:tbl>
          </a:graphicData>
        </a:graphic>
      </p:graphicFrame>
      <p:sp>
        <p:nvSpPr>
          <p:cNvPr id="10" name="填報判斷標題">
            <a:extLst>
              <a:ext uri="{FF2B5EF4-FFF2-40B4-BE49-F238E27FC236}">
                <a16:creationId xmlns:a16="http://schemas.microsoft.com/office/drawing/2014/main" id="{DE9415D3-965E-4C6A-9622-3B85F0507845}"/>
              </a:ext>
            </a:extLst>
          </p:cNvPr>
          <p:cNvSpPr>
            <a:spLocks noGrp="1"/>
          </p:cNvSpPr>
          <p:nvPr/>
        </p:nvSpPr>
        <p:spPr>
          <a:xfrm>
            <a:off x="6000750" y="1724697"/>
            <a:ext cx="5715000" cy="495300"/>
          </a:xfrm>
          <a:prstGeom prst="roundRect">
            <a:avLst>
              <a:gd name="adj" fmla="val 15385"/>
            </a:avLst>
          </a:prstGeom>
          <a:solidFill>
            <a:srgbClr val="789879"/>
          </a:solidFill>
          <a:ln w="9525">
            <a:solidFill>
              <a:srgbClr val="789879"/>
            </a:solidFill>
            <a:prstDash val="solid"/>
          </a:ln>
        </p:spPr>
        <p:txBody>
          <a:bodyPr anchor="ctr"/>
          <a:lstStyle/>
          <a:p>
            <a:pPr algn="l">
              <a:buNone/>
              <a:defRPr sz="1800" b="1">
                <a:solidFill>
                  <a:srgbClr val="FFFFFF"/>
                </a:solidFill>
              </a:defRPr>
            </a:pPr>
            <a:r>
              <a:rPr sz="1800" b="1" dirty="0" err="1">
                <a:solidFill>
                  <a:srgbClr val="FFFFFF"/>
                </a:solidFill>
              </a:rPr>
              <a:t>填報判斷｜依序確認三件事</a:t>
            </a:r>
            <a:endParaRPr sz="1800" b="1" dirty="0">
              <a:solidFill>
                <a:srgbClr val="FFFFFF"/>
              </a:solidFill>
            </a:endParaRPr>
          </a:p>
        </p:txBody>
      </p:sp>
      <p:sp>
        <p:nvSpPr>
          <p:cNvPr id="14" name="填報順序提醒">
            <a:extLst>
              <a:ext uri="{FF2B5EF4-FFF2-40B4-BE49-F238E27FC236}">
                <a16:creationId xmlns:a16="http://schemas.microsoft.com/office/drawing/2014/main" id="{46ED3E5D-B9F8-419E-8903-41BB4C948781}"/>
              </a:ext>
            </a:extLst>
          </p:cNvPr>
          <p:cNvSpPr>
            <a:spLocks noGrp="1"/>
          </p:cNvSpPr>
          <p:nvPr/>
        </p:nvSpPr>
        <p:spPr>
          <a:xfrm>
            <a:off x="476250" y="6153150"/>
            <a:ext cx="11239500" cy="476250"/>
          </a:xfrm>
          <a:prstGeom prst="roundRect">
            <a:avLst>
              <a:gd name="adj" fmla="val 16000"/>
            </a:avLst>
          </a:prstGeom>
          <a:solidFill>
            <a:srgbClr val="F3F0EA"/>
          </a:solidFill>
          <a:ln w="9525">
            <a:solidFill>
              <a:srgbClr val="B9B4AA"/>
            </a:solidFill>
            <a:prstDash val="solid"/>
          </a:ln>
        </p:spPr>
        <p:txBody>
          <a:bodyPr anchor="ctr"/>
          <a:lstStyle/>
          <a:p>
            <a:pPr algn="ctr">
              <a:buNone/>
              <a:defRPr sz="1575">
                <a:solidFill>
                  <a:srgbClr val="4A4A48"/>
                </a:solidFill>
              </a:defRPr>
            </a:pPr>
            <a:r>
              <a:rPr sz="1575">
                <a:solidFill>
                  <a:srgbClr val="4A4A48"/>
                </a:solidFill>
              </a:rPr>
              <a:t>先確認身分法源，再依戶籍證明填報族籍別；</a:t>
            </a:r>
            <a:r>
              <a:rPr sz="1575" b="1">
                <a:solidFill>
                  <a:srgbClr val="A23E2A"/>
                </a:solidFill>
              </a:rPr>
              <a:t>平埔原住民族群不可使用「尚未申報」</a:t>
            </a:r>
            <a:r>
              <a:rPr sz="1575">
                <a:solidFill>
                  <a:srgbClr val="4A4A48"/>
                </a:solidFill>
              </a:rPr>
              <a:t>。</a:t>
            </a:r>
          </a:p>
        </p:txBody>
      </p:sp>
      <p:sp>
        <p:nvSpPr>
          <p:cNvPr id="5" name="文字版面配置區 4">
            <a:extLst>
              <a:ext uri="{FF2B5EF4-FFF2-40B4-BE49-F238E27FC236}">
                <a16:creationId xmlns:a16="http://schemas.microsoft.com/office/drawing/2014/main" id="{C829B8FE-3E5C-472E-B23B-7D4AF80B2D8C}"/>
              </a:ext>
            </a:extLst>
          </p:cNvPr>
          <p:cNvSpPr>
            <a:spLocks noGrp="1"/>
          </p:cNvSpPr>
          <p:nvPr>
            <p:ph type="body" idx="15"/>
          </p:nvPr>
        </p:nvSpPr>
        <p:spPr/>
        <p:txBody>
          <a:bodyPr/>
          <a:lstStyle/>
          <a:p>
            <a:r>
              <a:t>14</a:t>
            </a:r>
          </a:p>
        </p:txBody>
      </p:sp>
      <p:sp>
        <p:nvSpPr>
          <p:cNvPr id="6" name="矩形: 圓角 5">
            <a:extLst>
              <a:ext uri="{FF2B5EF4-FFF2-40B4-BE49-F238E27FC236}">
                <a16:creationId xmlns:a16="http://schemas.microsoft.com/office/drawing/2014/main" id="{87680CA3-4D3A-42B4-A798-5FD815C212E2}"/>
              </a:ext>
            </a:extLst>
          </p:cNvPr>
          <p:cNvSpPr/>
          <p:nvPr/>
        </p:nvSpPr>
        <p:spPr>
          <a:xfrm>
            <a:off x="6000750" y="4957411"/>
            <a:ext cx="5715000" cy="1044000"/>
          </a:xfrm>
          <a:prstGeom prst="roundRect">
            <a:avLst>
              <a:gd name="adj" fmla="val 8758"/>
            </a:avLst>
          </a:prstGeom>
          <a:solidFill>
            <a:srgbClr val="F7E9E4"/>
          </a:solidFill>
          <a:ln>
            <a:solidFill>
              <a:srgbClr val="AB50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b="1" dirty="0">
                <a:solidFill>
                  <a:srgbClr val="AB503E"/>
                </a:solidFill>
              </a:rPr>
              <a:t>3</a:t>
            </a:r>
            <a:r>
              <a:rPr lang="zh-TW" altLang="en-US" b="1" dirty="0">
                <a:solidFill>
                  <a:srgbClr val="AB503E"/>
                </a:solidFill>
              </a:rPr>
              <a:t>｜選項限制</a:t>
            </a:r>
          </a:p>
          <a:p>
            <a:r>
              <a:rPr lang="zh-TW" altLang="en-US" dirty="0">
                <a:solidFill>
                  <a:schemeClr val="tx1"/>
                </a:solidFill>
              </a:rPr>
              <a:t>平埔原住民族群族籍別</a:t>
            </a:r>
            <a:r>
              <a:rPr lang="zh-TW" altLang="en-US" b="1" dirty="0">
                <a:solidFill>
                  <a:srgbClr val="AB503E"/>
                </a:solidFill>
              </a:rPr>
              <a:t>不得填「尚未申報」</a:t>
            </a:r>
          </a:p>
        </p:txBody>
      </p:sp>
      <p:sp>
        <p:nvSpPr>
          <p:cNvPr id="19" name="矩形: 圓角 18">
            <a:extLst>
              <a:ext uri="{FF2B5EF4-FFF2-40B4-BE49-F238E27FC236}">
                <a16:creationId xmlns:a16="http://schemas.microsoft.com/office/drawing/2014/main" id="{A4904D74-97C4-4417-B8ED-4D730F0F471E}"/>
              </a:ext>
            </a:extLst>
          </p:cNvPr>
          <p:cNvSpPr/>
          <p:nvPr/>
        </p:nvSpPr>
        <p:spPr>
          <a:xfrm>
            <a:off x="6000750" y="3693472"/>
            <a:ext cx="5715000" cy="1065600"/>
          </a:xfrm>
          <a:prstGeom prst="roundRect">
            <a:avLst>
              <a:gd name="adj" fmla="val 9887"/>
            </a:avLst>
          </a:prstGeom>
          <a:solidFill>
            <a:srgbClr val="F7EEDB"/>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b="1" dirty="0">
                <a:solidFill>
                  <a:schemeClr val="accent6">
                    <a:lumMod val="50000"/>
                  </a:schemeClr>
                </a:solidFill>
              </a:rPr>
              <a:t>2</a:t>
            </a:r>
            <a:r>
              <a:rPr lang="zh-TW" altLang="en-US" b="1" dirty="0">
                <a:solidFill>
                  <a:schemeClr val="accent6">
                    <a:lumMod val="50000"/>
                  </a:schemeClr>
                </a:solidFill>
              </a:rPr>
              <a:t>｜族籍填報</a:t>
            </a:r>
          </a:p>
          <a:p>
            <a:r>
              <a:rPr lang="zh-TW" altLang="en-US" dirty="0">
                <a:solidFill>
                  <a:schemeClr val="tx1"/>
                </a:solidFill>
              </a:rPr>
              <a:t>依行政院核定之族籍別，並以戶籍相關證明為依據</a:t>
            </a:r>
          </a:p>
        </p:txBody>
      </p:sp>
      <p:sp>
        <p:nvSpPr>
          <p:cNvPr id="21" name="矩形: 圓角 20">
            <a:extLst>
              <a:ext uri="{FF2B5EF4-FFF2-40B4-BE49-F238E27FC236}">
                <a16:creationId xmlns:a16="http://schemas.microsoft.com/office/drawing/2014/main" id="{B8611DB1-D16E-41D2-A910-BB967068010D}"/>
              </a:ext>
            </a:extLst>
          </p:cNvPr>
          <p:cNvSpPr/>
          <p:nvPr/>
        </p:nvSpPr>
        <p:spPr>
          <a:xfrm>
            <a:off x="6000750" y="2433791"/>
            <a:ext cx="5715000" cy="1044000"/>
          </a:xfrm>
          <a:prstGeom prst="roundRect">
            <a:avLst>
              <a:gd name="adj" fmla="val 7627"/>
            </a:avLst>
          </a:prstGeom>
          <a:solidFill>
            <a:srgbClr val="EEF4EC"/>
          </a:solidFill>
          <a:ln/>
        </p:spPr>
        <p:style>
          <a:lnRef idx="2">
            <a:schemeClr val="accent1"/>
          </a:lnRef>
          <a:fillRef idx="1">
            <a:schemeClr val="lt1"/>
          </a:fillRef>
          <a:effectRef idx="0">
            <a:schemeClr val="accent1"/>
          </a:effectRef>
          <a:fontRef idx="minor">
            <a:schemeClr val="dk1"/>
          </a:fontRef>
        </p:style>
        <p:txBody>
          <a:bodyPr rtlCol="0" anchor="ctr"/>
          <a:lstStyle/>
          <a:p>
            <a:r>
              <a:rPr lang="en-US" altLang="zh-TW" b="1" dirty="0">
                <a:solidFill>
                  <a:srgbClr val="285443"/>
                </a:solidFill>
              </a:rPr>
              <a:t>1</a:t>
            </a:r>
            <a:r>
              <a:rPr lang="zh-TW" altLang="en-US" b="1" dirty="0">
                <a:solidFill>
                  <a:srgbClr val="285443"/>
                </a:solidFill>
              </a:rPr>
              <a:t>｜身分認定</a:t>
            </a:r>
          </a:p>
          <a:p>
            <a:r>
              <a:rPr lang="zh-TW" altLang="en-US" dirty="0">
                <a:solidFill>
                  <a:schemeClr val="tx1"/>
                </a:solidFill>
              </a:rPr>
              <a:t>符合</a:t>
            </a:r>
            <a:r>
              <a:rPr lang="en-US" altLang="zh-TW" dirty="0">
                <a:solidFill>
                  <a:schemeClr val="tx1"/>
                </a:solidFill>
              </a:rPr>
              <a:t>《</a:t>
            </a:r>
            <a:r>
              <a:rPr lang="zh-TW" altLang="en-US" dirty="0">
                <a:solidFill>
                  <a:schemeClr val="tx1"/>
                </a:solidFill>
              </a:rPr>
              <a:t>原住民身分法</a:t>
            </a:r>
            <a:r>
              <a:rPr lang="en-US" altLang="zh-TW" dirty="0">
                <a:solidFill>
                  <a:schemeClr val="tx1"/>
                </a:solidFill>
              </a:rPr>
              <a:t>》</a:t>
            </a:r>
            <a:r>
              <a:rPr lang="zh-TW" altLang="en-US" dirty="0">
                <a:solidFill>
                  <a:schemeClr val="tx1"/>
                </a:solidFill>
              </a:rPr>
              <a:t>或</a:t>
            </a:r>
            <a:r>
              <a:rPr lang="en-US" altLang="zh-TW" dirty="0">
                <a:solidFill>
                  <a:schemeClr val="tx1"/>
                </a:solidFill>
              </a:rPr>
              <a:t>《</a:t>
            </a:r>
            <a:r>
              <a:rPr lang="zh-TW" altLang="en-US" dirty="0">
                <a:solidFill>
                  <a:schemeClr val="tx1"/>
                </a:solidFill>
              </a:rPr>
              <a:t>平埔原住民族群身分法</a:t>
            </a:r>
            <a:r>
              <a:rPr lang="en-US" altLang="zh-TW" dirty="0">
                <a:solidFill>
                  <a:schemeClr val="tx1"/>
                </a:solidFill>
              </a:rPr>
              <a:t>》</a:t>
            </a:r>
            <a:r>
              <a:rPr lang="zh-TW" altLang="en-US" dirty="0">
                <a:solidFill>
                  <a:schemeClr val="tx1"/>
                </a:solidFill>
              </a:rPr>
              <a:t>規定</a:t>
            </a:r>
          </a:p>
        </p:txBody>
      </p:sp>
    </p:spTree>
    <p:extLst>
      <p:ext uri="{BB962C8B-B14F-4D97-AF65-F5344CB8AC3E}">
        <p14:creationId xmlns:p14="http://schemas.microsoft.com/office/powerpoint/2010/main" val="39225514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投影片編號版面配置區 22">
            <a:extLst>
              <a:ext uri="{FF2B5EF4-FFF2-40B4-BE49-F238E27FC236}">
                <a16:creationId xmlns:a16="http://schemas.microsoft.com/office/drawing/2014/main" id="{15F35713-A500-4F35-AAEE-D51D9649A868}"/>
              </a:ext>
            </a:extLst>
          </p:cNvPr>
          <p:cNvSpPr>
            <a:spLocks noGrp="1"/>
          </p:cNvSpPr>
          <p:nvPr>
            <p:ph type="sldNum" idx="12"/>
          </p:nvPr>
        </p:nvSpPr>
        <p:spPr/>
        <p:txBody>
          <a:bodyPr/>
          <a:lstStyle/>
          <a:p>
            <a:fld id="{8D334276-4C85-190E-BA41-5CA1CBB04E4E}" type="slidenum">
              <a:t>36</a:t>
            </a:fld>
            <a:endParaRPr/>
          </a:p>
        </p:txBody>
      </p:sp>
      <p:sp>
        <p:nvSpPr>
          <p:cNvPr id="3" name="文字方塊 2">
            <a:extLst>
              <a:ext uri="{FF2B5EF4-FFF2-40B4-BE49-F238E27FC236}">
                <a16:creationId xmlns:a16="http://schemas.microsoft.com/office/drawing/2014/main" id="{F6B73B35-39A2-41C4-94CD-211CACE498D5}"/>
              </a:ext>
            </a:extLst>
          </p:cNvPr>
          <p:cNvSpPr>
            <a:spLocks noGrp="1"/>
          </p:cNvSpPr>
          <p:nvPr/>
        </p:nvSpPr>
        <p:spPr>
          <a:xfrm>
            <a:off x="4237181" y="290946"/>
            <a:ext cx="6319982" cy="6061724"/>
          </a:xfrm>
          <a:prstGeom prst="rect">
            <a:avLst/>
          </a:prstGeom>
          <a:noFill/>
        </p:spPr>
        <p:txBody>
          <a:bodyPr wrap="square">
            <a:spAutoFit/>
          </a:bodyPr>
          <a:lstStyle/>
          <a:p>
            <a:pPr marL="742950" indent="-742950">
              <a:lnSpc>
                <a:spcPct val="150000"/>
              </a:lnSpc>
              <a:buFont typeface="+mj-lt"/>
              <a:buAutoNum type="arabicParenR"/>
            </a:pPr>
            <a:r>
              <a:rPr sz="4400" b="1">
                <a:solidFill>
                  <a:srgbClr val="E7E6E6"/>
                </a:solidFill>
              </a:rPr>
              <a:t>本期填報表冊</a:t>
            </a:r>
          </a:p>
          <a:p>
            <a:pPr marL="742950" indent="-742950">
              <a:lnSpc>
                <a:spcPct val="150000"/>
              </a:lnSpc>
              <a:buFont typeface="+mj-lt"/>
              <a:buAutoNum type="arabicParenR"/>
            </a:pPr>
            <a:r>
              <a:rPr sz="4400" b="1">
                <a:solidFill>
                  <a:srgbClr val="E7E6E6"/>
                </a:solidFill>
              </a:rPr>
              <a:t>表冊異動</a:t>
            </a:r>
          </a:p>
          <a:p>
            <a:pPr marL="742950" indent="-742950">
              <a:lnSpc>
                <a:spcPct val="150000"/>
              </a:lnSpc>
              <a:buFont typeface="+mj-lt"/>
              <a:buAutoNum type="arabicParenR"/>
            </a:pPr>
            <a:r>
              <a:rPr sz="4400" b="1">
                <a:solidFill>
                  <a:srgbClr val="444444"/>
                </a:solidFill>
              </a:rPr>
              <a:t>下期表冊異動預告</a:t>
            </a:r>
          </a:p>
          <a:p>
            <a:pPr marL="742950" indent="-742950">
              <a:lnSpc>
                <a:spcPct val="150000"/>
              </a:lnSpc>
              <a:buFont typeface="+mj-lt"/>
              <a:buAutoNum type="arabicParenR"/>
            </a:pPr>
            <a:r>
              <a:rPr sz="4400" b="1">
                <a:solidFill>
                  <a:srgbClr val="E7E6E6"/>
                </a:solidFill>
              </a:rPr>
              <a:t>作業期程</a:t>
            </a:r>
          </a:p>
          <a:p>
            <a:pPr marL="742950" indent="-742950">
              <a:lnSpc>
                <a:spcPct val="150000"/>
              </a:lnSpc>
              <a:buFont typeface="+mj-lt"/>
              <a:buAutoNum type="arabicParenR"/>
            </a:pPr>
            <a:r>
              <a:rPr sz="4400" b="1">
                <a:solidFill>
                  <a:srgbClr val="E7E6E6"/>
                </a:solidFill>
              </a:rPr>
              <a:t>重要事項宣導</a:t>
            </a:r>
          </a:p>
          <a:p>
            <a:pPr marL="742950" indent="-742950">
              <a:lnSpc>
                <a:spcPct val="150000"/>
              </a:lnSpc>
              <a:buFont typeface="+mj-lt"/>
              <a:buAutoNum type="arabicParenR"/>
            </a:pPr>
            <a:r>
              <a:rPr sz="4400" b="1">
                <a:solidFill>
                  <a:srgbClr val="E7E6E6"/>
                </a:solidFill>
              </a:rPr>
              <a:t>會後支援資訊</a:t>
            </a:r>
          </a:p>
        </p:txBody>
      </p:sp>
    </p:spTree>
    <p:extLst>
      <p:ext uri="{BB962C8B-B14F-4D97-AF65-F5344CB8AC3E}">
        <p14:creationId xmlns:p14="http://schemas.microsoft.com/office/powerpoint/2010/main" val="20166119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45F8496A-EBF6-421B-96DD-9C471F61E60D}"/>
              </a:ext>
            </a:extLst>
          </p:cNvPr>
          <p:cNvSpPr>
            <a:spLocks noGrp="1"/>
          </p:cNvSpPr>
          <p:nvPr>
            <p:ph type="title"/>
          </p:nvPr>
        </p:nvSpPr>
        <p:spPr/>
        <p:txBody>
          <a:bodyPr/>
          <a:lstStyle/>
          <a:p>
            <a:pPr>
              <a:buNone/>
              <a:defRPr sz="2850" b="1">
                <a:solidFill>
                  <a:srgbClr val="FFFFFF"/>
                </a:solidFill>
              </a:defRPr>
            </a:pPr>
            <a:r>
              <a:rPr sz="2850" b="1">
                <a:solidFill>
                  <a:srgbClr val="FFFFFF"/>
                </a:solidFill>
              </a:rPr>
              <a:t>下期預告｜表4-18、表4-19將納入平埔原住民族群</a:t>
            </a:r>
          </a:p>
        </p:txBody>
      </p:sp>
      <p:sp>
        <p:nvSpPr>
          <p:cNvPr id="3" name="投影片編號版面配置區 2">
            <a:extLst>
              <a:ext uri="{FF2B5EF4-FFF2-40B4-BE49-F238E27FC236}">
                <a16:creationId xmlns:a16="http://schemas.microsoft.com/office/drawing/2014/main" id="{54B7FA19-96D4-4CA2-9A1B-CEA0E8D0CBBB}"/>
              </a:ext>
            </a:extLst>
          </p:cNvPr>
          <p:cNvSpPr>
            <a:spLocks noGrp="1"/>
          </p:cNvSpPr>
          <p:nvPr>
            <p:ph type="sldNum" idx="12"/>
          </p:nvPr>
        </p:nvSpPr>
        <p:spPr/>
        <p:txBody>
          <a:bodyPr/>
          <a:lstStyle/>
          <a:p>
            <a:fld id="{855A7F00-3259-A23D-D734-A322A9F9DD63}" type="slidenum">
              <a:t>37</a:t>
            </a:fld>
            <a:endParaRPr/>
          </a:p>
        </p:txBody>
      </p:sp>
      <p:sp>
        <p:nvSpPr>
          <p:cNvPr id="7" name="下期預告定位">
            <a:extLst>
              <a:ext uri="{FF2B5EF4-FFF2-40B4-BE49-F238E27FC236}">
                <a16:creationId xmlns:a16="http://schemas.microsoft.com/office/drawing/2014/main" id="{53307D3A-D6F3-4E19-B5FD-5E54EBE387EB}"/>
              </a:ext>
            </a:extLst>
          </p:cNvPr>
          <p:cNvSpPr>
            <a:spLocks noGrp="1"/>
          </p:cNvSpPr>
          <p:nvPr/>
        </p:nvSpPr>
        <p:spPr>
          <a:xfrm>
            <a:off x="476250" y="1162050"/>
            <a:ext cx="11239500" cy="590550"/>
          </a:xfrm>
          <a:prstGeom prst="roundRect">
            <a:avLst>
              <a:gd name="adj" fmla="val 12903"/>
            </a:avLst>
          </a:prstGeom>
          <a:solidFill>
            <a:srgbClr val="CDAA56"/>
          </a:solidFill>
          <a:ln w="9525">
            <a:solidFill>
              <a:srgbClr val="CDAA56"/>
            </a:solidFill>
            <a:prstDash val="solid"/>
          </a:ln>
        </p:spPr>
        <p:txBody>
          <a:bodyPr anchor="ctr"/>
          <a:lstStyle/>
          <a:p>
            <a:pPr algn="ctr">
              <a:buNone/>
              <a:defRPr sz="1800" b="1">
                <a:solidFill>
                  <a:srgbClr val="FFFFFF"/>
                </a:solidFill>
              </a:defRPr>
            </a:pPr>
            <a:r>
              <a:rPr sz="1800" b="1">
                <a:solidFill>
                  <a:srgbClr val="FFFFFF"/>
                </a:solidFill>
              </a:rPr>
              <a:t>預告，非本期異動｜本期表4-18、表4-19不受此項調整影響</a:t>
            </a:r>
          </a:p>
        </p:txBody>
      </p:sp>
      <p:sp>
        <p:nvSpPr>
          <p:cNvPr id="8" name="下期適用表冊標題">
            <a:extLst>
              <a:ext uri="{FF2B5EF4-FFF2-40B4-BE49-F238E27FC236}">
                <a16:creationId xmlns:a16="http://schemas.microsoft.com/office/drawing/2014/main" id="{3800208B-A729-4DD2-878F-8C0C285EB462}"/>
              </a:ext>
            </a:extLst>
          </p:cNvPr>
          <p:cNvSpPr>
            <a:spLocks noGrp="1"/>
          </p:cNvSpPr>
          <p:nvPr/>
        </p:nvSpPr>
        <p:spPr>
          <a:xfrm>
            <a:off x="476250" y="2019300"/>
            <a:ext cx="4476750" cy="514350"/>
          </a:xfrm>
          <a:prstGeom prst="roundRect">
            <a:avLst>
              <a:gd name="adj" fmla="val 14815"/>
            </a:avLst>
          </a:prstGeom>
          <a:solidFill>
            <a:srgbClr val="789879"/>
          </a:solidFill>
          <a:ln w="9525">
            <a:solidFill>
              <a:srgbClr val="789879"/>
            </a:solidFill>
            <a:prstDash val="solid"/>
          </a:ln>
        </p:spPr>
        <p:txBody>
          <a:bodyPr anchor="ctr"/>
          <a:lstStyle/>
          <a:p>
            <a:pPr algn="l">
              <a:buNone/>
              <a:defRPr sz="1800" b="1">
                <a:solidFill>
                  <a:srgbClr val="FFFFFF"/>
                </a:solidFill>
              </a:defRPr>
            </a:pPr>
            <a:r>
              <a:rPr sz="1800" b="1">
                <a:solidFill>
                  <a:srgbClr val="FFFFFF"/>
                </a:solidFill>
              </a:rPr>
              <a:t>下期適用表冊｜2張表</a:t>
            </a:r>
          </a:p>
        </p:txBody>
      </p:sp>
      <p:graphicFrame>
        <p:nvGraphicFramePr>
          <p:cNvPr id="20" name="下期原住民身分定義適用表冊"/>
          <p:cNvGraphicFramePr/>
          <p:nvPr>
            <p:extLst>
              <p:ext uri="{D42A27DB-BD31-4B8C-83A1-F6EECF244321}">
                <p14:modId xmlns:p14="http://schemas.microsoft.com/office/powerpoint/2010/main" val="828230376"/>
              </p:ext>
            </p:extLst>
          </p:nvPr>
        </p:nvGraphicFramePr>
        <p:xfrm>
          <a:off x="476250" y="2543175"/>
          <a:ext cx="4476750" cy="2266950"/>
        </p:xfrm>
        <a:graphic>
          <a:graphicData uri="http://schemas.openxmlformats.org/drawingml/2006/table">
            <a:tbl>
              <a:tblPr/>
              <a:tblGrid>
                <a:gridCol w="1243368">
                  <a:extLst>
                    <a:ext uri="{9D8B030D-6E8A-4147-A177-3AD203B41FA5}">
                      <a16:colId xmlns:a16="http://schemas.microsoft.com/office/drawing/2014/main" val="20000"/>
                    </a:ext>
                  </a:extLst>
                </a:gridCol>
                <a:gridCol w="3233382">
                  <a:extLst>
                    <a:ext uri="{9D8B030D-6E8A-4147-A177-3AD203B41FA5}">
                      <a16:colId xmlns:a16="http://schemas.microsoft.com/office/drawing/2014/main" val="20001"/>
                    </a:ext>
                  </a:extLst>
                </a:gridCol>
              </a:tblGrid>
              <a:tr h="1133475">
                <a:tc>
                  <a:txBody>
                    <a:bodyPr/>
                    <a:lstStyle/>
                    <a:p>
                      <a:pPr algn="ctr">
                        <a:buNone/>
                      </a:pPr>
                      <a:r>
                        <a:rPr sz="2000" b="1" dirty="0">
                          <a:solidFill>
                            <a:srgbClr val="285443"/>
                          </a:solidFill>
                        </a:rPr>
                        <a:t>表4-18</a:t>
                      </a:r>
                    </a:p>
                  </a:txBody>
                  <a:tcPr marL="95250" marR="95250" marT="47625" marB="47625" anchor="ctr">
                    <a:solidFill>
                      <a:srgbClr val="EEF4EC"/>
                    </a:solidFill>
                  </a:tcPr>
                </a:tc>
                <a:tc>
                  <a:txBody>
                    <a:bodyPr/>
                    <a:lstStyle/>
                    <a:p>
                      <a:pPr algn="ctr">
                        <a:buNone/>
                      </a:pPr>
                      <a:r>
                        <a:rPr sz="2000" b="0" dirty="0" err="1">
                          <a:solidFill>
                            <a:srgbClr val="4A4A48"/>
                          </a:solidFill>
                        </a:rPr>
                        <a:t>休學人數暨原因資料表</a:t>
                      </a:r>
                      <a:endParaRPr sz="2000" b="0" dirty="0">
                        <a:solidFill>
                          <a:srgbClr val="4A4A48"/>
                        </a:solidFill>
                      </a:endParaRPr>
                    </a:p>
                  </a:txBody>
                  <a:tcPr marL="95250" marR="95250" marT="47625" marB="47625" anchor="ctr">
                    <a:solidFill>
                      <a:srgbClr val="EEF4EC"/>
                    </a:solidFill>
                  </a:tcPr>
                </a:tc>
                <a:extLst>
                  <a:ext uri="{0D108BD9-81ED-4DB2-BD59-A6C34878D82A}">
                    <a16:rowId xmlns:a16="http://schemas.microsoft.com/office/drawing/2014/main" val="10000"/>
                  </a:ext>
                </a:extLst>
              </a:tr>
              <a:tr h="1133475">
                <a:tc>
                  <a:txBody>
                    <a:bodyPr/>
                    <a:lstStyle/>
                    <a:p>
                      <a:pPr algn="ctr">
                        <a:buNone/>
                      </a:pPr>
                      <a:r>
                        <a:rPr sz="2000" b="1">
                          <a:solidFill>
                            <a:srgbClr val="285443"/>
                          </a:solidFill>
                        </a:rPr>
                        <a:t>表4-19</a:t>
                      </a:r>
                    </a:p>
                  </a:txBody>
                  <a:tcPr marL="95250" marR="95250" marT="47625" marB="47625" anchor="ctr">
                    <a:solidFill>
                      <a:srgbClr val="FFFFFF"/>
                    </a:solidFill>
                  </a:tcPr>
                </a:tc>
                <a:tc>
                  <a:txBody>
                    <a:bodyPr/>
                    <a:lstStyle/>
                    <a:p>
                      <a:pPr algn="ctr">
                        <a:buNone/>
                      </a:pPr>
                      <a:r>
                        <a:rPr sz="2000" b="0" dirty="0" err="1">
                          <a:solidFill>
                            <a:srgbClr val="4A4A48"/>
                          </a:solidFill>
                        </a:rPr>
                        <a:t>退學人數暨原因資料表</a:t>
                      </a:r>
                      <a:endParaRPr sz="2000" b="0" dirty="0">
                        <a:solidFill>
                          <a:srgbClr val="4A4A48"/>
                        </a:solidFill>
                      </a:endParaRPr>
                    </a:p>
                  </a:txBody>
                  <a:tcPr marL="95250" marR="95250" marT="47625" marB="47625" anchor="ctr">
                    <a:solidFill>
                      <a:srgbClr val="FFFFFF"/>
                    </a:solidFill>
                  </a:tcPr>
                </a:tc>
                <a:extLst>
                  <a:ext uri="{0D108BD9-81ED-4DB2-BD59-A6C34878D82A}">
                    <a16:rowId xmlns:a16="http://schemas.microsoft.com/office/drawing/2014/main" val="10001"/>
                  </a:ext>
                </a:extLst>
              </a:tr>
            </a:tbl>
          </a:graphicData>
        </a:graphic>
      </p:graphicFrame>
      <p:sp>
        <p:nvSpPr>
          <p:cNvPr id="10" name="定義調整標題">
            <a:extLst>
              <a:ext uri="{FF2B5EF4-FFF2-40B4-BE49-F238E27FC236}">
                <a16:creationId xmlns:a16="http://schemas.microsoft.com/office/drawing/2014/main" id="{B3128A21-A216-4142-813F-9F00005A6B3D}"/>
              </a:ext>
            </a:extLst>
          </p:cNvPr>
          <p:cNvSpPr>
            <a:spLocks noGrp="1"/>
          </p:cNvSpPr>
          <p:nvPr/>
        </p:nvSpPr>
        <p:spPr>
          <a:xfrm>
            <a:off x="5238750" y="2019300"/>
            <a:ext cx="6477000" cy="514350"/>
          </a:xfrm>
          <a:prstGeom prst="roundRect">
            <a:avLst>
              <a:gd name="adj" fmla="val 14815"/>
            </a:avLst>
          </a:prstGeom>
          <a:solidFill>
            <a:srgbClr val="789879"/>
          </a:solidFill>
          <a:ln w="9525">
            <a:solidFill>
              <a:srgbClr val="789879"/>
            </a:solidFill>
            <a:prstDash val="solid"/>
          </a:ln>
        </p:spPr>
        <p:txBody>
          <a:bodyPr anchor="ctr"/>
          <a:lstStyle/>
          <a:p>
            <a:pPr algn="l">
              <a:buNone/>
              <a:defRPr sz="1800" b="1">
                <a:solidFill>
                  <a:srgbClr val="FFFFFF"/>
                </a:solidFill>
              </a:defRPr>
            </a:pPr>
            <a:r>
              <a:rPr sz="1800" b="1">
                <a:solidFill>
                  <a:srgbClr val="FFFFFF"/>
                </a:solidFill>
              </a:rPr>
              <a:t>身分定義｜由原範圍擴大</a:t>
            </a:r>
          </a:p>
        </p:txBody>
      </p:sp>
      <p:sp>
        <p:nvSpPr>
          <p:cNvPr id="11" name="原身分定義">
            <a:extLst>
              <a:ext uri="{FF2B5EF4-FFF2-40B4-BE49-F238E27FC236}">
                <a16:creationId xmlns:a16="http://schemas.microsoft.com/office/drawing/2014/main" id="{E963F7CF-A92F-4CF8-BA68-515D626CDC8F}"/>
              </a:ext>
            </a:extLst>
          </p:cNvPr>
          <p:cNvSpPr>
            <a:spLocks noGrp="1"/>
          </p:cNvSpPr>
          <p:nvPr/>
        </p:nvSpPr>
        <p:spPr>
          <a:xfrm>
            <a:off x="5238750" y="2667000"/>
            <a:ext cx="6477000" cy="781050"/>
          </a:xfrm>
          <a:prstGeom prst="roundRect">
            <a:avLst>
              <a:gd name="adj" fmla="val 9756"/>
            </a:avLst>
          </a:prstGeom>
          <a:solidFill>
            <a:srgbClr val="F3F0EA"/>
          </a:solidFill>
          <a:ln w="9525">
            <a:solidFill>
              <a:srgbClr val="B9B4AA"/>
            </a:solidFill>
            <a:prstDash val="solid"/>
          </a:ln>
        </p:spPr>
        <p:txBody>
          <a:bodyPr anchor="ctr"/>
          <a:lstStyle/>
          <a:p>
            <a:pPr algn="ctr">
              <a:buNone/>
              <a:defRPr sz="1725">
                <a:solidFill>
                  <a:srgbClr val="4A4A48"/>
                </a:solidFill>
              </a:defRPr>
            </a:pPr>
            <a:r>
              <a:rPr sz="1725" b="1">
                <a:solidFill>
                  <a:srgbClr val="4A4A48"/>
                </a:solidFill>
              </a:rPr>
              <a:t>原｜</a:t>
            </a:r>
            <a:r>
              <a:rPr sz="1725">
                <a:solidFill>
                  <a:srgbClr val="4A4A48"/>
                </a:solidFill>
              </a:rPr>
              <a:t>依《原住民身分法》認定</a:t>
            </a:r>
          </a:p>
        </p:txBody>
      </p:sp>
      <p:sp>
        <p:nvSpPr>
          <p:cNvPr id="12" name="定義擴大箭頭">
            <a:extLst>
              <a:ext uri="{FF2B5EF4-FFF2-40B4-BE49-F238E27FC236}">
                <a16:creationId xmlns:a16="http://schemas.microsoft.com/office/drawing/2014/main" id="{CCE8784E-CCF7-4203-9B1D-521431E2912A}"/>
              </a:ext>
            </a:extLst>
          </p:cNvPr>
          <p:cNvSpPr>
            <a:spLocks noGrp="1"/>
          </p:cNvSpPr>
          <p:nvPr/>
        </p:nvSpPr>
        <p:spPr>
          <a:xfrm>
            <a:off x="5238750" y="3457575"/>
            <a:ext cx="6477000" cy="361950"/>
          </a:xfrm>
          <a:prstGeom prst="rect">
            <a:avLst/>
          </a:prstGeom>
          <a:ln w="0">
            <a:solidFill>
              <a:srgbClr val="FFFFFF"/>
            </a:solidFill>
          </a:ln>
        </p:spPr>
        <p:txBody>
          <a:bodyPr anchor="ctr"/>
          <a:lstStyle/>
          <a:p>
            <a:pPr algn="ctr">
              <a:buNone/>
              <a:defRPr sz="2250" b="1">
                <a:solidFill>
                  <a:srgbClr val="8B6728"/>
                </a:solidFill>
              </a:defRPr>
            </a:pPr>
            <a:r>
              <a:rPr sz="2250" b="1">
                <a:solidFill>
                  <a:srgbClr val="8B6728"/>
                </a:solidFill>
              </a:rPr>
              <a:t>↓</a:t>
            </a:r>
          </a:p>
        </p:txBody>
      </p:sp>
      <p:sp>
        <p:nvSpPr>
          <p:cNvPr id="13" name="下期身分定義">
            <a:extLst>
              <a:ext uri="{FF2B5EF4-FFF2-40B4-BE49-F238E27FC236}">
                <a16:creationId xmlns:a16="http://schemas.microsoft.com/office/drawing/2014/main" id="{205C6719-411D-4741-ABEB-F5CBEC6108B1}"/>
              </a:ext>
            </a:extLst>
          </p:cNvPr>
          <p:cNvSpPr>
            <a:spLocks noGrp="1"/>
          </p:cNvSpPr>
          <p:nvPr/>
        </p:nvSpPr>
        <p:spPr>
          <a:xfrm>
            <a:off x="5238750" y="3829050"/>
            <a:ext cx="6477000" cy="981075"/>
          </a:xfrm>
          <a:prstGeom prst="roundRect">
            <a:avLst>
              <a:gd name="adj" fmla="val 7767"/>
            </a:avLst>
          </a:prstGeom>
          <a:solidFill>
            <a:srgbClr val="F7E9E4"/>
          </a:solidFill>
          <a:ln w="11430">
            <a:solidFill>
              <a:srgbClr val="C47D68"/>
            </a:solidFill>
            <a:prstDash val="solid"/>
          </a:ln>
        </p:spPr>
        <p:txBody>
          <a:bodyPr anchor="ctr"/>
          <a:lstStyle/>
          <a:p>
            <a:pPr algn="ctr">
              <a:buNone/>
              <a:defRPr sz="1650">
                <a:solidFill>
                  <a:srgbClr val="4A4A48"/>
                </a:solidFill>
              </a:defRPr>
            </a:pPr>
            <a:r>
              <a:rPr sz="1650" b="1">
                <a:solidFill>
                  <a:srgbClr val="A23E2A"/>
                </a:solidFill>
              </a:rPr>
              <a:t>新｜</a:t>
            </a:r>
            <a:r>
              <a:rPr sz="1650">
                <a:solidFill>
                  <a:srgbClr val="4A4A48"/>
                </a:solidFill>
              </a:rPr>
              <a:t>除原認定範圍外，新增納入</a:t>
            </a:r>
          </a:p>
          <a:p>
            <a:pPr algn="ctr">
              <a:buNone/>
              <a:defRPr sz="1650">
                <a:solidFill>
                  <a:srgbClr val="4A4A48"/>
                </a:solidFill>
              </a:defRPr>
            </a:pPr>
            <a:r>
              <a:rPr sz="1650" b="1">
                <a:solidFill>
                  <a:srgbClr val="A23E2A"/>
                </a:solidFill>
              </a:rPr>
              <a:t>符合《平埔原住民族群身分法》規定者</a:t>
            </a:r>
          </a:p>
        </p:txBody>
      </p:sp>
      <p:graphicFrame>
        <p:nvGraphicFramePr>
          <p:cNvPr id="25" name="本期與下期差異"/>
          <p:cNvGraphicFramePr/>
          <p:nvPr/>
        </p:nvGraphicFramePr>
        <p:xfrm>
          <a:off x="476250" y="5219700"/>
          <a:ext cx="11239500" cy="1257300"/>
        </p:xfrm>
        <a:graphic>
          <a:graphicData uri="http://schemas.openxmlformats.org/drawingml/2006/table">
            <a:tbl>
              <a:tblPr/>
              <a:tblGrid>
                <a:gridCol w="1809750">
                  <a:extLst>
                    <a:ext uri="{9D8B030D-6E8A-4147-A177-3AD203B41FA5}">
                      <a16:colId xmlns:a16="http://schemas.microsoft.com/office/drawing/2014/main" val="20000"/>
                    </a:ext>
                  </a:extLst>
                </a:gridCol>
                <a:gridCol w="9429750">
                  <a:extLst>
                    <a:ext uri="{9D8B030D-6E8A-4147-A177-3AD203B41FA5}">
                      <a16:colId xmlns:a16="http://schemas.microsoft.com/office/drawing/2014/main" val="20001"/>
                    </a:ext>
                  </a:extLst>
                </a:gridCol>
              </a:tblGrid>
              <a:tr h="628650">
                <a:tc>
                  <a:txBody>
                    <a:bodyPr/>
                    <a:lstStyle/>
                    <a:p>
                      <a:pPr algn="ctr">
                        <a:buNone/>
                      </a:pPr>
                      <a:r>
                        <a:rPr sz="1725" b="1">
                          <a:solidFill>
                            <a:srgbClr val="5D4B28"/>
                          </a:solidFill>
                        </a:rPr>
                        <a:t>本期</a:t>
                      </a:r>
                    </a:p>
                  </a:txBody>
                  <a:tcPr marL="133350" marR="133350" marT="38100" marB="38100" anchor="ctr">
                    <a:solidFill>
                      <a:srgbClr val="F3F0EA"/>
                    </a:solidFill>
                  </a:tcPr>
                </a:tc>
                <a:tc>
                  <a:txBody>
                    <a:bodyPr/>
                    <a:lstStyle/>
                    <a:p>
                      <a:pPr algn="l">
                        <a:buNone/>
                      </a:pPr>
                      <a:r>
                        <a:rPr sz="1650" b="0">
                          <a:solidFill>
                            <a:srgbClr val="4A4A48"/>
                          </a:solidFill>
                        </a:rPr>
                        <a:t>表4-18、表4-19無此項異動</a:t>
                      </a:r>
                    </a:p>
                  </a:txBody>
                  <a:tcPr marL="133350" marR="133350" marT="38100" marB="38100" anchor="ctr">
                    <a:solidFill>
                      <a:srgbClr val="F3F0EA"/>
                    </a:solidFill>
                  </a:tcPr>
                </a:tc>
                <a:extLst>
                  <a:ext uri="{0D108BD9-81ED-4DB2-BD59-A6C34878D82A}">
                    <a16:rowId xmlns:a16="http://schemas.microsoft.com/office/drawing/2014/main" val="10000"/>
                  </a:ext>
                </a:extLst>
              </a:tr>
              <a:tr h="628650">
                <a:tc>
                  <a:txBody>
                    <a:bodyPr/>
                    <a:lstStyle/>
                    <a:p>
                      <a:pPr algn="ctr">
                        <a:buNone/>
                      </a:pPr>
                      <a:r>
                        <a:rPr sz="1725" b="1">
                          <a:solidFill>
                            <a:srgbClr val="5D4B28"/>
                          </a:solidFill>
                        </a:rPr>
                        <a:t>下期</a:t>
                      </a:r>
                    </a:p>
                  </a:txBody>
                  <a:tcPr marL="133350" marR="133350" marT="38100" marB="38100" anchor="ctr">
                    <a:solidFill>
                      <a:srgbClr val="F7EEDB"/>
                    </a:solidFill>
                  </a:tcPr>
                </a:tc>
                <a:tc>
                  <a:txBody>
                    <a:bodyPr/>
                    <a:lstStyle/>
                    <a:p>
                      <a:pPr algn="l">
                        <a:buNone/>
                      </a:pPr>
                      <a:r>
                        <a:rPr sz="1650" b="1">
                          <a:solidFill>
                            <a:srgbClr val="285443"/>
                          </a:solidFill>
                        </a:rPr>
                        <a:t>兩表將採用擴大後的原住民身分認定範圍</a:t>
                      </a:r>
                    </a:p>
                  </a:txBody>
                  <a:tcPr marL="133350" marR="133350" marT="38100" marB="38100" anchor="ctr">
                    <a:solidFill>
                      <a:srgbClr val="F7EEDB"/>
                    </a:solidFill>
                  </a:tcPr>
                </a:tc>
                <a:extLst>
                  <a:ext uri="{0D108BD9-81ED-4DB2-BD59-A6C34878D82A}">
                    <a16:rowId xmlns:a16="http://schemas.microsoft.com/office/drawing/2014/main" val="10001"/>
                  </a:ext>
                </a:extLst>
              </a:tr>
            </a:tbl>
          </a:graphicData>
        </a:graphic>
      </p:graphicFrame>
      <p:sp>
        <p:nvSpPr>
          <p:cNvPr id="5" name="文字版面配置區 4">
            <a:extLst>
              <a:ext uri="{FF2B5EF4-FFF2-40B4-BE49-F238E27FC236}">
                <a16:creationId xmlns:a16="http://schemas.microsoft.com/office/drawing/2014/main" id="{B6974050-06B3-4B97-BF11-6EDB03EA6B44}"/>
              </a:ext>
            </a:extLst>
          </p:cNvPr>
          <p:cNvSpPr>
            <a:spLocks noGrp="1"/>
          </p:cNvSpPr>
          <p:nvPr>
            <p:ph type="body" idx="15"/>
          </p:nvPr>
        </p:nvSpPr>
        <p:spPr/>
        <p:txBody>
          <a:bodyPr/>
          <a:lstStyle/>
          <a:p>
            <a:r>
              <a:t>01</a:t>
            </a:r>
          </a:p>
        </p:txBody>
      </p:sp>
    </p:spTree>
    <p:extLst>
      <p:ext uri="{BB962C8B-B14F-4D97-AF65-F5344CB8AC3E}">
        <p14:creationId xmlns:p14="http://schemas.microsoft.com/office/powerpoint/2010/main" val="24406186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投影片編號版面配置區 22">
            <a:extLst>
              <a:ext uri="{FF2B5EF4-FFF2-40B4-BE49-F238E27FC236}">
                <a16:creationId xmlns:a16="http://schemas.microsoft.com/office/drawing/2014/main" id="{A661F2E1-2B1F-459C-B361-348DC94DD9D5}"/>
              </a:ext>
            </a:extLst>
          </p:cNvPr>
          <p:cNvSpPr>
            <a:spLocks noGrp="1"/>
          </p:cNvSpPr>
          <p:nvPr>
            <p:ph type="sldNum" idx="12"/>
          </p:nvPr>
        </p:nvSpPr>
        <p:spPr/>
        <p:txBody>
          <a:bodyPr/>
          <a:lstStyle/>
          <a:p>
            <a:fld id="{6166C477-A387-35CF-F492-F54B4FA4FEC9}" type="slidenum">
              <a:t>38</a:t>
            </a:fld>
            <a:endParaRPr/>
          </a:p>
        </p:txBody>
      </p:sp>
      <p:sp>
        <p:nvSpPr>
          <p:cNvPr id="3" name="文字方塊 2">
            <a:extLst>
              <a:ext uri="{FF2B5EF4-FFF2-40B4-BE49-F238E27FC236}">
                <a16:creationId xmlns:a16="http://schemas.microsoft.com/office/drawing/2014/main" id="{F6B73B35-39A2-41C4-94CD-211CACE498D5}"/>
              </a:ext>
            </a:extLst>
          </p:cNvPr>
          <p:cNvSpPr>
            <a:spLocks noGrp="1"/>
          </p:cNvSpPr>
          <p:nvPr/>
        </p:nvSpPr>
        <p:spPr>
          <a:xfrm>
            <a:off x="4237181" y="290946"/>
            <a:ext cx="6319982" cy="6061724"/>
          </a:xfrm>
          <a:prstGeom prst="rect">
            <a:avLst/>
          </a:prstGeom>
          <a:noFill/>
        </p:spPr>
        <p:txBody>
          <a:bodyPr wrap="square">
            <a:spAutoFit/>
          </a:bodyPr>
          <a:lstStyle/>
          <a:p>
            <a:pPr marL="742950" indent="-742950">
              <a:lnSpc>
                <a:spcPct val="150000"/>
              </a:lnSpc>
              <a:buFont typeface="+mj-lt"/>
              <a:buAutoNum type="arabicParenR"/>
            </a:pPr>
            <a:r>
              <a:rPr sz="4400" b="1">
                <a:solidFill>
                  <a:srgbClr val="E7E6E6"/>
                </a:solidFill>
              </a:rPr>
              <a:t>本期填報表冊</a:t>
            </a:r>
          </a:p>
          <a:p>
            <a:pPr marL="742950" indent="-742950">
              <a:lnSpc>
                <a:spcPct val="150000"/>
              </a:lnSpc>
              <a:buFont typeface="+mj-lt"/>
              <a:buAutoNum type="arabicParenR"/>
            </a:pPr>
            <a:r>
              <a:rPr sz="4400" b="1">
                <a:solidFill>
                  <a:srgbClr val="E7E6E6"/>
                </a:solidFill>
              </a:rPr>
              <a:t>表冊異動</a:t>
            </a:r>
          </a:p>
          <a:p>
            <a:pPr marL="742950" indent="-742950">
              <a:lnSpc>
                <a:spcPct val="150000"/>
              </a:lnSpc>
              <a:buFont typeface="+mj-lt"/>
              <a:buAutoNum type="arabicParenR"/>
            </a:pPr>
            <a:r>
              <a:rPr sz="4400" b="1">
                <a:solidFill>
                  <a:srgbClr val="E7E6E6"/>
                </a:solidFill>
              </a:rPr>
              <a:t>下期表冊異動預告</a:t>
            </a:r>
          </a:p>
          <a:p>
            <a:pPr marL="742950" indent="-742950">
              <a:lnSpc>
                <a:spcPct val="150000"/>
              </a:lnSpc>
              <a:buFont typeface="+mj-lt"/>
              <a:buAutoNum type="arabicParenR"/>
            </a:pPr>
            <a:r>
              <a:rPr sz="4400" b="1">
                <a:solidFill>
                  <a:srgbClr val="444444"/>
                </a:solidFill>
              </a:rPr>
              <a:t>作業期程</a:t>
            </a:r>
          </a:p>
          <a:p>
            <a:pPr marL="742950" indent="-742950">
              <a:lnSpc>
                <a:spcPct val="150000"/>
              </a:lnSpc>
              <a:buFont typeface="+mj-lt"/>
              <a:buAutoNum type="arabicParenR"/>
            </a:pPr>
            <a:r>
              <a:rPr sz="4400" b="1">
                <a:solidFill>
                  <a:srgbClr val="E7E6E6"/>
                </a:solidFill>
              </a:rPr>
              <a:t>重要事項宣導</a:t>
            </a:r>
          </a:p>
          <a:p>
            <a:pPr marL="742950" indent="-742950">
              <a:lnSpc>
                <a:spcPct val="150000"/>
              </a:lnSpc>
              <a:buFont typeface="+mj-lt"/>
              <a:buAutoNum type="arabicParenR"/>
            </a:pPr>
            <a:r>
              <a:rPr sz="4400" b="1">
                <a:solidFill>
                  <a:srgbClr val="E7E6E6"/>
                </a:solidFill>
              </a:rPr>
              <a:t>會後支援資訊</a:t>
            </a:r>
          </a:p>
        </p:txBody>
      </p:sp>
    </p:spTree>
    <p:extLst>
      <p:ext uri="{BB962C8B-B14F-4D97-AF65-F5344CB8AC3E}">
        <p14:creationId xmlns:p14="http://schemas.microsoft.com/office/powerpoint/2010/main" val="3396789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9E1BBC6F-6F61-4E01-A9C2-A3658D4486BD}"/>
              </a:ext>
            </a:extLst>
          </p:cNvPr>
          <p:cNvSpPr>
            <a:spLocks noGrp="1"/>
          </p:cNvSpPr>
          <p:nvPr>
            <p:ph type="sldNum" idx="12"/>
          </p:nvPr>
        </p:nvSpPr>
        <p:spPr/>
        <p:txBody>
          <a:bodyPr/>
          <a:lstStyle/>
          <a:p>
            <a:fld id="{C0C89EF0-BE71-8D92-BDDF-FF7D05F0AC04}" type="slidenum">
              <a:t>39</a:t>
            </a:fld>
            <a:endParaRPr/>
          </a:p>
        </p:txBody>
      </p:sp>
      <p:sp>
        <p:nvSpPr>
          <p:cNvPr id="4" name="標題 3">
            <a:extLst>
              <a:ext uri="{FF2B5EF4-FFF2-40B4-BE49-F238E27FC236}">
                <a16:creationId xmlns:a16="http://schemas.microsoft.com/office/drawing/2014/main" id="{71DA42C0-E41A-44A7-8BCB-640000DC0CF5}"/>
              </a:ext>
            </a:extLst>
          </p:cNvPr>
          <p:cNvSpPr>
            <a:spLocks noGrp="1"/>
          </p:cNvSpPr>
          <p:nvPr>
            <p:ph type="title"/>
          </p:nvPr>
        </p:nvSpPr>
        <p:spPr/>
        <p:txBody>
          <a:bodyPr/>
          <a:lstStyle/>
          <a:p>
            <a:pPr>
              <a:buNone/>
              <a:defRPr sz="3000" b="1">
                <a:solidFill>
                  <a:srgbClr val="FFFFFF"/>
                </a:solidFill>
              </a:defRPr>
            </a:pPr>
            <a:r>
              <a:rPr sz="3000" b="1">
                <a:solidFill>
                  <a:srgbClr val="FFFFFF"/>
                </a:solidFill>
              </a:rPr>
              <a:t>作業期程｜四個截止點決定後續可處理範圍</a:t>
            </a:r>
          </a:p>
        </p:txBody>
      </p:sp>
      <p:sp>
        <p:nvSpPr>
          <p:cNvPr id="6" name="截止日摘要">
            <a:extLst>
              <a:ext uri="{FF2B5EF4-FFF2-40B4-BE49-F238E27FC236}">
                <a16:creationId xmlns:a16="http://schemas.microsoft.com/office/drawing/2014/main" id="{826D2B4F-9A01-4628-A1D1-4B32DEE2AC6F}"/>
              </a:ext>
            </a:extLst>
          </p:cNvPr>
          <p:cNvSpPr>
            <a:spLocks noGrp="1"/>
          </p:cNvSpPr>
          <p:nvPr/>
        </p:nvSpPr>
        <p:spPr>
          <a:xfrm>
            <a:off x="476250" y="1162050"/>
            <a:ext cx="11239500" cy="590550"/>
          </a:xfrm>
          <a:prstGeom prst="roundRect">
            <a:avLst>
              <a:gd name="adj" fmla="val 12903"/>
            </a:avLst>
          </a:prstGeom>
          <a:solidFill>
            <a:srgbClr val="789879"/>
          </a:solidFill>
          <a:ln w="9525">
            <a:solidFill>
              <a:srgbClr val="789879"/>
            </a:solidFill>
            <a:prstDash val="solid"/>
          </a:ln>
        </p:spPr>
        <p:txBody>
          <a:bodyPr anchor="ctr"/>
          <a:lstStyle/>
          <a:p>
            <a:pPr algn="ctr">
              <a:buNone/>
              <a:defRPr sz="1725" b="1">
                <a:solidFill>
                  <a:srgbClr val="FFFFFF"/>
                </a:solidFill>
              </a:defRPr>
            </a:pPr>
            <a:r>
              <a:rPr sz="1725" b="1">
                <a:solidFill>
                  <a:srgbClr val="FFFFFF"/>
                </a:solidFill>
              </a:rPr>
              <a:t>截止日越往後，可處理的事項越少；完成正式資料寄送後，整體作業才算完成。</a:t>
            </a:r>
          </a:p>
        </p:txBody>
      </p:sp>
      <p:sp>
        <p:nvSpPr>
          <p:cNvPr id="7" name="10/30-完成本期填報">
            <a:extLst>
              <a:ext uri="{FF2B5EF4-FFF2-40B4-BE49-F238E27FC236}">
                <a16:creationId xmlns:a16="http://schemas.microsoft.com/office/drawing/2014/main" id="{30DC1764-84C1-4C04-B3E0-75718817476C}"/>
              </a:ext>
            </a:extLst>
          </p:cNvPr>
          <p:cNvSpPr>
            <a:spLocks noGrp="1"/>
          </p:cNvSpPr>
          <p:nvPr/>
        </p:nvSpPr>
        <p:spPr>
          <a:xfrm>
            <a:off x="476250" y="2028825"/>
            <a:ext cx="2667000" cy="3143250"/>
          </a:xfrm>
          <a:prstGeom prst="roundRect">
            <a:avLst>
              <a:gd name="adj" fmla="val 2857"/>
            </a:avLst>
          </a:prstGeom>
          <a:solidFill>
            <a:srgbClr val="EEF4EC"/>
          </a:solidFill>
          <a:ln w="11430">
            <a:solidFill>
              <a:srgbClr val="789879"/>
            </a:solidFill>
            <a:prstDash val="solid"/>
          </a:ln>
        </p:spPr>
        <p:txBody>
          <a:bodyPr anchor="ctr"/>
          <a:lstStyle/>
          <a:p>
            <a:pPr algn="ctr">
              <a:buNone/>
              <a:defRPr sz="1500">
                <a:solidFill>
                  <a:srgbClr val="4A4A48"/>
                </a:solidFill>
              </a:defRPr>
            </a:pPr>
            <a:r>
              <a:rPr sz="1500" b="1">
                <a:solidFill>
                  <a:srgbClr val="3F3F3C"/>
                </a:solidFill>
              </a:rPr>
              <a:t>完成本期填報</a:t>
            </a:r>
          </a:p>
          <a:p>
            <a:endParaRPr sz="1500" b="1">
              <a:solidFill>
                <a:srgbClr val="3F3F3C"/>
              </a:solidFill>
            </a:endParaRPr>
          </a:p>
          <a:p>
            <a:pPr algn="ctr">
              <a:buNone/>
              <a:defRPr sz="1500">
                <a:solidFill>
                  <a:srgbClr val="4A4A48"/>
                </a:solidFill>
              </a:defRPr>
            </a:pPr>
            <a:r>
              <a:rPr sz="1500" b="1">
                <a:solidFill>
                  <a:srgbClr val="5D4B28"/>
                </a:solidFill>
              </a:rPr>
              <a:t>未完成的影響</a:t>
            </a:r>
          </a:p>
          <a:p>
            <a:pPr algn="ctr">
              <a:buNone/>
              <a:defRPr sz="1500">
                <a:solidFill>
                  <a:srgbClr val="4A4A48"/>
                </a:solidFill>
              </a:defRPr>
            </a:pPr>
            <a:r>
              <a:rPr sz="1500">
                <a:solidFill>
                  <a:srgbClr val="4A4A48"/>
                </a:solidFill>
              </a:rPr>
              <a:t>無法按期進入</a:t>
            </a:r>
          </a:p>
          <a:p>
            <a:pPr algn="ctr">
              <a:buNone/>
              <a:defRPr sz="1500">
                <a:solidFill>
                  <a:srgbClr val="4A4A48"/>
                </a:solidFill>
              </a:defRPr>
            </a:pPr>
            <a:r>
              <a:rPr sz="1500">
                <a:solidFill>
                  <a:srgbClr val="4A4A48"/>
                </a:solidFill>
              </a:rPr>
              <a:t>後續檢核與修正</a:t>
            </a:r>
          </a:p>
        </p:txBody>
      </p:sp>
      <p:sp>
        <p:nvSpPr>
          <p:cNvPr id="8" name="10/30-日期">
            <a:extLst>
              <a:ext uri="{FF2B5EF4-FFF2-40B4-BE49-F238E27FC236}">
                <a16:creationId xmlns:a16="http://schemas.microsoft.com/office/drawing/2014/main" id="{30B6AB3F-6365-4374-9032-E44BE3501C60}"/>
              </a:ext>
            </a:extLst>
          </p:cNvPr>
          <p:cNvSpPr>
            <a:spLocks noGrp="1"/>
          </p:cNvSpPr>
          <p:nvPr/>
        </p:nvSpPr>
        <p:spPr>
          <a:xfrm>
            <a:off x="476250" y="2028825"/>
            <a:ext cx="2667000" cy="685800"/>
          </a:xfrm>
          <a:prstGeom prst="roundRect">
            <a:avLst>
              <a:gd name="adj" fmla="val 11111"/>
            </a:avLst>
          </a:prstGeom>
          <a:solidFill>
            <a:srgbClr val="789879"/>
          </a:solidFill>
          <a:ln w="9525">
            <a:solidFill>
              <a:srgbClr val="789879"/>
            </a:solidFill>
            <a:prstDash val="solid"/>
          </a:ln>
        </p:spPr>
        <p:txBody>
          <a:bodyPr anchor="ctr"/>
          <a:lstStyle/>
          <a:p>
            <a:pPr algn="ctr">
              <a:buNone/>
              <a:defRPr sz="1950" b="1">
                <a:solidFill>
                  <a:srgbClr val="FFFFFF"/>
                </a:solidFill>
              </a:defRPr>
            </a:pPr>
            <a:r>
              <a:rPr sz="1950" b="1">
                <a:solidFill>
                  <a:srgbClr val="FFFFFF"/>
                </a:solidFill>
              </a:rPr>
              <a:t>10/30</a:t>
            </a:r>
          </a:p>
        </p:txBody>
      </p:sp>
      <p:sp>
        <p:nvSpPr>
          <p:cNvPr id="9" name="11/18 17:00-自主修正截止">
            <a:extLst>
              <a:ext uri="{FF2B5EF4-FFF2-40B4-BE49-F238E27FC236}">
                <a16:creationId xmlns:a16="http://schemas.microsoft.com/office/drawing/2014/main" id="{BF30CC93-F6BD-46F8-AD58-0267BBBCB3B2}"/>
              </a:ext>
            </a:extLst>
          </p:cNvPr>
          <p:cNvSpPr>
            <a:spLocks noGrp="1"/>
          </p:cNvSpPr>
          <p:nvPr/>
        </p:nvSpPr>
        <p:spPr>
          <a:xfrm>
            <a:off x="3333750" y="2028825"/>
            <a:ext cx="2667000" cy="3143250"/>
          </a:xfrm>
          <a:prstGeom prst="roundRect">
            <a:avLst>
              <a:gd name="adj" fmla="val 2857"/>
            </a:avLst>
          </a:prstGeom>
          <a:solidFill>
            <a:srgbClr val="F2F5ED"/>
          </a:solidFill>
          <a:ln w="11430">
            <a:solidFill>
              <a:srgbClr val="8B9C78"/>
            </a:solidFill>
            <a:prstDash val="solid"/>
          </a:ln>
        </p:spPr>
        <p:txBody>
          <a:bodyPr anchor="ctr"/>
          <a:lstStyle/>
          <a:p>
            <a:pPr algn="ctr">
              <a:buNone/>
              <a:defRPr sz="1500">
                <a:solidFill>
                  <a:srgbClr val="4A4A48"/>
                </a:solidFill>
              </a:defRPr>
            </a:pPr>
            <a:r>
              <a:rPr sz="1500" b="1">
                <a:solidFill>
                  <a:srgbClr val="3F3F3C"/>
                </a:solidFill>
              </a:rPr>
              <a:t>自主修正截止</a:t>
            </a:r>
          </a:p>
          <a:p>
            <a:endParaRPr sz="1500" b="1">
              <a:solidFill>
                <a:srgbClr val="3F3F3C"/>
              </a:solidFill>
            </a:endParaRPr>
          </a:p>
          <a:p>
            <a:pPr algn="ctr">
              <a:buNone/>
              <a:defRPr sz="1500">
                <a:solidFill>
                  <a:srgbClr val="4A4A48"/>
                </a:solidFill>
              </a:defRPr>
            </a:pPr>
            <a:r>
              <a:rPr sz="1500" b="1">
                <a:solidFill>
                  <a:srgbClr val="5D4B28"/>
                </a:solidFill>
              </a:rPr>
              <a:t>截止後</a:t>
            </a:r>
          </a:p>
          <a:p>
            <a:pPr algn="ctr">
              <a:buNone/>
              <a:defRPr sz="1500">
                <a:solidFill>
                  <a:srgbClr val="4A4A48"/>
                </a:solidFill>
              </a:defRPr>
            </a:pPr>
            <a:r>
              <a:rPr sz="1500">
                <a:solidFill>
                  <a:srgbClr val="4A4A48"/>
                </a:solidFill>
              </a:rPr>
              <a:t>僅能處理應用單位</a:t>
            </a:r>
          </a:p>
          <a:p>
            <a:pPr algn="ctr">
              <a:buNone/>
              <a:defRPr sz="1500">
                <a:solidFill>
                  <a:srgbClr val="4A4A48"/>
                </a:solidFill>
              </a:defRPr>
            </a:pPr>
            <a:r>
              <a:rPr sz="1500">
                <a:solidFill>
                  <a:srgbClr val="4A4A48"/>
                </a:solidFill>
              </a:rPr>
              <a:t>通知修正</a:t>
            </a:r>
          </a:p>
        </p:txBody>
      </p:sp>
      <p:sp>
        <p:nvSpPr>
          <p:cNvPr id="10" name="11/18 17:00-日期">
            <a:extLst>
              <a:ext uri="{FF2B5EF4-FFF2-40B4-BE49-F238E27FC236}">
                <a16:creationId xmlns:a16="http://schemas.microsoft.com/office/drawing/2014/main" id="{FAFACD01-BFCC-45D5-9165-0D43834EC0E5}"/>
              </a:ext>
            </a:extLst>
          </p:cNvPr>
          <p:cNvSpPr>
            <a:spLocks noGrp="1"/>
          </p:cNvSpPr>
          <p:nvPr/>
        </p:nvSpPr>
        <p:spPr>
          <a:xfrm>
            <a:off x="3333750" y="2028825"/>
            <a:ext cx="2667000" cy="685800"/>
          </a:xfrm>
          <a:prstGeom prst="roundRect">
            <a:avLst>
              <a:gd name="adj" fmla="val 11111"/>
            </a:avLst>
          </a:prstGeom>
          <a:solidFill>
            <a:srgbClr val="8B9C78"/>
          </a:solidFill>
          <a:ln w="9525">
            <a:solidFill>
              <a:srgbClr val="8B9C78"/>
            </a:solidFill>
            <a:prstDash val="solid"/>
          </a:ln>
        </p:spPr>
        <p:txBody>
          <a:bodyPr anchor="ctr"/>
          <a:lstStyle/>
          <a:p>
            <a:pPr algn="ctr">
              <a:buNone/>
              <a:defRPr sz="1950" b="1">
                <a:solidFill>
                  <a:srgbClr val="FFFFFF"/>
                </a:solidFill>
              </a:defRPr>
            </a:pPr>
            <a:r>
              <a:rPr sz="1950" b="1">
                <a:solidFill>
                  <a:srgbClr val="FFFFFF"/>
                </a:solidFill>
              </a:rPr>
              <a:t>11/18 17:00</a:t>
            </a:r>
          </a:p>
        </p:txBody>
      </p:sp>
      <p:sp>
        <p:nvSpPr>
          <p:cNvPr id="11" name="11/27 17:00-應用單位通知修正截止">
            <a:extLst>
              <a:ext uri="{FF2B5EF4-FFF2-40B4-BE49-F238E27FC236}">
                <a16:creationId xmlns:a16="http://schemas.microsoft.com/office/drawing/2014/main" id="{F42FEA34-69B8-46DE-97FC-211E33E8682C}"/>
              </a:ext>
            </a:extLst>
          </p:cNvPr>
          <p:cNvSpPr>
            <a:spLocks noGrp="1"/>
          </p:cNvSpPr>
          <p:nvPr/>
        </p:nvSpPr>
        <p:spPr>
          <a:xfrm>
            <a:off x="6191250" y="2028825"/>
            <a:ext cx="2667000" cy="3143250"/>
          </a:xfrm>
          <a:prstGeom prst="roundRect">
            <a:avLst>
              <a:gd name="adj" fmla="val 2857"/>
            </a:avLst>
          </a:prstGeom>
          <a:solidFill>
            <a:srgbClr val="F7EEDB"/>
          </a:solidFill>
          <a:ln w="11430">
            <a:solidFill>
              <a:srgbClr val="CDAA56"/>
            </a:solidFill>
            <a:prstDash val="solid"/>
          </a:ln>
        </p:spPr>
        <p:txBody>
          <a:bodyPr anchor="ctr"/>
          <a:lstStyle/>
          <a:p>
            <a:pPr algn="ctr">
              <a:buNone/>
              <a:defRPr sz="1500">
                <a:solidFill>
                  <a:srgbClr val="4A4A48"/>
                </a:solidFill>
              </a:defRPr>
            </a:pPr>
            <a:r>
              <a:rPr sz="1500" b="1">
                <a:solidFill>
                  <a:srgbClr val="3F3F3C"/>
                </a:solidFill>
              </a:rPr>
              <a:t>應用單位通知</a:t>
            </a:r>
          </a:p>
          <a:p>
            <a:pPr algn="ctr">
              <a:buNone/>
              <a:defRPr sz="1500">
                <a:solidFill>
                  <a:srgbClr val="4A4A48"/>
                </a:solidFill>
              </a:defRPr>
            </a:pPr>
            <a:r>
              <a:rPr sz="1500" b="1">
                <a:solidFill>
                  <a:srgbClr val="3F3F3C"/>
                </a:solidFill>
              </a:rPr>
              <a:t>修正截止</a:t>
            </a:r>
          </a:p>
          <a:p>
            <a:endParaRPr sz="1500" b="1">
              <a:solidFill>
                <a:srgbClr val="3F3F3C"/>
              </a:solidFill>
            </a:endParaRPr>
          </a:p>
          <a:p>
            <a:pPr algn="ctr">
              <a:buNone/>
              <a:defRPr sz="1500">
                <a:solidFill>
                  <a:srgbClr val="4A4A48"/>
                </a:solidFill>
              </a:defRPr>
            </a:pPr>
            <a:r>
              <a:rPr sz="1500" b="1">
                <a:solidFill>
                  <a:srgbClr val="5D4B28"/>
                </a:solidFill>
              </a:rPr>
              <a:t>截止後</a:t>
            </a:r>
          </a:p>
          <a:p>
            <a:pPr algn="ctr">
              <a:buNone/>
              <a:defRPr sz="1500">
                <a:solidFill>
                  <a:srgbClr val="4A4A48"/>
                </a:solidFill>
              </a:defRPr>
            </a:pPr>
            <a:r>
              <a:rPr sz="1500">
                <a:solidFill>
                  <a:srgbClr val="4A4A48"/>
                </a:solidFill>
              </a:rPr>
              <a:t>本期資料進入</a:t>
            </a:r>
          </a:p>
          <a:p>
            <a:pPr algn="ctr">
              <a:buNone/>
              <a:defRPr sz="1500">
                <a:solidFill>
                  <a:srgbClr val="4A4A48"/>
                </a:solidFill>
              </a:defRPr>
            </a:pPr>
            <a:r>
              <a:rPr sz="1500">
                <a:solidFill>
                  <a:srgbClr val="4A4A48"/>
                </a:solidFill>
              </a:rPr>
              <a:t>正式整理階段</a:t>
            </a:r>
          </a:p>
        </p:txBody>
      </p:sp>
      <p:sp>
        <p:nvSpPr>
          <p:cNvPr id="12" name="11/27 17:00-日期">
            <a:extLst>
              <a:ext uri="{FF2B5EF4-FFF2-40B4-BE49-F238E27FC236}">
                <a16:creationId xmlns:a16="http://schemas.microsoft.com/office/drawing/2014/main" id="{FA58484D-7929-4F2C-9683-091F8DC255CF}"/>
              </a:ext>
            </a:extLst>
          </p:cNvPr>
          <p:cNvSpPr>
            <a:spLocks noGrp="1"/>
          </p:cNvSpPr>
          <p:nvPr/>
        </p:nvSpPr>
        <p:spPr>
          <a:xfrm>
            <a:off x="6191250" y="2028825"/>
            <a:ext cx="2667000" cy="685800"/>
          </a:xfrm>
          <a:prstGeom prst="roundRect">
            <a:avLst>
              <a:gd name="adj" fmla="val 11111"/>
            </a:avLst>
          </a:prstGeom>
          <a:solidFill>
            <a:srgbClr val="CDAA56"/>
          </a:solidFill>
          <a:ln w="9525">
            <a:solidFill>
              <a:srgbClr val="CDAA56"/>
            </a:solidFill>
            <a:prstDash val="solid"/>
          </a:ln>
        </p:spPr>
        <p:txBody>
          <a:bodyPr anchor="ctr"/>
          <a:lstStyle/>
          <a:p>
            <a:pPr algn="ctr">
              <a:buNone/>
              <a:defRPr sz="1950" b="1">
                <a:solidFill>
                  <a:srgbClr val="FFFFFF"/>
                </a:solidFill>
              </a:defRPr>
            </a:pPr>
            <a:r>
              <a:rPr sz="1950" b="1">
                <a:solidFill>
                  <a:srgbClr val="FFFFFF"/>
                </a:solidFill>
              </a:rPr>
              <a:t>11/27 17:00</a:t>
            </a:r>
          </a:p>
        </p:txBody>
      </p:sp>
      <p:sp>
        <p:nvSpPr>
          <p:cNvPr id="13" name="12/18-完成正式資料寄送">
            <a:extLst>
              <a:ext uri="{FF2B5EF4-FFF2-40B4-BE49-F238E27FC236}">
                <a16:creationId xmlns:a16="http://schemas.microsoft.com/office/drawing/2014/main" id="{D4AABAFC-705B-4A09-9C49-9E511E2E7CC4}"/>
              </a:ext>
            </a:extLst>
          </p:cNvPr>
          <p:cNvSpPr>
            <a:spLocks noGrp="1"/>
          </p:cNvSpPr>
          <p:nvPr/>
        </p:nvSpPr>
        <p:spPr>
          <a:xfrm>
            <a:off x="9048750" y="2028825"/>
            <a:ext cx="2667000" cy="3143250"/>
          </a:xfrm>
          <a:prstGeom prst="roundRect">
            <a:avLst>
              <a:gd name="adj" fmla="val 2857"/>
            </a:avLst>
          </a:prstGeom>
          <a:solidFill>
            <a:srgbClr val="F7E9E4"/>
          </a:solidFill>
          <a:ln w="11430">
            <a:solidFill>
              <a:srgbClr val="C47D68"/>
            </a:solidFill>
            <a:prstDash val="solid"/>
          </a:ln>
        </p:spPr>
        <p:txBody>
          <a:bodyPr anchor="ctr"/>
          <a:lstStyle/>
          <a:p>
            <a:pPr algn="ctr">
              <a:buNone/>
              <a:defRPr sz="1500">
                <a:solidFill>
                  <a:srgbClr val="4A4A48"/>
                </a:solidFill>
              </a:defRPr>
            </a:pPr>
            <a:r>
              <a:rPr sz="1500" b="1">
                <a:solidFill>
                  <a:srgbClr val="3F3F3C"/>
                </a:solidFill>
              </a:rPr>
              <a:t>完成正式資料寄送</a:t>
            </a:r>
          </a:p>
          <a:p>
            <a:endParaRPr sz="1500" b="1">
              <a:solidFill>
                <a:srgbClr val="3F3F3C"/>
              </a:solidFill>
            </a:endParaRPr>
          </a:p>
          <a:p>
            <a:pPr algn="ctr">
              <a:buNone/>
              <a:defRPr sz="1500">
                <a:solidFill>
                  <a:srgbClr val="4A4A48"/>
                </a:solidFill>
              </a:defRPr>
            </a:pPr>
            <a:r>
              <a:rPr sz="1500" b="1">
                <a:solidFill>
                  <a:srgbClr val="A23E2A"/>
                </a:solidFill>
              </a:rPr>
              <a:t>完成寄送後</a:t>
            </a:r>
          </a:p>
          <a:p>
            <a:pPr algn="ctr">
              <a:buNone/>
              <a:defRPr sz="1500">
                <a:solidFill>
                  <a:srgbClr val="4A4A48"/>
                </a:solidFill>
              </a:defRPr>
            </a:pPr>
            <a:r>
              <a:rPr sz="1500">
                <a:solidFill>
                  <a:srgbClr val="4A4A48"/>
                </a:solidFill>
              </a:rPr>
              <a:t>整體填報作業</a:t>
            </a:r>
          </a:p>
          <a:p>
            <a:pPr algn="ctr">
              <a:buNone/>
              <a:defRPr sz="1500">
                <a:solidFill>
                  <a:srgbClr val="4A4A48"/>
                </a:solidFill>
              </a:defRPr>
            </a:pPr>
            <a:r>
              <a:rPr sz="1500">
                <a:solidFill>
                  <a:srgbClr val="4A4A48"/>
                </a:solidFill>
              </a:rPr>
              <a:t>才算完成</a:t>
            </a:r>
          </a:p>
        </p:txBody>
      </p:sp>
      <p:sp>
        <p:nvSpPr>
          <p:cNvPr id="14" name="12/18-日期">
            <a:extLst>
              <a:ext uri="{FF2B5EF4-FFF2-40B4-BE49-F238E27FC236}">
                <a16:creationId xmlns:a16="http://schemas.microsoft.com/office/drawing/2014/main" id="{5808F240-5503-4DC8-973E-CE23015F8724}"/>
              </a:ext>
            </a:extLst>
          </p:cNvPr>
          <p:cNvSpPr>
            <a:spLocks noGrp="1"/>
          </p:cNvSpPr>
          <p:nvPr/>
        </p:nvSpPr>
        <p:spPr>
          <a:xfrm>
            <a:off x="9048750" y="2028825"/>
            <a:ext cx="2667000" cy="685800"/>
          </a:xfrm>
          <a:prstGeom prst="roundRect">
            <a:avLst>
              <a:gd name="adj" fmla="val 11111"/>
            </a:avLst>
          </a:prstGeom>
          <a:solidFill>
            <a:srgbClr val="C47D68"/>
          </a:solidFill>
          <a:ln w="9525">
            <a:solidFill>
              <a:srgbClr val="C47D68"/>
            </a:solidFill>
            <a:prstDash val="solid"/>
          </a:ln>
        </p:spPr>
        <p:txBody>
          <a:bodyPr anchor="ctr"/>
          <a:lstStyle/>
          <a:p>
            <a:pPr algn="ctr">
              <a:buNone/>
              <a:defRPr sz="1950" b="1">
                <a:solidFill>
                  <a:srgbClr val="FFFFFF"/>
                </a:solidFill>
              </a:defRPr>
            </a:pPr>
            <a:r>
              <a:rPr sz="1950" b="1">
                <a:solidFill>
                  <a:srgbClr val="FFFFFF"/>
                </a:solidFill>
              </a:rPr>
              <a:t>12/18</a:t>
            </a:r>
          </a:p>
        </p:txBody>
      </p:sp>
      <p:sp>
        <p:nvSpPr>
          <p:cNvPr id="15" name="期程提醒">
            <a:extLst>
              <a:ext uri="{FF2B5EF4-FFF2-40B4-BE49-F238E27FC236}">
                <a16:creationId xmlns:a16="http://schemas.microsoft.com/office/drawing/2014/main" id="{0E52FDA1-3E56-485E-8CBD-E15AE7AF37E7}"/>
              </a:ext>
            </a:extLst>
          </p:cNvPr>
          <p:cNvSpPr>
            <a:spLocks noGrp="1"/>
          </p:cNvSpPr>
          <p:nvPr/>
        </p:nvSpPr>
        <p:spPr>
          <a:xfrm>
            <a:off x="476250" y="5505450"/>
            <a:ext cx="11239500" cy="1028700"/>
          </a:xfrm>
          <a:prstGeom prst="roundRect">
            <a:avLst>
              <a:gd name="adj" fmla="val 7407"/>
            </a:avLst>
          </a:prstGeom>
          <a:solidFill>
            <a:srgbClr val="F3F0EA"/>
          </a:solidFill>
          <a:ln w="10478">
            <a:solidFill>
              <a:srgbClr val="B9B4AA"/>
            </a:solidFill>
            <a:prstDash val="solid"/>
          </a:ln>
        </p:spPr>
        <p:txBody>
          <a:bodyPr anchor="ctr"/>
          <a:lstStyle/>
          <a:p>
            <a:pPr algn="ctr">
              <a:buNone/>
              <a:defRPr sz="1575">
                <a:solidFill>
                  <a:srgbClr val="4A4A48"/>
                </a:solidFill>
              </a:defRPr>
            </a:pPr>
            <a:r>
              <a:rPr sz="1575" b="1">
                <a:solidFill>
                  <a:srgbClr val="285443"/>
                </a:solidFill>
              </a:rPr>
              <a:t>依系統公告為準｜</a:t>
            </a:r>
            <a:r>
              <a:rPr sz="1575" b="1">
                <a:solidFill>
                  <a:srgbClr val="4A4A48"/>
                </a:solidFill>
              </a:rPr>
              <a:t>請預留校內複核、核章與寄送時間</a:t>
            </a:r>
          </a:p>
          <a:p>
            <a:pPr algn="ctr">
              <a:buNone/>
              <a:defRPr sz="1575">
                <a:solidFill>
                  <a:srgbClr val="4A4A48"/>
                </a:solidFill>
              </a:defRPr>
            </a:pPr>
            <a:r>
              <a:rPr sz="1575">
                <a:solidFill>
                  <a:srgbClr val="7A756C"/>
                </a:solidFill>
              </a:rPr>
              <a:t>詳細作業區間見後兩頁</a:t>
            </a:r>
          </a:p>
        </p:txBody>
      </p:sp>
      <p:sp>
        <p:nvSpPr>
          <p:cNvPr id="16" name="文字版面配置區 15">
            <a:extLst>
              <a:ext uri="{FF2B5EF4-FFF2-40B4-BE49-F238E27FC236}">
                <a16:creationId xmlns:a16="http://schemas.microsoft.com/office/drawing/2014/main" id="{9751A504-2474-4D1F-AF70-80A05ECA819E}"/>
              </a:ext>
            </a:extLst>
          </p:cNvPr>
          <p:cNvSpPr>
            <a:spLocks noGrp="1"/>
          </p:cNvSpPr>
          <p:nvPr>
            <p:ph type="body" idx="15"/>
          </p:nvPr>
        </p:nvSpPr>
        <p:spPr/>
        <p:txBody>
          <a:bodyPr/>
          <a:lstStyle/>
          <a:p>
            <a:r>
              <a:t>01</a:t>
            </a:r>
          </a:p>
        </p:txBody>
      </p:sp>
    </p:spTree>
    <p:extLst>
      <p:ext uri="{BB962C8B-B14F-4D97-AF65-F5344CB8AC3E}">
        <p14:creationId xmlns:p14="http://schemas.microsoft.com/office/powerpoint/2010/main" val="580092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2FB6180A-B343-422C-9CDF-CFAE9FD30DBD}"/>
              </a:ext>
            </a:extLst>
          </p:cNvPr>
          <p:cNvSpPr>
            <a:spLocks noGrp="1"/>
          </p:cNvSpPr>
          <p:nvPr>
            <p:ph type="sldNum" idx="12"/>
          </p:nvPr>
        </p:nvSpPr>
        <p:spPr/>
        <p:txBody>
          <a:bodyPr/>
          <a:lstStyle/>
          <a:p>
            <a:fld id="{EFD6AB9A-5F9E-5F59-51AB-3C8734130965}" type="slidenum">
              <a:t>4</a:t>
            </a:fld>
            <a:endParaRPr/>
          </a:p>
        </p:txBody>
      </p:sp>
      <p:sp>
        <p:nvSpPr>
          <p:cNvPr id="4" name="標題 3">
            <a:extLst>
              <a:ext uri="{FF2B5EF4-FFF2-40B4-BE49-F238E27FC236}">
                <a16:creationId xmlns:a16="http://schemas.microsoft.com/office/drawing/2014/main" id="{82DED7BE-9B95-4330-9555-B2137299F7C3}"/>
              </a:ext>
            </a:extLst>
          </p:cNvPr>
          <p:cNvSpPr>
            <a:spLocks noGrp="1"/>
          </p:cNvSpPr>
          <p:nvPr>
            <p:ph type="title"/>
          </p:nvPr>
        </p:nvSpPr>
        <p:spPr/>
        <p:txBody>
          <a:bodyPr/>
          <a:lstStyle/>
          <a:p>
            <a:pPr>
              <a:buNone/>
              <a:defRPr sz="3150" b="1">
                <a:solidFill>
                  <a:srgbClr val="FFFFFF"/>
                </a:solidFill>
              </a:defRPr>
            </a:pPr>
            <a:r>
              <a:rPr sz="3150" b="1">
                <a:solidFill>
                  <a:srgbClr val="FFFFFF"/>
                </a:solidFill>
              </a:rPr>
              <a:t>115年10月填報：總承辦人先掌握四件事</a:t>
            </a:r>
          </a:p>
        </p:txBody>
      </p:sp>
      <p:sp>
        <p:nvSpPr>
          <p:cNvPr id="5" name="文字版面配置區 4">
            <a:extLst>
              <a:ext uri="{FF2B5EF4-FFF2-40B4-BE49-F238E27FC236}">
                <a16:creationId xmlns:a16="http://schemas.microsoft.com/office/drawing/2014/main" id="{6DA6EAB5-BED5-4BEB-906E-1F975F318742}"/>
              </a:ext>
            </a:extLst>
          </p:cNvPr>
          <p:cNvSpPr>
            <a:spLocks noGrp="1"/>
          </p:cNvSpPr>
          <p:nvPr>
            <p:ph type="body" idx="15"/>
          </p:nvPr>
        </p:nvSpPr>
        <p:spPr/>
        <p:txBody>
          <a:bodyPr/>
          <a:lstStyle/>
          <a:p>
            <a:pPr>
              <a:buNone/>
              <a:defRPr sz="3000" b="1">
                <a:solidFill>
                  <a:srgbClr val="285443"/>
                </a:solidFill>
              </a:defRPr>
            </a:pPr>
            <a:r>
              <a:rPr sz="3000" b="1">
                <a:solidFill>
                  <a:srgbClr val="285443"/>
                </a:solidFill>
              </a:rPr>
              <a:t>00</a:t>
            </a:r>
            <a:endParaRPr/>
          </a:p>
        </p:txBody>
      </p:sp>
      <p:sp>
        <p:nvSpPr>
          <p:cNvPr id="9" name="文字方塊 8">
            <a:extLst>
              <a:ext uri="{FF2B5EF4-FFF2-40B4-BE49-F238E27FC236}">
                <a16:creationId xmlns:a16="http://schemas.microsoft.com/office/drawing/2014/main" id="{299D8B30-3001-496B-AA8F-4396A934111D}"/>
              </a:ext>
            </a:extLst>
          </p:cNvPr>
          <p:cNvSpPr>
            <a:spLocks noGrp="1"/>
          </p:cNvSpPr>
          <p:nvPr/>
        </p:nvSpPr>
        <p:spPr>
          <a:xfrm>
            <a:off x="6111168" y="5892867"/>
            <a:ext cx="5694362" cy="461665"/>
          </a:xfrm>
          <a:prstGeom prst="rect">
            <a:avLst/>
          </a:prstGeom>
          <a:noFill/>
        </p:spPr>
        <p:txBody>
          <a:bodyPr wrap="square">
            <a:spAutoFit/>
          </a:bodyPr>
          <a:lstStyle/>
          <a:p>
            <a:endParaRPr/>
          </a:p>
        </p:txBody>
      </p:sp>
      <p:graphicFrame>
        <p:nvGraphicFramePr>
          <p:cNvPr id="15" name="總承辦人四步驟摘要（會場字級優化）"/>
          <p:cNvGraphicFramePr/>
          <p:nvPr>
            <p:extLst>
              <p:ext uri="{D42A27DB-BD31-4B8C-83A1-F6EECF244321}">
                <p14:modId xmlns:p14="http://schemas.microsoft.com/office/powerpoint/2010/main" val="644767586"/>
              </p:ext>
            </p:extLst>
          </p:nvPr>
        </p:nvGraphicFramePr>
        <p:xfrm>
          <a:off x="386429" y="965168"/>
          <a:ext cx="11419046" cy="4764405"/>
        </p:xfrm>
        <a:graphic>
          <a:graphicData uri="http://schemas.openxmlformats.org/drawingml/2006/table">
            <a:tbl>
              <a:tblPr/>
              <a:tblGrid>
                <a:gridCol w="4000500">
                  <a:extLst>
                    <a:ext uri="{9D8B030D-6E8A-4147-A177-3AD203B41FA5}">
                      <a16:colId xmlns:a16="http://schemas.microsoft.com/office/drawing/2014/main" val="20000"/>
                    </a:ext>
                  </a:extLst>
                </a:gridCol>
                <a:gridCol w="3190875">
                  <a:extLst>
                    <a:ext uri="{9D8B030D-6E8A-4147-A177-3AD203B41FA5}">
                      <a16:colId xmlns:a16="http://schemas.microsoft.com/office/drawing/2014/main" val="20001"/>
                    </a:ext>
                  </a:extLst>
                </a:gridCol>
                <a:gridCol w="4227671">
                  <a:extLst>
                    <a:ext uri="{9D8B030D-6E8A-4147-A177-3AD203B41FA5}">
                      <a16:colId xmlns:a16="http://schemas.microsoft.com/office/drawing/2014/main" val="20002"/>
                    </a:ext>
                  </a:extLst>
                </a:gridCol>
              </a:tblGrid>
              <a:tr h="590550">
                <a:tc>
                  <a:txBody>
                    <a:bodyPr/>
                    <a:lstStyle/>
                    <a:p>
                      <a:pPr algn="ctr">
                        <a:buNone/>
                      </a:pPr>
                      <a:r>
                        <a:rPr sz="1950" b="1">
                          <a:solidFill>
                            <a:srgbClr val="FFFFFF"/>
                          </a:solidFill>
                        </a:rPr>
                        <a:t>四步驟</a:t>
                      </a:r>
                    </a:p>
                  </a:txBody>
                  <a:tcPr marL="76200" marR="76200" marT="28575" marB="28575" anchor="ctr">
                    <a:solidFill>
                      <a:srgbClr val="CDAA56"/>
                    </a:solidFill>
                  </a:tcPr>
                </a:tc>
                <a:tc>
                  <a:txBody>
                    <a:bodyPr/>
                    <a:lstStyle/>
                    <a:p>
                      <a:pPr algn="ctr">
                        <a:buNone/>
                      </a:pPr>
                      <a:r>
                        <a:rPr sz="1950" b="1">
                          <a:solidFill>
                            <a:srgbClr val="FFFFFF"/>
                          </a:solidFill>
                        </a:rPr>
                        <a:t>現場先記住</a:t>
                      </a:r>
                    </a:p>
                  </a:txBody>
                  <a:tcPr marL="76200" marR="76200" marT="28575" marB="28575" anchor="ctr">
                    <a:solidFill>
                      <a:srgbClr val="CDAA56"/>
                    </a:solidFill>
                  </a:tcPr>
                </a:tc>
                <a:tc>
                  <a:txBody>
                    <a:bodyPr/>
                    <a:lstStyle/>
                    <a:p>
                      <a:pPr algn="ctr">
                        <a:buNone/>
                      </a:pPr>
                      <a:r>
                        <a:rPr sz="1950" b="1">
                          <a:solidFill>
                            <a:srgbClr val="FFFFFF"/>
                          </a:solidFill>
                        </a:rPr>
                        <a:t>返校後怎麼做</a:t>
                      </a:r>
                    </a:p>
                  </a:txBody>
                  <a:tcPr marL="76200" marR="76200" marT="28575" marB="28575" anchor="ctr">
                    <a:solidFill>
                      <a:srgbClr val="CDAA56"/>
                    </a:solidFill>
                  </a:tcPr>
                </a:tc>
                <a:extLst>
                  <a:ext uri="{0D108BD9-81ED-4DB2-BD59-A6C34878D82A}">
                    <a16:rowId xmlns:a16="http://schemas.microsoft.com/office/drawing/2014/main" val="10000"/>
                  </a:ext>
                </a:extLst>
              </a:tr>
              <a:tr h="1000125">
                <a:tc>
                  <a:txBody>
                    <a:bodyPr/>
                    <a:lstStyle/>
                    <a:p>
                      <a:r>
                        <a:rPr sz="1875" b="1">
                          <a:solidFill>
                            <a:srgbClr val="4A4A48"/>
                          </a:solidFill>
                        </a:rPr>
                        <a:t>① 盤點異動｜變了什麼？</a:t>
                      </a:r>
                    </a:p>
                  </a:txBody>
                  <a:tcPr marL="114300" marR="114300" marT="38100" marB="38100" anchor="ctr">
                    <a:solidFill>
                      <a:srgbClr val="F2EFE9"/>
                    </a:solidFill>
                  </a:tcPr>
                </a:tc>
                <a:tc>
                  <a:txBody>
                    <a:bodyPr/>
                    <a:lstStyle/>
                    <a:p>
                      <a:pPr algn="ctr">
                        <a:buNone/>
                      </a:pPr>
                      <a:r>
                        <a:rPr sz="1800" b="1" dirty="0">
                          <a:solidFill>
                            <a:srgbClr val="285443"/>
                          </a:solidFill>
                        </a:rPr>
                        <a:t>新增</a:t>
                      </a:r>
                      <a:r>
                        <a:rPr lang="en-US" sz="1800" b="1" dirty="0">
                          <a:solidFill>
                            <a:srgbClr val="285443"/>
                          </a:solidFill>
                        </a:rPr>
                        <a:t>5</a:t>
                      </a:r>
                      <a:r>
                        <a:rPr sz="1800" b="1" dirty="0">
                          <a:solidFill>
                            <a:srgbClr val="285443"/>
                          </a:solidFill>
                        </a:rPr>
                        <a:t>／停止2／調整1</a:t>
                      </a:r>
                      <a:r>
                        <a:rPr lang="en-US" sz="1800" b="1" dirty="0">
                          <a:solidFill>
                            <a:srgbClr val="285443"/>
                          </a:solidFill>
                        </a:rPr>
                        <a:t>3</a:t>
                      </a:r>
                      <a:endParaRPr sz="1800" b="1" dirty="0">
                        <a:solidFill>
                          <a:srgbClr val="285443"/>
                        </a:solidFill>
                      </a:endParaRPr>
                    </a:p>
                  </a:txBody>
                  <a:tcPr marL="114300" marR="114300" marT="38100" marB="38100" anchor="ctr">
                    <a:solidFill>
                      <a:srgbClr val="F2EFE9"/>
                    </a:solidFill>
                  </a:tcPr>
                </a:tc>
                <a:tc>
                  <a:txBody>
                    <a:bodyPr/>
                    <a:lstStyle/>
                    <a:p>
                      <a:r>
                        <a:rPr sz="1725">
                          <a:solidFill>
                            <a:srgbClr val="4A4A48"/>
                          </a:solidFill>
                        </a:rPr>
                        <a:t>整理本期異動清單，標示本校適用項目</a:t>
                      </a:r>
                    </a:p>
                  </a:txBody>
                  <a:tcPr marL="114300" marR="114300" marT="38100" marB="38100" anchor="ctr">
                    <a:solidFill>
                      <a:srgbClr val="F2EFE9"/>
                    </a:solidFill>
                  </a:tcPr>
                </a:tc>
                <a:extLst>
                  <a:ext uri="{0D108BD9-81ED-4DB2-BD59-A6C34878D82A}">
                    <a16:rowId xmlns:a16="http://schemas.microsoft.com/office/drawing/2014/main" val="10001"/>
                  </a:ext>
                </a:extLst>
              </a:tr>
              <a:tr h="904875">
                <a:tc>
                  <a:txBody>
                    <a:bodyPr/>
                    <a:lstStyle/>
                    <a:p>
                      <a:r>
                        <a:rPr sz="1875" b="1">
                          <a:solidFill>
                            <a:srgbClr val="4A4A48"/>
                          </a:solidFill>
                        </a:rPr>
                        <a:t>② 盤點資料｜資料怎麼來？</a:t>
                      </a:r>
                    </a:p>
                  </a:txBody>
                  <a:tcPr marL="114300" marR="114300" marT="38100" marB="38100" anchor="ctr">
                    <a:solidFill>
                      <a:srgbClr val="FFFFFF"/>
                    </a:solidFill>
                  </a:tcPr>
                </a:tc>
                <a:tc>
                  <a:txBody>
                    <a:bodyPr/>
                    <a:lstStyle/>
                    <a:p>
                      <a:pPr algn="ctr">
                        <a:buNone/>
                      </a:pPr>
                      <a:r>
                        <a:rPr sz="1800" b="1">
                          <a:solidFill>
                            <a:srgbClr val="285443"/>
                          </a:solidFill>
                        </a:rPr>
                        <a:t>依校內權責確認</a:t>
                      </a:r>
                    </a:p>
                  </a:txBody>
                  <a:tcPr marL="114300" marR="114300" marT="38100" marB="38100" anchor="ctr">
                    <a:solidFill>
                      <a:srgbClr val="FFFFFF"/>
                    </a:solidFill>
                  </a:tcPr>
                </a:tc>
                <a:tc>
                  <a:txBody>
                    <a:bodyPr/>
                    <a:lstStyle/>
                    <a:p>
                      <a:r>
                        <a:rPr sz="1725">
                          <a:solidFill>
                            <a:srgbClr val="4A4A48"/>
                          </a:solidFill>
                        </a:rPr>
                        <a:t>盤點資料來源、填報方式與複核節點</a:t>
                      </a:r>
                    </a:p>
                  </a:txBody>
                  <a:tcPr marL="114300" marR="114300" marT="38100" marB="38100" anchor="ctr">
                    <a:solidFill>
                      <a:srgbClr val="FFFFFF"/>
                    </a:solidFill>
                  </a:tcPr>
                </a:tc>
                <a:extLst>
                  <a:ext uri="{0D108BD9-81ED-4DB2-BD59-A6C34878D82A}">
                    <a16:rowId xmlns:a16="http://schemas.microsoft.com/office/drawing/2014/main" val="10002"/>
                  </a:ext>
                </a:extLst>
              </a:tr>
              <a:tr h="1095375">
                <a:tc>
                  <a:txBody>
                    <a:bodyPr/>
                    <a:lstStyle/>
                    <a:p>
                      <a:r>
                        <a:rPr sz="1875" b="1">
                          <a:solidFill>
                            <a:srgbClr val="4A4A48"/>
                          </a:solidFill>
                        </a:rPr>
                        <a:t>③ 鎖定期限｜何時完成？</a:t>
                      </a:r>
                    </a:p>
                  </a:txBody>
                  <a:tcPr marL="114300" marR="114300" marT="38100" marB="38100" anchor="ctr">
                    <a:solidFill>
                      <a:srgbClr val="F2EFE9"/>
                    </a:solidFill>
                  </a:tcPr>
                </a:tc>
                <a:tc>
                  <a:txBody>
                    <a:bodyPr/>
                    <a:lstStyle/>
                    <a:p>
                      <a:pPr algn="ctr">
                        <a:buNone/>
                      </a:pPr>
                      <a:r>
                        <a:rPr sz="1800" b="1">
                          <a:solidFill>
                            <a:srgbClr val="285443"/>
                          </a:solidFill>
                        </a:rPr>
                        <a:t>10/30、11/18</a:t>
                      </a:r>
                    </a:p>
                    <a:p>
                      <a:pPr algn="ctr">
                        <a:buNone/>
                      </a:pPr>
                      <a:r>
                        <a:rPr sz="1800" b="1">
                          <a:solidFill>
                            <a:srgbClr val="285443"/>
                          </a:solidFill>
                        </a:rPr>
                        <a:t>11/27、12/18</a:t>
                      </a:r>
                    </a:p>
                  </a:txBody>
                  <a:tcPr marL="114300" marR="114300" marT="38100" marB="38100" anchor="ctr">
                    <a:solidFill>
                      <a:srgbClr val="F2EFE9"/>
                    </a:solidFill>
                  </a:tcPr>
                </a:tc>
                <a:tc>
                  <a:txBody>
                    <a:bodyPr/>
                    <a:lstStyle/>
                    <a:p>
                      <a:r>
                        <a:rPr sz="1725">
                          <a:solidFill>
                            <a:srgbClr val="4A4A48"/>
                          </a:solidFill>
                        </a:rPr>
                        <a:t>將各期限列入行事曆，預留複核、核章與寄送時間</a:t>
                      </a:r>
                    </a:p>
                  </a:txBody>
                  <a:tcPr marL="114300" marR="114300" marT="38100" marB="38100" anchor="ctr">
                    <a:solidFill>
                      <a:srgbClr val="F2EFE9"/>
                    </a:solidFill>
                  </a:tcPr>
                </a:tc>
                <a:extLst>
                  <a:ext uri="{0D108BD9-81ED-4DB2-BD59-A6C34878D82A}">
                    <a16:rowId xmlns:a16="http://schemas.microsoft.com/office/drawing/2014/main" val="10003"/>
                  </a:ext>
                </a:extLst>
              </a:tr>
              <a:tr h="1076325">
                <a:tc>
                  <a:txBody>
                    <a:bodyPr/>
                    <a:lstStyle/>
                    <a:p>
                      <a:r>
                        <a:rPr sz="1875" b="1">
                          <a:solidFill>
                            <a:srgbClr val="4A4A48"/>
                          </a:solidFill>
                        </a:rPr>
                        <a:t>④ 檢查一致｜資料能否對上？</a:t>
                      </a:r>
                    </a:p>
                  </a:txBody>
                  <a:tcPr marL="114300" marR="114300" marT="38100" marB="38100" anchor="ctr">
                    <a:solidFill>
                      <a:srgbClr val="FFFFFF"/>
                    </a:solidFill>
                  </a:tcPr>
                </a:tc>
                <a:tc>
                  <a:txBody>
                    <a:bodyPr/>
                    <a:lstStyle/>
                    <a:p>
                      <a:pPr algn="ctr">
                        <a:buNone/>
                      </a:pPr>
                      <a:r>
                        <a:rPr sz="1800" b="1">
                          <a:solidFill>
                            <a:srgbClr val="285443"/>
                          </a:solidFill>
                        </a:rPr>
                        <a:t>30+資料分開核對：</a:t>
                      </a:r>
                    </a:p>
                    <a:p>
                      <a:pPr algn="ctr">
                        <a:buNone/>
                      </a:pPr>
                      <a:r>
                        <a:rPr sz="1800" b="1">
                          <a:solidFill>
                            <a:srgbClr val="285443"/>
                          </a:solidFill>
                        </a:rPr>
                        <a:t>註冊看加總</a:t>
                      </a:r>
                    </a:p>
                    <a:p>
                      <a:pPr algn="ctr">
                        <a:buNone/>
                      </a:pPr>
                      <a:r>
                        <a:rPr sz="1800" b="1">
                          <a:solidFill>
                            <a:srgbClr val="285443"/>
                          </a:solidFill>
                        </a:rPr>
                        <a:t>完成／退學看當期</a:t>
                      </a:r>
                    </a:p>
                    <a:p>
                      <a:pPr algn="ctr">
                        <a:buNone/>
                      </a:pPr>
                      <a:r>
                        <a:rPr sz="1800" b="1">
                          <a:solidFill>
                            <a:srgbClr val="285443"/>
                          </a:solidFill>
                        </a:rPr>
                        <a:t>年齡看10/15在學母體</a:t>
                      </a:r>
                    </a:p>
                  </a:txBody>
                  <a:tcPr marL="114300" marR="114300" marT="38100" marB="38100" anchor="ctr">
                    <a:solidFill>
                      <a:srgbClr val="FFFFFF"/>
                    </a:solidFill>
                  </a:tcPr>
                </a:tc>
                <a:tc>
                  <a:txBody>
                    <a:bodyPr/>
                    <a:lstStyle/>
                    <a:p>
                      <a:r>
                        <a:rPr sz="1725" dirty="0">
                          <a:solidFill>
                            <a:srgbClr val="4A4A48"/>
                          </a:solidFill>
                        </a:rPr>
                        <a:t>依各表定義，分別核對加總、填報期別與10/15在學母體</a:t>
                      </a:r>
                    </a:p>
                  </a:txBody>
                  <a:tcPr marL="114300" marR="114300" marT="38100" marB="38100" anchor="ctr">
                    <a:solidFill>
                      <a:srgbClr val="FFFFFF"/>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9754460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9E1BBC6F-6F61-4E01-A9C2-A3658D4486BD}"/>
              </a:ext>
            </a:extLst>
          </p:cNvPr>
          <p:cNvSpPr>
            <a:spLocks noGrp="1"/>
          </p:cNvSpPr>
          <p:nvPr>
            <p:ph type="sldNum" idx="12"/>
          </p:nvPr>
        </p:nvSpPr>
        <p:spPr/>
        <p:txBody>
          <a:bodyPr/>
          <a:lstStyle/>
          <a:p>
            <a:fld id="{9CAEC632-A9E6-82AB-6034-3014BC3905A0}" type="slidenum">
              <a:t>40</a:t>
            </a:fld>
            <a:endParaRPr/>
          </a:p>
        </p:txBody>
      </p:sp>
      <p:sp>
        <p:nvSpPr>
          <p:cNvPr id="4" name="標題 3">
            <a:extLst>
              <a:ext uri="{FF2B5EF4-FFF2-40B4-BE49-F238E27FC236}">
                <a16:creationId xmlns:a16="http://schemas.microsoft.com/office/drawing/2014/main" id="{71DA42C0-E41A-44A7-8BCB-640000DC0CF5}"/>
              </a:ext>
            </a:extLst>
          </p:cNvPr>
          <p:cNvSpPr>
            <a:spLocks noGrp="1"/>
          </p:cNvSpPr>
          <p:nvPr>
            <p:ph type="title"/>
          </p:nvPr>
        </p:nvSpPr>
        <p:spPr/>
        <p:txBody>
          <a:bodyPr/>
          <a:lstStyle/>
          <a:p>
            <a:pPr>
              <a:buNone/>
              <a:defRPr sz="3000" b="1">
                <a:solidFill>
                  <a:srgbClr val="FFFFFF"/>
                </a:solidFill>
              </a:defRPr>
            </a:pPr>
            <a:r>
              <a:rPr sz="3000" b="1">
                <a:solidFill>
                  <a:srgbClr val="FFFFFF"/>
                </a:solidFill>
              </a:rPr>
              <a:t>完整作業區間｜學校端與校庫端交錯進行</a:t>
            </a:r>
          </a:p>
        </p:txBody>
      </p:sp>
      <p:sp>
        <p:nvSpPr>
          <p:cNvPr id="6" name="作業分工摘要">
            <a:extLst>
              <a:ext uri="{FF2B5EF4-FFF2-40B4-BE49-F238E27FC236}">
                <a16:creationId xmlns:a16="http://schemas.microsoft.com/office/drawing/2014/main" id="{017EE42F-4869-4793-BA07-6305833C38B4}"/>
              </a:ext>
            </a:extLst>
          </p:cNvPr>
          <p:cNvSpPr>
            <a:spLocks noGrp="1"/>
          </p:cNvSpPr>
          <p:nvPr/>
        </p:nvSpPr>
        <p:spPr>
          <a:xfrm>
            <a:off x="476250" y="1143000"/>
            <a:ext cx="11239500" cy="609600"/>
          </a:xfrm>
          <a:prstGeom prst="roundRect">
            <a:avLst>
              <a:gd name="adj" fmla="val 12500"/>
            </a:avLst>
          </a:prstGeom>
          <a:solidFill>
            <a:srgbClr val="789879"/>
          </a:solidFill>
          <a:ln w="9525">
            <a:solidFill>
              <a:srgbClr val="789879"/>
            </a:solidFill>
            <a:prstDash val="solid"/>
          </a:ln>
        </p:spPr>
        <p:txBody>
          <a:bodyPr anchor="ctr"/>
          <a:lstStyle/>
          <a:p>
            <a:pPr algn="ctr">
              <a:buNone/>
              <a:defRPr sz="1725" b="1">
                <a:solidFill>
                  <a:srgbClr val="FFFFFF"/>
                </a:solidFill>
              </a:defRPr>
            </a:pPr>
            <a:r>
              <a:rPr sz="1725" b="1">
                <a:solidFill>
                  <a:srgbClr val="FFFFFF"/>
                </a:solidFill>
              </a:rPr>
              <a:t>學校端負責設定、填報、修正與寄送；校庫端於三個區間進行資料匯出。</a:t>
            </a:r>
          </a:p>
        </p:txBody>
      </p:sp>
      <p:graphicFrame>
        <p:nvGraphicFramePr>
          <p:cNvPr id="13" name="完整作業區間表"/>
          <p:cNvGraphicFramePr/>
          <p:nvPr/>
        </p:nvGraphicFramePr>
        <p:xfrm>
          <a:off x="476250" y="1924050"/>
          <a:ext cx="11239500" cy="4286250"/>
        </p:xfrm>
        <a:graphic>
          <a:graphicData uri="http://schemas.openxmlformats.org/drawingml/2006/table">
            <a:tbl>
              <a:tblPr/>
              <a:tblGrid>
                <a:gridCol w="2095500">
                  <a:extLst>
                    <a:ext uri="{9D8B030D-6E8A-4147-A177-3AD203B41FA5}">
                      <a16:colId xmlns:a16="http://schemas.microsoft.com/office/drawing/2014/main" val="20000"/>
                    </a:ext>
                  </a:extLst>
                </a:gridCol>
                <a:gridCol w="4667250">
                  <a:extLst>
                    <a:ext uri="{9D8B030D-6E8A-4147-A177-3AD203B41FA5}">
                      <a16:colId xmlns:a16="http://schemas.microsoft.com/office/drawing/2014/main" val="20001"/>
                    </a:ext>
                  </a:extLst>
                </a:gridCol>
                <a:gridCol w="4476750">
                  <a:extLst>
                    <a:ext uri="{9D8B030D-6E8A-4147-A177-3AD203B41FA5}">
                      <a16:colId xmlns:a16="http://schemas.microsoft.com/office/drawing/2014/main" val="20002"/>
                    </a:ext>
                  </a:extLst>
                </a:gridCol>
              </a:tblGrid>
              <a:tr h="476250">
                <a:tc>
                  <a:txBody>
                    <a:bodyPr/>
                    <a:lstStyle/>
                    <a:p>
                      <a:pPr algn="ctr">
                        <a:buNone/>
                      </a:pPr>
                      <a:r>
                        <a:rPr sz="1725" b="1">
                          <a:solidFill>
                            <a:srgbClr val="FFFFFF"/>
                          </a:solidFill>
                        </a:rPr>
                        <a:t>期間</a:t>
                      </a:r>
                    </a:p>
                  </a:txBody>
                  <a:tcPr marL="76200" marR="76200" marT="28575" marB="28575" anchor="ctr">
                    <a:solidFill>
                      <a:srgbClr val="6F8975"/>
                    </a:solidFill>
                  </a:tcPr>
                </a:tc>
                <a:tc>
                  <a:txBody>
                    <a:bodyPr/>
                    <a:lstStyle/>
                    <a:p>
                      <a:pPr algn="ctr">
                        <a:buNone/>
                      </a:pPr>
                      <a:r>
                        <a:rPr sz="1725" b="1">
                          <a:solidFill>
                            <a:srgbClr val="FFFFFF"/>
                          </a:solidFill>
                        </a:rPr>
                        <a:t>學校端作業</a:t>
                      </a:r>
                    </a:p>
                  </a:txBody>
                  <a:tcPr marL="76200" marR="76200" marT="28575" marB="28575" anchor="ctr">
                    <a:solidFill>
                      <a:srgbClr val="CDAA56"/>
                    </a:solidFill>
                  </a:tcPr>
                </a:tc>
                <a:tc>
                  <a:txBody>
                    <a:bodyPr/>
                    <a:lstStyle/>
                    <a:p>
                      <a:pPr algn="ctr">
                        <a:buNone/>
                      </a:pPr>
                      <a:r>
                        <a:rPr sz="1725" b="1">
                          <a:solidFill>
                            <a:srgbClr val="FFFFFF"/>
                          </a:solidFill>
                        </a:rPr>
                        <a:t>校庫端作業</a:t>
                      </a:r>
                    </a:p>
                  </a:txBody>
                  <a:tcPr marL="76200" marR="76200" marT="28575" marB="28575" anchor="ctr">
                    <a:solidFill>
                      <a:srgbClr val="789879"/>
                    </a:solidFill>
                  </a:tcPr>
                </a:tc>
                <a:extLst>
                  <a:ext uri="{0D108BD9-81ED-4DB2-BD59-A6C34878D82A}">
                    <a16:rowId xmlns:a16="http://schemas.microsoft.com/office/drawing/2014/main" val="10000"/>
                  </a:ext>
                </a:extLst>
              </a:tr>
              <a:tr h="476250">
                <a:tc>
                  <a:txBody>
                    <a:bodyPr/>
                    <a:lstStyle/>
                    <a:p>
                      <a:pPr algn="ctr">
                        <a:buNone/>
                      </a:pPr>
                      <a:r>
                        <a:rPr sz="1575" b="1">
                          <a:solidFill>
                            <a:srgbClr val="3F3F3C"/>
                          </a:solidFill>
                        </a:rPr>
                        <a:t>08/03–08/31</a:t>
                      </a:r>
                    </a:p>
                  </a:txBody>
                  <a:tcPr marL="95250" marR="95250" marT="28575" marB="28575" anchor="ctr">
                    <a:solidFill>
                      <a:srgbClr val="F3F0EA"/>
                    </a:solidFill>
                  </a:tcPr>
                </a:tc>
                <a:tc>
                  <a:txBody>
                    <a:bodyPr/>
                    <a:lstStyle/>
                    <a:p>
                      <a:pPr algn="ctr">
                        <a:buNone/>
                      </a:pPr>
                      <a:r>
                        <a:rPr sz="1575" b="1">
                          <a:solidFill>
                            <a:srgbClr val="5D4B28"/>
                          </a:solidFill>
                        </a:rPr>
                        <a:t>系所設定</a:t>
                      </a:r>
                    </a:p>
                  </a:txBody>
                  <a:tcPr marL="95250" marR="95250" marT="28575" marB="28575" anchor="ctr">
                    <a:solidFill>
                      <a:srgbClr val="F7EEDB"/>
                    </a:solidFill>
                  </a:tcPr>
                </a:tc>
                <a:tc>
                  <a:txBody>
                    <a:bodyPr/>
                    <a:lstStyle/>
                    <a:p>
                      <a:pPr algn="ctr">
                        <a:buNone/>
                      </a:pPr>
                      <a:endParaRPr/>
                    </a:p>
                  </a:txBody>
                  <a:tcPr marL="95250" marR="95250" marT="28575" marB="28575" anchor="ctr">
                    <a:solidFill>
                      <a:srgbClr val="FFFFFF"/>
                    </a:solidFill>
                  </a:tcPr>
                </a:tc>
                <a:extLst>
                  <a:ext uri="{0D108BD9-81ED-4DB2-BD59-A6C34878D82A}">
                    <a16:rowId xmlns:a16="http://schemas.microsoft.com/office/drawing/2014/main" val="10001"/>
                  </a:ext>
                </a:extLst>
              </a:tr>
              <a:tr h="476250">
                <a:tc>
                  <a:txBody>
                    <a:bodyPr/>
                    <a:lstStyle/>
                    <a:p>
                      <a:pPr algn="ctr">
                        <a:buNone/>
                      </a:pPr>
                      <a:r>
                        <a:rPr sz="1575" b="1">
                          <a:solidFill>
                            <a:srgbClr val="3F3F3C"/>
                          </a:solidFill>
                        </a:rPr>
                        <a:t>09/01–10/30</a:t>
                      </a:r>
                    </a:p>
                  </a:txBody>
                  <a:tcPr marL="95250" marR="95250" marT="28575" marB="28575" anchor="ctr">
                    <a:solidFill>
                      <a:srgbClr val="F3F0EA"/>
                    </a:solidFill>
                  </a:tcPr>
                </a:tc>
                <a:tc>
                  <a:txBody>
                    <a:bodyPr/>
                    <a:lstStyle/>
                    <a:p>
                      <a:pPr algn="ctr">
                        <a:buNone/>
                      </a:pPr>
                      <a:r>
                        <a:rPr sz="1575" b="1">
                          <a:solidFill>
                            <a:srgbClr val="5D4B28"/>
                          </a:solidFill>
                        </a:rPr>
                        <a:t>填表期間</a:t>
                      </a:r>
                    </a:p>
                  </a:txBody>
                  <a:tcPr marL="95250" marR="95250" marT="28575" marB="28575" anchor="ctr">
                    <a:solidFill>
                      <a:srgbClr val="F7EEDB"/>
                    </a:solidFill>
                  </a:tcPr>
                </a:tc>
                <a:tc>
                  <a:txBody>
                    <a:bodyPr/>
                    <a:lstStyle/>
                    <a:p>
                      <a:pPr algn="ctr">
                        <a:buNone/>
                      </a:pPr>
                      <a:endParaRPr/>
                    </a:p>
                  </a:txBody>
                  <a:tcPr marL="95250" marR="95250" marT="28575" marB="28575" anchor="ctr">
                    <a:solidFill>
                      <a:srgbClr val="FFFFFF"/>
                    </a:solidFill>
                  </a:tcPr>
                </a:tc>
                <a:extLst>
                  <a:ext uri="{0D108BD9-81ED-4DB2-BD59-A6C34878D82A}">
                    <a16:rowId xmlns:a16="http://schemas.microsoft.com/office/drawing/2014/main" val="10002"/>
                  </a:ext>
                </a:extLst>
              </a:tr>
              <a:tr h="476250">
                <a:tc>
                  <a:txBody>
                    <a:bodyPr/>
                    <a:lstStyle/>
                    <a:p>
                      <a:pPr algn="ctr">
                        <a:buNone/>
                      </a:pPr>
                      <a:r>
                        <a:rPr sz="1575" b="1">
                          <a:solidFill>
                            <a:srgbClr val="3F3F3C"/>
                          </a:solidFill>
                        </a:rPr>
                        <a:t>11/02–11/04</a:t>
                      </a:r>
                    </a:p>
                  </a:txBody>
                  <a:tcPr marL="95250" marR="95250" marT="28575" marB="28575" anchor="ctr">
                    <a:solidFill>
                      <a:srgbClr val="F3F0EA"/>
                    </a:solidFill>
                  </a:tcPr>
                </a:tc>
                <a:tc>
                  <a:txBody>
                    <a:bodyPr/>
                    <a:lstStyle/>
                    <a:p>
                      <a:pPr algn="ctr">
                        <a:buNone/>
                      </a:pPr>
                      <a:endParaRPr/>
                    </a:p>
                  </a:txBody>
                  <a:tcPr marL="95250" marR="95250" marT="28575" marB="28575" anchor="ctr">
                    <a:solidFill>
                      <a:srgbClr val="FFFFFF"/>
                    </a:solidFill>
                  </a:tcPr>
                </a:tc>
                <a:tc>
                  <a:txBody>
                    <a:bodyPr/>
                    <a:lstStyle/>
                    <a:p>
                      <a:pPr algn="ctr">
                        <a:buNone/>
                      </a:pPr>
                      <a:r>
                        <a:rPr sz="1575" b="1">
                          <a:solidFill>
                            <a:srgbClr val="285443"/>
                          </a:solidFill>
                        </a:rPr>
                        <a:t>資料匯出</a:t>
                      </a:r>
                    </a:p>
                  </a:txBody>
                  <a:tcPr marL="95250" marR="95250" marT="28575" marB="28575" anchor="ctr">
                    <a:solidFill>
                      <a:srgbClr val="EEF4EC"/>
                    </a:solidFill>
                  </a:tcPr>
                </a:tc>
                <a:extLst>
                  <a:ext uri="{0D108BD9-81ED-4DB2-BD59-A6C34878D82A}">
                    <a16:rowId xmlns:a16="http://schemas.microsoft.com/office/drawing/2014/main" val="10003"/>
                  </a:ext>
                </a:extLst>
              </a:tr>
              <a:tr h="476250">
                <a:tc>
                  <a:txBody>
                    <a:bodyPr/>
                    <a:lstStyle/>
                    <a:p>
                      <a:pPr algn="ctr">
                        <a:buNone/>
                      </a:pPr>
                      <a:r>
                        <a:rPr sz="1575" b="1">
                          <a:solidFill>
                            <a:srgbClr val="3F3F3C"/>
                          </a:solidFill>
                        </a:rPr>
                        <a:t>11/05–11/18</a:t>
                      </a:r>
                    </a:p>
                  </a:txBody>
                  <a:tcPr marL="95250" marR="95250" marT="28575" marB="28575" anchor="ctr">
                    <a:solidFill>
                      <a:srgbClr val="F3F0EA"/>
                    </a:solidFill>
                  </a:tcPr>
                </a:tc>
                <a:tc>
                  <a:txBody>
                    <a:bodyPr/>
                    <a:lstStyle/>
                    <a:p>
                      <a:pPr algn="ctr">
                        <a:buNone/>
                      </a:pPr>
                      <a:r>
                        <a:rPr sz="1575" b="1">
                          <a:solidFill>
                            <a:srgbClr val="5D4B28"/>
                          </a:solidFill>
                        </a:rPr>
                        <a:t>學校自主修正期</a:t>
                      </a:r>
                    </a:p>
                  </a:txBody>
                  <a:tcPr marL="95250" marR="95250" marT="28575" marB="28575" anchor="ctr">
                    <a:solidFill>
                      <a:srgbClr val="F7EEDB"/>
                    </a:solidFill>
                  </a:tcPr>
                </a:tc>
                <a:tc>
                  <a:txBody>
                    <a:bodyPr/>
                    <a:lstStyle/>
                    <a:p>
                      <a:pPr algn="ctr">
                        <a:buNone/>
                      </a:pPr>
                      <a:endParaRPr/>
                    </a:p>
                  </a:txBody>
                  <a:tcPr marL="95250" marR="95250" marT="28575" marB="28575" anchor="ctr">
                    <a:solidFill>
                      <a:srgbClr val="FFFFFF"/>
                    </a:solidFill>
                  </a:tcPr>
                </a:tc>
                <a:extLst>
                  <a:ext uri="{0D108BD9-81ED-4DB2-BD59-A6C34878D82A}">
                    <a16:rowId xmlns:a16="http://schemas.microsoft.com/office/drawing/2014/main" val="10004"/>
                  </a:ext>
                </a:extLst>
              </a:tr>
              <a:tr h="476250">
                <a:tc>
                  <a:txBody>
                    <a:bodyPr/>
                    <a:lstStyle/>
                    <a:p>
                      <a:pPr algn="ctr">
                        <a:buNone/>
                      </a:pPr>
                      <a:r>
                        <a:rPr sz="1575" b="1">
                          <a:solidFill>
                            <a:srgbClr val="3F3F3C"/>
                          </a:solidFill>
                        </a:rPr>
                        <a:t>11/19–11/20</a:t>
                      </a:r>
                    </a:p>
                  </a:txBody>
                  <a:tcPr marL="95250" marR="95250" marT="28575" marB="28575" anchor="ctr">
                    <a:solidFill>
                      <a:srgbClr val="F3F0EA"/>
                    </a:solidFill>
                  </a:tcPr>
                </a:tc>
                <a:tc>
                  <a:txBody>
                    <a:bodyPr/>
                    <a:lstStyle/>
                    <a:p>
                      <a:pPr algn="ctr">
                        <a:buNone/>
                      </a:pPr>
                      <a:endParaRPr/>
                    </a:p>
                  </a:txBody>
                  <a:tcPr marL="95250" marR="95250" marT="28575" marB="28575" anchor="ctr">
                    <a:solidFill>
                      <a:srgbClr val="FFFFFF"/>
                    </a:solidFill>
                  </a:tcPr>
                </a:tc>
                <a:tc>
                  <a:txBody>
                    <a:bodyPr/>
                    <a:lstStyle/>
                    <a:p>
                      <a:pPr algn="ctr">
                        <a:buNone/>
                      </a:pPr>
                      <a:r>
                        <a:rPr sz="1575" b="1">
                          <a:solidFill>
                            <a:srgbClr val="285443"/>
                          </a:solidFill>
                        </a:rPr>
                        <a:t>資料匯出</a:t>
                      </a:r>
                    </a:p>
                  </a:txBody>
                  <a:tcPr marL="95250" marR="95250" marT="28575" marB="28575" anchor="ctr">
                    <a:solidFill>
                      <a:srgbClr val="EEF4EC"/>
                    </a:solidFill>
                  </a:tcPr>
                </a:tc>
                <a:extLst>
                  <a:ext uri="{0D108BD9-81ED-4DB2-BD59-A6C34878D82A}">
                    <a16:rowId xmlns:a16="http://schemas.microsoft.com/office/drawing/2014/main" val="10005"/>
                  </a:ext>
                </a:extLst>
              </a:tr>
              <a:tr h="476250">
                <a:tc>
                  <a:txBody>
                    <a:bodyPr/>
                    <a:lstStyle/>
                    <a:p>
                      <a:pPr algn="ctr">
                        <a:buNone/>
                      </a:pPr>
                      <a:r>
                        <a:rPr sz="1575" b="1">
                          <a:solidFill>
                            <a:srgbClr val="3F3F3C"/>
                          </a:solidFill>
                        </a:rPr>
                        <a:t>11/26–11/27</a:t>
                      </a:r>
                    </a:p>
                  </a:txBody>
                  <a:tcPr marL="95250" marR="95250" marT="28575" marB="28575" anchor="ctr">
                    <a:solidFill>
                      <a:srgbClr val="F3F0EA"/>
                    </a:solidFill>
                  </a:tcPr>
                </a:tc>
                <a:tc>
                  <a:txBody>
                    <a:bodyPr/>
                    <a:lstStyle/>
                    <a:p>
                      <a:pPr algn="ctr">
                        <a:buNone/>
                      </a:pPr>
                      <a:r>
                        <a:rPr sz="1425" b="1">
                          <a:solidFill>
                            <a:srgbClr val="5D4B28"/>
                          </a:solidFill>
                        </a:rPr>
                        <a:t>應用單位檢核後通知修正期</a:t>
                      </a:r>
                    </a:p>
                  </a:txBody>
                  <a:tcPr marL="95250" marR="95250" marT="28575" marB="28575" anchor="ctr">
                    <a:solidFill>
                      <a:srgbClr val="F7EEDB"/>
                    </a:solidFill>
                  </a:tcPr>
                </a:tc>
                <a:tc>
                  <a:txBody>
                    <a:bodyPr/>
                    <a:lstStyle/>
                    <a:p>
                      <a:pPr algn="ctr">
                        <a:buNone/>
                      </a:pPr>
                      <a:endParaRPr/>
                    </a:p>
                  </a:txBody>
                  <a:tcPr marL="95250" marR="95250" marT="28575" marB="28575" anchor="ctr">
                    <a:solidFill>
                      <a:srgbClr val="FFFFFF"/>
                    </a:solidFill>
                  </a:tcPr>
                </a:tc>
                <a:extLst>
                  <a:ext uri="{0D108BD9-81ED-4DB2-BD59-A6C34878D82A}">
                    <a16:rowId xmlns:a16="http://schemas.microsoft.com/office/drawing/2014/main" val="10006"/>
                  </a:ext>
                </a:extLst>
              </a:tr>
              <a:tr h="476250">
                <a:tc>
                  <a:txBody>
                    <a:bodyPr/>
                    <a:lstStyle/>
                    <a:p>
                      <a:pPr algn="ctr">
                        <a:buNone/>
                      </a:pPr>
                      <a:r>
                        <a:rPr sz="1575" b="1">
                          <a:solidFill>
                            <a:srgbClr val="3F3F3C"/>
                          </a:solidFill>
                        </a:rPr>
                        <a:t>11/30–12/01</a:t>
                      </a:r>
                    </a:p>
                  </a:txBody>
                  <a:tcPr marL="95250" marR="95250" marT="28575" marB="28575" anchor="ctr">
                    <a:solidFill>
                      <a:srgbClr val="F3F0EA"/>
                    </a:solidFill>
                  </a:tcPr>
                </a:tc>
                <a:tc>
                  <a:txBody>
                    <a:bodyPr/>
                    <a:lstStyle/>
                    <a:p>
                      <a:pPr algn="ctr">
                        <a:buNone/>
                      </a:pPr>
                      <a:endParaRPr/>
                    </a:p>
                  </a:txBody>
                  <a:tcPr marL="95250" marR="95250" marT="28575" marB="28575" anchor="ctr">
                    <a:solidFill>
                      <a:srgbClr val="FFFFFF"/>
                    </a:solidFill>
                  </a:tcPr>
                </a:tc>
                <a:tc>
                  <a:txBody>
                    <a:bodyPr/>
                    <a:lstStyle/>
                    <a:p>
                      <a:pPr algn="ctr">
                        <a:buNone/>
                      </a:pPr>
                      <a:r>
                        <a:rPr sz="1575" b="1">
                          <a:solidFill>
                            <a:srgbClr val="285443"/>
                          </a:solidFill>
                        </a:rPr>
                        <a:t>資料匯出</a:t>
                      </a:r>
                    </a:p>
                  </a:txBody>
                  <a:tcPr marL="95250" marR="95250" marT="28575" marB="28575" anchor="ctr">
                    <a:solidFill>
                      <a:srgbClr val="EEF4EC"/>
                    </a:solidFill>
                  </a:tcPr>
                </a:tc>
                <a:extLst>
                  <a:ext uri="{0D108BD9-81ED-4DB2-BD59-A6C34878D82A}">
                    <a16:rowId xmlns:a16="http://schemas.microsoft.com/office/drawing/2014/main" val="10007"/>
                  </a:ext>
                </a:extLst>
              </a:tr>
              <a:tr h="476250">
                <a:tc>
                  <a:txBody>
                    <a:bodyPr/>
                    <a:lstStyle/>
                    <a:p>
                      <a:pPr algn="ctr">
                        <a:buNone/>
                      </a:pPr>
                      <a:r>
                        <a:rPr sz="1575" b="1">
                          <a:solidFill>
                            <a:srgbClr val="3F3F3C"/>
                          </a:solidFill>
                        </a:rPr>
                        <a:t>12/18前</a:t>
                      </a:r>
                    </a:p>
                  </a:txBody>
                  <a:tcPr marL="95250" marR="95250" marT="28575" marB="28575" anchor="ctr">
                    <a:solidFill>
                      <a:srgbClr val="F3F0EA"/>
                    </a:solidFill>
                  </a:tcPr>
                </a:tc>
                <a:tc>
                  <a:txBody>
                    <a:bodyPr/>
                    <a:lstStyle/>
                    <a:p>
                      <a:pPr algn="ctr">
                        <a:buNone/>
                      </a:pPr>
                      <a:r>
                        <a:rPr sz="1575" b="1">
                          <a:solidFill>
                            <a:srgbClr val="5D4B28"/>
                          </a:solidFill>
                        </a:rPr>
                        <a:t>資料寄送</a:t>
                      </a:r>
                    </a:p>
                  </a:txBody>
                  <a:tcPr marL="95250" marR="95250" marT="28575" marB="28575" anchor="ctr">
                    <a:solidFill>
                      <a:srgbClr val="F7EEDB"/>
                    </a:solidFill>
                  </a:tcPr>
                </a:tc>
                <a:tc>
                  <a:txBody>
                    <a:bodyPr/>
                    <a:lstStyle/>
                    <a:p>
                      <a:pPr algn="ctr">
                        <a:buNone/>
                      </a:pPr>
                      <a:endParaRPr/>
                    </a:p>
                  </a:txBody>
                  <a:tcPr marL="95250" marR="95250" marT="28575" marB="28575" anchor="ctr">
                    <a:solidFill>
                      <a:srgbClr val="FFFFFF"/>
                    </a:solidFill>
                  </a:tcPr>
                </a:tc>
                <a:extLst>
                  <a:ext uri="{0D108BD9-81ED-4DB2-BD59-A6C34878D82A}">
                    <a16:rowId xmlns:a16="http://schemas.microsoft.com/office/drawing/2014/main" val="10008"/>
                  </a:ext>
                </a:extLst>
              </a:tr>
            </a:tbl>
          </a:graphicData>
        </a:graphic>
      </p:graphicFrame>
      <p:sp>
        <p:nvSpPr>
          <p:cNvPr id="8" name="頁面導覽">
            <a:extLst>
              <a:ext uri="{FF2B5EF4-FFF2-40B4-BE49-F238E27FC236}">
                <a16:creationId xmlns:a16="http://schemas.microsoft.com/office/drawing/2014/main" id="{C515F593-F1EB-4E28-AC47-94804CF90C25}"/>
              </a:ext>
            </a:extLst>
          </p:cNvPr>
          <p:cNvSpPr>
            <a:spLocks noGrp="1"/>
          </p:cNvSpPr>
          <p:nvPr/>
        </p:nvSpPr>
        <p:spPr>
          <a:xfrm>
            <a:off x="476250" y="6343650"/>
            <a:ext cx="11239500" cy="323850"/>
          </a:xfrm>
          <a:prstGeom prst="roundRect">
            <a:avLst>
              <a:gd name="adj" fmla="val 23529"/>
            </a:avLst>
          </a:prstGeom>
          <a:solidFill>
            <a:srgbClr val="F3F0EA"/>
          </a:solidFill>
          <a:ln w="9525">
            <a:solidFill>
              <a:srgbClr val="B9B4AA"/>
            </a:solidFill>
            <a:prstDash val="solid"/>
          </a:ln>
        </p:spPr>
        <p:txBody>
          <a:bodyPr anchor="ctr"/>
          <a:lstStyle/>
          <a:p>
            <a:pPr algn="ctr">
              <a:buNone/>
              <a:defRPr sz="1350">
                <a:solidFill>
                  <a:srgbClr val="6E6A64"/>
                </a:solidFill>
              </a:defRPr>
            </a:pPr>
            <a:r>
              <a:rPr sz="1350">
                <a:solidFill>
                  <a:srgbClr val="6E6A64"/>
                </a:solidFill>
              </a:rPr>
              <a:t>關鍵截止點與影響見前一頁；各階段詳細說明見下一頁。</a:t>
            </a:r>
          </a:p>
        </p:txBody>
      </p:sp>
      <p:sp>
        <p:nvSpPr>
          <p:cNvPr id="7" name="文字版面配置區 6">
            <a:extLst>
              <a:ext uri="{FF2B5EF4-FFF2-40B4-BE49-F238E27FC236}">
                <a16:creationId xmlns:a16="http://schemas.microsoft.com/office/drawing/2014/main" id="{097BC8CB-DAF5-4BF3-8E86-A08468C8509C}"/>
              </a:ext>
            </a:extLst>
          </p:cNvPr>
          <p:cNvSpPr>
            <a:spLocks noGrp="1"/>
          </p:cNvSpPr>
          <p:nvPr>
            <p:ph type="body" idx="15"/>
          </p:nvPr>
        </p:nvSpPr>
        <p:spPr/>
        <p:txBody>
          <a:bodyPr/>
          <a:lstStyle/>
          <a:p>
            <a:r>
              <a:t>02</a:t>
            </a:r>
          </a:p>
        </p:txBody>
      </p:sp>
    </p:spTree>
    <p:extLst>
      <p:ext uri="{BB962C8B-B14F-4D97-AF65-F5344CB8AC3E}">
        <p14:creationId xmlns:p14="http://schemas.microsoft.com/office/powerpoint/2010/main" val="36018414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9E1BBC6F-6F61-4E01-A9C2-A3658D4486BD}"/>
              </a:ext>
            </a:extLst>
          </p:cNvPr>
          <p:cNvSpPr>
            <a:spLocks noGrp="1"/>
          </p:cNvSpPr>
          <p:nvPr>
            <p:ph type="sldNum" idx="12"/>
          </p:nvPr>
        </p:nvSpPr>
        <p:spPr/>
        <p:txBody>
          <a:bodyPr/>
          <a:lstStyle/>
          <a:p>
            <a:fld id="{675CE1F1-F8E2-E359-8FD1-A9FA98B3A676}" type="slidenum">
              <a:t>41</a:t>
            </a:fld>
            <a:endParaRPr/>
          </a:p>
        </p:txBody>
      </p:sp>
      <p:sp>
        <p:nvSpPr>
          <p:cNvPr id="4" name="標題 3">
            <a:extLst>
              <a:ext uri="{FF2B5EF4-FFF2-40B4-BE49-F238E27FC236}">
                <a16:creationId xmlns:a16="http://schemas.microsoft.com/office/drawing/2014/main" id="{71DA42C0-E41A-44A7-8BCB-640000DC0CF5}"/>
              </a:ext>
            </a:extLst>
          </p:cNvPr>
          <p:cNvSpPr>
            <a:spLocks noGrp="1"/>
          </p:cNvSpPr>
          <p:nvPr>
            <p:ph type="title"/>
          </p:nvPr>
        </p:nvSpPr>
        <p:spPr/>
        <p:txBody>
          <a:bodyPr/>
          <a:lstStyle/>
          <a:p>
            <a:pPr>
              <a:buNone/>
              <a:defRPr sz="3000" b="1">
                <a:solidFill>
                  <a:srgbClr val="FFFFFF"/>
                </a:solidFill>
              </a:defRPr>
            </a:pPr>
            <a:r>
              <a:rPr sz="3000" b="1">
                <a:solidFill>
                  <a:srgbClr val="FFFFFF"/>
                </a:solidFill>
              </a:rPr>
              <a:t>各階段操作重點｜權限、截止與寄送要求</a:t>
            </a:r>
          </a:p>
        </p:txBody>
      </p:sp>
      <p:sp>
        <p:nvSpPr>
          <p:cNvPr id="6" name="時程適用範圍">
            <a:extLst>
              <a:ext uri="{FF2B5EF4-FFF2-40B4-BE49-F238E27FC236}">
                <a16:creationId xmlns:a16="http://schemas.microsoft.com/office/drawing/2014/main" id="{3D50CA75-2A1B-4DD1-9A9F-DB4425253733}"/>
              </a:ext>
            </a:extLst>
          </p:cNvPr>
          <p:cNvSpPr>
            <a:spLocks noGrp="1"/>
          </p:cNvSpPr>
          <p:nvPr/>
        </p:nvSpPr>
        <p:spPr>
          <a:xfrm>
            <a:off x="476250" y="1123950"/>
            <a:ext cx="11239500" cy="495300"/>
          </a:xfrm>
          <a:prstGeom prst="roundRect">
            <a:avLst>
              <a:gd name="adj" fmla="val 15385"/>
            </a:avLst>
          </a:prstGeom>
          <a:solidFill>
            <a:srgbClr val="789879"/>
          </a:solidFill>
          <a:ln w="9525">
            <a:solidFill>
              <a:srgbClr val="789879"/>
            </a:solidFill>
            <a:prstDash val="solid"/>
          </a:ln>
        </p:spPr>
        <p:txBody>
          <a:bodyPr anchor="ctr"/>
          <a:lstStyle/>
          <a:p>
            <a:pPr algn="ctr">
              <a:buNone/>
              <a:defRPr sz="1725" b="1">
                <a:solidFill>
                  <a:srgbClr val="FFFFFF"/>
                </a:solidFill>
              </a:defRPr>
            </a:pPr>
            <a:r>
              <a:rPr sz="1725" b="1">
                <a:solidFill>
                  <a:srgbClr val="FFFFFF"/>
                </a:solidFill>
              </a:rPr>
              <a:t>除特別註明外，以下時程適用全體學校。</a:t>
            </a:r>
          </a:p>
        </p:txBody>
      </p:sp>
      <p:graphicFrame>
        <p:nvGraphicFramePr>
          <p:cNvPr id="12" name="各階段操作重點表"/>
          <p:cNvGraphicFramePr/>
          <p:nvPr/>
        </p:nvGraphicFramePr>
        <p:xfrm>
          <a:off x="476250" y="1752600"/>
          <a:ext cx="11239500" cy="4714875"/>
        </p:xfrm>
        <a:graphic>
          <a:graphicData uri="http://schemas.openxmlformats.org/drawingml/2006/table">
            <a:tbl>
              <a:tblPr/>
              <a:tblGrid>
                <a:gridCol w="1809750">
                  <a:extLst>
                    <a:ext uri="{9D8B030D-6E8A-4147-A177-3AD203B41FA5}">
                      <a16:colId xmlns:a16="http://schemas.microsoft.com/office/drawing/2014/main" val="20000"/>
                    </a:ext>
                  </a:extLst>
                </a:gridCol>
                <a:gridCol w="2190750">
                  <a:extLst>
                    <a:ext uri="{9D8B030D-6E8A-4147-A177-3AD203B41FA5}">
                      <a16:colId xmlns:a16="http://schemas.microsoft.com/office/drawing/2014/main" val="20001"/>
                    </a:ext>
                  </a:extLst>
                </a:gridCol>
                <a:gridCol w="4953000">
                  <a:extLst>
                    <a:ext uri="{9D8B030D-6E8A-4147-A177-3AD203B41FA5}">
                      <a16:colId xmlns:a16="http://schemas.microsoft.com/office/drawing/2014/main" val="20002"/>
                    </a:ext>
                  </a:extLst>
                </a:gridCol>
                <a:gridCol w="2286000">
                  <a:extLst>
                    <a:ext uri="{9D8B030D-6E8A-4147-A177-3AD203B41FA5}">
                      <a16:colId xmlns:a16="http://schemas.microsoft.com/office/drawing/2014/main" val="20003"/>
                    </a:ext>
                  </a:extLst>
                </a:gridCol>
              </a:tblGrid>
              <a:tr h="428625">
                <a:tc>
                  <a:txBody>
                    <a:bodyPr/>
                    <a:lstStyle/>
                    <a:p>
                      <a:pPr algn="ctr">
                        <a:buNone/>
                      </a:pPr>
                      <a:r>
                        <a:rPr sz="1650" b="1">
                          <a:solidFill>
                            <a:srgbClr val="FFFFFF"/>
                          </a:solidFill>
                        </a:rPr>
                        <a:t>期間</a:t>
                      </a:r>
                    </a:p>
                  </a:txBody>
                  <a:tcPr marL="76200" marR="76200" marT="28575" marB="28575" anchor="ctr">
                    <a:solidFill>
                      <a:srgbClr val="789879"/>
                    </a:solidFill>
                  </a:tcPr>
                </a:tc>
                <a:tc>
                  <a:txBody>
                    <a:bodyPr/>
                    <a:lstStyle/>
                    <a:p>
                      <a:pPr algn="ctr">
                        <a:buNone/>
                      </a:pPr>
                      <a:r>
                        <a:rPr sz="1650" b="1">
                          <a:solidFill>
                            <a:srgbClr val="FFFFFF"/>
                          </a:solidFill>
                        </a:rPr>
                        <a:t>作業階段</a:t>
                      </a:r>
                    </a:p>
                  </a:txBody>
                  <a:tcPr marL="76200" marR="76200" marT="28575" marB="28575" anchor="ctr">
                    <a:solidFill>
                      <a:srgbClr val="789879"/>
                    </a:solidFill>
                  </a:tcPr>
                </a:tc>
                <a:tc>
                  <a:txBody>
                    <a:bodyPr/>
                    <a:lstStyle/>
                    <a:p>
                      <a:pPr algn="ctr">
                        <a:buNone/>
                      </a:pPr>
                      <a:r>
                        <a:rPr sz="1650" b="1">
                          <a:solidFill>
                            <a:srgbClr val="FFFFFF"/>
                          </a:solidFill>
                        </a:rPr>
                        <a:t>可做事項</a:t>
                      </a:r>
                    </a:p>
                  </a:txBody>
                  <a:tcPr marL="76200" marR="76200" marT="28575" marB="28575" anchor="ctr">
                    <a:solidFill>
                      <a:srgbClr val="789879"/>
                    </a:solidFill>
                  </a:tcPr>
                </a:tc>
                <a:tc>
                  <a:txBody>
                    <a:bodyPr/>
                    <a:lstStyle/>
                    <a:p>
                      <a:pPr algn="ctr">
                        <a:buNone/>
                      </a:pPr>
                      <a:r>
                        <a:rPr sz="1650" b="1">
                          <a:solidFill>
                            <a:srgbClr val="FFFFFF"/>
                          </a:solidFill>
                        </a:rPr>
                        <a:t>截止／注意</a:t>
                      </a:r>
                    </a:p>
                  </a:txBody>
                  <a:tcPr marL="76200" marR="76200" marT="28575" marB="28575" anchor="ctr">
                    <a:solidFill>
                      <a:srgbClr val="789879"/>
                    </a:solidFill>
                  </a:tcPr>
                </a:tc>
                <a:extLst>
                  <a:ext uri="{0D108BD9-81ED-4DB2-BD59-A6C34878D82A}">
                    <a16:rowId xmlns:a16="http://schemas.microsoft.com/office/drawing/2014/main" val="10000"/>
                  </a:ext>
                </a:extLst>
              </a:tr>
              <a:tr h="762000">
                <a:tc>
                  <a:txBody>
                    <a:bodyPr/>
                    <a:lstStyle/>
                    <a:p>
                      <a:pPr algn="ctr">
                        <a:buNone/>
                      </a:pPr>
                      <a:r>
                        <a:rPr sz="1425" b="1">
                          <a:solidFill>
                            <a:srgbClr val="3F3F3C"/>
                          </a:solidFill>
                        </a:rPr>
                        <a:t>08/03–08/31</a:t>
                      </a:r>
                    </a:p>
                  </a:txBody>
                  <a:tcPr marL="95250" marR="95250" marT="38100" marB="38100" anchor="ctr">
                    <a:solidFill>
                      <a:srgbClr val="F3F0EA"/>
                    </a:solidFill>
                  </a:tcPr>
                </a:tc>
                <a:tc>
                  <a:txBody>
                    <a:bodyPr/>
                    <a:lstStyle/>
                    <a:p>
                      <a:pPr algn="ctr">
                        <a:buNone/>
                      </a:pPr>
                      <a:r>
                        <a:rPr sz="1425" b="1">
                          <a:solidFill>
                            <a:srgbClr val="5D4B28"/>
                          </a:solidFill>
                        </a:rPr>
                        <a:t>系所設定</a:t>
                      </a:r>
                    </a:p>
                  </a:txBody>
                  <a:tcPr marL="95250" marR="95250" marT="38100" marB="38100" anchor="ctr">
                    <a:solidFill>
                      <a:srgbClr val="F7EEDB"/>
                    </a:solidFill>
                  </a:tcPr>
                </a:tc>
                <a:tc>
                  <a:txBody>
                    <a:bodyPr/>
                    <a:lstStyle/>
                    <a:p>
                      <a:pPr algn="l">
                        <a:buNone/>
                      </a:pPr>
                      <a:r>
                        <a:rPr sz="1350" b="0">
                          <a:solidFill>
                            <a:srgbClr val="4A4A48"/>
                          </a:solidFill>
                        </a:rPr>
                        <a:t>依組織規程及核定公文，於系統申請或維護</a:t>
                      </a:r>
                      <a:r>
                        <a:rPr sz="1350" b="1">
                          <a:solidFill>
                            <a:srgbClr val="285443"/>
                          </a:solidFill>
                        </a:rPr>
                        <a:t>一般系所、特殊專班</a:t>
                      </a:r>
                      <a:r>
                        <a:rPr sz="1350" b="0">
                          <a:solidFill>
                            <a:srgbClr val="4A4A48"/>
                          </a:solidFill>
                        </a:rPr>
                        <a:t>資料。</a:t>
                      </a:r>
                    </a:p>
                  </a:txBody>
                  <a:tcPr marL="95250" marR="95250" marT="38100" marB="38100" anchor="ctr">
                    <a:solidFill>
                      <a:srgbClr val="FFFFFF"/>
                    </a:solidFill>
                  </a:tcPr>
                </a:tc>
                <a:tc>
                  <a:txBody>
                    <a:bodyPr/>
                    <a:lstStyle/>
                    <a:p>
                      <a:pPr algn="l">
                        <a:buNone/>
                      </a:pPr>
                      <a:r>
                        <a:rPr sz="1275" b="0">
                          <a:solidFill>
                            <a:srgbClr val="4A4A48"/>
                          </a:solidFill>
                        </a:rPr>
                        <a:t>—</a:t>
                      </a:r>
                    </a:p>
                  </a:txBody>
                  <a:tcPr marL="95250" marR="95250" marT="38100" marB="38100" anchor="ctr">
                    <a:solidFill>
                      <a:srgbClr val="EEF4EC"/>
                    </a:solidFill>
                  </a:tcPr>
                </a:tc>
                <a:extLst>
                  <a:ext uri="{0D108BD9-81ED-4DB2-BD59-A6C34878D82A}">
                    <a16:rowId xmlns:a16="http://schemas.microsoft.com/office/drawing/2014/main" val="10001"/>
                  </a:ext>
                </a:extLst>
              </a:tr>
              <a:tr h="838200">
                <a:tc>
                  <a:txBody>
                    <a:bodyPr/>
                    <a:lstStyle/>
                    <a:p>
                      <a:pPr algn="ctr">
                        <a:buNone/>
                      </a:pPr>
                      <a:r>
                        <a:rPr sz="1425" b="1">
                          <a:solidFill>
                            <a:srgbClr val="3F3F3C"/>
                          </a:solidFill>
                        </a:rPr>
                        <a:t>09/01–10/30</a:t>
                      </a:r>
                    </a:p>
                  </a:txBody>
                  <a:tcPr marL="95250" marR="95250" marT="38100" marB="38100" anchor="ctr">
                    <a:solidFill>
                      <a:srgbClr val="F3F0EA"/>
                    </a:solidFill>
                  </a:tcPr>
                </a:tc>
                <a:tc>
                  <a:txBody>
                    <a:bodyPr/>
                    <a:lstStyle/>
                    <a:p>
                      <a:pPr algn="ctr">
                        <a:buNone/>
                      </a:pPr>
                      <a:r>
                        <a:rPr sz="1425" b="1">
                          <a:solidFill>
                            <a:srgbClr val="5D4B28"/>
                          </a:solidFill>
                        </a:rPr>
                        <a:t>填表期間</a:t>
                      </a:r>
                    </a:p>
                  </a:txBody>
                  <a:tcPr marL="95250" marR="95250" marT="38100" marB="38100" anchor="ctr">
                    <a:solidFill>
                      <a:srgbClr val="F7EEDB"/>
                    </a:solidFill>
                  </a:tcPr>
                </a:tc>
                <a:tc>
                  <a:txBody>
                    <a:bodyPr/>
                    <a:lstStyle/>
                    <a:p>
                      <a:pPr algn="l">
                        <a:buNone/>
                      </a:pPr>
                      <a:r>
                        <a:rPr sz="1350" b="1">
                          <a:solidFill>
                            <a:srgbClr val="285443"/>
                          </a:solidFill>
                        </a:rPr>
                        <a:t>完成各表冊填報</a:t>
                      </a:r>
                      <a:r>
                        <a:rPr sz="1350" b="0">
                          <a:solidFill>
                            <a:srgbClr val="4A4A48"/>
                          </a:solidFill>
                        </a:rPr>
                        <a:t>。</a:t>
                      </a:r>
                    </a:p>
                  </a:txBody>
                  <a:tcPr marL="95250" marR="95250" marT="38100" marB="38100" anchor="ctr">
                    <a:solidFill>
                      <a:srgbClr val="FFFFFF"/>
                    </a:solidFill>
                  </a:tcPr>
                </a:tc>
                <a:tc>
                  <a:txBody>
                    <a:bodyPr/>
                    <a:lstStyle/>
                    <a:p>
                      <a:pPr algn="l">
                        <a:buNone/>
                      </a:pPr>
                      <a:r>
                        <a:rPr sz="1275" b="0">
                          <a:solidFill>
                            <a:srgbClr val="4A4A48"/>
                          </a:solidFill>
                        </a:rPr>
                        <a:t>受評學校可瀏覽、下載評鑑表冊</a:t>
                      </a:r>
                    </a:p>
                  </a:txBody>
                  <a:tcPr marL="95250" marR="95250" marT="38100" marB="38100" anchor="ctr">
                    <a:solidFill>
                      <a:srgbClr val="EEF4EC"/>
                    </a:solidFill>
                  </a:tcPr>
                </a:tc>
                <a:extLst>
                  <a:ext uri="{0D108BD9-81ED-4DB2-BD59-A6C34878D82A}">
                    <a16:rowId xmlns:a16="http://schemas.microsoft.com/office/drawing/2014/main" val="10002"/>
                  </a:ext>
                </a:extLst>
              </a:tr>
              <a:tr h="952500">
                <a:tc>
                  <a:txBody>
                    <a:bodyPr/>
                    <a:lstStyle/>
                    <a:p>
                      <a:pPr algn="ctr">
                        <a:buNone/>
                      </a:pPr>
                      <a:r>
                        <a:rPr sz="1425" b="1">
                          <a:solidFill>
                            <a:srgbClr val="3F3F3C"/>
                          </a:solidFill>
                        </a:rPr>
                        <a:t>11/05–11/18</a:t>
                      </a:r>
                    </a:p>
                  </a:txBody>
                  <a:tcPr marL="95250" marR="95250" marT="38100" marB="38100" anchor="ctr">
                    <a:solidFill>
                      <a:srgbClr val="F3F0EA"/>
                    </a:solidFill>
                  </a:tcPr>
                </a:tc>
                <a:tc>
                  <a:txBody>
                    <a:bodyPr/>
                    <a:lstStyle/>
                    <a:p>
                      <a:pPr algn="ctr">
                        <a:buNone/>
                      </a:pPr>
                      <a:r>
                        <a:rPr sz="1425" b="1">
                          <a:solidFill>
                            <a:srgbClr val="5D4B28"/>
                          </a:solidFill>
                        </a:rPr>
                        <a:t>學校自主修正期</a:t>
                      </a:r>
                    </a:p>
                  </a:txBody>
                  <a:tcPr marL="95250" marR="95250" marT="38100" marB="38100" anchor="ctr">
                    <a:solidFill>
                      <a:srgbClr val="F7EEDB"/>
                    </a:solidFill>
                  </a:tcPr>
                </a:tc>
                <a:tc>
                  <a:txBody>
                    <a:bodyPr/>
                    <a:lstStyle/>
                    <a:p>
                      <a:pPr algn="l">
                        <a:buNone/>
                      </a:pPr>
                      <a:r>
                        <a:rPr sz="1350" b="0">
                          <a:solidFill>
                            <a:srgbClr val="4A4A48"/>
                          </a:solidFill>
                        </a:rPr>
                        <a:t>自行發現問題或接獲應用單位通知時，可修正</a:t>
                      </a:r>
                      <a:r>
                        <a:rPr sz="1350" b="1">
                          <a:solidFill>
                            <a:srgbClr val="285443"/>
                          </a:solidFill>
                        </a:rPr>
                        <a:t>當期及歷史資料</a:t>
                      </a:r>
                      <a:r>
                        <a:rPr sz="1350" b="0">
                          <a:solidFill>
                            <a:srgbClr val="4A4A48"/>
                          </a:solidFill>
                        </a:rPr>
                        <a:t>。</a:t>
                      </a:r>
                    </a:p>
                  </a:txBody>
                  <a:tcPr marL="95250" marR="95250" marT="38100" marB="38100" anchor="ctr">
                    <a:solidFill>
                      <a:srgbClr val="FFFFFF"/>
                    </a:solidFill>
                  </a:tcPr>
                </a:tc>
                <a:tc>
                  <a:txBody>
                    <a:bodyPr/>
                    <a:lstStyle/>
                    <a:p>
                      <a:pPr algn="l">
                        <a:buNone/>
                      </a:pPr>
                      <a:r>
                        <a:rPr sz="1275" b="1">
                          <a:solidFill>
                            <a:srgbClr val="A23E2A"/>
                          </a:solidFill>
                        </a:rPr>
                        <a:t>11/18 17:00前完成</a:t>
                      </a:r>
                    </a:p>
                  </a:txBody>
                  <a:tcPr marL="95250" marR="95250" marT="38100" marB="38100" anchor="ctr">
                    <a:solidFill>
                      <a:srgbClr val="EEF4EC"/>
                    </a:solidFill>
                  </a:tcPr>
                </a:tc>
                <a:extLst>
                  <a:ext uri="{0D108BD9-81ED-4DB2-BD59-A6C34878D82A}">
                    <a16:rowId xmlns:a16="http://schemas.microsoft.com/office/drawing/2014/main" val="10003"/>
                  </a:ext>
                </a:extLst>
              </a:tr>
              <a:tr h="952500">
                <a:tc>
                  <a:txBody>
                    <a:bodyPr/>
                    <a:lstStyle/>
                    <a:p>
                      <a:pPr algn="ctr">
                        <a:buNone/>
                      </a:pPr>
                      <a:r>
                        <a:rPr sz="1425" b="1">
                          <a:solidFill>
                            <a:srgbClr val="3F3F3C"/>
                          </a:solidFill>
                        </a:rPr>
                        <a:t>11/26–11/27</a:t>
                      </a:r>
                    </a:p>
                  </a:txBody>
                  <a:tcPr marL="95250" marR="95250" marT="38100" marB="38100" anchor="ctr">
                    <a:solidFill>
                      <a:srgbClr val="F3F0EA"/>
                    </a:solidFill>
                  </a:tcPr>
                </a:tc>
                <a:tc>
                  <a:txBody>
                    <a:bodyPr/>
                    <a:lstStyle/>
                    <a:p>
                      <a:pPr algn="ctr">
                        <a:buNone/>
                      </a:pPr>
                      <a:r>
                        <a:rPr sz="1425" b="1">
                          <a:solidFill>
                            <a:srgbClr val="5D4B28"/>
                          </a:solidFill>
                        </a:rPr>
                        <a:t>應用單位通知修正期</a:t>
                      </a:r>
                    </a:p>
                  </a:txBody>
                  <a:tcPr marL="95250" marR="95250" marT="38100" marB="38100" anchor="ctr">
                    <a:solidFill>
                      <a:srgbClr val="F7EEDB"/>
                    </a:solidFill>
                  </a:tcPr>
                </a:tc>
                <a:tc>
                  <a:txBody>
                    <a:bodyPr/>
                    <a:lstStyle/>
                    <a:p>
                      <a:pPr algn="l">
                        <a:buNone/>
                      </a:pPr>
                      <a:r>
                        <a:rPr sz="1350" b="0">
                          <a:solidFill>
                            <a:srgbClr val="4A4A48"/>
                          </a:solidFill>
                        </a:rPr>
                        <a:t>僅限接獲應用單位通知，且</a:t>
                      </a:r>
                      <a:r>
                        <a:rPr sz="1350" b="1">
                          <a:solidFill>
                            <a:srgbClr val="285443"/>
                          </a:solidFill>
                        </a:rPr>
                        <a:t>系統已開放修正權限</a:t>
                      </a:r>
                      <a:r>
                        <a:rPr sz="1350" b="0">
                          <a:solidFill>
                            <a:srgbClr val="4A4A48"/>
                          </a:solidFill>
                        </a:rPr>
                        <a:t>者。</a:t>
                      </a:r>
                    </a:p>
                  </a:txBody>
                  <a:tcPr marL="95250" marR="95250" marT="38100" marB="38100" anchor="ctr">
                    <a:solidFill>
                      <a:srgbClr val="FFFFFF"/>
                    </a:solidFill>
                  </a:tcPr>
                </a:tc>
                <a:tc>
                  <a:txBody>
                    <a:bodyPr/>
                    <a:lstStyle/>
                    <a:p>
                      <a:pPr algn="l">
                        <a:buNone/>
                      </a:pPr>
                      <a:r>
                        <a:rPr sz="1275" b="1">
                          <a:solidFill>
                            <a:srgbClr val="A23E2A"/>
                          </a:solidFill>
                        </a:rPr>
                        <a:t>11/27 17:00前完成</a:t>
                      </a:r>
                    </a:p>
                  </a:txBody>
                  <a:tcPr marL="95250" marR="95250" marT="38100" marB="38100" anchor="ctr">
                    <a:solidFill>
                      <a:srgbClr val="EEF4EC"/>
                    </a:solidFill>
                  </a:tcPr>
                </a:tc>
                <a:extLst>
                  <a:ext uri="{0D108BD9-81ED-4DB2-BD59-A6C34878D82A}">
                    <a16:rowId xmlns:a16="http://schemas.microsoft.com/office/drawing/2014/main" val="10004"/>
                  </a:ext>
                </a:extLst>
              </a:tr>
              <a:tr h="781050">
                <a:tc>
                  <a:txBody>
                    <a:bodyPr/>
                    <a:lstStyle/>
                    <a:p>
                      <a:pPr algn="ctr">
                        <a:buNone/>
                      </a:pPr>
                      <a:r>
                        <a:rPr sz="1425" b="1">
                          <a:solidFill>
                            <a:srgbClr val="3F3F3C"/>
                          </a:solidFill>
                        </a:rPr>
                        <a:t>12/18前</a:t>
                      </a:r>
                    </a:p>
                  </a:txBody>
                  <a:tcPr marL="95250" marR="95250" marT="38100" marB="38100" anchor="ctr">
                    <a:solidFill>
                      <a:srgbClr val="F3F0EA"/>
                    </a:solidFill>
                  </a:tcPr>
                </a:tc>
                <a:tc>
                  <a:txBody>
                    <a:bodyPr/>
                    <a:lstStyle/>
                    <a:p>
                      <a:pPr algn="ctr">
                        <a:buNone/>
                      </a:pPr>
                      <a:r>
                        <a:rPr sz="1425" b="1">
                          <a:solidFill>
                            <a:srgbClr val="5D4B28"/>
                          </a:solidFill>
                        </a:rPr>
                        <a:t>資料寄送</a:t>
                      </a:r>
                    </a:p>
                  </a:txBody>
                  <a:tcPr marL="95250" marR="95250" marT="38100" marB="38100" anchor="ctr">
                    <a:solidFill>
                      <a:srgbClr val="F7EEDB"/>
                    </a:solidFill>
                  </a:tcPr>
                </a:tc>
                <a:tc>
                  <a:txBody>
                    <a:bodyPr/>
                    <a:lstStyle/>
                    <a:p>
                      <a:pPr algn="l">
                        <a:buNone/>
                      </a:pPr>
                      <a:r>
                        <a:rPr sz="1350" b="0">
                          <a:solidFill>
                            <a:srgbClr val="4A4A48"/>
                          </a:solidFill>
                        </a:rPr>
                        <a:t>備妥公文及附件寄出；附件包含</a:t>
                      </a:r>
                      <a:r>
                        <a:rPr sz="1350" b="1">
                          <a:solidFill>
                            <a:srgbClr val="285443"/>
                          </a:solidFill>
                        </a:rPr>
                        <a:t>當期輸入表冊及修正資料</a:t>
                      </a:r>
                      <a:r>
                        <a:rPr sz="1350" b="0">
                          <a:solidFill>
                            <a:srgbClr val="4A4A48"/>
                          </a:solidFill>
                        </a:rPr>
                        <a:t>。</a:t>
                      </a:r>
                    </a:p>
                  </a:txBody>
                  <a:tcPr marL="95250" marR="95250" marT="38100" marB="38100" anchor="ctr">
                    <a:solidFill>
                      <a:srgbClr val="FFFFFF"/>
                    </a:solidFill>
                  </a:tcPr>
                </a:tc>
                <a:tc>
                  <a:txBody>
                    <a:bodyPr/>
                    <a:lstStyle/>
                    <a:p>
                      <a:pPr algn="l">
                        <a:buNone/>
                      </a:pPr>
                      <a:r>
                        <a:rPr sz="1275" b="1">
                          <a:solidFill>
                            <a:srgbClr val="A23E2A"/>
                          </a:solidFill>
                        </a:rPr>
                        <a:t>郵戳為憑</a:t>
                      </a:r>
                    </a:p>
                  </a:txBody>
                  <a:tcPr marL="95250" marR="95250" marT="38100" marB="38100" anchor="ctr">
                    <a:solidFill>
                      <a:srgbClr val="EEF4EC"/>
                    </a:solidFill>
                  </a:tcPr>
                </a:tc>
                <a:extLst>
                  <a:ext uri="{0D108BD9-81ED-4DB2-BD59-A6C34878D82A}">
                    <a16:rowId xmlns:a16="http://schemas.microsoft.com/office/drawing/2014/main" val="10005"/>
                  </a:ext>
                </a:extLst>
              </a:tr>
            </a:tbl>
          </a:graphicData>
        </a:graphic>
      </p:graphicFrame>
      <p:sp>
        <p:nvSpPr>
          <p:cNvPr id="7" name="文字版面配置區 6">
            <a:extLst>
              <a:ext uri="{FF2B5EF4-FFF2-40B4-BE49-F238E27FC236}">
                <a16:creationId xmlns:a16="http://schemas.microsoft.com/office/drawing/2014/main" id="{946889A8-A5DF-414C-81AC-7FAD26071F76}"/>
              </a:ext>
            </a:extLst>
          </p:cNvPr>
          <p:cNvSpPr>
            <a:spLocks noGrp="1"/>
          </p:cNvSpPr>
          <p:nvPr>
            <p:ph type="body" idx="15"/>
          </p:nvPr>
        </p:nvSpPr>
        <p:spPr/>
        <p:txBody>
          <a:bodyPr/>
          <a:lstStyle/>
          <a:p>
            <a:r>
              <a:t>03</a:t>
            </a:r>
          </a:p>
        </p:txBody>
      </p:sp>
    </p:spTree>
    <p:extLst>
      <p:ext uri="{BB962C8B-B14F-4D97-AF65-F5344CB8AC3E}">
        <p14:creationId xmlns:p14="http://schemas.microsoft.com/office/powerpoint/2010/main" val="5800920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4CBC8F8E-801C-4EBD-9236-889C7DAAEC6B}"/>
              </a:ext>
            </a:extLst>
          </p:cNvPr>
          <p:cNvSpPr>
            <a:spLocks noGrp="1"/>
          </p:cNvSpPr>
          <p:nvPr>
            <p:ph type="sldNum" idx="12"/>
          </p:nvPr>
        </p:nvSpPr>
        <p:spPr/>
        <p:txBody>
          <a:bodyPr/>
          <a:lstStyle/>
          <a:p>
            <a:fld id="{270EE3B2-1325-F8E9-D276-8EA80C32ED19}" type="slidenum">
              <a:t>42</a:t>
            </a:fld>
            <a:endParaRPr/>
          </a:p>
        </p:txBody>
      </p:sp>
      <p:sp>
        <p:nvSpPr>
          <p:cNvPr id="4" name="標題 3">
            <a:extLst>
              <a:ext uri="{FF2B5EF4-FFF2-40B4-BE49-F238E27FC236}">
                <a16:creationId xmlns:a16="http://schemas.microsoft.com/office/drawing/2014/main" id="{19094D98-D5F6-42B7-87FD-3C1298154506}"/>
              </a:ext>
            </a:extLst>
          </p:cNvPr>
          <p:cNvSpPr>
            <a:spLocks noGrp="1"/>
          </p:cNvSpPr>
          <p:nvPr>
            <p:ph type="title"/>
          </p:nvPr>
        </p:nvSpPr>
        <p:spPr/>
        <p:txBody>
          <a:bodyPr/>
          <a:lstStyle/>
          <a:p>
            <a:pPr>
              <a:buNone/>
              <a:defRPr sz="3000" b="1">
                <a:solidFill>
                  <a:srgbClr val="FFFFFF"/>
                </a:solidFill>
              </a:defRPr>
            </a:pPr>
            <a:r>
              <a:rPr sz="3000" b="1">
                <a:solidFill>
                  <a:srgbClr val="FFFFFF"/>
                </a:solidFill>
              </a:rPr>
              <a:t>資料匯出｜三次時程與提供對象</a:t>
            </a:r>
          </a:p>
        </p:txBody>
      </p:sp>
      <p:sp>
        <p:nvSpPr>
          <p:cNvPr id="6" name="資料匯出定位">
            <a:extLst>
              <a:ext uri="{FF2B5EF4-FFF2-40B4-BE49-F238E27FC236}">
                <a16:creationId xmlns:a16="http://schemas.microsoft.com/office/drawing/2014/main" id="{45A59CF1-B5D3-4875-A8BC-5EF7E200DCBE}"/>
              </a:ext>
            </a:extLst>
          </p:cNvPr>
          <p:cNvSpPr>
            <a:spLocks noGrp="1"/>
          </p:cNvSpPr>
          <p:nvPr/>
        </p:nvSpPr>
        <p:spPr>
          <a:xfrm>
            <a:off x="476250" y="1143000"/>
            <a:ext cx="11239500" cy="514350"/>
          </a:xfrm>
          <a:prstGeom prst="roundRect">
            <a:avLst>
              <a:gd name="adj" fmla="val 14815"/>
            </a:avLst>
          </a:prstGeom>
          <a:solidFill>
            <a:srgbClr val="789879"/>
          </a:solidFill>
          <a:ln w="9525">
            <a:solidFill>
              <a:srgbClr val="789879"/>
            </a:solidFill>
            <a:prstDash val="solid"/>
          </a:ln>
        </p:spPr>
        <p:txBody>
          <a:bodyPr anchor="ctr"/>
          <a:lstStyle/>
          <a:p>
            <a:pPr algn="ctr">
              <a:buNone/>
              <a:defRPr sz="1650" b="1">
                <a:solidFill>
                  <a:srgbClr val="FFFFFF"/>
                </a:solidFill>
              </a:defRPr>
            </a:pPr>
            <a:r>
              <a:rPr sz="1650" b="1">
                <a:solidFill>
                  <a:srgbClr val="FFFFFF"/>
                </a:solidFill>
              </a:rPr>
              <a:t>三次匯出皆由校庫端提供資料，學校不需另行操作；各次提供對象不同。</a:t>
            </a:r>
          </a:p>
        </p:txBody>
      </p:sp>
      <p:graphicFrame>
        <p:nvGraphicFramePr>
          <p:cNvPr id="12" name="三次資料匯出提供對象矩陣"/>
          <p:cNvGraphicFramePr/>
          <p:nvPr/>
        </p:nvGraphicFramePr>
        <p:xfrm>
          <a:off x="476250" y="1790700"/>
          <a:ext cx="11239500" cy="4619625"/>
        </p:xfrm>
        <a:graphic>
          <a:graphicData uri="http://schemas.openxmlformats.org/drawingml/2006/table">
            <a:tbl>
              <a:tblPr/>
              <a:tblGrid>
                <a:gridCol w="3429000">
                  <a:extLst>
                    <a:ext uri="{9D8B030D-6E8A-4147-A177-3AD203B41FA5}">
                      <a16:colId xmlns:a16="http://schemas.microsoft.com/office/drawing/2014/main" val="20000"/>
                    </a:ext>
                  </a:extLst>
                </a:gridCol>
                <a:gridCol w="2600325">
                  <a:extLst>
                    <a:ext uri="{9D8B030D-6E8A-4147-A177-3AD203B41FA5}">
                      <a16:colId xmlns:a16="http://schemas.microsoft.com/office/drawing/2014/main" val="20001"/>
                    </a:ext>
                  </a:extLst>
                </a:gridCol>
                <a:gridCol w="2600325">
                  <a:extLst>
                    <a:ext uri="{9D8B030D-6E8A-4147-A177-3AD203B41FA5}">
                      <a16:colId xmlns:a16="http://schemas.microsoft.com/office/drawing/2014/main" val="20002"/>
                    </a:ext>
                  </a:extLst>
                </a:gridCol>
                <a:gridCol w="2609850">
                  <a:extLst>
                    <a:ext uri="{9D8B030D-6E8A-4147-A177-3AD203B41FA5}">
                      <a16:colId xmlns:a16="http://schemas.microsoft.com/office/drawing/2014/main" val="20003"/>
                    </a:ext>
                  </a:extLst>
                </a:gridCol>
              </a:tblGrid>
              <a:tr h="904875">
                <a:tc>
                  <a:txBody>
                    <a:bodyPr/>
                    <a:lstStyle/>
                    <a:p>
                      <a:pPr algn="ctr">
                        <a:buNone/>
                      </a:pPr>
                      <a:r>
                        <a:rPr sz="1650" b="1">
                          <a:solidFill>
                            <a:srgbClr val="FFFFFF"/>
                          </a:solidFill>
                        </a:rPr>
                        <a:t>應用單位</a:t>
                      </a:r>
                    </a:p>
                  </a:txBody>
                  <a:tcPr marL="76200" marR="76200" marT="38100" marB="38100" anchor="ctr">
                    <a:solidFill>
                      <a:srgbClr val="6F8975"/>
                    </a:solidFill>
                  </a:tcPr>
                </a:tc>
                <a:tc>
                  <a:txBody>
                    <a:bodyPr/>
                    <a:lstStyle/>
                    <a:p>
                      <a:pPr algn="ctr">
                        <a:buNone/>
                      </a:pPr>
                      <a:r>
                        <a:rPr sz="1350" b="1">
                          <a:solidFill>
                            <a:srgbClr val="FFFFFF"/>
                          </a:solidFill>
                        </a:rPr>
                        <a:t>第一次匯出</a:t>
                      </a:r>
                    </a:p>
                    <a:p>
                      <a:pPr algn="ctr">
                        <a:buNone/>
                      </a:pPr>
                      <a:r>
                        <a:rPr sz="1350" b="1">
                          <a:solidFill>
                            <a:srgbClr val="FFFFFF"/>
                          </a:solidFill>
                        </a:rPr>
                        <a:t>11/02–11/04</a:t>
                      </a:r>
                    </a:p>
                    <a:p>
                      <a:pPr algn="ctr">
                        <a:buNone/>
                      </a:pPr>
                      <a:r>
                        <a:rPr sz="1350" b="1">
                          <a:solidFill>
                            <a:srgbClr val="FFFFFF"/>
                          </a:solidFill>
                        </a:rPr>
                        <a:t>填報截止後</a:t>
                      </a:r>
                    </a:p>
                  </a:txBody>
                  <a:tcPr marL="66675" marR="66675" marT="38100" marB="38100" anchor="ctr">
                    <a:solidFill>
                      <a:srgbClr val="789879"/>
                    </a:solidFill>
                  </a:tcPr>
                </a:tc>
                <a:tc>
                  <a:txBody>
                    <a:bodyPr/>
                    <a:lstStyle/>
                    <a:p>
                      <a:pPr algn="ctr">
                        <a:buNone/>
                      </a:pPr>
                      <a:r>
                        <a:rPr sz="1350" b="1">
                          <a:solidFill>
                            <a:srgbClr val="FFFFFF"/>
                          </a:solidFill>
                        </a:rPr>
                        <a:t>第二次匯出</a:t>
                      </a:r>
                    </a:p>
                    <a:p>
                      <a:pPr algn="ctr">
                        <a:buNone/>
                      </a:pPr>
                      <a:r>
                        <a:rPr sz="1350" b="1">
                          <a:solidFill>
                            <a:srgbClr val="FFFFFF"/>
                          </a:solidFill>
                        </a:rPr>
                        <a:t>11/19–11/20</a:t>
                      </a:r>
                    </a:p>
                    <a:p>
                      <a:pPr algn="ctr">
                        <a:buNone/>
                      </a:pPr>
                      <a:r>
                        <a:rPr sz="1350" b="1">
                          <a:solidFill>
                            <a:srgbClr val="FFFFFF"/>
                          </a:solidFill>
                        </a:rPr>
                        <a:t>自主修正後</a:t>
                      </a:r>
                    </a:p>
                  </a:txBody>
                  <a:tcPr marL="66675" marR="66675" marT="38100" marB="38100" anchor="ctr">
                    <a:solidFill>
                      <a:srgbClr val="CDAA56"/>
                    </a:solidFill>
                  </a:tcPr>
                </a:tc>
                <a:tc>
                  <a:txBody>
                    <a:bodyPr/>
                    <a:lstStyle/>
                    <a:p>
                      <a:pPr algn="ctr">
                        <a:buNone/>
                      </a:pPr>
                      <a:r>
                        <a:rPr sz="1350" b="1">
                          <a:solidFill>
                            <a:srgbClr val="FFFFFF"/>
                          </a:solidFill>
                        </a:rPr>
                        <a:t>第三次匯出</a:t>
                      </a:r>
                    </a:p>
                    <a:p>
                      <a:pPr algn="ctr">
                        <a:buNone/>
                      </a:pPr>
                      <a:r>
                        <a:rPr sz="1350" b="1">
                          <a:solidFill>
                            <a:srgbClr val="FFFFFF"/>
                          </a:solidFill>
                        </a:rPr>
                        <a:t>11/30–12/01</a:t>
                      </a:r>
                    </a:p>
                    <a:p>
                      <a:pPr algn="ctr">
                        <a:buNone/>
                      </a:pPr>
                      <a:r>
                        <a:rPr sz="1350" b="1">
                          <a:solidFill>
                            <a:srgbClr val="FFFFFF"/>
                          </a:solidFill>
                        </a:rPr>
                        <a:t>通知修正後</a:t>
                      </a:r>
                    </a:p>
                  </a:txBody>
                  <a:tcPr marL="66675" marR="66675" marT="38100" marB="38100" anchor="ctr">
                    <a:solidFill>
                      <a:srgbClr val="C47D68"/>
                    </a:solidFill>
                  </a:tcPr>
                </a:tc>
                <a:extLst>
                  <a:ext uri="{0D108BD9-81ED-4DB2-BD59-A6C34878D82A}">
                    <a16:rowId xmlns:a16="http://schemas.microsoft.com/office/drawing/2014/main" val="10000"/>
                  </a:ext>
                </a:extLst>
              </a:tr>
              <a:tr h="619125">
                <a:tc>
                  <a:txBody>
                    <a:bodyPr/>
                    <a:lstStyle/>
                    <a:p>
                      <a:pPr algn="l">
                        <a:buNone/>
                      </a:pPr>
                      <a:r>
                        <a:rPr sz="1425" b="1">
                          <a:solidFill>
                            <a:srgbClr val="3F3F3C"/>
                          </a:solidFill>
                        </a:rPr>
                        <a:t>統計處</a:t>
                      </a:r>
                    </a:p>
                  </a:txBody>
                  <a:tcPr marL="85725" marR="85725" marT="28575" marB="28575" anchor="ctr">
                    <a:solidFill>
                      <a:srgbClr val="F3F0EA"/>
                    </a:solidFill>
                  </a:tcPr>
                </a:tc>
                <a:tc>
                  <a:txBody>
                    <a:bodyPr/>
                    <a:lstStyle/>
                    <a:p>
                      <a:pPr algn="ctr">
                        <a:buNone/>
                      </a:pPr>
                      <a:r>
                        <a:rPr sz="1500" b="1">
                          <a:solidFill>
                            <a:srgbClr val="285443"/>
                          </a:solidFill>
                        </a:rPr>
                        <a:t>提供</a:t>
                      </a:r>
                    </a:p>
                  </a:txBody>
                  <a:tcPr marL="85725" marR="85725" marT="28575" marB="28575" anchor="ctr">
                    <a:solidFill>
                      <a:srgbClr val="EEF4EC"/>
                    </a:solidFill>
                  </a:tcPr>
                </a:tc>
                <a:tc>
                  <a:txBody>
                    <a:bodyPr/>
                    <a:lstStyle/>
                    <a:p>
                      <a:pPr algn="ctr">
                        <a:buNone/>
                      </a:pPr>
                      <a:r>
                        <a:rPr sz="1500" b="1">
                          <a:solidFill>
                            <a:srgbClr val="285443"/>
                          </a:solidFill>
                        </a:rPr>
                        <a:t>提供</a:t>
                      </a:r>
                    </a:p>
                  </a:txBody>
                  <a:tcPr marL="85725" marR="85725" marT="28575" marB="28575" anchor="ctr">
                    <a:solidFill>
                      <a:srgbClr val="F7EEDB"/>
                    </a:solidFill>
                  </a:tcPr>
                </a:tc>
                <a:tc>
                  <a:txBody>
                    <a:bodyPr/>
                    <a:lstStyle/>
                    <a:p>
                      <a:pPr algn="ctr">
                        <a:buNone/>
                      </a:pPr>
                      <a:r>
                        <a:rPr sz="1500" b="1">
                          <a:solidFill>
                            <a:srgbClr val="285443"/>
                          </a:solidFill>
                        </a:rPr>
                        <a:t>提供</a:t>
                      </a:r>
                    </a:p>
                  </a:txBody>
                  <a:tcPr marL="85725" marR="85725" marT="28575" marB="28575" anchor="ctr">
                    <a:solidFill>
                      <a:srgbClr val="F7E9E4"/>
                    </a:solidFill>
                  </a:tcPr>
                </a:tc>
                <a:extLst>
                  <a:ext uri="{0D108BD9-81ED-4DB2-BD59-A6C34878D82A}">
                    <a16:rowId xmlns:a16="http://schemas.microsoft.com/office/drawing/2014/main" val="10001"/>
                  </a:ext>
                </a:extLst>
              </a:tr>
              <a:tr h="619125">
                <a:tc>
                  <a:txBody>
                    <a:bodyPr/>
                    <a:lstStyle/>
                    <a:p>
                      <a:pPr algn="l">
                        <a:buNone/>
                      </a:pPr>
                      <a:r>
                        <a:rPr sz="1425" b="1">
                          <a:solidFill>
                            <a:srgbClr val="3F3F3C"/>
                          </a:solidFill>
                        </a:rPr>
                        <a:t>總量管制小組</a:t>
                      </a:r>
                    </a:p>
                  </a:txBody>
                  <a:tcPr marL="85725" marR="85725" marT="28575" marB="28575" anchor="ctr">
                    <a:solidFill>
                      <a:srgbClr val="F3F0EA"/>
                    </a:solidFill>
                  </a:tcPr>
                </a:tc>
                <a:tc>
                  <a:txBody>
                    <a:bodyPr/>
                    <a:lstStyle/>
                    <a:p>
                      <a:pPr algn="ctr">
                        <a:buNone/>
                      </a:pPr>
                      <a:r>
                        <a:rPr sz="1500" b="1">
                          <a:solidFill>
                            <a:srgbClr val="285443"/>
                          </a:solidFill>
                        </a:rPr>
                        <a:t>提供</a:t>
                      </a:r>
                    </a:p>
                  </a:txBody>
                  <a:tcPr marL="85725" marR="85725" marT="28575" marB="28575" anchor="ctr">
                    <a:solidFill>
                      <a:srgbClr val="EEF4EC"/>
                    </a:solidFill>
                  </a:tcPr>
                </a:tc>
                <a:tc>
                  <a:txBody>
                    <a:bodyPr/>
                    <a:lstStyle/>
                    <a:p>
                      <a:pPr algn="ctr">
                        <a:buNone/>
                      </a:pPr>
                      <a:r>
                        <a:rPr sz="1500" b="1">
                          <a:solidFill>
                            <a:srgbClr val="285443"/>
                          </a:solidFill>
                        </a:rPr>
                        <a:t>提供</a:t>
                      </a:r>
                    </a:p>
                  </a:txBody>
                  <a:tcPr marL="85725" marR="85725" marT="28575" marB="28575" anchor="ctr">
                    <a:solidFill>
                      <a:srgbClr val="F7EEDB"/>
                    </a:solidFill>
                  </a:tcPr>
                </a:tc>
                <a:tc>
                  <a:txBody>
                    <a:bodyPr/>
                    <a:lstStyle/>
                    <a:p>
                      <a:pPr algn="ctr">
                        <a:buNone/>
                      </a:pPr>
                      <a:r>
                        <a:rPr sz="1500" b="0">
                          <a:solidFill>
                            <a:srgbClr val="9A9690"/>
                          </a:solidFill>
                        </a:rPr>
                        <a:t>—</a:t>
                      </a:r>
                    </a:p>
                  </a:txBody>
                  <a:tcPr marL="85725" marR="85725" marT="28575" marB="28575" anchor="ctr">
                    <a:solidFill>
                      <a:srgbClr val="F7F7F5"/>
                    </a:solidFill>
                  </a:tcPr>
                </a:tc>
                <a:extLst>
                  <a:ext uri="{0D108BD9-81ED-4DB2-BD59-A6C34878D82A}">
                    <a16:rowId xmlns:a16="http://schemas.microsoft.com/office/drawing/2014/main" val="10002"/>
                  </a:ext>
                </a:extLst>
              </a:tr>
              <a:tr h="619125">
                <a:tc>
                  <a:txBody>
                    <a:bodyPr/>
                    <a:lstStyle/>
                    <a:p>
                      <a:pPr algn="l">
                        <a:buNone/>
                      </a:pPr>
                      <a:r>
                        <a:rPr sz="1425" b="1">
                          <a:solidFill>
                            <a:srgbClr val="3F3F3C"/>
                          </a:solidFill>
                        </a:rPr>
                        <a:t>大專校院一覽表</a:t>
                      </a:r>
                    </a:p>
                  </a:txBody>
                  <a:tcPr marL="85725" marR="85725" marT="28575" marB="28575" anchor="ctr">
                    <a:solidFill>
                      <a:srgbClr val="F3F0EA"/>
                    </a:solidFill>
                  </a:tcPr>
                </a:tc>
                <a:tc>
                  <a:txBody>
                    <a:bodyPr/>
                    <a:lstStyle/>
                    <a:p>
                      <a:pPr algn="ctr">
                        <a:buNone/>
                      </a:pPr>
                      <a:r>
                        <a:rPr sz="1500" b="1">
                          <a:solidFill>
                            <a:srgbClr val="285443"/>
                          </a:solidFill>
                        </a:rPr>
                        <a:t>提供</a:t>
                      </a:r>
                    </a:p>
                  </a:txBody>
                  <a:tcPr marL="85725" marR="85725" marT="28575" marB="28575" anchor="ctr">
                    <a:solidFill>
                      <a:srgbClr val="EEF4EC"/>
                    </a:solidFill>
                  </a:tcPr>
                </a:tc>
                <a:tc>
                  <a:txBody>
                    <a:bodyPr/>
                    <a:lstStyle/>
                    <a:p>
                      <a:pPr algn="ctr">
                        <a:buNone/>
                      </a:pPr>
                      <a:r>
                        <a:rPr sz="1500" b="1">
                          <a:solidFill>
                            <a:srgbClr val="285443"/>
                          </a:solidFill>
                        </a:rPr>
                        <a:t>提供</a:t>
                      </a:r>
                    </a:p>
                  </a:txBody>
                  <a:tcPr marL="85725" marR="85725" marT="28575" marB="28575" anchor="ctr">
                    <a:solidFill>
                      <a:srgbClr val="F7EEDB"/>
                    </a:solidFill>
                  </a:tcPr>
                </a:tc>
                <a:tc>
                  <a:txBody>
                    <a:bodyPr/>
                    <a:lstStyle/>
                    <a:p>
                      <a:pPr algn="ctr">
                        <a:buNone/>
                      </a:pPr>
                      <a:r>
                        <a:rPr sz="1500" b="1">
                          <a:solidFill>
                            <a:srgbClr val="285443"/>
                          </a:solidFill>
                        </a:rPr>
                        <a:t>提供</a:t>
                      </a:r>
                    </a:p>
                  </a:txBody>
                  <a:tcPr marL="85725" marR="85725" marT="28575" marB="28575" anchor="ctr">
                    <a:solidFill>
                      <a:srgbClr val="F7E9E4"/>
                    </a:solidFill>
                  </a:tcPr>
                </a:tc>
                <a:extLst>
                  <a:ext uri="{0D108BD9-81ED-4DB2-BD59-A6C34878D82A}">
                    <a16:rowId xmlns:a16="http://schemas.microsoft.com/office/drawing/2014/main" val="10003"/>
                  </a:ext>
                </a:extLst>
              </a:tr>
              <a:tr h="619125">
                <a:tc>
                  <a:txBody>
                    <a:bodyPr/>
                    <a:lstStyle/>
                    <a:p>
                      <a:pPr algn="l">
                        <a:buNone/>
                      </a:pPr>
                      <a:r>
                        <a:rPr sz="1425" b="1">
                          <a:solidFill>
                            <a:srgbClr val="3F3F3C"/>
                          </a:solidFill>
                        </a:rPr>
                        <a:t>獎勵補助工作小組</a:t>
                      </a:r>
                    </a:p>
                  </a:txBody>
                  <a:tcPr marL="85725" marR="85725" marT="28575" marB="28575" anchor="ctr">
                    <a:solidFill>
                      <a:srgbClr val="F3F0EA"/>
                    </a:solidFill>
                  </a:tcPr>
                </a:tc>
                <a:tc>
                  <a:txBody>
                    <a:bodyPr/>
                    <a:lstStyle/>
                    <a:p>
                      <a:pPr algn="ctr">
                        <a:buNone/>
                      </a:pPr>
                      <a:r>
                        <a:rPr sz="1500" b="1">
                          <a:solidFill>
                            <a:srgbClr val="285443"/>
                          </a:solidFill>
                        </a:rPr>
                        <a:t>提供</a:t>
                      </a:r>
                    </a:p>
                  </a:txBody>
                  <a:tcPr marL="85725" marR="85725" marT="28575" marB="28575" anchor="ctr">
                    <a:solidFill>
                      <a:srgbClr val="EEF4EC"/>
                    </a:solidFill>
                  </a:tcPr>
                </a:tc>
                <a:tc>
                  <a:txBody>
                    <a:bodyPr/>
                    <a:lstStyle/>
                    <a:p>
                      <a:pPr algn="ctr">
                        <a:buNone/>
                      </a:pPr>
                      <a:r>
                        <a:rPr sz="1500" b="0">
                          <a:solidFill>
                            <a:srgbClr val="9A9690"/>
                          </a:solidFill>
                        </a:rPr>
                        <a:t>—</a:t>
                      </a:r>
                    </a:p>
                  </a:txBody>
                  <a:tcPr marL="85725" marR="85725" marT="28575" marB="28575" anchor="ctr">
                    <a:solidFill>
                      <a:srgbClr val="F7F7F5"/>
                    </a:solidFill>
                  </a:tcPr>
                </a:tc>
                <a:tc>
                  <a:txBody>
                    <a:bodyPr/>
                    <a:lstStyle/>
                    <a:p>
                      <a:pPr algn="ctr">
                        <a:buNone/>
                      </a:pPr>
                      <a:r>
                        <a:rPr sz="1500" b="0">
                          <a:solidFill>
                            <a:srgbClr val="9A9690"/>
                          </a:solidFill>
                        </a:rPr>
                        <a:t>—</a:t>
                      </a:r>
                    </a:p>
                  </a:txBody>
                  <a:tcPr marL="85725" marR="85725" marT="28575" marB="28575" anchor="ctr">
                    <a:solidFill>
                      <a:srgbClr val="F7F7F5"/>
                    </a:solidFill>
                  </a:tcPr>
                </a:tc>
                <a:extLst>
                  <a:ext uri="{0D108BD9-81ED-4DB2-BD59-A6C34878D82A}">
                    <a16:rowId xmlns:a16="http://schemas.microsoft.com/office/drawing/2014/main" val="10004"/>
                  </a:ext>
                </a:extLst>
              </a:tr>
              <a:tr h="619125">
                <a:tc>
                  <a:txBody>
                    <a:bodyPr/>
                    <a:lstStyle/>
                    <a:p>
                      <a:pPr algn="l">
                        <a:buNone/>
                      </a:pPr>
                      <a:r>
                        <a:rPr sz="1425" b="1">
                          <a:solidFill>
                            <a:srgbClr val="3F3F3C"/>
                          </a:solidFill>
                        </a:rPr>
                        <a:t>大專校院學生基本資料庫</a:t>
                      </a:r>
                    </a:p>
                  </a:txBody>
                  <a:tcPr marL="85725" marR="85725" marT="28575" marB="28575" anchor="ctr">
                    <a:solidFill>
                      <a:srgbClr val="F3F0EA"/>
                    </a:solidFill>
                  </a:tcPr>
                </a:tc>
                <a:tc>
                  <a:txBody>
                    <a:bodyPr/>
                    <a:lstStyle/>
                    <a:p>
                      <a:pPr algn="ctr">
                        <a:buNone/>
                      </a:pPr>
                      <a:r>
                        <a:rPr sz="1500" b="1">
                          <a:solidFill>
                            <a:srgbClr val="285443"/>
                          </a:solidFill>
                        </a:rPr>
                        <a:t>提供</a:t>
                      </a:r>
                    </a:p>
                  </a:txBody>
                  <a:tcPr marL="85725" marR="85725" marT="28575" marB="28575" anchor="ctr">
                    <a:solidFill>
                      <a:srgbClr val="EEF4EC"/>
                    </a:solidFill>
                  </a:tcPr>
                </a:tc>
                <a:tc>
                  <a:txBody>
                    <a:bodyPr/>
                    <a:lstStyle/>
                    <a:p>
                      <a:pPr algn="ctr">
                        <a:buNone/>
                      </a:pPr>
                      <a:r>
                        <a:rPr sz="1500" b="1">
                          <a:solidFill>
                            <a:srgbClr val="285443"/>
                          </a:solidFill>
                        </a:rPr>
                        <a:t>提供</a:t>
                      </a:r>
                    </a:p>
                  </a:txBody>
                  <a:tcPr marL="85725" marR="85725" marT="28575" marB="28575" anchor="ctr">
                    <a:solidFill>
                      <a:srgbClr val="F7EEDB"/>
                    </a:solidFill>
                  </a:tcPr>
                </a:tc>
                <a:tc>
                  <a:txBody>
                    <a:bodyPr/>
                    <a:lstStyle/>
                    <a:p>
                      <a:pPr algn="ctr">
                        <a:buNone/>
                      </a:pPr>
                      <a:r>
                        <a:rPr sz="1500" b="1">
                          <a:solidFill>
                            <a:srgbClr val="285443"/>
                          </a:solidFill>
                        </a:rPr>
                        <a:t>提供</a:t>
                      </a:r>
                    </a:p>
                  </a:txBody>
                  <a:tcPr marL="85725" marR="85725" marT="28575" marB="28575" anchor="ctr">
                    <a:solidFill>
                      <a:srgbClr val="F7E9E4"/>
                    </a:solidFill>
                  </a:tcPr>
                </a:tc>
                <a:extLst>
                  <a:ext uri="{0D108BD9-81ED-4DB2-BD59-A6C34878D82A}">
                    <a16:rowId xmlns:a16="http://schemas.microsoft.com/office/drawing/2014/main" val="10005"/>
                  </a:ext>
                </a:extLst>
              </a:tr>
              <a:tr h="619125">
                <a:tc>
                  <a:txBody>
                    <a:bodyPr/>
                    <a:lstStyle/>
                    <a:p>
                      <a:pPr algn="l">
                        <a:buNone/>
                      </a:pPr>
                      <a:r>
                        <a:rPr sz="1425" b="1">
                          <a:solidFill>
                            <a:srgbClr val="3F3F3C"/>
                          </a:solidFill>
                        </a:rPr>
                        <a:t>大專校院校務資訊公開平臺</a:t>
                      </a:r>
                    </a:p>
                  </a:txBody>
                  <a:tcPr marL="85725" marR="85725" marT="28575" marB="28575" anchor="ctr">
                    <a:solidFill>
                      <a:srgbClr val="F3F0EA"/>
                    </a:solidFill>
                  </a:tcPr>
                </a:tc>
                <a:tc>
                  <a:txBody>
                    <a:bodyPr/>
                    <a:lstStyle/>
                    <a:p>
                      <a:pPr algn="ctr">
                        <a:buNone/>
                      </a:pPr>
                      <a:r>
                        <a:rPr sz="1500" b="1">
                          <a:solidFill>
                            <a:srgbClr val="285443"/>
                          </a:solidFill>
                        </a:rPr>
                        <a:t>提供</a:t>
                      </a:r>
                    </a:p>
                  </a:txBody>
                  <a:tcPr marL="85725" marR="85725" marT="28575" marB="28575" anchor="ctr">
                    <a:solidFill>
                      <a:srgbClr val="EEF4EC"/>
                    </a:solidFill>
                  </a:tcPr>
                </a:tc>
                <a:tc>
                  <a:txBody>
                    <a:bodyPr/>
                    <a:lstStyle/>
                    <a:p>
                      <a:pPr algn="ctr">
                        <a:buNone/>
                      </a:pPr>
                      <a:r>
                        <a:rPr sz="1500" b="1">
                          <a:solidFill>
                            <a:srgbClr val="285443"/>
                          </a:solidFill>
                        </a:rPr>
                        <a:t>提供</a:t>
                      </a:r>
                    </a:p>
                  </a:txBody>
                  <a:tcPr marL="85725" marR="85725" marT="28575" marB="28575" anchor="ctr">
                    <a:solidFill>
                      <a:srgbClr val="F7EEDB"/>
                    </a:solidFill>
                  </a:tcPr>
                </a:tc>
                <a:tc>
                  <a:txBody>
                    <a:bodyPr/>
                    <a:lstStyle/>
                    <a:p>
                      <a:pPr algn="ctr">
                        <a:buNone/>
                      </a:pPr>
                      <a:r>
                        <a:rPr sz="1500" b="1">
                          <a:solidFill>
                            <a:srgbClr val="285443"/>
                          </a:solidFill>
                        </a:rPr>
                        <a:t>提供</a:t>
                      </a:r>
                    </a:p>
                  </a:txBody>
                  <a:tcPr marL="85725" marR="85725" marT="28575" marB="28575" anchor="ctr">
                    <a:solidFill>
                      <a:srgbClr val="F7E9E4"/>
                    </a:solidFill>
                  </a:tcPr>
                </a:tc>
                <a:extLst>
                  <a:ext uri="{0D108BD9-81ED-4DB2-BD59-A6C34878D82A}">
                    <a16:rowId xmlns:a16="http://schemas.microsoft.com/office/drawing/2014/main" val="10006"/>
                  </a:ext>
                </a:extLst>
              </a:tr>
            </a:tbl>
          </a:graphicData>
        </a:graphic>
      </p:graphicFrame>
      <p:sp>
        <p:nvSpPr>
          <p:cNvPr id="7" name="文字版面配置區 6">
            <a:extLst>
              <a:ext uri="{FF2B5EF4-FFF2-40B4-BE49-F238E27FC236}">
                <a16:creationId xmlns:a16="http://schemas.microsoft.com/office/drawing/2014/main" id="{C198608E-4022-4705-88F3-8EABE2EC2FEC}"/>
              </a:ext>
            </a:extLst>
          </p:cNvPr>
          <p:cNvSpPr>
            <a:spLocks noGrp="1"/>
          </p:cNvSpPr>
          <p:nvPr>
            <p:ph type="body" idx="15"/>
          </p:nvPr>
        </p:nvSpPr>
        <p:spPr/>
        <p:txBody>
          <a:bodyPr/>
          <a:lstStyle/>
          <a:p>
            <a:r>
              <a:t>04</a:t>
            </a:r>
          </a:p>
        </p:txBody>
      </p:sp>
    </p:spTree>
    <p:extLst>
      <p:ext uri="{BB962C8B-B14F-4D97-AF65-F5344CB8AC3E}">
        <p14:creationId xmlns:p14="http://schemas.microsoft.com/office/powerpoint/2010/main" val="32901698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791AECAE-2726-4EE6-B7FD-D8499BD7AB65}"/>
              </a:ext>
            </a:extLst>
          </p:cNvPr>
          <p:cNvSpPr>
            <a:spLocks noGrp="1"/>
          </p:cNvSpPr>
          <p:nvPr>
            <p:ph type="sldNum" idx="12"/>
          </p:nvPr>
        </p:nvSpPr>
        <p:spPr/>
        <p:txBody>
          <a:bodyPr/>
          <a:lstStyle/>
          <a:p>
            <a:fld id="{1110800D-D5E6-B48B-B335-F070B0EAA3B9}" type="slidenum">
              <a:t>43</a:t>
            </a:fld>
            <a:endParaRPr/>
          </a:p>
        </p:txBody>
      </p:sp>
      <p:sp>
        <p:nvSpPr>
          <p:cNvPr id="4" name="標題 3">
            <a:extLst>
              <a:ext uri="{FF2B5EF4-FFF2-40B4-BE49-F238E27FC236}">
                <a16:creationId xmlns:a16="http://schemas.microsoft.com/office/drawing/2014/main" id="{E7CB80ED-D3B6-4420-BCB7-4D897286119B}"/>
              </a:ext>
            </a:extLst>
          </p:cNvPr>
          <p:cNvSpPr>
            <a:spLocks noGrp="1"/>
          </p:cNvSpPr>
          <p:nvPr>
            <p:ph type="title"/>
          </p:nvPr>
        </p:nvSpPr>
        <p:spPr/>
        <p:txBody>
          <a:bodyPr/>
          <a:lstStyle/>
          <a:p>
            <a:pPr>
              <a:buNone/>
              <a:defRPr sz="3000" b="1">
                <a:solidFill>
                  <a:srgbClr val="FFFFFF"/>
                </a:solidFill>
              </a:defRPr>
            </a:pPr>
            <a:r>
              <a:rPr sz="3000" b="1">
                <a:solidFill>
                  <a:srgbClr val="FFFFFF"/>
                </a:solidFill>
              </a:rPr>
              <a:t>應用單位通知｜檢核流程與主要聯絡資訊</a:t>
            </a:r>
          </a:p>
        </p:txBody>
      </p:sp>
      <p:sp>
        <p:nvSpPr>
          <p:cNvPr id="6" name="1｜每次匯出後">
            <a:extLst>
              <a:ext uri="{FF2B5EF4-FFF2-40B4-BE49-F238E27FC236}">
                <a16:creationId xmlns:a16="http://schemas.microsoft.com/office/drawing/2014/main" id="{24A7166F-B328-40E4-8C45-447C7F8536D0}"/>
              </a:ext>
            </a:extLst>
          </p:cNvPr>
          <p:cNvSpPr>
            <a:spLocks noGrp="1"/>
          </p:cNvSpPr>
          <p:nvPr/>
        </p:nvSpPr>
        <p:spPr>
          <a:xfrm>
            <a:off x="476250" y="1181100"/>
            <a:ext cx="3619500" cy="1238250"/>
          </a:xfrm>
          <a:prstGeom prst="roundRect">
            <a:avLst>
              <a:gd name="adj" fmla="val 6154"/>
            </a:avLst>
          </a:prstGeom>
          <a:solidFill>
            <a:srgbClr val="EEF4EC"/>
          </a:solidFill>
          <a:ln w="11430">
            <a:solidFill>
              <a:srgbClr val="789879"/>
            </a:solidFill>
            <a:prstDash val="solid"/>
          </a:ln>
        </p:spPr>
        <p:txBody>
          <a:bodyPr anchor="ctr"/>
          <a:lstStyle/>
          <a:p>
            <a:pPr algn="ctr">
              <a:buNone/>
              <a:defRPr sz="1575">
                <a:solidFill>
                  <a:srgbClr val="4A4A48"/>
                </a:solidFill>
              </a:defRPr>
            </a:pPr>
            <a:r>
              <a:rPr sz="1575" b="1">
                <a:solidFill>
                  <a:srgbClr val="285443"/>
                </a:solidFill>
              </a:rPr>
              <a:t>1｜每次匯出後</a:t>
            </a:r>
          </a:p>
          <a:p>
            <a:pPr algn="ctr">
              <a:buNone/>
              <a:defRPr sz="1575">
                <a:solidFill>
                  <a:srgbClr val="4A4A48"/>
                </a:solidFill>
              </a:defRPr>
            </a:pPr>
            <a:r>
              <a:rPr sz="1575">
                <a:solidFill>
                  <a:srgbClr val="4A4A48"/>
                </a:solidFill>
              </a:rPr>
              <a:t>應用單位均依該次</a:t>
            </a:r>
          </a:p>
          <a:p>
            <a:pPr algn="ctr">
              <a:buNone/>
              <a:defRPr sz="1575">
                <a:solidFill>
                  <a:srgbClr val="4A4A48"/>
                </a:solidFill>
              </a:defRPr>
            </a:pPr>
            <a:r>
              <a:rPr sz="1575">
                <a:solidFill>
                  <a:srgbClr val="4A4A48"/>
                </a:solidFill>
              </a:rPr>
              <a:t>匯出資料進行檢核</a:t>
            </a:r>
          </a:p>
        </p:txBody>
      </p:sp>
      <p:sp>
        <p:nvSpPr>
          <p:cNvPr id="7" name="2｜如有疑義">
            <a:extLst>
              <a:ext uri="{FF2B5EF4-FFF2-40B4-BE49-F238E27FC236}">
                <a16:creationId xmlns:a16="http://schemas.microsoft.com/office/drawing/2014/main" id="{754ABA7B-CFC4-4D7F-94BF-62AA413A5FB3}"/>
              </a:ext>
            </a:extLst>
          </p:cNvPr>
          <p:cNvSpPr>
            <a:spLocks noGrp="1"/>
          </p:cNvSpPr>
          <p:nvPr/>
        </p:nvSpPr>
        <p:spPr>
          <a:xfrm>
            <a:off x="4286250" y="1181100"/>
            <a:ext cx="3619500" cy="1238250"/>
          </a:xfrm>
          <a:prstGeom prst="roundRect">
            <a:avLst>
              <a:gd name="adj" fmla="val 6154"/>
            </a:avLst>
          </a:prstGeom>
          <a:solidFill>
            <a:srgbClr val="F7EEDB"/>
          </a:solidFill>
          <a:ln w="11430">
            <a:solidFill>
              <a:srgbClr val="CDAA56"/>
            </a:solidFill>
            <a:prstDash val="solid"/>
          </a:ln>
        </p:spPr>
        <p:txBody>
          <a:bodyPr anchor="ctr"/>
          <a:lstStyle/>
          <a:p>
            <a:pPr algn="ctr">
              <a:buNone/>
              <a:defRPr sz="1575">
                <a:solidFill>
                  <a:srgbClr val="4A4A48"/>
                </a:solidFill>
              </a:defRPr>
            </a:pPr>
            <a:r>
              <a:rPr sz="1575" b="1">
                <a:solidFill>
                  <a:srgbClr val="8B6728"/>
                </a:solidFill>
              </a:rPr>
              <a:t>2｜如有疑義</a:t>
            </a:r>
          </a:p>
          <a:p>
            <a:pPr algn="ctr">
              <a:buNone/>
              <a:defRPr sz="1575">
                <a:solidFill>
                  <a:srgbClr val="4A4A48"/>
                </a:solidFill>
              </a:defRPr>
            </a:pPr>
            <a:r>
              <a:rPr sz="1575">
                <a:solidFill>
                  <a:srgbClr val="4A4A48"/>
                </a:solidFill>
              </a:rPr>
              <a:t>以電子郵件或電話</a:t>
            </a:r>
          </a:p>
          <a:p>
            <a:pPr algn="ctr">
              <a:buNone/>
              <a:defRPr sz="1575">
                <a:solidFill>
                  <a:srgbClr val="4A4A48"/>
                </a:solidFill>
              </a:defRPr>
            </a:pPr>
            <a:r>
              <a:rPr sz="1575">
                <a:solidFill>
                  <a:srgbClr val="4A4A48"/>
                </a:solidFill>
              </a:rPr>
              <a:t>通知相關學校</a:t>
            </a:r>
          </a:p>
        </p:txBody>
      </p:sp>
      <p:sp>
        <p:nvSpPr>
          <p:cNvPr id="8" name="3｜學校動作">
            <a:extLst>
              <a:ext uri="{FF2B5EF4-FFF2-40B4-BE49-F238E27FC236}">
                <a16:creationId xmlns:a16="http://schemas.microsoft.com/office/drawing/2014/main" id="{D03DDA6E-85DB-445E-92DF-83330204111D}"/>
              </a:ext>
            </a:extLst>
          </p:cNvPr>
          <p:cNvSpPr>
            <a:spLocks noGrp="1"/>
          </p:cNvSpPr>
          <p:nvPr/>
        </p:nvSpPr>
        <p:spPr>
          <a:xfrm>
            <a:off x="8096250" y="1181100"/>
            <a:ext cx="3619500" cy="1238250"/>
          </a:xfrm>
          <a:prstGeom prst="roundRect">
            <a:avLst>
              <a:gd name="adj" fmla="val 6154"/>
            </a:avLst>
          </a:prstGeom>
          <a:solidFill>
            <a:srgbClr val="F7E9E4"/>
          </a:solidFill>
          <a:ln w="11430">
            <a:solidFill>
              <a:srgbClr val="C47D68"/>
            </a:solidFill>
            <a:prstDash val="solid"/>
          </a:ln>
        </p:spPr>
        <p:txBody>
          <a:bodyPr anchor="ctr"/>
          <a:lstStyle/>
          <a:p>
            <a:pPr algn="ctr">
              <a:buNone/>
              <a:defRPr sz="1575">
                <a:solidFill>
                  <a:srgbClr val="4A4A48"/>
                </a:solidFill>
              </a:defRPr>
            </a:pPr>
            <a:r>
              <a:rPr sz="1575" b="1">
                <a:solidFill>
                  <a:srgbClr val="A23E2A"/>
                </a:solidFill>
              </a:rPr>
              <a:t>3｜學校動作</a:t>
            </a:r>
          </a:p>
          <a:p>
            <a:pPr algn="ctr">
              <a:buNone/>
              <a:defRPr sz="1575">
                <a:solidFill>
                  <a:srgbClr val="4A4A48"/>
                </a:solidFill>
              </a:defRPr>
            </a:pPr>
            <a:r>
              <a:rPr sz="1575">
                <a:solidFill>
                  <a:srgbClr val="4A4A48"/>
                </a:solidFill>
              </a:rPr>
              <a:t>留意信箱與電話，</a:t>
            </a:r>
          </a:p>
          <a:p>
            <a:pPr algn="ctr">
              <a:buNone/>
              <a:defRPr sz="1575">
                <a:solidFill>
                  <a:srgbClr val="4A4A48"/>
                </a:solidFill>
              </a:defRPr>
            </a:pPr>
            <a:r>
              <a:rPr sz="1575">
                <a:solidFill>
                  <a:srgbClr val="4A4A48"/>
                </a:solidFill>
              </a:rPr>
              <a:t>依通知內容及期限修正</a:t>
            </a:r>
          </a:p>
        </p:txBody>
      </p:sp>
      <p:sp>
        <p:nvSpPr>
          <p:cNvPr id="9" name="未收到通知的解讀">
            <a:extLst>
              <a:ext uri="{FF2B5EF4-FFF2-40B4-BE49-F238E27FC236}">
                <a16:creationId xmlns:a16="http://schemas.microsoft.com/office/drawing/2014/main" id="{C8890C3C-D957-4527-BD29-5DA6B13D94DD}"/>
              </a:ext>
            </a:extLst>
          </p:cNvPr>
          <p:cNvSpPr>
            <a:spLocks noGrp="1"/>
          </p:cNvSpPr>
          <p:nvPr/>
        </p:nvSpPr>
        <p:spPr>
          <a:xfrm>
            <a:off x="476250" y="2647950"/>
            <a:ext cx="11239500" cy="666750"/>
          </a:xfrm>
          <a:prstGeom prst="roundRect">
            <a:avLst>
              <a:gd name="adj" fmla="val 11429"/>
            </a:avLst>
          </a:prstGeom>
          <a:solidFill>
            <a:srgbClr val="F3F0EA"/>
          </a:solidFill>
          <a:ln w="10478">
            <a:solidFill>
              <a:srgbClr val="B9B4AA"/>
            </a:solidFill>
            <a:prstDash val="solid"/>
          </a:ln>
        </p:spPr>
        <p:txBody>
          <a:bodyPr anchor="ctr"/>
          <a:lstStyle/>
          <a:p>
            <a:pPr algn="ctr">
              <a:buNone/>
              <a:defRPr sz="1575">
                <a:solidFill>
                  <a:srgbClr val="4A4A48"/>
                </a:solidFill>
              </a:defRPr>
            </a:pPr>
            <a:r>
              <a:rPr sz="1575" b="1">
                <a:solidFill>
                  <a:srgbClr val="285443"/>
                </a:solidFill>
              </a:rPr>
              <a:t>未收到通知｜</a:t>
            </a:r>
            <a:r>
              <a:rPr sz="1575">
                <a:solidFill>
                  <a:srgbClr val="4A4A48"/>
                </a:solidFill>
              </a:rPr>
              <a:t>僅表示該次檢核未發現需通知修正事項，</a:t>
            </a:r>
            <a:r>
              <a:rPr sz="1575" b="1">
                <a:solidFill>
                  <a:srgbClr val="A23E2A"/>
                </a:solidFill>
              </a:rPr>
              <a:t>不等同所有資料已全面確認</a:t>
            </a:r>
            <a:r>
              <a:rPr sz="1575">
                <a:solidFill>
                  <a:srgbClr val="4A4A48"/>
                </a:solidFill>
              </a:rPr>
              <a:t>。</a:t>
            </a:r>
          </a:p>
        </p:txBody>
      </p:sp>
      <p:graphicFrame>
        <p:nvGraphicFramePr>
          <p:cNvPr id="18" name="主要應用單位聯絡資訊"/>
          <p:cNvGraphicFramePr/>
          <p:nvPr/>
        </p:nvGraphicFramePr>
        <p:xfrm>
          <a:off x="952500" y="3562350"/>
          <a:ext cx="10287000" cy="2771775"/>
        </p:xfrm>
        <a:graphic>
          <a:graphicData uri="http://schemas.openxmlformats.org/drawingml/2006/table">
            <a:tbl>
              <a:tblPr/>
              <a:tblGrid>
                <a:gridCol w="4572000">
                  <a:extLst>
                    <a:ext uri="{9D8B030D-6E8A-4147-A177-3AD203B41FA5}">
                      <a16:colId xmlns:a16="http://schemas.microsoft.com/office/drawing/2014/main" val="20000"/>
                    </a:ext>
                  </a:extLst>
                </a:gridCol>
                <a:gridCol w="5715000">
                  <a:extLst>
                    <a:ext uri="{9D8B030D-6E8A-4147-A177-3AD203B41FA5}">
                      <a16:colId xmlns:a16="http://schemas.microsoft.com/office/drawing/2014/main" val="20001"/>
                    </a:ext>
                  </a:extLst>
                </a:gridCol>
              </a:tblGrid>
              <a:tr h="438150">
                <a:tc>
                  <a:txBody>
                    <a:bodyPr/>
                    <a:lstStyle/>
                    <a:p>
                      <a:pPr algn="ctr">
                        <a:buNone/>
                      </a:pPr>
                      <a:r>
                        <a:rPr sz="1725" b="1">
                          <a:solidFill>
                            <a:srgbClr val="FFFFFF"/>
                          </a:solidFill>
                        </a:rPr>
                        <a:t>應用單位</a:t>
                      </a:r>
                    </a:p>
                  </a:txBody>
                  <a:tcPr marL="85725" marR="85725" marT="28575" marB="28575" anchor="ctr">
                    <a:solidFill>
                      <a:srgbClr val="789879"/>
                    </a:solidFill>
                  </a:tcPr>
                </a:tc>
                <a:tc>
                  <a:txBody>
                    <a:bodyPr/>
                    <a:lstStyle/>
                    <a:p>
                      <a:pPr algn="ctr">
                        <a:buNone/>
                      </a:pPr>
                      <a:r>
                        <a:rPr sz="1725" b="1">
                          <a:solidFill>
                            <a:srgbClr val="FFFFFF"/>
                          </a:solidFill>
                        </a:rPr>
                        <a:t>主要聯絡方式</a:t>
                      </a:r>
                    </a:p>
                  </a:txBody>
                  <a:tcPr marL="85725" marR="85725" marT="28575" marB="28575" anchor="ctr">
                    <a:solidFill>
                      <a:srgbClr val="789879"/>
                    </a:solidFill>
                  </a:tcPr>
                </a:tc>
                <a:extLst>
                  <a:ext uri="{0D108BD9-81ED-4DB2-BD59-A6C34878D82A}">
                    <a16:rowId xmlns:a16="http://schemas.microsoft.com/office/drawing/2014/main" val="10000"/>
                  </a:ext>
                </a:extLst>
              </a:tr>
              <a:tr h="466725">
                <a:tc>
                  <a:txBody>
                    <a:bodyPr/>
                    <a:lstStyle/>
                    <a:p>
                      <a:pPr algn="l">
                        <a:buNone/>
                      </a:pPr>
                      <a:r>
                        <a:rPr sz="1500" b="1">
                          <a:solidFill>
                            <a:srgbClr val="3F3F3C"/>
                          </a:solidFill>
                        </a:rPr>
                        <a:t>統計處</a:t>
                      </a:r>
                    </a:p>
                  </a:txBody>
                  <a:tcPr marL="114300" marR="114300" marT="28575" marB="28575" anchor="ctr">
                    <a:solidFill>
                      <a:srgbClr val="EEF4EC"/>
                    </a:solidFill>
                  </a:tcPr>
                </a:tc>
                <a:tc>
                  <a:txBody>
                    <a:bodyPr/>
                    <a:lstStyle/>
                    <a:p>
                      <a:pPr algn="l">
                        <a:buNone/>
                      </a:pPr>
                      <a:r>
                        <a:rPr sz="1500" b="0">
                          <a:solidFill>
                            <a:srgbClr val="4A4A48"/>
                          </a:solidFill>
                        </a:rPr>
                        <a:t>主要以電話聯繫</a:t>
                      </a:r>
                    </a:p>
                  </a:txBody>
                  <a:tcPr marL="114300" marR="114300" marT="28575" marB="28575" anchor="ctr">
                    <a:solidFill>
                      <a:srgbClr val="EEF4EC"/>
                    </a:solidFill>
                  </a:tcPr>
                </a:tc>
                <a:extLst>
                  <a:ext uri="{0D108BD9-81ED-4DB2-BD59-A6C34878D82A}">
                    <a16:rowId xmlns:a16="http://schemas.microsoft.com/office/drawing/2014/main" val="10001"/>
                  </a:ext>
                </a:extLst>
              </a:tr>
              <a:tr h="466725">
                <a:tc>
                  <a:txBody>
                    <a:bodyPr/>
                    <a:lstStyle/>
                    <a:p>
                      <a:pPr algn="l">
                        <a:buNone/>
                      </a:pPr>
                      <a:r>
                        <a:rPr sz="1500" b="1">
                          <a:solidFill>
                            <a:srgbClr val="3F3F3C"/>
                          </a:solidFill>
                        </a:rPr>
                        <a:t>大專校院一覽表</a:t>
                      </a:r>
                    </a:p>
                  </a:txBody>
                  <a:tcPr marL="114300" marR="114300" marT="28575" marB="28575" anchor="ctr">
                    <a:solidFill>
                      <a:srgbClr val="FFFFFF"/>
                    </a:solidFill>
                  </a:tcPr>
                </a:tc>
                <a:tc>
                  <a:txBody>
                    <a:bodyPr/>
                    <a:lstStyle/>
                    <a:p>
                      <a:pPr algn="l">
                        <a:buNone/>
                      </a:pPr>
                      <a:r>
                        <a:rPr sz="1500" b="1">
                          <a:solidFill>
                            <a:srgbClr val="285443"/>
                          </a:solidFill>
                        </a:rPr>
                        <a:t>heipuser@yuntech.edu.tw</a:t>
                      </a:r>
                    </a:p>
                  </a:txBody>
                  <a:tcPr marL="114300" marR="114300" marT="28575" marB="28575" anchor="ctr">
                    <a:solidFill>
                      <a:srgbClr val="FFFFFF"/>
                    </a:solidFill>
                  </a:tcPr>
                </a:tc>
                <a:extLst>
                  <a:ext uri="{0D108BD9-81ED-4DB2-BD59-A6C34878D82A}">
                    <a16:rowId xmlns:a16="http://schemas.microsoft.com/office/drawing/2014/main" val="10002"/>
                  </a:ext>
                </a:extLst>
              </a:tr>
              <a:tr h="466725">
                <a:tc>
                  <a:txBody>
                    <a:bodyPr/>
                    <a:lstStyle/>
                    <a:p>
                      <a:pPr algn="l">
                        <a:buNone/>
                      </a:pPr>
                      <a:r>
                        <a:rPr sz="1500" b="1">
                          <a:solidFill>
                            <a:srgbClr val="3F3F3C"/>
                          </a:solidFill>
                        </a:rPr>
                        <a:t>獎勵補助工作小組</a:t>
                      </a:r>
                    </a:p>
                  </a:txBody>
                  <a:tcPr marL="114300" marR="114300" marT="28575" marB="28575" anchor="ctr">
                    <a:solidFill>
                      <a:srgbClr val="EEF4EC"/>
                    </a:solidFill>
                  </a:tcPr>
                </a:tc>
                <a:tc>
                  <a:txBody>
                    <a:bodyPr/>
                    <a:lstStyle/>
                    <a:p>
                      <a:pPr algn="l">
                        <a:buNone/>
                      </a:pPr>
                      <a:r>
                        <a:rPr sz="1500" b="1">
                          <a:solidFill>
                            <a:srgbClr val="285443"/>
                          </a:solidFill>
                        </a:rPr>
                        <a:t>tvc-fund@yuntech.edu.tw</a:t>
                      </a:r>
                    </a:p>
                  </a:txBody>
                  <a:tcPr marL="114300" marR="114300" marT="28575" marB="28575" anchor="ctr">
                    <a:solidFill>
                      <a:srgbClr val="EEF4EC"/>
                    </a:solidFill>
                  </a:tcPr>
                </a:tc>
                <a:extLst>
                  <a:ext uri="{0D108BD9-81ED-4DB2-BD59-A6C34878D82A}">
                    <a16:rowId xmlns:a16="http://schemas.microsoft.com/office/drawing/2014/main" val="10003"/>
                  </a:ext>
                </a:extLst>
              </a:tr>
              <a:tr h="466725">
                <a:tc>
                  <a:txBody>
                    <a:bodyPr/>
                    <a:lstStyle/>
                    <a:p>
                      <a:pPr algn="l">
                        <a:buNone/>
                      </a:pPr>
                      <a:r>
                        <a:rPr sz="1500" b="1">
                          <a:solidFill>
                            <a:srgbClr val="3F3F3C"/>
                          </a:solidFill>
                        </a:rPr>
                        <a:t>大專校院學生基本資料庫</a:t>
                      </a:r>
                    </a:p>
                  </a:txBody>
                  <a:tcPr marL="114300" marR="114300" marT="28575" marB="28575" anchor="ctr">
                    <a:solidFill>
                      <a:srgbClr val="FFFFFF"/>
                    </a:solidFill>
                  </a:tcPr>
                </a:tc>
                <a:tc>
                  <a:txBody>
                    <a:bodyPr/>
                    <a:lstStyle/>
                    <a:p>
                      <a:pPr algn="l">
                        <a:buNone/>
                      </a:pPr>
                      <a:r>
                        <a:rPr sz="1500" b="1">
                          <a:solidFill>
                            <a:srgbClr val="285443"/>
                          </a:solidFill>
                        </a:rPr>
                        <a:t>studb@yuntech.edu.tw</a:t>
                      </a:r>
                    </a:p>
                  </a:txBody>
                  <a:tcPr marL="114300" marR="114300" marT="28575" marB="28575" anchor="ctr">
                    <a:solidFill>
                      <a:srgbClr val="FFFFFF"/>
                    </a:solidFill>
                  </a:tcPr>
                </a:tc>
                <a:extLst>
                  <a:ext uri="{0D108BD9-81ED-4DB2-BD59-A6C34878D82A}">
                    <a16:rowId xmlns:a16="http://schemas.microsoft.com/office/drawing/2014/main" val="10004"/>
                  </a:ext>
                </a:extLst>
              </a:tr>
              <a:tr h="466725">
                <a:tc>
                  <a:txBody>
                    <a:bodyPr/>
                    <a:lstStyle/>
                    <a:p>
                      <a:pPr algn="l">
                        <a:buNone/>
                      </a:pPr>
                      <a:r>
                        <a:rPr sz="1500" b="1">
                          <a:solidFill>
                            <a:srgbClr val="3F3F3C"/>
                          </a:solidFill>
                        </a:rPr>
                        <a:t>大專校院校務資訊公開平臺</a:t>
                      </a:r>
                    </a:p>
                  </a:txBody>
                  <a:tcPr marL="114300" marR="114300" marT="28575" marB="28575" anchor="ctr">
                    <a:solidFill>
                      <a:srgbClr val="EEF4EC"/>
                    </a:solidFill>
                  </a:tcPr>
                </a:tc>
                <a:tc>
                  <a:txBody>
                    <a:bodyPr/>
                    <a:lstStyle/>
                    <a:p>
                      <a:pPr algn="l">
                        <a:buNone/>
                      </a:pPr>
                      <a:r>
                        <a:rPr sz="1500" b="1">
                          <a:solidFill>
                            <a:srgbClr val="285443"/>
                          </a:solidFill>
                        </a:rPr>
                        <a:t>opendata@yuntech.edu.tw</a:t>
                      </a:r>
                    </a:p>
                  </a:txBody>
                  <a:tcPr marL="114300" marR="114300" marT="28575" marB="28575" anchor="ctr">
                    <a:solidFill>
                      <a:srgbClr val="EEF4EC"/>
                    </a:solidFill>
                  </a:tcPr>
                </a:tc>
                <a:extLst>
                  <a:ext uri="{0D108BD9-81ED-4DB2-BD59-A6C34878D82A}">
                    <a16:rowId xmlns:a16="http://schemas.microsoft.com/office/drawing/2014/main" val="10005"/>
                  </a:ext>
                </a:extLst>
              </a:tr>
            </a:tbl>
          </a:graphicData>
        </a:graphic>
      </p:graphicFrame>
      <p:sp>
        <p:nvSpPr>
          <p:cNvPr id="10" name="文字版面配置區 9">
            <a:extLst>
              <a:ext uri="{FF2B5EF4-FFF2-40B4-BE49-F238E27FC236}">
                <a16:creationId xmlns:a16="http://schemas.microsoft.com/office/drawing/2014/main" id="{DFE52968-546F-4BD6-BC3F-6FEA19A383E9}"/>
              </a:ext>
            </a:extLst>
          </p:cNvPr>
          <p:cNvSpPr>
            <a:spLocks noGrp="1"/>
          </p:cNvSpPr>
          <p:nvPr>
            <p:ph type="body" idx="15"/>
          </p:nvPr>
        </p:nvSpPr>
        <p:spPr/>
        <p:txBody>
          <a:bodyPr/>
          <a:lstStyle/>
          <a:p>
            <a:r>
              <a:t>05</a:t>
            </a:r>
          </a:p>
        </p:txBody>
      </p:sp>
    </p:spTree>
    <p:extLst>
      <p:ext uri="{BB962C8B-B14F-4D97-AF65-F5344CB8AC3E}">
        <p14:creationId xmlns:p14="http://schemas.microsoft.com/office/powerpoint/2010/main" val="5179109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194BAFD2-86C3-4D2F-8506-140EC854237E}"/>
              </a:ext>
            </a:extLst>
          </p:cNvPr>
          <p:cNvSpPr>
            <a:spLocks noGrp="1"/>
          </p:cNvSpPr>
          <p:nvPr>
            <p:ph type="sldNum" idx="12"/>
          </p:nvPr>
        </p:nvSpPr>
        <p:spPr/>
        <p:txBody>
          <a:bodyPr/>
          <a:lstStyle/>
          <a:p>
            <a:fld id="{AE060EEA-E29B-CF3D-E7B7-BE01DFE3A2D2}" type="slidenum">
              <a:t>44</a:t>
            </a:fld>
            <a:endParaRPr/>
          </a:p>
        </p:txBody>
      </p:sp>
      <p:sp>
        <p:nvSpPr>
          <p:cNvPr id="4" name="標題 3">
            <a:extLst>
              <a:ext uri="{FF2B5EF4-FFF2-40B4-BE49-F238E27FC236}">
                <a16:creationId xmlns:a16="http://schemas.microsoft.com/office/drawing/2014/main" id="{4D24ACA5-3844-43B9-90AE-D342B4A4FE77}"/>
              </a:ext>
            </a:extLst>
          </p:cNvPr>
          <p:cNvSpPr>
            <a:spLocks noGrp="1"/>
          </p:cNvSpPr>
          <p:nvPr>
            <p:ph type="title"/>
          </p:nvPr>
        </p:nvSpPr>
        <p:spPr/>
        <p:txBody>
          <a:bodyPr>
            <a:normAutofit/>
          </a:bodyPr>
          <a:lstStyle/>
          <a:p>
            <a:pPr>
              <a:buNone/>
              <a:defRPr sz="3000" b="1">
                <a:solidFill>
                  <a:srgbClr val="FFFFFF"/>
                </a:solidFill>
              </a:defRPr>
            </a:pPr>
            <a:r>
              <a:rPr sz="3000" b="1">
                <a:solidFill>
                  <a:srgbClr val="FFFFFF"/>
                </a:solidFill>
              </a:rPr>
              <a:t>資料寄送｜12/18前備妥公文與附件並寄出</a:t>
            </a:r>
          </a:p>
        </p:txBody>
      </p:sp>
      <p:sp>
        <p:nvSpPr>
          <p:cNvPr id="6" name="寄送期限與完成條件">
            <a:extLst>
              <a:ext uri="{FF2B5EF4-FFF2-40B4-BE49-F238E27FC236}">
                <a16:creationId xmlns:a16="http://schemas.microsoft.com/office/drawing/2014/main" id="{5A869AB6-A4BA-472E-AF88-8FB4216D1368}"/>
              </a:ext>
            </a:extLst>
          </p:cNvPr>
          <p:cNvSpPr>
            <a:spLocks noGrp="1"/>
          </p:cNvSpPr>
          <p:nvPr/>
        </p:nvSpPr>
        <p:spPr>
          <a:xfrm>
            <a:off x="476250" y="1028700"/>
            <a:ext cx="11239500" cy="876300"/>
          </a:xfrm>
          <a:prstGeom prst="roundRect">
            <a:avLst>
              <a:gd name="adj" fmla="val 8696"/>
            </a:avLst>
          </a:prstGeom>
          <a:solidFill>
            <a:srgbClr val="EEF4EC"/>
          </a:solidFill>
          <a:ln w="11430">
            <a:solidFill>
              <a:srgbClr val="789879"/>
            </a:solidFill>
            <a:prstDash val="solid"/>
          </a:ln>
        </p:spPr>
        <p:txBody>
          <a:bodyPr anchor="ctr"/>
          <a:lstStyle/>
          <a:p>
            <a:pPr algn="ctr">
              <a:buNone/>
              <a:defRPr sz="1725">
                <a:solidFill>
                  <a:srgbClr val="4A4A48"/>
                </a:solidFill>
              </a:defRPr>
            </a:pPr>
            <a:r>
              <a:rPr sz="2250" b="1">
                <a:solidFill>
                  <a:srgbClr val="A23E2A"/>
                </a:solidFill>
              </a:rPr>
              <a:t>12/18前</a:t>
            </a:r>
            <a:r>
              <a:rPr sz="1725">
                <a:solidFill>
                  <a:srgbClr val="4A4A48"/>
                </a:solidFill>
              </a:rPr>
              <a:t>｜</a:t>
            </a:r>
            <a:r>
              <a:rPr sz="1725" b="1">
                <a:solidFill>
                  <a:srgbClr val="285443"/>
                </a:solidFill>
              </a:rPr>
              <a:t>公文與附件寄出，郵戳為憑</a:t>
            </a:r>
          </a:p>
          <a:p>
            <a:pPr algn="ctr">
              <a:buNone/>
              <a:defRPr sz="1725">
                <a:solidFill>
                  <a:srgbClr val="4A4A48"/>
                </a:solidFill>
              </a:defRPr>
            </a:pPr>
            <a:r>
              <a:rPr sz="1725">
                <a:solidFill>
                  <a:srgbClr val="6B6B67"/>
                </a:solidFill>
              </a:rPr>
              <a:t>完成寄送後，本期填報作業才算完成</a:t>
            </a:r>
          </a:p>
        </p:txBody>
      </p:sp>
      <p:sp>
        <p:nvSpPr>
          <p:cNvPr id="7" name="正式公文資訊">
            <a:extLst>
              <a:ext uri="{FF2B5EF4-FFF2-40B4-BE49-F238E27FC236}">
                <a16:creationId xmlns:a16="http://schemas.microsoft.com/office/drawing/2014/main" id="{C1617967-8C76-4E2E-B6E9-A1C6A2F0AE08}"/>
              </a:ext>
            </a:extLst>
          </p:cNvPr>
          <p:cNvSpPr>
            <a:spLocks noGrp="1"/>
          </p:cNvSpPr>
          <p:nvPr/>
        </p:nvSpPr>
        <p:spPr>
          <a:xfrm>
            <a:off x="476250" y="2171700"/>
            <a:ext cx="3429000" cy="3714750"/>
          </a:xfrm>
          <a:prstGeom prst="roundRect">
            <a:avLst>
              <a:gd name="adj" fmla="val 2222"/>
            </a:avLst>
          </a:prstGeom>
          <a:solidFill>
            <a:srgbClr val="F7EEDB"/>
          </a:solidFill>
          <a:ln w="10478">
            <a:solidFill>
              <a:srgbClr val="CDAA56"/>
            </a:solidFill>
            <a:prstDash val="solid"/>
          </a:ln>
        </p:spPr>
        <p:txBody>
          <a:bodyPr/>
          <a:lstStyle/>
          <a:p>
            <a:endParaRPr/>
          </a:p>
        </p:txBody>
      </p:sp>
      <p:sp>
        <p:nvSpPr>
          <p:cNvPr id="8" name="正式公文標題">
            <a:extLst>
              <a:ext uri="{FF2B5EF4-FFF2-40B4-BE49-F238E27FC236}">
                <a16:creationId xmlns:a16="http://schemas.microsoft.com/office/drawing/2014/main" id="{E8565DBB-70DE-4B5E-B961-1ED7D5B7A64E}"/>
              </a:ext>
            </a:extLst>
          </p:cNvPr>
          <p:cNvSpPr>
            <a:spLocks noGrp="1"/>
          </p:cNvSpPr>
          <p:nvPr/>
        </p:nvSpPr>
        <p:spPr>
          <a:xfrm>
            <a:off x="742950" y="2400300"/>
            <a:ext cx="2895600" cy="381000"/>
          </a:xfrm>
          <a:prstGeom prst="rect">
            <a:avLst/>
          </a:prstGeom>
          <a:noFill/>
          <a:ln w="0">
            <a:noFill/>
            <a:prstDash val="solid"/>
          </a:ln>
        </p:spPr>
        <p:txBody>
          <a:bodyPr anchor="ctr"/>
          <a:lstStyle/>
          <a:p>
            <a:pPr algn="ctr">
              <a:buNone/>
              <a:defRPr sz="2025" b="1">
                <a:solidFill>
                  <a:srgbClr val="8B6728"/>
                </a:solidFill>
              </a:defRPr>
            </a:pPr>
            <a:r>
              <a:rPr sz="2025" b="1">
                <a:solidFill>
                  <a:srgbClr val="8B6728"/>
                </a:solidFill>
              </a:rPr>
              <a:t>正式公文</a:t>
            </a:r>
          </a:p>
        </p:txBody>
      </p:sp>
      <p:sp>
        <p:nvSpPr>
          <p:cNvPr id="9" name="正本標示">
            <a:extLst>
              <a:ext uri="{FF2B5EF4-FFF2-40B4-BE49-F238E27FC236}">
                <a16:creationId xmlns:a16="http://schemas.microsoft.com/office/drawing/2014/main" id="{CC261E5D-A8C0-439A-8D05-2FF379BAFB67}"/>
              </a:ext>
            </a:extLst>
          </p:cNvPr>
          <p:cNvSpPr>
            <a:spLocks noGrp="1"/>
          </p:cNvSpPr>
          <p:nvPr/>
        </p:nvSpPr>
        <p:spPr>
          <a:xfrm>
            <a:off x="742950" y="2981325"/>
            <a:ext cx="2895600" cy="266700"/>
          </a:xfrm>
          <a:prstGeom prst="rect">
            <a:avLst/>
          </a:prstGeom>
          <a:noFill/>
          <a:ln w="0">
            <a:noFill/>
            <a:prstDash val="solid"/>
          </a:ln>
        </p:spPr>
        <p:txBody>
          <a:bodyPr anchor="ctr"/>
          <a:lstStyle/>
          <a:p>
            <a:pPr algn="ctr">
              <a:buNone/>
              <a:defRPr sz="1350" b="1">
                <a:solidFill>
                  <a:srgbClr val="6B6B67"/>
                </a:solidFill>
              </a:defRPr>
            </a:pPr>
            <a:r>
              <a:rPr sz="1350" b="1">
                <a:solidFill>
                  <a:srgbClr val="6B6B67"/>
                </a:solidFill>
              </a:rPr>
              <a:t>正本寄送對象</a:t>
            </a:r>
          </a:p>
        </p:txBody>
      </p:sp>
      <p:sp>
        <p:nvSpPr>
          <p:cNvPr id="10" name="正本寄送對象">
            <a:extLst>
              <a:ext uri="{FF2B5EF4-FFF2-40B4-BE49-F238E27FC236}">
                <a16:creationId xmlns:a16="http://schemas.microsoft.com/office/drawing/2014/main" id="{FA0C8540-D0E0-47C6-86A7-C9ADB7DBE9C9}"/>
              </a:ext>
            </a:extLst>
          </p:cNvPr>
          <p:cNvSpPr>
            <a:spLocks noGrp="1"/>
          </p:cNvSpPr>
          <p:nvPr/>
        </p:nvSpPr>
        <p:spPr>
          <a:xfrm>
            <a:off x="742950" y="3324225"/>
            <a:ext cx="2895600" cy="895350"/>
          </a:xfrm>
          <a:prstGeom prst="rect">
            <a:avLst/>
          </a:prstGeom>
          <a:noFill/>
          <a:ln w="0">
            <a:noFill/>
            <a:prstDash val="solid"/>
          </a:ln>
        </p:spPr>
        <p:txBody>
          <a:bodyPr anchor="ctr"/>
          <a:lstStyle/>
          <a:p>
            <a:pPr algn="ctr">
              <a:buNone/>
              <a:defRPr sz="1875" b="1">
                <a:solidFill>
                  <a:srgbClr val="3F3F3C"/>
                </a:solidFill>
              </a:defRPr>
            </a:pPr>
            <a:r>
              <a:rPr sz="1875" b="1">
                <a:solidFill>
                  <a:srgbClr val="3F3F3C"/>
                </a:solidFill>
              </a:rPr>
              <a:t>雲科大</a:t>
            </a:r>
          </a:p>
          <a:p>
            <a:pPr algn="ctr">
              <a:buNone/>
              <a:defRPr sz="1875" b="1">
                <a:solidFill>
                  <a:srgbClr val="3F3F3C"/>
                </a:solidFill>
              </a:defRPr>
            </a:pPr>
            <a:r>
              <a:rPr sz="1875" b="1">
                <a:solidFill>
                  <a:srgbClr val="3F3F3C"/>
                </a:solidFill>
              </a:rPr>
              <a:t>技專校院校務資料庫</a:t>
            </a:r>
          </a:p>
        </p:txBody>
      </p:sp>
      <p:sp>
        <p:nvSpPr>
          <p:cNvPr id="11" name="公文資訊分隔線">
            <a:extLst>
              <a:ext uri="{FF2B5EF4-FFF2-40B4-BE49-F238E27FC236}">
                <a16:creationId xmlns:a16="http://schemas.microsoft.com/office/drawing/2014/main" id="{3E5A8AB9-B315-4E71-BFE6-3392488A7C1F}"/>
              </a:ext>
            </a:extLst>
          </p:cNvPr>
          <p:cNvSpPr>
            <a:spLocks noGrp="1"/>
          </p:cNvSpPr>
          <p:nvPr/>
        </p:nvSpPr>
        <p:spPr>
          <a:xfrm>
            <a:off x="838200" y="4467225"/>
            <a:ext cx="2705100" cy="14288"/>
          </a:xfrm>
          <a:prstGeom prst="rect">
            <a:avLst/>
          </a:prstGeom>
          <a:solidFill>
            <a:srgbClr val="CDAA56"/>
          </a:solidFill>
          <a:ln w="0">
            <a:noFill/>
            <a:prstDash val="solid"/>
          </a:ln>
        </p:spPr>
        <p:txBody>
          <a:bodyPr/>
          <a:lstStyle/>
          <a:p>
            <a:endParaRPr/>
          </a:p>
        </p:txBody>
      </p:sp>
      <p:sp>
        <p:nvSpPr>
          <p:cNvPr id="12" name="副知資訊">
            <a:extLst>
              <a:ext uri="{FF2B5EF4-FFF2-40B4-BE49-F238E27FC236}">
                <a16:creationId xmlns:a16="http://schemas.microsoft.com/office/drawing/2014/main" id="{7413D164-3AEF-484E-A3BF-AF3034B5B842}"/>
              </a:ext>
            </a:extLst>
          </p:cNvPr>
          <p:cNvSpPr>
            <a:spLocks noGrp="1"/>
          </p:cNvSpPr>
          <p:nvPr/>
        </p:nvSpPr>
        <p:spPr>
          <a:xfrm>
            <a:off x="742950" y="4667250"/>
            <a:ext cx="2895600" cy="381000"/>
          </a:xfrm>
          <a:prstGeom prst="rect">
            <a:avLst/>
          </a:prstGeom>
          <a:noFill/>
          <a:ln w="0">
            <a:noFill/>
            <a:prstDash val="solid"/>
          </a:ln>
        </p:spPr>
        <p:txBody>
          <a:bodyPr anchor="ctr"/>
          <a:lstStyle/>
          <a:p>
            <a:pPr algn="ctr">
              <a:buNone/>
              <a:defRPr sz="1725" b="1">
                <a:solidFill>
                  <a:srgbClr val="A23E2A"/>
                </a:solidFill>
              </a:defRPr>
            </a:pPr>
            <a:r>
              <a:rPr sz="1725" b="1">
                <a:solidFill>
                  <a:srgbClr val="A23E2A"/>
                </a:solidFill>
              </a:rPr>
              <a:t>無須副知教育部</a:t>
            </a:r>
          </a:p>
        </p:txBody>
      </p:sp>
      <p:sp>
        <p:nvSpPr>
          <p:cNvPr id="13" name="公文附件提醒">
            <a:extLst>
              <a:ext uri="{FF2B5EF4-FFF2-40B4-BE49-F238E27FC236}">
                <a16:creationId xmlns:a16="http://schemas.microsoft.com/office/drawing/2014/main" id="{89BA8DFD-55FF-4C34-BD18-319F20076ABF}"/>
              </a:ext>
            </a:extLst>
          </p:cNvPr>
          <p:cNvSpPr>
            <a:spLocks noGrp="1"/>
          </p:cNvSpPr>
          <p:nvPr/>
        </p:nvSpPr>
        <p:spPr>
          <a:xfrm>
            <a:off x="742950" y="5219700"/>
            <a:ext cx="2895600" cy="323850"/>
          </a:xfrm>
          <a:prstGeom prst="rect">
            <a:avLst/>
          </a:prstGeom>
          <a:noFill/>
          <a:ln w="0">
            <a:noFill/>
            <a:prstDash val="solid"/>
          </a:ln>
        </p:spPr>
        <p:txBody>
          <a:bodyPr anchor="ctr"/>
          <a:lstStyle/>
          <a:p>
            <a:pPr algn="ctr">
              <a:buNone/>
              <a:defRPr sz="1425">
                <a:solidFill>
                  <a:srgbClr val="6B6B67"/>
                </a:solidFill>
              </a:defRPr>
            </a:pPr>
            <a:r>
              <a:rPr sz="1425">
                <a:solidFill>
                  <a:srgbClr val="6B6B67"/>
                </a:solidFill>
              </a:rPr>
              <a:t>公文與附件應一併寄出</a:t>
            </a:r>
          </a:p>
        </p:txBody>
      </p:sp>
      <p:sp>
        <p:nvSpPr>
          <p:cNvPr id="14" name="附件清單">
            <a:extLst>
              <a:ext uri="{FF2B5EF4-FFF2-40B4-BE49-F238E27FC236}">
                <a16:creationId xmlns:a16="http://schemas.microsoft.com/office/drawing/2014/main" id="{8C480E7C-935E-4725-8769-EC8D33D0E431}"/>
              </a:ext>
            </a:extLst>
          </p:cNvPr>
          <p:cNvSpPr>
            <a:spLocks noGrp="1"/>
          </p:cNvSpPr>
          <p:nvPr/>
        </p:nvSpPr>
        <p:spPr>
          <a:xfrm>
            <a:off x="4191000" y="2171700"/>
            <a:ext cx="7524750" cy="3714750"/>
          </a:xfrm>
          <a:prstGeom prst="roundRect">
            <a:avLst>
              <a:gd name="adj" fmla="val 2051"/>
            </a:avLst>
          </a:prstGeom>
          <a:solidFill>
            <a:srgbClr val="F7E9E4"/>
          </a:solidFill>
          <a:ln w="10478">
            <a:solidFill>
              <a:srgbClr val="C47D68"/>
            </a:solidFill>
            <a:prstDash val="solid"/>
          </a:ln>
        </p:spPr>
        <p:txBody>
          <a:bodyPr/>
          <a:lstStyle/>
          <a:p>
            <a:endParaRPr/>
          </a:p>
        </p:txBody>
      </p:sp>
      <p:sp>
        <p:nvSpPr>
          <p:cNvPr id="15" name="附件清單標題">
            <a:extLst>
              <a:ext uri="{FF2B5EF4-FFF2-40B4-BE49-F238E27FC236}">
                <a16:creationId xmlns:a16="http://schemas.microsoft.com/office/drawing/2014/main" id="{AC01AB69-C1C5-494B-BA9B-294CB617E70B}"/>
              </a:ext>
            </a:extLst>
          </p:cNvPr>
          <p:cNvSpPr>
            <a:spLocks noGrp="1"/>
          </p:cNvSpPr>
          <p:nvPr/>
        </p:nvSpPr>
        <p:spPr>
          <a:xfrm>
            <a:off x="4457700" y="2381250"/>
            <a:ext cx="6991350" cy="400050"/>
          </a:xfrm>
          <a:prstGeom prst="rect">
            <a:avLst/>
          </a:prstGeom>
          <a:noFill/>
          <a:ln w="0">
            <a:noFill/>
            <a:prstDash val="solid"/>
          </a:ln>
        </p:spPr>
        <p:txBody>
          <a:bodyPr anchor="ctr"/>
          <a:lstStyle/>
          <a:p>
            <a:pPr>
              <a:buNone/>
              <a:defRPr sz="2025" b="1">
                <a:solidFill>
                  <a:srgbClr val="A23E2A"/>
                </a:solidFill>
              </a:defRPr>
            </a:pPr>
            <a:r>
              <a:rPr sz="2025" b="1">
                <a:solidFill>
                  <a:srgbClr val="A23E2A"/>
                </a:solidFill>
              </a:rPr>
              <a:t>附件清單｜共 3 項</a:t>
            </a:r>
          </a:p>
        </p:txBody>
      </p:sp>
      <p:sp>
        <p:nvSpPr>
          <p:cNvPr id="16" name="附件01序號">
            <a:extLst>
              <a:ext uri="{FF2B5EF4-FFF2-40B4-BE49-F238E27FC236}">
                <a16:creationId xmlns:a16="http://schemas.microsoft.com/office/drawing/2014/main" id="{47A2A5B6-99F5-4664-B801-A3A550C91A06}"/>
              </a:ext>
            </a:extLst>
          </p:cNvPr>
          <p:cNvSpPr>
            <a:spLocks noGrp="1"/>
          </p:cNvSpPr>
          <p:nvPr/>
        </p:nvSpPr>
        <p:spPr>
          <a:xfrm>
            <a:off x="4457700" y="2990850"/>
            <a:ext cx="552450" cy="533400"/>
          </a:xfrm>
          <a:prstGeom prst="rect">
            <a:avLst/>
          </a:prstGeom>
          <a:noFill/>
          <a:ln w="0">
            <a:noFill/>
            <a:prstDash val="solid"/>
          </a:ln>
        </p:spPr>
        <p:txBody>
          <a:bodyPr anchor="ctr"/>
          <a:lstStyle/>
          <a:p>
            <a:pPr algn="ctr">
              <a:buNone/>
              <a:defRPr sz="1725" b="1">
                <a:solidFill>
                  <a:srgbClr val="A23E2A"/>
                </a:solidFill>
              </a:defRPr>
            </a:pPr>
            <a:r>
              <a:rPr sz="1725" b="1">
                <a:solidFill>
                  <a:srgbClr val="A23E2A"/>
                </a:solidFill>
              </a:rPr>
              <a:t>01</a:t>
            </a:r>
          </a:p>
        </p:txBody>
      </p:sp>
      <p:sp>
        <p:nvSpPr>
          <p:cNvPr id="17" name="附件01名稱">
            <a:extLst>
              <a:ext uri="{FF2B5EF4-FFF2-40B4-BE49-F238E27FC236}">
                <a16:creationId xmlns:a16="http://schemas.microsoft.com/office/drawing/2014/main" id="{4AF33D0C-9E09-422F-BD82-92759309C881}"/>
              </a:ext>
            </a:extLst>
          </p:cNvPr>
          <p:cNvSpPr>
            <a:spLocks noGrp="1"/>
          </p:cNvSpPr>
          <p:nvPr/>
        </p:nvSpPr>
        <p:spPr>
          <a:xfrm>
            <a:off x="5219700" y="2990850"/>
            <a:ext cx="5962650" cy="266700"/>
          </a:xfrm>
          <a:prstGeom prst="rect">
            <a:avLst/>
          </a:prstGeom>
          <a:noFill/>
          <a:ln w="0">
            <a:noFill/>
            <a:prstDash val="solid"/>
          </a:ln>
        </p:spPr>
        <p:txBody>
          <a:bodyPr anchor="ctr"/>
          <a:lstStyle/>
          <a:p>
            <a:pPr>
              <a:buNone/>
              <a:defRPr sz="1725" b="1">
                <a:solidFill>
                  <a:srgbClr val="3F3F3C"/>
                </a:solidFill>
              </a:defRPr>
            </a:pPr>
            <a:r>
              <a:rPr sz="1725" b="1">
                <a:solidFill>
                  <a:srgbClr val="3F3F3C"/>
                </a:solidFill>
              </a:rPr>
              <a:t>報表封面</a:t>
            </a:r>
          </a:p>
        </p:txBody>
      </p:sp>
      <p:sp>
        <p:nvSpPr>
          <p:cNvPr id="18" name="附件01說明">
            <a:extLst>
              <a:ext uri="{FF2B5EF4-FFF2-40B4-BE49-F238E27FC236}">
                <a16:creationId xmlns:a16="http://schemas.microsoft.com/office/drawing/2014/main" id="{73FEB6F9-B34D-4786-B840-A7620BF8B882}"/>
              </a:ext>
            </a:extLst>
          </p:cNvPr>
          <p:cNvSpPr>
            <a:spLocks noGrp="1"/>
          </p:cNvSpPr>
          <p:nvPr/>
        </p:nvSpPr>
        <p:spPr>
          <a:xfrm>
            <a:off x="5219700" y="3314700"/>
            <a:ext cx="5962650" cy="266700"/>
          </a:xfrm>
          <a:prstGeom prst="rect">
            <a:avLst/>
          </a:prstGeom>
          <a:noFill/>
          <a:ln w="0">
            <a:noFill/>
            <a:prstDash val="solid"/>
          </a:ln>
        </p:spPr>
        <p:txBody>
          <a:bodyPr anchor="ctr"/>
          <a:lstStyle/>
          <a:p>
            <a:pPr>
              <a:buNone/>
              <a:defRPr sz="1425">
                <a:solidFill>
                  <a:srgbClr val="5D5D59"/>
                </a:solidFill>
              </a:defRPr>
            </a:pPr>
            <a:r>
              <a:rPr sz="1425">
                <a:solidFill>
                  <a:srgbClr val="5D5D59"/>
                </a:solidFill>
              </a:rPr>
              <a:t>至「下載專區」取得｜正本加蓋學校關防</a:t>
            </a:r>
          </a:p>
        </p:txBody>
      </p:sp>
      <p:sp>
        <p:nvSpPr>
          <p:cNvPr id="19" name="附件02序號">
            <a:extLst>
              <a:ext uri="{FF2B5EF4-FFF2-40B4-BE49-F238E27FC236}">
                <a16:creationId xmlns:a16="http://schemas.microsoft.com/office/drawing/2014/main" id="{461DB367-2DC9-4A64-9384-3062AB6473D7}"/>
              </a:ext>
            </a:extLst>
          </p:cNvPr>
          <p:cNvSpPr>
            <a:spLocks noGrp="1"/>
          </p:cNvSpPr>
          <p:nvPr/>
        </p:nvSpPr>
        <p:spPr>
          <a:xfrm>
            <a:off x="4457700" y="3857625"/>
            <a:ext cx="552450" cy="533400"/>
          </a:xfrm>
          <a:prstGeom prst="rect">
            <a:avLst/>
          </a:prstGeom>
          <a:noFill/>
          <a:ln w="0">
            <a:noFill/>
            <a:prstDash val="solid"/>
          </a:ln>
        </p:spPr>
        <p:txBody>
          <a:bodyPr anchor="ctr"/>
          <a:lstStyle/>
          <a:p>
            <a:pPr algn="ctr">
              <a:buNone/>
              <a:defRPr sz="1725" b="1">
                <a:solidFill>
                  <a:srgbClr val="A23E2A"/>
                </a:solidFill>
              </a:defRPr>
            </a:pPr>
            <a:r>
              <a:rPr sz="1725" b="1">
                <a:solidFill>
                  <a:srgbClr val="A23E2A"/>
                </a:solidFill>
              </a:rPr>
              <a:t>02</a:t>
            </a:r>
          </a:p>
        </p:txBody>
      </p:sp>
      <p:sp>
        <p:nvSpPr>
          <p:cNvPr id="20" name="附件02名稱">
            <a:extLst>
              <a:ext uri="{FF2B5EF4-FFF2-40B4-BE49-F238E27FC236}">
                <a16:creationId xmlns:a16="http://schemas.microsoft.com/office/drawing/2014/main" id="{18FCD852-60F2-4004-961B-D17A6F43B462}"/>
              </a:ext>
            </a:extLst>
          </p:cNvPr>
          <p:cNvSpPr>
            <a:spLocks noGrp="1"/>
          </p:cNvSpPr>
          <p:nvPr/>
        </p:nvSpPr>
        <p:spPr>
          <a:xfrm>
            <a:off x="5219700" y="3857625"/>
            <a:ext cx="5962650" cy="266700"/>
          </a:xfrm>
          <a:prstGeom prst="rect">
            <a:avLst/>
          </a:prstGeom>
          <a:noFill/>
          <a:ln w="0">
            <a:noFill/>
            <a:prstDash val="solid"/>
          </a:ln>
        </p:spPr>
        <p:txBody>
          <a:bodyPr anchor="ctr"/>
          <a:lstStyle/>
          <a:p>
            <a:pPr>
              <a:buNone/>
              <a:defRPr sz="1725" b="1">
                <a:solidFill>
                  <a:srgbClr val="3F3F3C"/>
                </a:solidFill>
              </a:defRPr>
            </a:pPr>
            <a:r>
              <a:rPr sz="1725" b="1">
                <a:solidFill>
                  <a:srgbClr val="3F3F3C"/>
                </a:solidFill>
              </a:rPr>
              <a:t>輸入表冊一覽表</a:t>
            </a:r>
          </a:p>
        </p:txBody>
      </p:sp>
      <p:sp>
        <p:nvSpPr>
          <p:cNvPr id="21" name="附件02說明">
            <a:extLst>
              <a:ext uri="{FF2B5EF4-FFF2-40B4-BE49-F238E27FC236}">
                <a16:creationId xmlns:a16="http://schemas.microsoft.com/office/drawing/2014/main" id="{40AFD962-EECE-4849-8019-69BCCF618478}"/>
              </a:ext>
            </a:extLst>
          </p:cNvPr>
          <p:cNvSpPr>
            <a:spLocks noGrp="1"/>
          </p:cNvSpPr>
          <p:nvPr/>
        </p:nvSpPr>
        <p:spPr>
          <a:xfrm>
            <a:off x="5219700" y="4181475"/>
            <a:ext cx="5962650" cy="266700"/>
          </a:xfrm>
          <a:prstGeom prst="rect">
            <a:avLst/>
          </a:prstGeom>
          <a:noFill/>
          <a:ln w="0">
            <a:noFill/>
            <a:prstDash val="solid"/>
          </a:ln>
        </p:spPr>
        <p:txBody>
          <a:bodyPr anchor="ctr"/>
          <a:lstStyle/>
          <a:p>
            <a:pPr>
              <a:buNone/>
              <a:defRPr sz="1425">
                <a:solidFill>
                  <a:srgbClr val="5D5D59"/>
                </a:solidFill>
              </a:defRPr>
            </a:pPr>
            <a:r>
              <a:rPr sz="1425">
                <a:solidFill>
                  <a:srgbClr val="5D5D59"/>
                </a:solidFill>
              </a:rPr>
              <a:t>確認系統內容無誤後列印｜正本加蓋主管核章</a:t>
            </a:r>
          </a:p>
        </p:txBody>
      </p:sp>
      <p:sp>
        <p:nvSpPr>
          <p:cNvPr id="22" name="附件03序號">
            <a:extLst>
              <a:ext uri="{FF2B5EF4-FFF2-40B4-BE49-F238E27FC236}">
                <a16:creationId xmlns:a16="http://schemas.microsoft.com/office/drawing/2014/main" id="{3434555F-0B75-4CC2-BFD3-BE7C5FD7B9E1}"/>
              </a:ext>
            </a:extLst>
          </p:cNvPr>
          <p:cNvSpPr>
            <a:spLocks noGrp="1"/>
          </p:cNvSpPr>
          <p:nvPr/>
        </p:nvSpPr>
        <p:spPr>
          <a:xfrm>
            <a:off x="4457700" y="4724400"/>
            <a:ext cx="552450" cy="533400"/>
          </a:xfrm>
          <a:prstGeom prst="rect">
            <a:avLst/>
          </a:prstGeom>
          <a:noFill/>
          <a:ln w="0">
            <a:noFill/>
            <a:prstDash val="solid"/>
          </a:ln>
        </p:spPr>
        <p:txBody>
          <a:bodyPr anchor="ctr"/>
          <a:lstStyle/>
          <a:p>
            <a:pPr algn="ctr">
              <a:buNone/>
              <a:defRPr sz="1725" b="1">
                <a:solidFill>
                  <a:srgbClr val="A23E2A"/>
                </a:solidFill>
              </a:defRPr>
            </a:pPr>
            <a:r>
              <a:rPr sz="1725" b="1">
                <a:solidFill>
                  <a:srgbClr val="A23E2A"/>
                </a:solidFill>
              </a:rPr>
              <a:t>03</a:t>
            </a:r>
          </a:p>
        </p:txBody>
      </p:sp>
      <p:sp>
        <p:nvSpPr>
          <p:cNvPr id="23" name="附件03名稱">
            <a:extLst>
              <a:ext uri="{FF2B5EF4-FFF2-40B4-BE49-F238E27FC236}">
                <a16:creationId xmlns:a16="http://schemas.microsoft.com/office/drawing/2014/main" id="{76F8739C-B7E9-4BC9-9C1B-BF9AF4A19499}"/>
              </a:ext>
            </a:extLst>
          </p:cNvPr>
          <p:cNvSpPr>
            <a:spLocks noGrp="1"/>
          </p:cNvSpPr>
          <p:nvPr/>
        </p:nvSpPr>
        <p:spPr>
          <a:xfrm>
            <a:off x="5219700" y="4724400"/>
            <a:ext cx="5962650" cy="266700"/>
          </a:xfrm>
          <a:prstGeom prst="rect">
            <a:avLst/>
          </a:prstGeom>
          <a:noFill/>
          <a:ln w="0">
            <a:noFill/>
            <a:prstDash val="solid"/>
          </a:ln>
        </p:spPr>
        <p:txBody>
          <a:bodyPr anchor="ctr"/>
          <a:lstStyle/>
          <a:p>
            <a:pPr>
              <a:buNone/>
              <a:defRPr sz="1725" b="1">
                <a:solidFill>
                  <a:srgbClr val="3F3F3C"/>
                </a:solidFill>
              </a:defRPr>
            </a:pPr>
            <a:r>
              <a:rPr sz="1725" b="1">
                <a:solidFill>
                  <a:srgbClr val="3F3F3C"/>
                </a:solidFill>
              </a:rPr>
              <a:t>修正表冊一覽表</a:t>
            </a:r>
          </a:p>
        </p:txBody>
      </p:sp>
      <p:sp>
        <p:nvSpPr>
          <p:cNvPr id="24" name="附件03說明">
            <a:extLst>
              <a:ext uri="{FF2B5EF4-FFF2-40B4-BE49-F238E27FC236}">
                <a16:creationId xmlns:a16="http://schemas.microsoft.com/office/drawing/2014/main" id="{4A390689-A056-4E03-ADA6-D7FA88A1508E}"/>
              </a:ext>
            </a:extLst>
          </p:cNvPr>
          <p:cNvSpPr>
            <a:spLocks noGrp="1"/>
          </p:cNvSpPr>
          <p:nvPr/>
        </p:nvSpPr>
        <p:spPr>
          <a:xfrm>
            <a:off x="5219700" y="5048250"/>
            <a:ext cx="5962650" cy="266700"/>
          </a:xfrm>
          <a:prstGeom prst="rect">
            <a:avLst/>
          </a:prstGeom>
          <a:noFill/>
          <a:ln w="0">
            <a:noFill/>
            <a:prstDash val="solid"/>
          </a:ln>
        </p:spPr>
        <p:txBody>
          <a:bodyPr anchor="ctr"/>
          <a:lstStyle/>
          <a:p>
            <a:pPr>
              <a:buNone/>
              <a:defRPr sz="1425">
                <a:solidFill>
                  <a:srgbClr val="5D5D59"/>
                </a:solidFill>
              </a:defRPr>
            </a:pPr>
            <a:r>
              <a:rPr sz="1425">
                <a:solidFill>
                  <a:srgbClr val="5D5D59"/>
                </a:solidFill>
              </a:rPr>
              <a:t>確認系統內容無誤後列印｜正本加蓋主管核章</a:t>
            </a:r>
          </a:p>
        </p:txBody>
      </p:sp>
      <p:sp>
        <p:nvSpPr>
          <p:cNvPr id="25" name="附件分隔線-391">
            <a:extLst>
              <a:ext uri="{FF2B5EF4-FFF2-40B4-BE49-F238E27FC236}">
                <a16:creationId xmlns:a16="http://schemas.microsoft.com/office/drawing/2014/main" id="{F83AC6A1-452B-492F-B865-C0F1DB59A1C6}"/>
              </a:ext>
            </a:extLst>
          </p:cNvPr>
          <p:cNvSpPr>
            <a:spLocks noGrp="1"/>
          </p:cNvSpPr>
          <p:nvPr/>
        </p:nvSpPr>
        <p:spPr>
          <a:xfrm>
            <a:off x="4457700" y="3724275"/>
            <a:ext cx="6991350" cy="11430"/>
          </a:xfrm>
          <a:prstGeom prst="rect">
            <a:avLst/>
          </a:prstGeom>
          <a:solidFill>
            <a:srgbClr val="D8B5AA"/>
          </a:solidFill>
          <a:ln w="0">
            <a:noFill/>
            <a:prstDash val="solid"/>
          </a:ln>
        </p:spPr>
        <p:txBody>
          <a:bodyPr/>
          <a:lstStyle/>
          <a:p>
            <a:endParaRPr/>
          </a:p>
        </p:txBody>
      </p:sp>
      <p:sp>
        <p:nvSpPr>
          <p:cNvPr id="26" name="附件分隔線-482">
            <a:extLst>
              <a:ext uri="{FF2B5EF4-FFF2-40B4-BE49-F238E27FC236}">
                <a16:creationId xmlns:a16="http://schemas.microsoft.com/office/drawing/2014/main" id="{3617CBE7-E471-49F4-BE15-F7B386666680}"/>
              </a:ext>
            </a:extLst>
          </p:cNvPr>
          <p:cNvSpPr>
            <a:spLocks noGrp="1"/>
          </p:cNvSpPr>
          <p:nvPr/>
        </p:nvSpPr>
        <p:spPr>
          <a:xfrm>
            <a:off x="4457700" y="4591050"/>
            <a:ext cx="6991350" cy="11430"/>
          </a:xfrm>
          <a:prstGeom prst="rect">
            <a:avLst/>
          </a:prstGeom>
          <a:solidFill>
            <a:srgbClr val="D8B5AA"/>
          </a:solidFill>
          <a:ln w="0">
            <a:noFill/>
            <a:prstDash val="solid"/>
          </a:ln>
        </p:spPr>
        <p:txBody>
          <a:bodyPr/>
          <a:lstStyle/>
          <a:p>
            <a:endParaRPr/>
          </a:p>
        </p:txBody>
      </p:sp>
      <p:sp>
        <p:nvSpPr>
          <p:cNvPr id="27" name="文字版面配置區 26">
            <a:extLst>
              <a:ext uri="{FF2B5EF4-FFF2-40B4-BE49-F238E27FC236}">
                <a16:creationId xmlns:a16="http://schemas.microsoft.com/office/drawing/2014/main" id="{ED948F64-A474-4F49-8C77-7DC71C0876F3}"/>
              </a:ext>
            </a:extLst>
          </p:cNvPr>
          <p:cNvSpPr>
            <a:spLocks noGrp="1"/>
          </p:cNvSpPr>
          <p:nvPr>
            <p:ph type="body" idx="15"/>
          </p:nvPr>
        </p:nvSpPr>
        <p:spPr/>
        <p:txBody>
          <a:bodyPr/>
          <a:lstStyle/>
          <a:p>
            <a:r>
              <a:t>06</a:t>
            </a:r>
          </a:p>
        </p:txBody>
      </p:sp>
    </p:spTree>
    <p:extLst>
      <p:ext uri="{BB962C8B-B14F-4D97-AF65-F5344CB8AC3E}">
        <p14:creationId xmlns:p14="http://schemas.microsoft.com/office/powerpoint/2010/main" val="14819447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投影片編號版面配置區 22">
            <a:extLst>
              <a:ext uri="{FF2B5EF4-FFF2-40B4-BE49-F238E27FC236}">
                <a16:creationId xmlns:a16="http://schemas.microsoft.com/office/drawing/2014/main" id="{BD9908D0-0C1A-4255-9483-AF6C8D0ADDAF}"/>
              </a:ext>
            </a:extLst>
          </p:cNvPr>
          <p:cNvSpPr>
            <a:spLocks noGrp="1"/>
          </p:cNvSpPr>
          <p:nvPr>
            <p:ph type="sldNum" idx="12"/>
          </p:nvPr>
        </p:nvSpPr>
        <p:spPr/>
        <p:txBody>
          <a:bodyPr/>
          <a:lstStyle/>
          <a:p>
            <a:fld id="{472DB7CE-501A-BBF4-0CAD-B084CE0A592C}" type="slidenum">
              <a:t>45</a:t>
            </a:fld>
            <a:endParaRPr/>
          </a:p>
        </p:txBody>
      </p:sp>
      <p:sp>
        <p:nvSpPr>
          <p:cNvPr id="3" name="文字方塊 2">
            <a:extLst>
              <a:ext uri="{FF2B5EF4-FFF2-40B4-BE49-F238E27FC236}">
                <a16:creationId xmlns:a16="http://schemas.microsoft.com/office/drawing/2014/main" id="{F6B73B35-39A2-41C4-94CD-211CACE498D5}"/>
              </a:ext>
            </a:extLst>
          </p:cNvPr>
          <p:cNvSpPr>
            <a:spLocks noGrp="1"/>
          </p:cNvSpPr>
          <p:nvPr/>
        </p:nvSpPr>
        <p:spPr>
          <a:xfrm>
            <a:off x="4237181" y="290946"/>
            <a:ext cx="6319982" cy="6061724"/>
          </a:xfrm>
          <a:prstGeom prst="rect">
            <a:avLst/>
          </a:prstGeom>
          <a:noFill/>
        </p:spPr>
        <p:txBody>
          <a:bodyPr wrap="square">
            <a:spAutoFit/>
          </a:bodyPr>
          <a:lstStyle/>
          <a:p>
            <a:pPr marL="742950" indent="-742950">
              <a:lnSpc>
                <a:spcPct val="150000"/>
              </a:lnSpc>
              <a:buFont typeface="+mj-lt"/>
              <a:buAutoNum type="arabicParenR"/>
            </a:pPr>
            <a:r>
              <a:rPr sz="4400" b="1">
                <a:solidFill>
                  <a:srgbClr val="E7E6E6"/>
                </a:solidFill>
              </a:rPr>
              <a:t>本期填報表冊</a:t>
            </a:r>
          </a:p>
          <a:p>
            <a:pPr marL="742950" indent="-742950">
              <a:lnSpc>
                <a:spcPct val="150000"/>
              </a:lnSpc>
              <a:buFont typeface="+mj-lt"/>
              <a:buAutoNum type="arabicParenR"/>
            </a:pPr>
            <a:r>
              <a:rPr sz="4400" b="1">
                <a:solidFill>
                  <a:srgbClr val="E7E6E6"/>
                </a:solidFill>
              </a:rPr>
              <a:t>表冊異動</a:t>
            </a:r>
          </a:p>
          <a:p>
            <a:pPr marL="742950" indent="-742950">
              <a:lnSpc>
                <a:spcPct val="150000"/>
              </a:lnSpc>
              <a:buFont typeface="+mj-lt"/>
              <a:buAutoNum type="arabicParenR"/>
            </a:pPr>
            <a:r>
              <a:rPr sz="4400" b="1">
                <a:solidFill>
                  <a:srgbClr val="E7E6E6"/>
                </a:solidFill>
              </a:rPr>
              <a:t>下期表冊異動預告</a:t>
            </a:r>
          </a:p>
          <a:p>
            <a:pPr marL="742950" indent="-742950">
              <a:lnSpc>
                <a:spcPct val="150000"/>
              </a:lnSpc>
              <a:buFont typeface="+mj-lt"/>
              <a:buAutoNum type="arabicParenR"/>
            </a:pPr>
            <a:r>
              <a:rPr sz="4400" b="1">
                <a:solidFill>
                  <a:srgbClr val="E7E6E6"/>
                </a:solidFill>
              </a:rPr>
              <a:t>作業期程</a:t>
            </a:r>
          </a:p>
          <a:p>
            <a:pPr marL="742950" indent="-742950">
              <a:lnSpc>
                <a:spcPct val="150000"/>
              </a:lnSpc>
              <a:buFont typeface="+mj-lt"/>
              <a:buAutoNum type="arabicParenR"/>
            </a:pPr>
            <a:r>
              <a:rPr sz="4400" b="1">
                <a:solidFill>
                  <a:srgbClr val="444444"/>
                </a:solidFill>
              </a:rPr>
              <a:t>重要事項宣導</a:t>
            </a:r>
          </a:p>
          <a:p>
            <a:pPr marL="742950" indent="-742950">
              <a:lnSpc>
                <a:spcPct val="150000"/>
              </a:lnSpc>
              <a:buFont typeface="+mj-lt"/>
              <a:buAutoNum type="arabicParenR"/>
            </a:pPr>
            <a:r>
              <a:rPr sz="4400" b="1">
                <a:solidFill>
                  <a:srgbClr val="E7E6E6"/>
                </a:solidFill>
              </a:rPr>
              <a:t>會後支援資訊</a:t>
            </a:r>
          </a:p>
        </p:txBody>
      </p:sp>
    </p:spTree>
    <p:extLst>
      <p:ext uri="{BB962C8B-B14F-4D97-AF65-F5344CB8AC3E}">
        <p14:creationId xmlns:p14="http://schemas.microsoft.com/office/powerpoint/2010/main" val="16005821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C1CB5BEA-B8A2-4271-8AA3-1F68AB62A59F}"/>
              </a:ext>
            </a:extLst>
          </p:cNvPr>
          <p:cNvSpPr>
            <a:spLocks noGrp="1"/>
          </p:cNvSpPr>
          <p:nvPr>
            <p:ph type="sldNum" idx="12"/>
          </p:nvPr>
        </p:nvSpPr>
        <p:spPr/>
        <p:txBody>
          <a:bodyPr/>
          <a:lstStyle/>
          <a:p>
            <a:fld id="{F766E625-45F0-7FC0-7206-B9D4780D3461}" type="slidenum">
              <a:t>46</a:t>
            </a:fld>
            <a:endParaRPr/>
          </a:p>
        </p:txBody>
      </p:sp>
      <p:sp>
        <p:nvSpPr>
          <p:cNvPr id="4" name="標題 3">
            <a:extLst>
              <a:ext uri="{FF2B5EF4-FFF2-40B4-BE49-F238E27FC236}">
                <a16:creationId xmlns:a16="http://schemas.microsoft.com/office/drawing/2014/main" id="{E6665D4B-82A1-477C-9289-14995731D808}"/>
              </a:ext>
            </a:extLst>
          </p:cNvPr>
          <p:cNvSpPr>
            <a:spLocks noGrp="1"/>
          </p:cNvSpPr>
          <p:nvPr>
            <p:ph type="title"/>
          </p:nvPr>
        </p:nvSpPr>
        <p:spPr/>
        <p:txBody>
          <a:bodyPr>
            <a:normAutofit/>
          </a:bodyPr>
          <a:lstStyle/>
          <a:p>
            <a:pPr>
              <a:buNone/>
              <a:defRPr sz="3000" b="1">
                <a:solidFill>
                  <a:srgbClr val="FFFFFF"/>
                </a:solidFill>
              </a:defRPr>
            </a:pPr>
            <a:r>
              <a:rPr sz="3000" b="1">
                <a:solidFill>
                  <a:srgbClr val="FFFFFF"/>
                </a:solidFill>
              </a:rPr>
              <a:t>評鑑表冊於10月底定稿｜定稿後修正不再回寫</a:t>
            </a:r>
            <a:endParaRPr/>
          </a:p>
        </p:txBody>
      </p:sp>
      <p:sp>
        <p:nvSpPr>
          <p:cNvPr id="6" name="評鑑表冊呈現內容">
            <a:extLst>
              <a:ext uri="{FF2B5EF4-FFF2-40B4-BE49-F238E27FC236}">
                <a16:creationId xmlns:a16="http://schemas.microsoft.com/office/drawing/2014/main" id="{5554D6E5-8D31-4826-9DE6-C07C3ADB51A4}"/>
              </a:ext>
            </a:extLst>
          </p:cNvPr>
          <p:cNvSpPr>
            <a:spLocks noGrp="1"/>
          </p:cNvSpPr>
          <p:nvPr/>
        </p:nvSpPr>
        <p:spPr>
          <a:xfrm>
            <a:off x="476250" y="1123950"/>
            <a:ext cx="5334000" cy="1476375"/>
          </a:xfrm>
          <a:prstGeom prst="roundRect">
            <a:avLst>
              <a:gd name="adj" fmla="val 5161"/>
            </a:avLst>
          </a:prstGeom>
          <a:solidFill>
            <a:srgbClr val="EEF4EC"/>
          </a:solidFill>
          <a:ln w="10478">
            <a:solidFill>
              <a:srgbClr val="789879"/>
            </a:solidFill>
            <a:prstDash val="solid"/>
          </a:ln>
        </p:spPr>
        <p:txBody>
          <a:bodyPr anchor="ctr"/>
          <a:lstStyle/>
          <a:p>
            <a:pPr algn="ctr">
              <a:buNone/>
              <a:defRPr sz="1575">
                <a:solidFill>
                  <a:srgbClr val="4A4A48"/>
                </a:solidFill>
              </a:defRPr>
            </a:pPr>
            <a:r>
              <a:rPr sz="2100" b="1">
                <a:solidFill>
                  <a:srgbClr val="285443"/>
                </a:solidFill>
              </a:rPr>
              <a:t>定稿前會反映</a:t>
            </a:r>
            <a:endParaRPr sz="1725" b="1">
              <a:solidFill>
                <a:srgbClr val="285443"/>
              </a:solidFill>
            </a:endParaRPr>
          </a:p>
          <a:p>
            <a:pPr algn="ctr">
              <a:buNone/>
              <a:defRPr sz="1575">
                <a:solidFill>
                  <a:srgbClr val="4A4A48"/>
                </a:solidFill>
              </a:defRPr>
            </a:pPr>
            <a:r>
              <a:rPr sz="1575" b="1">
                <a:solidFill>
                  <a:srgbClr val="4A4A48"/>
                </a:solidFill>
              </a:rPr>
              <a:t>填表期間完成，且屬評鑑表冊收錄範圍的本期資料</a:t>
            </a:r>
            <a:endParaRPr sz="2325" b="1">
              <a:solidFill>
                <a:srgbClr val="285443"/>
              </a:solidFill>
            </a:endParaRPr>
          </a:p>
        </p:txBody>
      </p:sp>
      <p:sp>
        <p:nvSpPr>
          <p:cNvPr id="7" name="評鑑表冊不呈現內容">
            <a:extLst>
              <a:ext uri="{FF2B5EF4-FFF2-40B4-BE49-F238E27FC236}">
                <a16:creationId xmlns:a16="http://schemas.microsoft.com/office/drawing/2014/main" id="{117ECCF5-153D-452A-A62C-898A8F6B49B7}"/>
              </a:ext>
            </a:extLst>
          </p:cNvPr>
          <p:cNvSpPr>
            <a:spLocks noGrp="1"/>
          </p:cNvSpPr>
          <p:nvPr/>
        </p:nvSpPr>
        <p:spPr>
          <a:xfrm>
            <a:off x="6381750" y="1123950"/>
            <a:ext cx="5334000" cy="1476375"/>
          </a:xfrm>
          <a:prstGeom prst="roundRect">
            <a:avLst>
              <a:gd name="adj" fmla="val 5161"/>
            </a:avLst>
          </a:prstGeom>
          <a:solidFill>
            <a:srgbClr val="F7E9E4"/>
          </a:solidFill>
          <a:ln w="10478">
            <a:solidFill>
              <a:srgbClr val="C47D68"/>
            </a:solidFill>
            <a:prstDash val="solid"/>
          </a:ln>
        </p:spPr>
        <p:txBody>
          <a:bodyPr anchor="ctr"/>
          <a:lstStyle/>
          <a:p>
            <a:pPr algn="ctr">
              <a:buNone/>
              <a:defRPr sz="1575">
                <a:solidFill>
                  <a:srgbClr val="4A4A48"/>
                </a:solidFill>
              </a:defRPr>
            </a:pPr>
            <a:r>
              <a:rPr sz="2100" b="1">
                <a:solidFill>
                  <a:srgbClr val="A23E2A"/>
                </a:solidFill>
              </a:rPr>
              <a:t>定稿後不再回寫</a:t>
            </a:r>
            <a:endParaRPr sz="1725" b="1">
              <a:solidFill>
                <a:srgbClr val="A23E2A"/>
              </a:solidFill>
            </a:endParaRPr>
          </a:p>
          <a:p>
            <a:pPr algn="ctr">
              <a:buNone/>
              <a:defRPr sz="1575">
                <a:solidFill>
                  <a:srgbClr val="4A4A48"/>
                </a:solidFill>
              </a:defRPr>
            </a:pPr>
            <a:r>
              <a:rPr sz="1575" b="1">
                <a:solidFill>
                  <a:srgbClr val="4A4A48"/>
                </a:solidFill>
              </a:rPr>
              <a:t>10月底定稿後，包括11月修正期完成的修正資料</a:t>
            </a:r>
            <a:endParaRPr sz="2175" b="1">
              <a:solidFill>
                <a:srgbClr val="A23E2A"/>
              </a:solidFill>
            </a:endParaRPr>
          </a:p>
        </p:txBody>
      </p:sp>
      <p:sp>
        <p:nvSpPr>
          <p:cNvPr id="8" name="資料更正處理標題">
            <a:extLst>
              <a:ext uri="{FF2B5EF4-FFF2-40B4-BE49-F238E27FC236}">
                <a16:creationId xmlns:a16="http://schemas.microsoft.com/office/drawing/2014/main" id="{38C3CD42-32A2-4D32-9553-573792FA6BDB}"/>
              </a:ext>
            </a:extLst>
          </p:cNvPr>
          <p:cNvSpPr>
            <a:spLocks noGrp="1"/>
          </p:cNvSpPr>
          <p:nvPr/>
        </p:nvSpPr>
        <p:spPr>
          <a:xfrm>
            <a:off x="476250" y="2895600"/>
            <a:ext cx="11239500" cy="400050"/>
          </a:xfrm>
          <a:prstGeom prst="rect">
            <a:avLst/>
          </a:prstGeom>
          <a:noFill/>
          <a:ln w="0">
            <a:noFill/>
            <a:prstDash val="solid"/>
          </a:ln>
        </p:spPr>
        <p:txBody>
          <a:bodyPr anchor="ctr"/>
          <a:lstStyle/>
          <a:p>
            <a:pPr>
              <a:buNone/>
              <a:defRPr sz="2025" b="1">
                <a:solidFill>
                  <a:srgbClr val="3F3F3C"/>
                </a:solidFill>
              </a:defRPr>
            </a:pPr>
            <a:r>
              <a:rPr sz="2025" b="1">
                <a:solidFill>
                  <a:srgbClr val="3F3F3C"/>
                </a:solidFill>
              </a:rPr>
              <a:t>若發現資料需要更正，請分開處理兩件事</a:t>
            </a:r>
          </a:p>
        </p:txBody>
      </p:sp>
      <p:sp>
        <p:nvSpPr>
          <p:cNvPr id="9" name="校庫系統處理">
            <a:extLst>
              <a:ext uri="{FF2B5EF4-FFF2-40B4-BE49-F238E27FC236}">
                <a16:creationId xmlns:a16="http://schemas.microsoft.com/office/drawing/2014/main" id="{A6175080-A44A-4239-A2A0-F60B436C03F7}"/>
              </a:ext>
            </a:extLst>
          </p:cNvPr>
          <p:cNvSpPr>
            <a:spLocks noGrp="1"/>
          </p:cNvSpPr>
          <p:nvPr/>
        </p:nvSpPr>
        <p:spPr>
          <a:xfrm>
            <a:off x="476250" y="3467100"/>
            <a:ext cx="5334000" cy="2057400"/>
          </a:xfrm>
          <a:prstGeom prst="roundRect">
            <a:avLst>
              <a:gd name="adj" fmla="val 3704"/>
            </a:avLst>
          </a:prstGeom>
          <a:solidFill>
            <a:srgbClr val="F3F0EA"/>
          </a:solidFill>
          <a:ln w="9525">
            <a:solidFill>
              <a:srgbClr val="B9B4AA"/>
            </a:solidFill>
            <a:prstDash val="solid"/>
          </a:ln>
        </p:spPr>
        <p:txBody>
          <a:bodyPr anchor="ctr"/>
          <a:lstStyle/>
          <a:p>
            <a:pPr>
              <a:buNone/>
              <a:defRPr sz="1650">
                <a:solidFill>
                  <a:srgbClr val="4A4A48"/>
                </a:solidFill>
              </a:defRPr>
            </a:pPr>
            <a:r>
              <a:rPr sz="1875" b="1">
                <a:solidFill>
                  <a:srgbClr val="285443"/>
                </a:solidFill>
              </a:rPr>
              <a:t>校庫系統｜確保未來資料正確</a:t>
            </a:r>
          </a:p>
          <a:p>
            <a:endParaRPr sz="1875" b="1">
              <a:solidFill>
                <a:srgbClr val="285443"/>
              </a:solidFill>
            </a:endParaRPr>
          </a:p>
          <a:p>
            <a:pPr>
              <a:buNone/>
              <a:defRPr sz="1650">
                <a:solidFill>
                  <a:srgbClr val="4A4A48"/>
                </a:solidFill>
              </a:defRPr>
            </a:pPr>
            <a:r>
              <a:rPr sz="1650" b="1">
                <a:solidFill>
                  <a:srgbClr val="285443"/>
                </a:solidFill>
              </a:rPr>
              <a:t>1｜</a:t>
            </a:r>
            <a:r>
              <a:rPr sz="1650">
                <a:solidFill>
                  <a:srgbClr val="4A4A48"/>
                </a:solidFill>
              </a:rPr>
              <a:t>依程序提出歷史資料修正</a:t>
            </a:r>
          </a:p>
          <a:p>
            <a:pPr>
              <a:buNone/>
              <a:defRPr sz="1650">
                <a:solidFill>
                  <a:srgbClr val="4A4A48"/>
                </a:solidFill>
              </a:defRPr>
            </a:pPr>
            <a:r>
              <a:rPr sz="1650" b="1">
                <a:solidFill>
                  <a:srgbClr val="285443"/>
                </a:solidFill>
              </a:rPr>
              <a:t>2｜</a:t>
            </a:r>
            <a:r>
              <a:rPr sz="1650">
                <a:solidFill>
                  <a:srgbClr val="4A4A48"/>
                </a:solidFill>
              </a:rPr>
              <a:t>保留系統申請與主管核准紀錄</a:t>
            </a:r>
          </a:p>
        </p:txBody>
      </p:sp>
      <p:sp>
        <p:nvSpPr>
          <p:cNvPr id="10" name="評鑑現場處理">
            <a:extLst>
              <a:ext uri="{FF2B5EF4-FFF2-40B4-BE49-F238E27FC236}">
                <a16:creationId xmlns:a16="http://schemas.microsoft.com/office/drawing/2014/main" id="{930A6B4F-9AF7-4738-8281-10BAB64481D1}"/>
              </a:ext>
            </a:extLst>
          </p:cNvPr>
          <p:cNvSpPr>
            <a:spLocks noGrp="1"/>
          </p:cNvSpPr>
          <p:nvPr/>
        </p:nvSpPr>
        <p:spPr>
          <a:xfrm>
            <a:off x="6381750" y="3467100"/>
            <a:ext cx="5334000" cy="2057400"/>
          </a:xfrm>
          <a:prstGeom prst="roundRect">
            <a:avLst>
              <a:gd name="adj" fmla="val 3704"/>
            </a:avLst>
          </a:prstGeom>
          <a:solidFill>
            <a:srgbClr val="F3F0EA"/>
          </a:solidFill>
          <a:ln w="9525">
            <a:solidFill>
              <a:srgbClr val="B9B4AA"/>
            </a:solidFill>
            <a:prstDash val="solid"/>
          </a:ln>
        </p:spPr>
        <p:txBody>
          <a:bodyPr anchor="ctr"/>
          <a:lstStyle/>
          <a:p>
            <a:pPr>
              <a:buNone/>
              <a:defRPr sz="1650">
                <a:solidFill>
                  <a:srgbClr val="4A4A48"/>
                </a:solidFill>
              </a:defRPr>
            </a:pPr>
            <a:r>
              <a:rPr sz="1875" b="1">
                <a:solidFill>
                  <a:srgbClr val="8B6728"/>
                </a:solidFill>
              </a:rPr>
              <a:t>評鑑現場｜備妥佐證</a:t>
            </a:r>
          </a:p>
          <a:p>
            <a:endParaRPr sz="1875" b="1">
              <a:solidFill>
                <a:srgbClr val="8B6728"/>
              </a:solidFill>
            </a:endParaRPr>
          </a:p>
          <a:p>
            <a:pPr>
              <a:buNone/>
              <a:defRPr sz="1650">
                <a:solidFill>
                  <a:srgbClr val="4A4A48"/>
                </a:solidFill>
              </a:defRPr>
            </a:pPr>
            <a:r>
              <a:rPr sz="1650" b="1">
                <a:solidFill>
                  <a:srgbClr val="8B6728"/>
                </a:solidFill>
              </a:rPr>
              <a:t>1｜</a:t>
            </a:r>
            <a:r>
              <a:rPr sz="1650">
                <a:solidFill>
                  <a:srgbClr val="4A4A48"/>
                </a:solidFill>
              </a:rPr>
              <a:t>準備正確資料的紙本或電子佐證</a:t>
            </a:r>
          </a:p>
          <a:p>
            <a:pPr>
              <a:buNone/>
              <a:defRPr sz="1650">
                <a:solidFill>
                  <a:srgbClr val="4A4A48"/>
                </a:solidFill>
              </a:defRPr>
            </a:pPr>
            <a:r>
              <a:rPr sz="1650" b="1">
                <a:solidFill>
                  <a:srgbClr val="8B6728"/>
                </a:solidFill>
              </a:rPr>
              <a:t>2｜</a:t>
            </a:r>
            <a:r>
              <a:rPr sz="1650">
                <a:solidFill>
                  <a:srgbClr val="4A4A48"/>
                </a:solidFill>
              </a:rPr>
              <a:t>現場需要說明時，提供最新資料</a:t>
            </a:r>
          </a:p>
        </p:txBody>
      </p:sp>
      <p:sp>
        <p:nvSpPr>
          <p:cNvPr id="11" name="評鑑表冊瀏覽期間">
            <a:extLst>
              <a:ext uri="{FF2B5EF4-FFF2-40B4-BE49-F238E27FC236}">
                <a16:creationId xmlns:a16="http://schemas.microsoft.com/office/drawing/2014/main" id="{CC250A48-FB31-4CE5-B5B2-EACC718089D8}"/>
              </a:ext>
            </a:extLst>
          </p:cNvPr>
          <p:cNvSpPr>
            <a:spLocks noGrp="1"/>
          </p:cNvSpPr>
          <p:nvPr/>
        </p:nvSpPr>
        <p:spPr>
          <a:xfrm>
            <a:off x="476250" y="5810250"/>
            <a:ext cx="11239500" cy="514350"/>
          </a:xfrm>
          <a:prstGeom prst="roundRect">
            <a:avLst>
              <a:gd name="adj" fmla="val 14815"/>
            </a:avLst>
          </a:prstGeom>
          <a:solidFill>
            <a:srgbClr val="FFFFFF"/>
          </a:solidFill>
          <a:ln w="9525">
            <a:solidFill>
              <a:srgbClr val="B9B4AA"/>
            </a:solidFill>
            <a:prstDash val="solid"/>
          </a:ln>
        </p:spPr>
        <p:txBody>
          <a:bodyPr anchor="ctr"/>
          <a:lstStyle/>
          <a:p>
            <a:pPr algn="ctr">
              <a:buNone/>
              <a:defRPr sz="1500">
                <a:solidFill>
                  <a:srgbClr val="5D5D59"/>
                </a:solidFill>
              </a:defRPr>
            </a:pPr>
            <a:r>
              <a:rPr sz="1500" b="1">
                <a:solidFill>
                  <a:srgbClr val="285443"/>
                </a:solidFill>
              </a:rPr>
              <a:t>瀏覽與下載期間｜</a:t>
            </a:r>
            <a:r>
              <a:rPr sz="1500">
                <a:solidFill>
                  <a:srgbClr val="5D5D59"/>
                </a:solidFill>
              </a:rPr>
              <a:t>校務資料庫每年 3 月至 12 月開放受評學校瀏覽與下載評鑑表冊。</a:t>
            </a:r>
          </a:p>
        </p:txBody>
      </p:sp>
      <p:sp>
        <p:nvSpPr>
          <p:cNvPr id="12" name="文字版面配置區 11">
            <a:extLst>
              <a:ext uri="{FF2B5EF4-FFF2-40B4-BE49-F238E27FC236}">
                <a16:creationId xmlns:a16="http://schemas.microsoft.com/office/drawing/2014/main" id="{3D6DF01E-2AA8-4A7D-B480-A924B8790932}"/>
              </a:ext>
            </a:extLst>
          </p:cNvPr>
          <p:cNvSpPr>
            <a:spLocks noGrp="1"/>
          </p:cNvSpPr>
          <p:nvPr>
            <p:ph type="body" idx="15"/>
          </p:nvPr>
        </p:nvSpPr>
        <p:spPr/>
        <p:txBody>
          <a:bodyPr/>
          <a:lstStyle/>
          <a:p>
            <a:r>
              <a:t>01</a:t>
            </a:r>
          </a:p>
        </p:txBody>
      </p:sp>
    </p:spTree>
    <p:extLst>
      <p:ext uri="{BB962C8B-B14F-4D97-AF65-F5344CB8AC3E}">
        <p14:creationId xmlns:p14="http://schemas.microsoft.com/office/powerpoint/2010/main" val="12625680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C1CB5BEA-B8A2-4271-8AA3-1F68AB62A59F}"/>
              </a:ext>
            </a:extLst>
          </p:cNvPr>
          <p:cNvSpPr>
            <a:spLocks noGrp="1"/>
          </p:cNvSpPr>
          <p:nvPr>
            <p:ph type="sldNum" idx="12"/>
          </p:nvPr>
        </p:nvSpPr>
        <p:spPr/>
        <p:txBody>
          <a:bodyPr/>
          <a:lstStyle/>
          <a:p>
            <a:fld id="{79CF87E8-8F71-04A5-6F3A-BEE8F630D5E2}" type="slidenum">
              <a:t>47</a:t>
            </a:fld>
            <a:endParaRPr/>
          </a:p>
        </p:txBody>
      </p:sp>
      <p:sp>
        <p:nvSpPr>
          <p:cNvPr id="4" name="標題 3">
            <a:extLst>
              <a:ext uri="{FF2B5EF4-FFF2-40B4-BE49-F238E27FC236}">
                <a16:creationId xmlns:a16="http://schemas.microsoft.com/office/drawing/2014/main" id="{E6665D4B-82A1-477C-9289-14995731D808}"/>
              </a:ext>
            </a:extLst>
          </p:cNvPr>
          <p:cNvSpPr>
            <a:spLocks noGrp="1"/>
          </p:cNvSpPr>
          <p:nvPr>
            <p:ph type="title"/>
          </p:nvPr>
        </p:nvSpPr>
        <p:spPr/>
        <p:txBody>
          <a:bodyPr/>
          <a:lstStyle/>
          <a:p>
            <a:pPr>
              <a:buNone/>
              <a:defRPr sz="3000" b="1">
                <a:solidFill>
                  <a:srgbClr val="FFFFFF"/>
                </a:solidFill>
              </a:defRPr>
            </a:pPr>
            <a:r>
              <a:rPr sz="3000" b="1">
                <a:solidFill>
                  <a:srgbClr val="FFFFFF"/>
                </a:solidFill>
              </a:rPr>
              <a:t>「證照編碼」是已停用的舊制，現行填報不再使用</a:t>
            </a:r>
          </a:p>
        </p:txBody>
      </p:sp>
      <p:sp>
        <p:nvSpPr>
          <p:cNvPr id="6" name="過去的填報做法">
            <a:extLst>
              <a:ext uri="{FF2B5EF4-FFF2-40B4-BE49-F238E27FC236}">
                <a16:creationId xmlns:a16="http://schemas.microsoft.com/office/drawing/2014/main" id="{7B53DFB1-0ED0-40F4-9A95-97F3DEDA9F66}"/>
              </a:ext>
            </a:extLst>
          </p:cNvPr>
          <p:cNvSpPr>
            <a:spLocks noGrp="1"/>
          </p:cNvSpPr>
          <p:nvPr/>
        </p:nvSpPr>
        <p:spPr>
          <a:xfrm>
            <a:off x="476250" y="1123950"/>
            <a:ext cx="5334000" cy="1352550"/>
          </a:xfrm>
          <a:prstGeom prst="roundRect">
            <a:avLst>
              <a:gd name="adj" fmla="val 5634"/>
            </a:avLst>
          </a:prstGeom>
          <a:solidFill>
            <a:srgbClr val="F3F0EA"/>
          </a:solidFill>
          <a:ln w="10478">
            <a:solidFill>
              <a:srgbClr val="B9B4AA"/>
            </a:solidFill>
            <a:prstDash val="solid"/>
          </a:ln>
        </p:spPr>
        <p:txBody>
          <a:bodyPr anchor="ctr"/>
          <a:lstStyle/>
          <a:p>
            <a:pPr algn="ctr">
              <a:buNone/>
              <a:defRPr sz="1800">
                <a:solidFill>
                  <a:srgbClr val="4A4A48"/>
                </a:solidFill>
              </a:defRPr>
            </a:pPr>
            <a:r>
              <a:rPr sz="1800" b="1">
                <a:solidFill>
                  <a:srgbClr val="6B6B67"/>
                </a:solidFill>
              </a:rPr>
              <a:t>過去的做法</a:t>
            </a:r>
          </a:p>
          <a:p>
            <a:pPr algn="ctr">
              <a:buNone/>
              <a:defRPr sz="1800">
                <a:solidFill>
                  <a:srgbClr val="4A4A48"/>
                </a:solidFill>
              </a:defRPr>
            </a:pPr>
            <a:r>
              <a:rPr sz="2100" b="1">
                <a:solidFill>
                  <a:srgbClr val="4A4A48"/>
                </a:solidFill>
              </a:rPr>
              <a:t>曾以「編碼列表」填報證照資料</a:t>
            </a:r>
          </a:p>
        </p:txBody>
      </p:sp>
      <p:sp>
        <p:nvSpPr>
          <p:cNvPr id="7" name="編碼列表已全面停用">
            <a:extLst>
              <a:ext uri="{FF2B5EF4-FFF2-40B4-BE49-F238E27FC236}">
                <a16:creationId xmlns:a16="http://schemas.microsoft.com/office/drawing/2014/main" id="{38732757-B2DB-416A-903F-125940D5420A}"/>
              </a:ext>
            </a:extLst>
          </p:cNvPr>
          <p:cNvSpPr>
            <a:spLocks noGrp="1"/>
          </p:cNvSpPr>
          <p:nvPr/>
        </p:nvSpPr>
        <p:spPr>
          <a:xfrm>
            <a:off x="6381750" y="1123950"/>
            <a:ext cx="5334000" cy="1352550"/>
          </a:xfrm>
          <a:prstGeom prst="roundRect">
            <a:avLst>
              <a:gd name="adj" fmla="val 5634"/>
            </a:avLst>
          </a:prstGeom>
          <a:solidFill>
            <a:srgbClr val="F7E9E4"/>
          </a:solidFill>
          <a:ln w="10478">
            <a:solidFill>
              <a:srgbClr val="C47D68"/>
            </a:solidFill>
            <a:prstDash val="solid"/>
          </a:ln>
        </p:spPr>
        <p:txBody>
          <a:bodyPr anchor="ctr"/>
          <a:lstStyle/>
          <a:p>
            <a:pPr algn="ctr">
              <a:buNone/>
              <a:defRPr sz="1800">
                <a:solidFill>
                  <a:srgbClr val="4A4A48"/>
                </a:solidFill>
              </a:defRPr>
            </a:pPr>
            <a:r>
              <a:rPr sz="1800" b="1">
                <a:solidFill>
                  <a:srgbClr val="A23E2A"/>
                </a:solidFill>
              </a:rPr>
              <a:t>自 105 學年度起</a:t>
            </a:r>
          </a:p>
          <a:p>
            <a:pPr algn="ctr">
              <a:buNone/>
              <a:defRPr sz="1800">
                <a:solidFill>
                  <a:srgbClr val="4A4A48"/>
                </a:solidFill>
              </a:defRPr>
            </a:pPr>
            <a:r>
              <a:rPr sz="2250" b="1">
                <a:solidFill>
                  <a:srgbClr val="A23E2A"/>
                </a:solidFill>
              </a:rPr>
              <a:t>已全面停止使用編碼列表</a:t>
            </a:r>
          </a:p>
        </p:txBody>
      </p:sp>
      <p:sp>
        <p:nvSpPr>
          <p:cNvPr id="8" name="現行不具任何意義">
            <a:extLst>
              <a:ext uri="{FF2B5EF4-FFF2-40B4-BE49-F238E27FC236}">
                <a16:creationId xmlns:a16="http://schemas.microsoft.com/office/drawing/2014/main" id="{39EB547F-FBAF-4255-BA58-50AAC61F79F0}"/>
              </a:ext>
            </a:extLst>
          </p:cNvPr>
          <p:cNvSpPr>
            <a:spLocks noGrp="1"/>
          </p:cNvSpPr>
          <p:nvPr/>
        </p:nvSpPr>
        <p:spPr>
          <a:xfrm>
            <a:off x="476250" y="2762250"/>
            <a:ext cx="11239500" cy="990600"/>
          </a:xfrm>
          <a:prstGeom prst="roundRect">
            <a:avLst>
              <a:gd name="adj" fmla="val 7692"/>
            </a:avLst>
          </a:prstGeom>
          <a:solidFill>
            <a:srgbClr val="F7EEDB"/>
          </a:solidFill>
          <a:ln w="10478">
            <a:solidFill>
              <a:srgbClr val="CDAA56"/>
            </a:solidFill>
            <a:prstDash val="solid"/>
          </a:ln>
        </p:spPr>
        <p:txBody>
          <a:bodyPr anchor="ctr"/>
          <a:lstStyle/>
          <a:p>
            <a:pPr algn="ctr">
              <a:buNone/>
              <a:defRPr sz="2250" b="1">
                <a:solidFill>
                  <a:srgbClr val="A23E2A"/>
                </a:solidFill>
              </a:defRPr>
            </a:pPr>
            <a:r>
              <a:rPr sz="2250" b="1">
                <a:solidFill>
                  <a:srgbClr val="A23E2A"/>
                </a:solidFill>
              </a:rPr>
              <a:t>對現行填報、證照效力與官方認定，均不具任何意義。</a:t>
            </a:r>
          </a:p>
        </p:txBody>
      </p:sp>
      <p:sp>
        <p:nvSpPr>
          <p:cNvPr id="9" name="目前唯一填報方式">
            <a:extLst>
              <a:ext uri="{FF2B5EF4-FFF2-40B4-BE49-F238E27FC236}">
                <a16:creationId xmlns:a16="http://schemas.microsoft.com/office/drawing/2014/main" id="{400E4EC8-F561-4CD5-AEB5-A7B7FF33B2AF}"/>
              </a:ext>
            </a:extLst>
          </p:cNvPr>
          <p:cNvSpPr>
            <a:spLocks noGrp="1"/>
          </p:cNvSpPr>
          <p:nvPr/>
        </p:nvSpPr>
        <p:spPr>
          <a:xfrm>
            <a:off x="476249" y="4038600"/>
            <a:ext cx="11239499" cy="1428750"/>
          </a:xfrm>
          <a:prstGeom prst="roundRect">
            <a:avLst>
              <a:gd name="adj" fmla="val 5333"/>
            </a:avLst>
          </a:prstGeom>
          <a:solidFill>
            <a:srgbClr val="EEF4EC"/>
          </a:solidFill>
          <a:ln w="10478">
            <a:solidFill>
              <a:srgbClr val="789879"/>
            </a:solidFill>
            <a:prstDash val="solid"/>
          </a:ln>
        </p:spPr>
        <p:txBody>
          <a:bodyPr anchor="ctr"/>
          <a:lstStyle/>
          <a:p>
            <a:pPr algn="ctr">
              <a:buNone/>
              <a:defRPr sz="1725">
                <a:solidFill>
                  <a:srgbClr val="4A4A48"/>
                </a:solidFill>
              </a:defRPr>
            </a:pPr>
            <a:r>
              <a:rPr sz="1725" b="1">
                <a:solidFill>
                  <a:srgbClr val="285443"/>
                </a:solidFill>
              </a:rPr>
              <a:t>現行填報方式</a:t>
            </a:r>
          </a:p>
          <a:p>
            <a:pPr algn="ctr">
              <a:buNone/>
              <a:defRPr sz="1725">
                <a:solidFill>
                  <a:srgbClr val="4A4A48"/>
                </a:solidFill>
              </a:defRPr>
            </a:pPr>
            <a:r>
              <a:rPr sz="2100" b="1">
                <a:solidFill>
                  <a:srgbClr val="285443"/>
                </a:solidFill>
              </a:rPr>
              <a:t>改採「六大類別張數」填報</a:t>
            </a:r>
          </a:p>
        </p:txBody>
      </p:sp>
      <p:sp>
        <p:nvSpPr>
          <p:cNvPr id="11" name="廠商宣傳判斷原則">
            <a:extLst>
              <a:ext uri="{FF2B5EF4-FFF2-40B4-BE49-F238E27FC236}">
                <a16:creationId xmlns:a16="http://schemas.microsoft.com/office/drawing/2014/main" id="{369211B1-1E61-4610-A665-C8D4BA5DB8D2}"/>
              </a:ext>
            </a:extLst>
          </p:cNvPr>
          <p:cNvSpPr>
            <a:spLocks noGrp="1"/>
          </p:cNvSpPr>
          <p:nvPr/>
        </p:nvSpPr>
        <p:spPr>
          <a:xfrm>
            <a:off x="476250" y="5753100"/>
            <a:ext cx="11239500" cy="590550"/>
          </a:xfrm>
          <a:prstGeom prst="roundRect">
            <a:avLst>
              <a:gd name="adj" fmla="val 12903"/>
            </a:avLst>
          </a:prstGeom>
          <a:solidFill>
            <a:srgbClr val="FFFFFF"/>
          </a:solidFill>
          <a:ln w="10478">
            <a:solidFill>
              <a:srgbClr val="CDAA56"/>
            </a:solidFill>
            <a:prstDash val="solid"/>
          </a:ln>
        </p:spPr>
        <p:txBody>
          <a:bodyPr anchor="ctr"/>
          <a:lstStyle/>
          <a:p>
            <a:pPr algn="ctr">
              <a:buNone/>
              <a:defRPr sz="1575">
                <a:solidFill>
                  <a:srgbClr val="4A4A48"/>
                </a:solidFill>
              </a:defRPr>
            </a:pPr>
            <a:r>
              <a:rPr sz="1575">
                <a:solidFill>
                  <a:srgbClr val="4A4A48"/>
                </a:solidFill>
              </a:rPr>
              <a:t>廠商若宣稱「具備校務資料庫代碼」代表證照有效或獲官方認可，</a:t>
            </a:r>
            <a:r>
              <a:rPr sz="1575" b="1">
                <a:solidFill>
                  <a:srgbClr val="A23E2A"/>
                </a:solidFill>
              </a:rPr>
              <a:t>請勿採信</a:t>
            </a:r>
            <a:r>
              <a:rPr sz="1575">
                <a:solidFill>
                  <a:srgbClr val="4A4A48"/>
                </a:solidFill>
              </a:rPr>
              <a:t>。</a:t>
            </a:r>
          </a:p>
        </p:txBody>
      </p:sp>
      <p:sp>
        <p:nvSpPr>
          <p:cNvPr id="12" name="文字版面配置區 11">
            <a:extLst>
              <a:ext uri="{FF2B5EF4-FFF2-40B4-BE49-F238E27FC236}">
                <a16:creationId xmlns:a16="http://schemas.microsoft.com/office/drawing/2014/main" id="{2E08234B-C5AF-46CA-A55A-969CD62447D2}"/>
              </a:ext>
            </a:extLst>
          </p:cNvPr>
          <p:cNvSpPr>
            <a:spLocks noGrp="1"/>
          </p:cNvSpPr>
          <p:nvPr>
            <p:ph type="body" idx="15"/>
          </p:nvPr>
        </p:nvSpPr>
        <p:spPr/>
        <p:txBody>
          <a:bodyPr/>
          <a:lstStyle/>
          <a:p>
            <a:r>
              <a:t>02</a:t>
            </a:r>
          </a:p>
        </p:txBody>
      </p:sp>
    </p:spTree>
    <p:extLst>
      <p:ext uri="{BB962C8B-B14F-4D97-AF65-F5344CB8AC3E}">
        <p14:creationId xmlns:p14="http://schemas.microsoft.com/office/powerpoint/2010/main" val="303413533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C1CB5BEA-B8A2-4271-8AA3-1F68AB62A59F}"/>
              </a:ext>
            </a:extLst>
          </p:cNvPr>
          <p:cNvSpPr>
            <a:spLocks noGrp="1"/>
          </p:cNvSpPr>
          <p:nvPr>
            <p:ph type="sldNum" idx="12"/>
          </p:nvPr>
        </p:nvSpPr>
        <p:spPr>
          <a:xfrm>
            <a:off x="9448800" y="6492875"/>
            <a:ext cx="2743200" cy="365125"/>
          </a:xfrm>
        </p:spPr>
        <p:txBody>
          <a:bodyPr/>
          <a:lstStyle/>
          <a:p>
            <a:fld id="{AD74175A-4E66-87FD-D56A-AAD4D4BBF877}" type="slidenum">
              <a:t>48</a:t>
            </a:fld>
            <a:endParaRPr/>
          </a:p>
        </p:txBody>
      </p:sp>
      <p:sp>
        <p:nvSpPr>
          <p:cNvPr id="4" name="標題 3">
            <a:extLst>
              <a:ext uri="{FF2B5EF4-FFF2-40B4-BE49-F238E27FC236}">
                <a16:creationId xmlns:a16="http://schemas.microsoft.com/office/drawing/2014/main" id="{E6665D4B-82A1-477C-9289-14995731D808}"/>
              </a:ext>
            </a:extLst>
          </p:cNvPr>
          <p:cNvSpPr>
            <a:spLocks noGrp="1"/>
          </p:cNvSpPr>
          <p:nvPr>
            <p:ph type="title"/>
          </p:nvPr>
        </p:nvSpPr>
        <p:spPr/>
        <p:txBody>
          <a:bodyPr/>
          <a:lstStyle/>
          <a:p>
            <a:pPr>
              <a:buNone/>
              <a:defRPr sz="3000" b="1">
                <a:solidFill>
                  <a:srgbClr val="FFFFFF"/>
                </a:solidFill>
              </a:defRPr>
            </a:pPr>
            <a:r>
              <a:rPr sz="3000" b="1" dirty="0" err="1">
                <a:solidFill>
                  <a:srgbClr val="FFFFFF"/>
                </a:solidFill>
              </a:rPr>
              <a:t>歷史資料修正｜以</a:t>
            </a:r>
            <a:r>
              <a:rPr lang="zh-TW" altLang="en-US" sz="3000" b="1" dirty="0">
                <a:solidFill>
                  <a:srgbClr val="FFFFFF"/>
                </a:solidFill>
              </a:rPr>
              <a:t>本期填報資料所屬年度</a:t>
            </a:r>
            <a:r>
              <a:rPr sz="3000" b="1" dirty="0">
                <a:solidFill>
                  <a:srgbClr val="FFFFFF"/>
                </a:solidFill>
              </a:rPr>
              <a:t>為準，往前開放2年</a:t>
            </a:r>
          </a:p>
        </p:txBody>
      </p:sp>
      <p:sp>
        <p:nvSpPr>
          <p:cNvPr id="6" name="近三年計算規則">
            <a:extLst>
              <a:ext uri="{FF2B5EF4-FFF2-40B4-BE49-F238E27FC236}">
                <a16:creationId xmlns:a16="http://schemas.microsoft.com/office/drawing/2014/main" id="{CD9FCEE2-0FBF-4A0F-B6B4-BF0CD438DF36}"/>
              </a:ext>
            </a:extLst>
          </p:cNvPr>
          <p:cNvSpPr>
            <a:spLocks noGrp="1"/>
          </p:cNvSpPr>
          <p:nvPr/>
        </p:nvSpPr>
        <p:spPr>
          <a:xfrm>
            <a:off x="476250" y="1104900"/>
            <a:ext cx="11239500" cy="778465"/>
          </a:xfrm>
          <a:prstGeom prst="roundRect">
            <a:avLst>
              <a:gd name="adj" fmla="val 7843"/>
            </a:avLst>
          </a:prstGeom>
          <a:solidFill>
            <a:srgbClr val="EEF4EC"/>
          </a:solidFill>
          <a:ln w="10478">
            <a:solidFill>
              <a:srgbClr val="789879"/>
            </a:solidFill>
            <a:prstDash val="solid"/>
          </a:ln>
        </p:spPr>
        <p:txBody>
          <a:bodyPr anchor="ctr"/>
          <a:lstStyle/>
          <a:p>
            <a:pPr algn="ctr">
              <a:buNone/>
              <a:defRPr sz="1575">
                <a:solidFill>
                  <a:srgbClr val="6B6B67"/>
                </a:solidFill>
              </a:defRPr>
            </a:pPr>
            <a:r>
              <a:rPr sz="2400" b="1" dirty="0">
                <a:solidFill>
                  <a:srgbClr val="285443"/>
                </a:solidFill>
              </a:rPr>
              <a:t>近 3 </a:t>
            </a:r>
            <a:r>
              <a:rPr sz="2400" b="1" dirty="0" err="1">
                <a:solidFill>
                  <a:srgbClr val="285443"/>
                </a:solidFill>
              </a:rPr>
              <a:t>年＝本期填報資料所屬年度＋前</a:t>
            </a:r>
            <a:r>
              <a:rPr sz="2400" b="1" dirty="0">
                <a:solidFill>
                  <a:srgbClr val="285443"/>
                </a:solidFill>
              </a:rPr>
              <a:t> 2 年</a:t>
            </a:r>
          </a:p>
          <a:p>
            <a:pPr algn="ctr">
              <a:buNone/>
              <a:defRPr sz="1575">
                <a:solidFill>
                  <a:srgbClr val="6B6B67"/>
                </a:solidFill>
              </a:defRPr>
            </a:pPr>
            <a:r>
              <a:rPr sz="1575" dirty="0">
                <a:solidFill>
                  <a:srgbClr val="6B6B67"/>
                </a:solidFill>
              </a:rPr>
              <a:t>自 109 </a:t>
            </a:r>
            <a:r>
              <a:rPr sz="1575" dirty="0" err="1">
                <a:solidFill>
                  <a:srgbClr val="6B6B67"/>
                </a:solidFill>
              </a:rPr>
              <a:t>年上半年起實施</a:t>
            </a:r>
            <a:endParaRPr sz="1575" dirty="0">
              <a:solidFill>
                <a:srgbClr val="6B6B67"/>
              </a:solidFill>
            </a:endParaRPr>
          </a:p>
        </p:txBody>
      </p:sp>
      <p:sp>
        <p:nvSpPr>
          <p:cNvPr id="7" name="年度範例標題">
            <a:extLst>
              <a:ext uri="{FF2B5EF4-FFF2-40B4-BE49-F238E27FC236}">
                <a16:creationId xmlns:a16="http://schemas.microsoft.com/office/drawing/2014/main" id="{BE2E7110-9F63-48CA-85AF-539B978F5258}"/>
              </a:ext>
            </a:extLst>
          </p:cNvPr>
          <p:cNvSpPr>
            <a:spLocks noGrp="1"/>
          </p:cNvSpPr>
          <p:nvPr/>
        </p:nvSpPr>
        <p:spPr>
          <a:xfrm>
            <a:off x="476250" y="2047295"/>
            <a:ext cx="11239500" cy="361950"/>
          </a:xfrm>
          <a:prstGeom prst="rect">
            <a:avLst/>
          </a:prstGeom>
          <a:noFill/>
          <a:ln w="0">
            <a:noFill/>
            <a:prstDash val="solid"/>
          </a:ln>
        </p:spPr>
        <p:txBody>
          <a:bodyPr anchor="ctr"/>
          <a:lstStyle/>
          <a:p>
            <a:pPr>
              <a:buNone/>
              <a:defRPr sz="1950" b="1">
                <a:solidFill>
                  <a:srgbClr val="3F3F3C"/>
                </a:solidFill>
              </a:defRPr>
            </a:pPr>
            <a:r>
              <a:rPr sz="1950" b="1">
                <a:solidFill>
                  <a:srgbClr val="3F3F3C"/>
                </a:solidFill>
              </a:rPr>
              <a:t>範例｜本期填報當期資料（ 115 年／115 學年度）</a:t>
            </a:r>
          </a:p>
        </p:txBody>
      </p:sp>
      <p:sp>
        <p:nvSpPr>
          <p:cNvPr id="8" name="年度-112（含）以前">
            <a:extLst>
              <a:ext uri="{FF2B5EF4-FFF2-40B4-BE49-F238E27FC236}">
                <a16:creationId xmlns:a16="http://schemas.microsoft.com/office/drawing/2014/main" id="{352203A4-5CCF-451A-BD67-5A043192482B}"/>
              </a:ext>
            </a:extLst>
          </p:cNvPr>
          <p:cNvSpPr>
            <a:spLocks noGrp="1"/>
          </p:cNvSpPr>
          <p:nvPr/>
        </p:nvSpPr>
        <p:spPr>
          <a:xfrm>
            <a:off x="476250" y="2457451"/>
            <a:ext cx="2695575" cy="1005639"/>
          </a:xfrm>
          <a:prstGeom prst="roundRect">
            <a:avLst>
              <a:gd name="adj" fmla="val 4762"/>
            </a:avLst>
          </a:prstGeom>
          <a:solidFill>
            <a:srgbClr val="F7E9E4"/>
          </a:solidFill>
          <a:ln w="11430">
            <a:solidFill>
              <a:srgbClr val="C47D68"/>
            </a:solidFill>
            <a:prstDash val="solid"/>
          </a:ln>
        </p:spPr>
        <p:txBody>
          <a:bodyPr anchor="ctr"/>
          <a:lstStyle/>
          <a:p>
            <a:pPr algn="ctr">
              <a:buNone/>
              <a:defRPr sz="1575">
                <a:solidFill>
                  <a:srgbClr val="5D5D59"/>
                </a:solidFill>
              </a:defRPr>
            </a:pPr>
            <a:r>
              <a:rPr sz="1875" b="1">
                <a:solidFill>
                  <a:srgbClr val="A23E2A"/>
                </a:solidFill>
              </a:rPr>
              <a:t>112（含）以前</a:t>
            </a:r>
          </a:p>
          <a:p>
            <a:pPr algn="ctr">
              <a:buNone/>
              <a:defRPr sz="1575">
                <a:solidFill>
                  <a:srgbClr val="5D5D59"/>
                </a:solidFill>
              </a:defRPr>
            </a:pPr>
            <a:r>
              <a:rPr sz="1575">
                <a:solidFill>
                  <a:srgbClr val="5D5D59"/>
                </a:solidFill>
              </a:rPr>
              <a:t>超過 3 年</a:t>
            </a:r>
          </a:p>
          <a:p>
            <a:pPr algn="ctr">
              <a:buNone/>
              <a:defRPr sz="1575">
                <a:solidFill>
                  <a:srgbClr val="5D5D59"/>
                </a:solidFill>
              </a:defRPr>
            </a:pPr>
            <a:r>
              <a:rPr sz="2025" b="1">
                <a:solidFill>
                  <a:srgbClr val="A23E2A"/>
                </a:solidFill>
              </a:rPr>
              <a:t>不開放</a:t>
            </a:r>
          </a:p>
        </p:txBody>
      </p:sp>
      <p:sp>
        <p:nvSpPr>
          <p:cNvPr id="9" name="年度-113">
            <a:extLst>
              <a:ext uri="{FF2B5EF4-FFF2-40B4-BE49-F238E27FC236}">
                <a16:creationId xmlns:a16="http://schemas.microsoft.com/office/drawing/2014/main" id="{5D261DEC-766C-4A53-B4A4-66E0E775DCFD}"/>
              </a:ext>
            </a:extLst>
          </p:cNvPr>
          <p:cNvSpPr>
            <a:spLocks noGrp="1"/>
          </p:cNvSpPr>
          <p:nvPr/>
        </p:nvSpPr>
        <p:spPr>
          <a:xfrm>
            <a:off x="3324225" y="2457451"/>
            <a:ext cx="2695575" cy="1005639"/>
          </a:xfrm>
          <a:prstGeom prst="roundRect">
            <a:avLst>
              <a:gd name="adj" fmla="val 4762"/>
            </a:avLst>
          </a:prstGeom>
          <a:solidFill>
            <a:srgbClr val="EEF4EC"/>
          </a:solidFill>
          <a:ln w="11430">
            <a:solidFill>
              <a:srgbClr val="789879"/>
            </a:solidFill>
            <a:prstDash val="solid"/>
          </a:ln>
        </p:spPr>
        <p:txBody>
          <a:bodyPr anchor="ctr"/>
          <a:lstStyle/>
          <a:p>
            <a:pPr algn="ctr">
              <a:buNone/>
              <a:defRPr sz="1575">
                <a:solidFill>
                  <a:srgbClr val="5D5D59"/>
                </a:solidFill>
              </a:defRPr>
            </a:pPr>
            <a:r>
              <a:rPr sz="2400" b="1">
                <a:solidFill>
                  <a:srgbClr val="285443"/>
                </a:solidFill>
              </a:rPr>
              <a:t>113</a:t>
            </a:r>
          </a:p>
          <a:p>
            <a:pPr algn="ctr">
              <a:buNone/>
              <a:defRPr sz="1575">
                <a:solidFill>
                  <a:srgbClr val="5D5D59"/>
                </a:solidFill>
              </a:defRPr>
            </a:pPr>
            <a:r>
              <a:rPr sz="1575">
                <a:solidFill>
                  <a:srgbClr val="5D5D59"/>
                </a:solidFill>
              </a:rPr>
              <a:t>前 2 年</a:t>
            </a:r>
          </a:p>
          <a:p>
            <a:pPr algn="ctr">
              <a:buNone/>
              <a:defRPr sz="1575">
                <a:solidFill>
                  <a:srgbClr val="5D5D59"/>
                </a:solidFill>
              </a:defRPr>
            </a:pPr>
            <a:r>
              <a:rPr sz="2025" b="1">
                <a:solidFill>
                  <a:srgbClr val="285443"/>
                </a:solidFill>
              </a:rPr>
              <a:t>可申請</a:t>
            </a:r>
          </a:p>
        </p:txBody>
      </p:sp>
      <p:sp>
        <p:nvSpPr>
          <p:cNvPr id="10" name="年度-114">
            <a:extLst>
              <a:ext uri="{FF2B5EF4-FFF2-40B4-BE49-F238E27FC236}">
                <a16:creationId xmlns:a16="http://schemas.microsoft.com/office/drawing/2014/main" id="{5CF5EBEF-CCD9-43ED-9C19-0C8DC86B38A3}"/>
              </a:ext>
            </a:extLst>
          </p:cNvPr>
          <p:cNvSpPr>
            <a:spLocks noGrp="1"/>
          </p:cNvSpPr>
          <p:nvPr/>
        </p:nvSpPr>
        <p:spPr>
          <a:xfrm>
            <a:off x="6172200" y="2457451"/>
            <a:ext cx="2695575" cy="1005639"/>
          </a:xfrm>
          <a:prstGeom prst="roundRect">
            <a:avLst>
              <a:gd name="adj" fmla="val 4762"/>
            </a:avLst>
          </a:prstGeom>
          <a:solidFill>
            <a:srgbClr val="EEF4EC"/>
          </a:solidFill>
          <a:ln w="11430">
            <a:solidFill>
              <a:srgbClr val="789879"/>
            </a:solidFill>
            <a:prstDash val="solid"/>
          </a:ln>
        </p:spPr>
        <p:txBody>
          <a:bodyPr anchor="ctr"/>
          <a:lstStyle/>
          <a:p>
            <a:pPr algn="ctr">
              <a:buNone/>
              <a:defRPr sz="1575">
                <a:solidFill>
                  <a:srgbClr val="5D5D59"/>
                </a:solidFill>
              </a:defRPr>
            </a:pPr>
            <a:r>
              <a:rPr sz="2400" b="1">
                <a:solidFill>
                  <a:srgbClr val="285443"/>
                </a:solidFill>
              </a:rPr>
              <a:t>114</a:t>
            </a:r>
          </a:p>
          <a:p>
            <a:pPr algn="ctr">
              <a:buNone/>
              <a:defRPr sz="1575">
                <a:solidFill>
                  <a:srgbClr val="5D5D59"/>
                </a:solidFill>
              </a:defRPr>
            </a:pPr>
            <a:r>
              <a:rPr sz="1575">
                <a:solidFill>
                  <a:srgbClr val="5D5D59"/>
                </a:solidFill>
              </a:rPr>
              <a:t>前 1 年</a:t>
            </a:r>
          </a:p>
          <a:p>
            <a:pPr algn="ctr">
              <a:buNone/>
              <a:defRPr sz="1575">
                <a:solidFill>
                  <a:srgbClr val="5D5D59"/>
                </a:solidFill>
              </a:defRPr>
            </a:pPr>
            <a:r>
              <a:rPr sz="2025" b="1">
                <a:solidFill>
                  <a:srgbClr val="285443"/>
                </a:solidFill>
              </a:rPr>
              <a:t>可申請</a:t>
            </a:r>
          </a:p>
        </p:txBody>
      </p:sp>
      <p:sp>
        <p:nvSpPr>
          <p:cNvPr id="11" name="年度-115">
            <a:extLst>
              <a:ext uri="{FF2B5EF4-FFF2-40B4-BE49-F238E27FC236}">
                <a16:creationId xmlns:a16="http://schemas.microsoft.com/office/drawing/2014/main" id="{AD958ED0-16C8-49BC-8415-0D942A02A666}"/>
              </a:ext>
            </a:extLst>
          </p:cNvPr>
          <p:cNvSpPr>
            <a:spLocks noGrp="1"/>
          </p:cNvSpPr>
          <p:nvPr/>
        </p:nvSpPr>
        <p:spPr>
          <a:xfrm>
            <a:off x="9020175" y="2457451"/>
            <a:ext cx="2695575" cy="1005639"/>
          </a:xfrm>
          <a:prstGeom prst="roundRect">
            <a:avLst>
              <a:gd name="adj" fmla="val 4762"/>
            </a:avLst>
          </a:prstGeom>
          <a:solidFill>
            <a:srgbClr val="DCE9DA"/>
          </a:solidFill>
          <a:ln w="11430">
            <a:solidFill>
              <a:srgbClr val="4F765F"/>
            </a:solidFill>
            <a:prstDash val="solid"/>
          </a:ln>
        </p:spPr>
        <p:txBody>
          <a:bodyPr anchor="ctr"/>
          <a:lstStyle/>
          <a:p>
            <a:pPr algn="ctr">
              <a:buNone/>
              <a:defRPr sz="1575">
                <a:solidFill>
                  <a:srgbClr val="5D5D59"/>
                </a:solidFill>
              </a:defRPr>
            </a:pPr>
            <a:r>
              <a:rPr sz="2400" b="1">
                <a:solidFill>
                  <a:srgbClr val="285443"/>
                </a:solidFill>
              </a:rPr>
              <a:t>115</a:t>
            </a:r>
          </a:p>
          <a:p>
            <a:pPr algn="ctr">
              <a:buNone/>
              <a:defRPr sz="1575">
                <a:solidFill>
                  <a:srgbClr val="5D5D59"/>
                </a:solidFill>
              </a:defRPr>
            </a:pPr>
            <a:r>
              <a:rPr sz="1575">
                <a:solidFill>
                  <a:srgbClr val="5D5D59"/>
                </a:solidFill>
              </a:rPr>
              <a:t>本期</a:t>
            </a:r>
          </a:p>
          <a:p>
            <a:pPr algn="ctr">
              <a:buNone/>
              <a:defRPr sz="1575">
                <a:solidFill>
                  <a:srgbClr val="5D5D59"/>
                </a:solidFill>
              </a:defRPr>
            </a:pPr>
            <a:r>
              <a:rPr sz="2025" b="1">
                <a:solidFill>
                  <a:srgbClr val="285443"/>
                </a:solidFill>
              </a:rPr>
              <a:t>可申請</a:t>
            </a:r>
          </a:p>
        </p:txBody>
      </p:sp>
      <p:sp>
        <p:nvSpPr>
          <p:cNvPr id="12" name="申請前年度檢查">
            <a:extLst>
              <a:ext uri="{FF2B5EF4-FFF2-40B4-BE49-F238E27FC236}">
                <a16:creationId xmlns:a16="http://schemas.microsoft.com/office/drawing/2014/main" id="{701D588E-5FB1-45A4-BAC4-EB6A46221A7D}"/>
              </a:ext>
            </a:extLst>
          </p:cNvPr>
          <p:cNvSpPr>
            <a:spLocks noGrp="1"/>
          </p:cNvSpPr>
          <p:nvPr/>
        </p:nvSpPr>
        <p:spPr>
          <a:xfrm>
            <a:off x="476250" y="5183701"/>
            <a:ext cx="11239500" cy="647700"/>
          </a:xfrm>
          <a:prstGeom prst="roundRect">
            <a:avLst>
              <a:gd name="adj" fmla="val 11765"/>
            </a:avLst>
          </a:prstGeom>
          <a:solidFill>
            <a:srgbClr val="F7EEDB"/>
          </a:solidFill>
          <a:ln w="10478">
            <a:solidFill>
              <a:srgbClr val="CDAA56"/>
            </a:solidFill>
            <a:prstDash val="solid"/>
          </a:ln>
        </p:spPr>
        <p:txBody>
          <a:bodyPr anchor="ctr"/>
          <a:lstStyle/>
          <a:p>
            <a:pPr algn="ctr">
              <a:buNone/>
              <a:defRPr sz="1650">
                <a:solidFill>
                  <a:srgbClr val="4A4A48"/>
                </a:solidFill>
              </a:defRPr>
            </a:pPr>
            <a:r>
              <a:rPr sz="1650" b="1" dirty="0" err="1">
                <a:solidFill>
                  <a:srgbClr val="8B6728"/>
                </a:solidFill>
              </a:rPr>
              <a:t>申請前先確認年度</a:t>
            </a:r>
            <a:r>
              <a:rPr sz="1650" b="1" dirty="0">
                <a:solidFill>
                  <a:srgbClr val="8B6728"/>
                </a:solidFill>
              </a:rPr>
              <a:t>｜</a:t>
            </a:r>
            <a:r>
              <a:rPr lang="zh-TW" altLang="en-US" sz="1650" dirty="0">
                <a:solidFill>
                  <a:srgbClr val="4A4A48"/>
                </a:solidFill>
              </a:rPr>
              <a:t>先確認該表「本期填報資料所屬年度／學年度」</a:t>
            </a:r>
            <a:r>
              <a:rPr sz="1650" dirty="0">
                <a:solidFill>
                  <a:srgbClr val="4A4A48"/>
                </a:solidFill>
              </a:rPr>
              <a:t>，再往前推2年。</a:t>
            </a:r>
          </a:p>
        </p:txBody>
      </p:sp>
      <p:sp>
        <p:nvSpPr>
          <p:cNvPr id="13" name="政策目的">
            <a:extLst>
              <a:ext uri="{FF2B5EF4-FFF2-40B4-BE49-F238E27FC236}">
                <a16:creationId xmlns:a16="http://schemas.microsoft.com/office/drawing/2014/main" id="{3DF7E10B-155C-4B6C-955E-210CB52F67FA}"/>
              </a:ext>
            </a:extLst>
          </p:cNvPr>
          <p:cNvSpPr>
            <a:spLocks noGrp="1"/>
          </p:cNvSpPr>
          <p:nvPr/>
        </p:nvSpPr>
        <p:spPr>
          <a:xfrm>
            <a:off x="476250" y="5966995"/>
            <a:ext cx="11239500" cy="666750"/>
          </a:xfrm>
          <a:prstGeom prst="roundRect">
            <a:avLst>
              <a:gd name="adj" fmla="val 11429"/>
            </a:avLst>
          </a:prstGeom>
          <a:solidFill>
            <a:srgbClr val="FFFFFF"/>
          </a:solidFill>
          <a:ln w="9525">
            <a:solidFill>
              <a:srgbClr val="B9B4AA"/>
            </a:solidFill>
            <a:prstDash val="solid"/>
          </a:ln>
        </p:spPr>
        <p:txBody>
          <a:bodyPr anchor="ctr"/>
          <a:lstStyle/>
          <a:p>
            <a:pPr algn="ctr">
              <a:buNone/>
              <a:defRPr sz="1500">
                <a:solidFill>
                  <a:srgbClr val="5D5D59"/>
                </a:solidFill>
              </a:defRPr>
            </a:pPr>
            <a:r>
              <a:rPr sz="1500" b="1">
                <a:solidFill>
                  <a:srgbClr val="285443"/>
                </a:solidFill>
              </a:rPr>
              <a:t>政策目的｜</a:t>
            </a:r>
            <a:r>
              <a:rPr sz="1500">
                <a:solidFill>
                  <a:srgbClr val="5D5D59"/>
                </a:solidFill>
              </a:rPr>
              <a:t>維護全國大專校院校務資料的穩定性與統計權威；已定案多年的歷史資料不再開放修正。</a:t>
            </a:r>
          </a:p>
        </p:txBody>
      </p:sp>
      <p:sp>
        <p:nvSpPr>
          <p:cNvPr id="14" name="年度範例標題">
            <a:extLst>
              <a:ext uri="{FF2B5EF4-FFF2-40B4-BE49-F238E27FC236}">
                <a16:creationId xmlns:a16="http://schemas.microsoft.com/office/drawing/2014/main" id="{44A0B1FB-623E-4E03-8DB8-8EB6DE56402F}"/>
              </a:ext>
            </a:extLst>
          </p:cNvPr>
          <p:cNvSpPr>
            <a:spLocks noGrp="1"/>
          </p:cNvSpPr>
          <p:nvPr/>
        </p:nvSpPr>
        <p:spPr>
          <a:xfrm>
            <a:off x="476250" y="3607644"/>
            <a:ext cx="11239500" cy="361950"/>
          </a:xfrm>
          <a:prstGeom prst="rect">
            <a:avLst/>
          </a:prstGeom>
          <a:noFill/>
          <a:ln w="0">
            <a:noFill/>
            <a:prstDash val="solid"/>
          </a:ln>
        </p:spPr>
        <p:txBody>
          <a:bodyPr anchor="ctr"/>
          <a:lstStyle/>
          <a:p>
            <a:pPr>
              <a:buNone/>
              <a:defRPr sz="1950" b="1">
                <a:solidFill>
                  <a:srgbClr val="3F3F3C"/>
                </a:solidFill>
              </a:defRPr>
            </a:pPr>
            <a:r>
              <a:rPr sz="1950" b="1">
                <a:solidFill>
                  <a:srgbClr val="3F3F3C"/>
                </a:solidFill>
              </a:rPr>
              <a:t>範例｜本期填報歷史資料（ 114 年／114 學年度）</a:t>
            </a:r>
          </a:p>
        </p:txBody>
      </p:sp>
      <p:sp>
        <p:nvSpPr>
          <p:cNvPr id="15" name="年度-112（含）以前">
            <a:extLst>
              <a:ext uri="{FF2B5EF4-FFF2-40B4-BE49-F238E27FC236}">
                <a16:creationId xmlns:a16="http://schemas.microsoft.com/office/drawing/2014/main" id="{FAF062C1-700C-4BDD-9574-59E4D2718874}"/>
              </a:ext>
            </a:extLst>
          </p:cNvPr>
          <p:cNvSpPr>
            <a:spLocks noGrp="1"/>
          </p:cNvSpPr>
          <p:nvPr/>
        </p:nvSpPr>
        <p:spPr>
          <a:xfrm>
            <a:off x="476250" y="4017800"/>
            <a:ext cx="2695575" cy="1005639"/>
          </a:xfrm>
          <a:prstGeom prst="roundRect">
            <a:avLst>
              <a:gd name="adj" fmla="val 4762"/>
            </a:avLst>
          </a:prstGeom>
          <a:solidFill>
            <a:srgbClr val="F7E9E4"/>
          </a:solidFill>
          <a:ln w="11430">
            <a:solidFill>
              <a:srgbClr val="C47D68"/>
            </a:solidFill>
            <a:prstDash val="solid"/>
          </a:ln>
        </p:spPr>
        <p:txBody>
          <a:bodyPr anchor="ctr"/>
          <a:lstStyle/>
          <a:p>
            <a:pPr algn="ctr">
              <a:buNone/>
              <a:defRPr sz="1575">
                <a:solidFill>
                  <a:srgbClr val="5D5D59"/>
                </a:solidFill>
              </a:defRPr>
            </a:pPr>
            <a:r>
              <a:rPr sz="1875" b="1">
                <a:solidFill>
                  <a:srgbClr val="A23E2A"/>
                </a:solidFill>
              </a:rPr>
              <a:t>111（含）以前</a:t>
            </a:r>
          </a:p>
          <a:p>
            <a:pPr algn="ctr">
              <a:buNone/>
              <a:defRPr sz="1575">
                <a:solidFill>
                  <a:srgbClr val="5D5D59"/>
                </a:solidFill>
              </a:defRPr>
            </a:pPr>
            <a:r>
              <a:rPr sz="1575">
                <a:solidFill>
                  <a:srgbClr val="5D5D59"/>
                </a:solidFill>
              </a:rPr>
              <a:t>超過 3 年</a:t>
            </a:r>
          </a:p>
          <a:p>
            <a:pPr algn="ctr">
              <a:buNone/>
              <a:defRPr sz="1575">
                <a:solidFill>
                  <a:srgbClr val="5D5D59"/>
                </a:solidFill>
              </a:defRPr>
            </a:pPr>
            <a:r>
              <a:rPr sz="2025" b="1">
                <a:solidFill>
                  <a:srgbClr val="A23E2A"/>
                </a:solidFill>
              </a:rPr>
              <a:t>不開放</a:t>
            </a:r>
          </a:p>
        </p:txBody>
      </p:sp>
      <p:sp>
        <p:nvSpPr>
          <p:cNvPr id="16" name="年度-113">
            <a:extLst>
              <a:ext uri="{FF2B5EF4-FFF2-40B4-BE49-F238E27FC236}">
                <a16:creationId xmlns:a16="http://schemas.microsoft.com/office/drawing/2014/main" id="{0D1A55DB-1328-442D-A122-28D5F31BEF55}"/>
              </a:ext>
            </a:extLst>
          </p:cNvPr>
          <p:cNvSpPr>
            <a:spLocks noGrp="1"/>
          </p:cNvSpPr>
          <p:nvPr/>
        </p:nvSpPr>
        <p:spPr>
          <a:xfrm>
            <a:off x="3324225" y="4017800"/>
            <a:ext cx="2695575" cy="1005639"/>
          </a:xfrm>
          <a:prstGeom prst="roundRect">
            <a:avLst>
              <a:gd name="adj" fmla="val 4762"/>
            </a:avLst>
          </a:prstGeom>
          <a:solidFill>
            <a:srgbClr val="EEF4EC"/>
          </a:solidFill>
          <a:ln w="11430">
            <a:solidFill>
              <a:srgbClr val="789879"/>
            </a:solidFill>
            <a:prstDash val="solid"/>
          </a:ln>
        </p:spPr>
        <p:txBody>
          <a:bodyPr anchor="ctr"/>
          <a:lstStyle/>
          <a:p>
            <a:pPr algn="ctr">
              <a:buNone/>
              <a:defRPr sz="1575">
                <a:solidFill>
                  <a:srgbClr val="5D5D59"/>
                </a:solidFill>
              </a:defRPr>
            </a:pPr>
            <a:r>
              <a:rPr sz="2400" b="1">
                <a:solidFill>
                  <a:srgbClr val="285443"/>
                </a:solidFill>
              </a:rPr>
              <a:t>112</a:t>
            </a:r>
          </a:p>
          <a:p>
            <a:pPr algn="ctr">
              <a:buNone/>
              <a:defRPr sz="1575">
                <a:solidFill>
                  <a:srgbClr val="5D5D59"/>
                </a:solidFill>
              </a:defRPr>
            </a:pPr>
            <a:r>
              <a:rPr sz="1575">
                <a:solidFill>
                  <a:srgbClr val="5D5D59"/>
                </a:solidFill>
              </a:rPr>
              <a:t>前 2 年</a:t>
            </a:r>
          </a:p>
          <a:p>
            <a:pPr algn="ctr">
              <a:buNone/>
              <a:defRPr sz="1575">
                <a:solidFill>
                  <a:srgbClr val="5D5D59"/>
                </a:solidFill>
              </a:defRPr>
            </a:pPr>
            <a:r>
              <a:rPr sz="2025" b="1">
                <a:solidFill>
                  <a:srgbClr val="285443"/>
                </a:solidFill>
              </a:rPr>
              <a:t>可申請</a:t>
            </a:r>
          </a:p>
        </p:txBody>
      </p:sp>
      <p:sp>
        <p:nvSpPr>
          <p:cNvPr id="17" name="年度-114">
            <a:extLst>
              <a:ext uri="{FF2B5EF4-FFF2-40B4-BE49-F238E27FC236}">
                <a16:creationId xmlns:a16="http://schemas.microsoft.com/office/drawing/2014/main" id="{83E9D3F6-FE49-4F89-9799-82DD29F92EAF}"/>
              </a:ext>
            </a:extLst>
          </p:cNvPr>
          <p:cNvSpPr>
            <a:spLocks noGrp="1"/>
          </p:cNvSpPr>
          <p:nvPr/>
        </p:nvSpPr>
        <p:spPr>
          <a:xfrm>
            <a:off x="6172200" y="4017800"/>
            <a:ext cx="2695575" cy="1005639"/>
          </a:xfrm>
          <a:prstGeom prst="roundRect">
            <a:avLst>
              <a:gd name="adj" fmla="val 4762"/>
            </a:avLst>
          </a:prstGeom>
          <a:solidFill>
            <a:srgbClr val="EEF4EC"/>
          </a:solidFill>
          <a:ln w="11430">
            <a:solidFill>
              <a:srgbClr val="789879"/>
            </a:solidFill>
            <a:prstDash val="solid"/>
          </a:ln>
        </p:spPr>
        <p:txBody>
          <a:bodyPr anchor="ctr"/>
          <a:lstStyle/>
          <a:p>
            <a:pPr algn="ctr">
              <a:buNone/>
              <a:defRPr sz="1575">
                <a:solidFill>
                  <a:srgbClr val="5D5D59"/>
                </a:solidFill>
              </a:defRPr>
            </a:pPr>
            <a:r>
              <a:rPr sz="2400" b="1">
                <a:solidFill>
                  <a:srgbClr val="285443"/>
                </a:solidFill>
              </a:rPr>
              <a:t>113</a:t>
            </a:r>
          </a:p>
          <a:p>
            <a:pPr algn="ctr">
              <a:buNone/>
              <a:defRPr sz="1575">
                <a:solidFill>
                  <a:srgbClr val="5D5D59"/>
                </a:solidFill>
              </a:defRPr>
            </a:pPr>
            <a:r>
              <a:rPr sz="1575">
                <a:solidFill>
                  <a:srgbClr val="5D5D59"/>
                </a:solidFill>
              </a:rPr>
              <a:t>前 1 年</a:t>
            </a:r>
          </a:p>
          <a:p>
            <a:pPr algn="ctr">
              <a:buNone/>
              <a:defRPr sz="1575">
                <a:solidFill>
                  <a:srgbClr val="5D5D59"/>
                </a:solidFill>
              </a:defRPr>
            </a:pPr>
            <a:r>
              <a:rPr sz="2025" b="1">
                <a:solidFill>
                  <a:srgbClr val="285443"/>
                </a:solidFill>
              </a:rPr>
              <a:t>可申請</a:t>
            </a:r>
          </a:p>
        </p:txBody>
      </p:sp>
      <p:sp>
        <p:nvSpPr>
          <p:cNvPr id="18" name="年度-115">
            <a:extLst>
              <a:ext uri="{FF2B5EF4-FFF2-40B4-BE49-F238E27FC236}">
                <a16:creationId xmlns:a16="http://schemas.microsoft.com/office/drawing/2014/main" id="{A0492A84-1773-4A46-B069-B7F85182BA6A}"/>
              </a:ext>
            </a:extLst>
          </p:cNvPr>
          <p:cNvSpPr>
            <a:spLocks noGrp="1"/>
          </p:cNvSpPr>
          <p:nvPr/>
        </p:nvSpPr>
        <p:spPr>
          <a:xfrm>
            <a:off x="9020175" y="4017800"/>
            <a:ext cx="2695575" cy="1005639"/>
          </a:xfrm>
          <a:prstGeom prst="roundRect">
            <a:avLst>
              <a:gd name="adj" fmla="val 4762"/>
            </a:avLst>
          </a:prstGeom>
          <a:solidFill>
            <a:srgbClr val="DCE9DA"/>
          </a:solidFill>
          <a:ln w="11430">
            <a:solidFill>
              <a:srgbClr val="4F765F"/>
            </a:solidFill>
            <a:prstDash val="solid"/>
          </a:ln>
        </p:spPr>
        <p:txBody>
          <a:bodyPr anchor="ctr"/>
          <a:lstStyle/>
          <a:p>
            <a:pPr algn="ctr">
              <a:buNone/>
              <a:defRPr sz="1575">
                <a:solidFill>
                  <a:srgbClr val="5D5D59"/>
                </a:solidFill>
              </a:defRPr>
            </a:pPr>
            <a:r>
              <a:rPr sz="2400" b="1">
                <a:solidFill>
                  <a:srgbClr val="285443"/>
                </a:solidFill>
              </a:rPr>
              <a:t>114</a:t>
            </a:r>
          </a:p>
          <a:p>
            <a:pPr algn="ctr">
              <a:buNone/>
              <a:defRPr sz="1575">
                <a:solidFill>
                  <a:srgbClr val="5D5D59"/>
                </a:solidFill>
              </a:defRPr>
            </a:pPr>
            <a:r>
              <a:rPr sz="1575">
                <a:solidFill>
                  <a:srgbClr val="5D5D59"/>
                </a:solidFill>
              </a:rPr>
              <a:t>本期</a:t>
            </a:r>
          </a:p>
          <a:p>
            <a:pPr algn="ctr">
              <a:buNone/>
              <a:defRPr sz="1575">
                <a:solidFill>
                  <a:srgbClr val="5D5D59"/>
                </a:solidFill>
              </a:defRPr>
            </a:pPr>
            <a:r>
              <a:rPr sz="2025" b="1">
                <a:solidFill>
                  <a:srgbClr val="285443"/>
                </a:solidFill>
              </a:rPr>
              <a:t>可申請</a:t>
            </a:r>
          </a:p>
        </p:txBody>
      </p:sp>
      <p:sp>
        <p:nvSpPr>
          <p:cNvPr id="19" name="文字版面配置區 18">
            <a:extLst>
              <a:ext uri="{FF2B5EF4-FFF2-40B4-BE49-F238E27FC236}">
                <a16:creationId xmlns:a16="http://schemas.microsoft.com/office/drawing/2014/main" id="{4D3BA8F2-F4CF-427A-A610-785727514F1E}"/>
              </a:ext>
            </a:extLst>
          </p:cNvPr>
          <p:cNvSpPr>
            <a:spLocks noGrp="1"/>
          </p:cNvSpPr>
          <p:nvPr>
            <p:ph type="body" idx="15"/>
          </p:nvPr>
        </p:nvSpPr>
        <p:spPr/>
        <p:txBody>
          <a:bodyPr/>
          <a:lstStyle/>
          <a:p>
            <a:r>
              <a:t>03</a:t>
            </a:r>
          </a:p>
        </p:txBody>
      </p:sp>
    </p:spTree>
    <p:extLst>
      <p:ext uri="{BB962C8B-B14F-4D97-AF65-F5344CB8AC3E}">
        <p14:creationId xmlns:p14="http://schemas.microsoft.com/office/powerpoint/2010/main" val="9890558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C1CB5BEA-B8A2-4271-8AA3-1F68AB62A59F}"/>
              </a:ext>
            </a:extLst>
          </p:cNvPr>
          <p:cNvSpPr>
            <a:spLocks noGrp="1"/>
          </p:cNvSpPr>
          <p:nvPr>
            <p:ph type="sldNum" idx="12"/>
          </p:nvPr>
        </p:nvSpPr>
        <p:spPr>
          <a:xfrm>
            <a:off x="9448800" y="6492875"/>
            <a:ext cx="2743200" cy="365125"/>
          </a:xfrm>
        </p:spPr>
        <p:txBody>
          <a:bodyPr/>
          <a:lstStyle/>
          <a:p>
            <a:fld id="{3491E0C6-B3E9-2F0E-6F4F-4638278C4AE4}" type="slidenum">
              <a:t>49</a:t>
            </a:fld>
            <a:endParaRPr/>
          </a:p>
        </p:txBody>
      </p:sp>
      <p:sp>
        <p:nvSpPr>
          <p:cNvPr id="4" name="標題 3">
            <a:extLst>
              <a:ext uri="{FF2B5EF4-FFF2-40B4-BE49-F238E27FC236}">
                <a16:creationId xmlns:a16="http://schemas.microsoft.com/office/drawing/2014/main" id="{E6665D4B-82A1-477C-9289-14995731D808}"/>
              </a:ext>
            </a:extLst>
          </p:cNvPr>
          <p:cNvSpPr>
            <a:spLocks noGrp="1"/>
          </p:cNvSpPr>
          <p:nvPr>
            <p:ph type="title"/>
          </p:nvPr>
        </p:nvSpPr>
        <p:spPr/>
        <p:txBody>
          <a:bodyPr/>
          <a:lstStyle/>
          <a:p>
            <a:pPr>
              <a:buNone/>
              <a:defRPr sz="3000" b="1">
                <a:solidFill>
                  <a:srgbClr val="FFFFFF"/>
                </a:solidFill>
              </a:defRPr>
            </a:pPr>
            <a:r>
              <a:rPr sz="3000" b="1">
                <a:solidFill>
                  <a:srgbClr val="FFFFFF"/>
                </a:solidFill>
              </a:rPr>
              <a:t>現場提問｜休息時間結束前繳交提問單</a:t>
            </a:r>
          </a:p>
        </p:txBody>
      </p:sp>
      <p:sp>
        <p:nvSpPr>
          <p:cNvPr id="6" name="1｜取得提問單">
            <a:extLst>
              <a:ext uri="{FF2B5EF4-FFF2-40B4-BE49-F238E27FC236}">
                <a16:creationId xmlns:a16="http://schemas.microsoft.com/office/drawing/2014/main" id="{6C4C2B8A-C548-4CAF-A1F2-01960CDC9463}"/>
              </a:ext>
            </a:extLst>
          </p:cNvPr>
          <p:cNvSpPr>
            <a:spLocks noGrp="1"/>
          </p:cNvSpPr>
          <p:nvPr/>
        </p:nvSpPr>
        <p:spPr>
          <a:xfrm>
            <a:off x="476250" y="1162050"/>
            <a:ext cx="3619500" cy="1428750"/>
          </a:xfrm>
          <a:prstGeom prst="roundRect">
            <a:avLst>
              <a:gd name="adj" fmla="val 5333"/>
            </a:avLst>
          </a:prstGeom>
          <a:solidFill>
            <a:srgbClr val="EEF4EC"/>
          </a:solidFill>
          <a:ln w="10478">
            <a:solidFill>
              <a:srgbClr val="789879"/>
            </a:solidFill>
            <a:prstDash val="solid"/>
          </a:ln>
        </p:spPr>
        <p:txBody>
          <a:bodyPr anchor="ctr"/>
          <a:lstStyle/>
          <a:p>
            <a:pPr algn="ctr">
              <a:buNone/>
              <a:defRPr sz="1650">
                <a:solidFill>
                  <a:srgbClr val="4A4A48"/>
                </a:solidFill>
              </a:defRPr>
            </a:pPr>
            <a:r>
              <a:rPr sz="1875" b="1">
                <a:solidFill>
                  <a:srgbClr val="285443"/>
                </a:solidFill>
              </a:rPr>
              <a:t>1｜取得提問單</a:t>
            </a:r>
          </a:p>
          <a:p>
            <a:pPr algn="ctr">
              <a:buNone/>
              <a:defRPr sz="1650">
                <a:solidFill>
                  <a:srgbClr val="4A4A48"/>
                </a:solidFill>
              </a:defRPr>
            </a:pPr>
            <a:r>
              <a:rPr sz="1650">
                <a:solidFill>
                  <a:srgbClr val="4A4A48"/>
                </a:solidFill>
              </a:rPr>
              <a:t>簡報最末頁</a:t>
            </a:r>
          </a:p>
        </p:txBody>
      </p:sp>
      <p:sp>
        <p:nvSpPr>
          <p:cNvPr id="7" name="2｜完整填寫">
            <a:extLst>
              <a:ext uri="{FF2B5EF4-FFF2-40B4-BE49-F238E27FC236}">
                <a16:creationId xmlns:a16="http://schemas.microsoft.com/office/drawing/2014/main" id="{49EBD8FE-35DE-4FAD-9ED0-AFEF82D99E5D}"/>
              </a:ext>
            </a:extLst>
          </p:cNvPr>
          <p:cNvSpPr>
            <a:spLocks noGrp="1"/>
          </p:cNvSpPr>
          <p:nvPr/>
        </p:nvSpPr>
        <p:spPr>
          <a:xfrm>
            <a:off x="4286250" y="1162050"/>
            <a:ext cx="3619500" cy="1428750"/>
          </a:xfrm>
          <a:prstGeom prst="roundRect">
            <a:avLst>
              <a:gd name="adj" fmla="val 5333"/>
            </a:avLst>
          </a:prstGeom>
          <a:solidFill>
            <a:srgbClr val="F7EEDB"/>
          </a:solidFill>
          <a:ln w="10478">
            <a:solidFill>
              <a:srgbClr val="CDAA56"/>
            </a:solidFill>
            <a:prstDash val="solid"/>
          </a:ln>
        </p:spPr>
        <p:txBody>
          <a:bodyPr anchor="ctr"/>
          <a:lstStyle/>
          <a:p>
            <a:pPr algn="ctr">
              <a:buNone/>
              <a:defRPr sz="1650">
                <a:solidFill>
                  <a:srgbClr val="4A4A48"/>
                </a:solidFill>
              </a:defRPr>
            </a:pPr>
            <a:r>
              <a:rPr sz="1875" b="1">
                <a:solidFill>
                  <a:srgbClr val="8B6728"/>
                </a:solidFill>
              </a:rPr>
              <a:t>2｜完整填寫</a:t>
            </a:r>
          </a:p>
          <a:p>
            <a:pPr algn="ctr">
              <a:buNone/>
              <a:defRPr sz="1650">
                <a:solidFill>
                  <a:srgbClr val="4A4A48"/>
                </a:solidFill>
              </a:defRPr>
            </a:pPr>
            <a:r>
              <a:rPr sz="1650">
                <a:solidFill>
                  <a:srgbClr val="4A4A48"/>
                </a:solidFill>
              </a:rPr>
              <a:t>學校與聯絡資訊</a:t>
            </a:r>
          </a:p>
          <a:p>
            <a:pPr algn="ctr">
              <a:buNone/>
              <a:defRPr sz="1650">
                <a:solidFill>
                  <a:srgbClr val="4A4A48"/>
                </a:solidFill>
              </a:defRPr>
            </a:pPr>
            <a:r>
              <a:rPr sz="1650">
                <a:solidFill>
                  <a:srgbClr val="4A4A48"/>
                </a:solidFill>
              </a:rPr>
              <a:t>＋問題內容</a:t>
            </a:r>
          </a:p>
        </p:txBody>
      </p:sp>
      <p:sp>
        <p:nvSpPr>
          <p:cNvPr id="8" name="3｜休息結束前">
            <a:extLst>
              <a:ext uri="{FF2B5EF4-FFF2-40B4-BE49-F238E27FC236}">
                <a16:creationId xmlns:a16="http://schemas.microsoft.com/office/drawing/2014/main" id="{D9FD3CA9-8A8C-455D-A266-0476D87BBF10}"/>
              </a:ext>
            </a:extLst>
          </p:cNvPr>
          <p:cNvSpPr>
            <a:spLocks noGrp="1"/>
          </p:cNvSpPr>
          <p:nvPr/>
        </p:nvSpPr>
        <p:spPr>
          <a:xfrm>
            <a:off x="8096250" y="1162050"/>
            <a:ext cx="3619500" cy="1428750"/>
          </a:xfrm>
          <a:prstGeom prst="roundRect">
            <a:avLst>
              <a:gd name="adj" fmla="val 5333"/>
            </a:avLst>
          </a:prstGeom>
          <a:solidFill>
            <a:srgbClr val="F7E9E4"/>
          </a:solidFill>
          <a:ln w="10478">
            <a:solidFill>
              <a:srgbClr val="C47D68"/>
            </a:solidFill>
            <a:prstDash val="solid"/>
          </a:ln>
        </p:spPr>
        <p:txBody>
          <a:bodyPr anchor="ctr"/>
          <a:lstStyle/>
          <a:p>
            <a:pPr algn="ctr">
              <a:buNone/>
              <a:defRPr sz="1650">
                <a:solidFill>
                  <a:srgbClr val="4A4A48"/>
                </a:solidFill>
              </a:defRPr>
            </a:pPr>
            <a:r>
              <a:rPr sz="1875" b="1">
                <a:solidFill>
                  <a:srgbClr val="A23E2A"/>
                </a:solidFill>
              </a:rPr>
              <a:t>3｜休息結束前</a:t>
            </a:r>
          </a:p>
          <a:p>
            <a:pPr algn="ctr">
              <a:buNone/>
              <a:defRPr sz="1650">
                <a:solidFill>
                  <a:srgbClr val="4A4A48"/>
                </a:solidFill>
              </a:defRPr>
            </a:pPr>
            <a:r>
              <a:rPr sz="1650">
                <a:solidFill>
                  <a:srgbClr val="4A4A48"/>
                </a:solidFill>
              </a:rPr>
              <a:t>交至簽到處回收處</a:t>
            </a:r>
          </a:p>
          <a:p>
            <a:pPr algn="ctr">
              <a:buNone/>
              <a:defRPr sz="1650">
                <a:solidFill>
                  <a:srgbClr val="4A4A48"/>
                </a:solidFill>
              </a:defRPr>
            </a:pPr>
            <a:r>
              <a:rPr sz="1650">
                <a:solidFill>
                  <a:srgbClr val="4A4A48"/>
                </a:solidFill>
              </a:rPr>
              <a:t>或現場工作人員</a:t>
            </a:r>
          </a:p>
        </p:txBody>
      </p:sp>
      <p:sp>
        <p:nvSpPr>
          <p:cNvPr id="9" name="提問品質標題">
            <a:extLst>
              <a:ext uri="{FF2B5EF4-FFF2-40B4-BE49-F238E27FC236}">
                <a16:creationId xmlns:a16="http://schemas.microsoft.com/office/drawing/2014/main" id="{87F70028-B4B2-42CB-82E3-D9E61120B543}"/>
              </a:ext>
            </a:extLst>
          </p:cNvPr>
          <p:cNvSpPr>
            <a:spLocks noGrp="1"/>
          </p:cNvSpPr>
          <p:nvPr/>
        </p:nvSpPr>
        <p:spPr>
          <a:xfrm>
            <a:off x="476250" y="2895600"/>
            <a:ext cx="11239500" cy="400050"/>
          </a:xfrm>
          <a:prstGeom prst="rect">
            <a:avLst/>
          </a:prstGeom>
          <a:noFill/>
          <a:ln w="0">
            <a:noFill/>
            <a:prstDash val="solid"/>
          </a:ln>
        </p:spPr>
        <p:txBody>
          <a:bodyPr anchor="ctr"/>
          <a:lstStyle/>
          <a:p>
            <a:pPr>
              <a:buNone/>
              <a:defRPr sz="2100" b="1">
                <a:solidFill>
                  <a:srgbClr val="3F3F3C"/>
                </a:solidFill>
              </a:defRPr>
            </a:pPr>
            <a:r>
              <a:rPr sz="2100" b="1">
                <a:solidFill>
                  <a:srgbClr val="3F3F3C"/>
                </a:solidFill>
              </a:rPr>
              <a:t>問題寫得越具體，越容易獲得精準答覆</a:t>
            </a:r>
          </a:p>
        </p:txBody>
      </p:sp>
      <p:sp>
        <p:nvSpPr>
          <p:cNvPr id="10" name="提問內容重點">
            <a:extLst>
              <a:ext uri="{FF2B5EF4-FFF2-40B4-BE49-F238E27FC236}">
                <a16:creationId xmlns:a16="http://schemas.microsoft.com/office/drawing/2014/main" id="{BDF18B84-5695-4F1A-8566-24B870CB47B7}"/>
              </a:ext>
            </a:extLst>
          </p:cNvPr>
          <p:cNvSpPr>
            <a:spLocks noGrp="1"/>
          </p:cNvSpPr>
          <p:nvPr/>
        </p:nvSpPr>
        <p:spPr>
          <a:xfrm>
            <a:off x="476250" y="3486150"/>
            <a:ext cx="4000500" cy="1924050"/>
          </a:xfrm>
          <a:prstGeom prst="roundRect">
            <a:avLst>
              <a:gd name="adj" fmla="val 3960"/>
            </a:avLst>
          </a:prstGeom>
          <a:solidFill>
            <a:srgbClr val="F3F0EA"/>
          </a:solidFill>
          <a:ln w="9525">
            <a:solidFill>
              <a:srgbClr val="B9B4AA"/>
            </a:solidFill>
            <a:prstDash val="solid"/>
          </a:ln>
        </p:spPr>
        <p:txBody>
          <a:bodyPr anchor="ctr"/>
          <a:lstStyle/>
          <a:p>
            <a:pPr algn="ctr">
              <a:buNone/>
              <a:defRPr sz="1725">
                <a:solidFill>
                  <a:srgbClr val="4A4A48"/>
                </a:solidFill>
              </a:defRPr>
            </a:pPr>
            <a:r>
              <a:rPr sz="1725" b="1">
                <a:solidFill>
                  <a:srgbClr val="285443"/>
                </a:solidFill>
              </a:rPr>
              <a:t>請先寫清楚</a:t>
            </a:r>
          </a:p>
          <a:p>
            <a:pPr algn="ctr">
              <a:buNone/>
              <a:defRPr sz="1725">
                <a:solidFill>
                  <a:srgbClr val="4A4A48"/>
                </a:solidFill>
              </a:defRPr>
            </a:pPr>
            <a:r>
              <a:rPr sz="2025" b="1">
                <a:solidFill>
                  <a:srgbClr val="4A4A48"/>
                </a:solidFill>
              </a:rPr>
              <a:t>「發生什麼問題」</a:t>
            </a:r>
          </a:p>
          <a:p>
            <a:pPr algn="ctr">
              <a:buNone/>
              <a:defRPr sz="1725">
                <a:solidFill>
                  <a:srgbClr val="4A4A48"/>
                </a:solidFill>
              </a:defRPr>
            </a:pPr>
            <a:r>
              <a:rPr sz="1725">
                <a:solidFill>
                  <a:srgbClr val="4A4A48"/>
                </a:solidFill>
              </a:rPr>
              <a:t>再說明</a:t>
            </a:r>
          </a:p>
          <a:p>
            <a:pPr algn="ctr">
              <a:buNone/>
              <a:defRPr sz="1725">
                <a:solidFill>
                  <a:srgbClr val="4A4A48"/>
                </a:solidFill>
              </a:defRPr>
            </a:pPr>
            <a:r>
              <a:rPr sz="2025" b="1">
                <a:solidFill>
                  <a:srgbClr val="4A4A48"/>
                </a:solidFill>
              </a:rPr>
              <a:t>「希望確認什麼」</a:t>
            </a:r>
          </a:p>
        </p:txBody>
      </p:sp>
      <p:sp>
        <p:nvSpPr>
          <p:cNvPr id="11" name="問題描述建議">
            <a:extLst>
              <a:ext uri="{FF2B5EF4-FFF2-40B4-BE49-F238E27FC236}">
                <a16:creationId xmlns:a16="http://schemas.microsoft.com/office/drawing/2014/main" id="{31477772-E9D7-4B25-B7DD-271A47998A5C}"/>
              </a:ext>
            </a:extLst>
          </p:cNvPr>
          <p:cNvSpPr>
            <a:spLocks noGrp="1"/>
          </p:cNvSpPr>
          <p:nvPr/>
        </p:nvSpPr>
        <p:spPr>
          <a:xfrm>
            <a:off x="4762500" y="3486150"/>
            <a:ext cx="6953250" cy="1924050"/>
          </a:xfrm>
          <a:prstGeom prst="roundRect">
            <a:avLst>
              <a:gd name="adj" fmla="val 3960"/>
            </a:avLst>
          </a:prstGeom>
          <a:solidFill>
            <a:srgbClr val="FFFFFF"/>
          </a:solidFill>
          <a:ln w="9525">
            <a:solidFill>
              <a:srgbClr val="B9B4AA"/>
            </a:solidFill>
            <a:prstDash val="solid"/>
          </a:ln>
        </p:spPr>
        <p:txBody>
          <a:bodyPr anchor="ctr"/>
          <a:lstStyle/>
          <a:p>
            <a:pPr>
              <a:buNone/>
              <a:defRPr sz="1575">
                <a:solidFill>
                  <a:srgbClr val="4A4A48"/>
                </a:solidFill>
              </a:defRPr>
            </a:pPr>
            <a:r>
              <a:rPr sz="1875" b="1">
                <a:solidFill>
                  <a:srgbClr val="8B6728"/>
                </a:solidFill>
              </a:rPr>
              <a:t>問題描述建議包含</a:t>
            </a:r>
          </a:p>
          <a:p>
            <a:endParaRPr sz="1875" b="1">
              <a:solidFill>
                <a:srgbClr val="8B6728"/>
              </a:solidFill>
            </a:endParaRPr>
          </a:p>
          <a:p>
            <a:pPr>
              <a:buNone/>
              <a:defRPr sz="1575">
                <a:solidFill>
                  <a:srgbClr val="4A4A48"/>
                </a:solidFill>
              </a:defRPr>
            </a:pPr>
            <a:r>
              <a:rPr sz="1575" b="1">
                <a:solidFill>
                  <a:srgbClr val="285443"/>
                </a:solidFill>
              </a:rPr>
              <a:t>1｜</a:t>
            </a:r>
            <a:r>
              <a:rPr sz="1575">
                <a:solidFill>
                  <a:srgbClr val="4A4A48"/>
                </a:solidFill>
              </a:rPr>
              <a:t>涉及的表冊或欄位</a:t>
            </a:r>
          </a:p>
          <a:p>
            <a:pPr>
              <a:buNone/>
              <a:defRPr sz="1575">
                <a:solidFill>
                  <a:srgbClr val="4A4A48"/>
                </a:solidFill>
              </a:defRPr>
            </a:pPr>
            <a:r>
              <a:rPr sz="1575" b="1">
                <a:solidFill>
                  <a:srgbClr val="285443"/>
                </a:solidFill>
              </a:rPr>
              <a:t>2｜</a:t>
            </a:r>
            <a:r>
              <a:rPr sz="1575">
                <a:solidFill>
                  <a:srgbClr val="4A4A48"/>
                </a:solidFill>
              </a:rPr>
              <a:t>目前遇到的實際情況</a:t>
            </a:r>
          </a:p>
          <a:p>
            <a:pPr>
              <a:buNone/>
              <a:defRPr sz="1575">
                <a:solidFill>
                  <a:srgbClr val="4A4A48"/>
                </a:solidFill>
              </a:defRPr>
            </a:pPr>
            <a:r>
              <a:rPr sz="1575" b="1">
                <a:solidFill>
                  <a:srgbClr val="285443"/>
                </a:solidFill>
              </a:rPr>
              <a:t>3｜</a:t>
            </a:r>
            <a:r>
              <a:rPr sz="1575">
                <a:solidFill>
                  <a:srgbClr val="4A4A48"/>
                </a:solidFill>
              </a:rPr>
              <a:t>希望講師協助確認的事項</a:t>
            </a:r>
          </a:p>
        </p:txBody>
      </p:sp>
      <p:sp>
        <p:nvSpPr>
          <p:cNvPr id="12" name="綜合交流回覆方式">
            <a:extLst>
              <a:ext uri="{FF2B5EF4-FFF2-40B4-BE49-F238E27FC236}">
                <a16:creationId xmlns:a16="http://schemas.microsoft.com/office/drawing/2014/main" id="{26A9C9D8-76E2-44EB-9133-13D28D882F90}"/>
              </a:ext>
            </a:extLst>
          </p:cNvPr>
          <p:cNvSpPr>
            <a:spLocks noGrp="1"/>
          </p:cNvSpPr>
          <p:nvPr/>
        </p:nvSpPr>
        <p:spPr>
          <a:xfrm>
            <a:off x="476250" y="5715000"/>
            <a:ext cx="11239500" cy="609600"/>
          </a:xfrm>
          <a:prstGeom prst="roundRect">
            <a:avLst>
              <a:gd name="adj" fmla="val 12500"/>
            </a:avLst>
          </a:prstGeom>
          <a:solidFill>
            <a:srgbClr val="EEF4EC"/>
          </a:solidFill>
          <a:ln w="10478">
            <a:solidFill>
              <a:srgbClr val="789879"/>
            </a:solidFill>
            <a:prstDash val="solid"/>
          </a:ln>
        </p:spPr>
        <p:txBody>
          <a:bodyPr anchor="ctr"/>
          <a:lstStyle/>
          <a:p>
            <a:pPr algn="ctr">
              <a:buNone/>
              <a:defRPr sz="1575">
                <a:solidFill>
                  <a:srgbClr val="4A4A48"/>
                </a:solidFill>
              </a:defRPr>
            </a:pPr>
            <a:r>
              <a:rPr sz="1575" b="1">
                <a:solidFill>
                  <a:srgbClr val="285443"/>
                </a:solidFill>
              </a:rPr>
              <a:t>回覆方式｜</a:t>
            </a:r>
            <a:r>
              <a:rPr sz="1575">
                <a:solidFill>
                  <a:srgbClr val="4A4A48"/>
                </a:solidFill>
              </a:rPr>
              <a:t>講師與團隊將於「意見交流區段」集中回覆，並就現場問題即時說明。</a:t>
            </a:r>
          </a:p>
        </p:txBody>
      </p:sp>
      <p:sp>
        <p:nvSpPr>
          <p:cNvPr id="13" name="文字版面配置區 12">
            <a:extLst>
              <a:ext uri="{FF2B5EF4-FFF2-40B4-BE49-F238E27FC236}">
                <a16:creationId xmlns:a16="http://schemas.microsoft.com/office/drawing/2014/main" id="{093AFE9B-1C05-4B97-8AD9-53F09EEE4858}"/>
              </a:ext>
            </a:extLst>
          </p:cNvPr>
          <p:cNvSpPr>
            <a:spLocks noGrp="1"/>
          </p:cNvSpPr>
          <p:nvPr>
            <p:ph type="body" idx="15"/>
          </p:nvPr>
        </p:nvSpPr>
        <p:spPr/>
        <p:txBody>
          <a:bodyPr/>
          <a:lstStyle/>
          <a:p>
            <a:r>
              <a:t>04</a:t>
            </a:r>
          </a:p>
        </p:txBody>
      </p:sp>
    </p:spTree>
    <p:extLst>
      <p:ext uri="{BB962C8B-B14F-4D97-AF65-F5344CB8AC3E}">
        <p14:creationId xmlns:p14="http://schemas.microsoft.com/office/powerpoint/2010/main" val="2999192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投影片編號版面配置區 22">
            <a:extLst>
              <a:ext uri="{FF2B5EF4-FFF2-40B4-BE49-F238E27FC236}">
                <a16:creationId xmlns:a16="http://schemas.microsoft.com/office/drawing/2014/main" id="{CB515819-0ACD-4361-A973-5E8BF9AE279D}"/>
              </a:ext>
            </a:extLst>
          </p:cNvPr>
          <p:cNvSpPr>
            <a:spLocks noGrp="1"/>
          </p:cNvSpPr>
          <p:nvPr>
            <p:ph type="sldNum" idx="12"/>
          </p:nvPr>
        </p:nvSpPr>
        <p:spPr/>
        <p:txBody>
          <a:bodyPr/>
          <a:lstStyle/>
          <a:p>
            <a:fld id="{EE5B3003-2C54-13C6-9832-7637201064DE}" type="slidenum">
              <a:t>5</a:t>
            </a:fld>
            <a:endParaRPr/>
          </a:p>
        </p:txBody>
      </p:sp>
      <p:sp>
        <p:nvSpPr>
          <p:cNvPr id="3" name="文字方塊 2">
            <a:extLst>
              <a:ext uri="{FF2B5EF4-FFF2-40B4-BE49-F238E27FC236}">
                <a16:creationId xmlns:a16="http://schemas.microsoft.com/office/drawing/2014/main" id="{F6B73B35-39A2-41C4-94CD-211CACE498D5}"/>
              </a:ext>
            </a:extLst>
          </p:cNvPr>
          <p:cNvSpPr>
            <a:spLocks noGrp="1"/>
          </p:cNvSpPr>
          <p:nvPr/>
        </p:nvSpPr>
        <p:spPr>
          <a:xfrm>
            <a:off x="4237181" y="290946"/>
            <a:ext cx="6319982" cy="6061724"/>
          </a:xfrm>
          <a:prstGeom prst="rect">
            <a:avLst/>
          </a:prstGeom>
          <a:noFill/>
        </p:spPr>
        <p:txBody>
          <a:bodyPr wrap="square">
            <a:spAutoFit/>
          </a:bodyPr>
          <a:lstStyle/>
          <a:p>
            <a:pPr marL="742950" indent="-742950">
              <a:lnSpc>
                <a:spcPct val="150000"/>
              </a:lnSpc>
              <a:buFont typeface="+mj-lt"/>
              <a:buAutoNum type="arabicParenR"/>
            </a:pPr>
            <a:r>
              <a:rPr sz="4400" b="1">
                <a:solidFill>
                  <a:srgbClr val="444444"/>
                </a:solidFill>
              </a:rPr>
              <a:t>本期填報表冊</a:t>
            </a:r>
          </a:p>
          <a:p>
            <a:pPr marL="742950" indent="-742950">
              <a:lnSpc>
                <a:spcPct val="150000"/>
              </a:lnSpc>
              <a:buFont typeface="+mj-lt"/>
              <a:buAutoNum type="arabicParenR"/>
            </a:pPr>
            <a:r>
              <a:rPr sz="4400" b="1">
                <a:solidFill>
                  <a:srgbClr val="E7E6E6"/>
                </a:solidFill>
              </a:rPr>
              <a:t>表冊異動</a:t>
            </a:r>
          </a:p>
          <a:p>
            <a:pPr marL="742950" indent="-742950">
              <a:lnSpc>
                <a:spcPct val="150000"/>
              </a:lnSpc>
              <a:buFont typeface="+mj-lt"/>
              <a:buAutoNum type="arabicParenR"/>
            </a:pPr>
            <a:r>
              <a:rPr sz="4400" b="1">
                <a:solidFill>
                  <a:srgbClr val="E7E6E6"/>
                </a:solidFill>
              </a:rPr>
              <a:t>下期表冊異動預告</a:t>
            </a:r>
          </a:p>
          <a:p>
            <a:pPr marL="742950" indent="-742950">
              <a:lnSpc>
                <a:spcPct val="150000"/>
              </a:lnSpc>
              <a:buFont typeface="+mj-lt"/>
              <a:buAutoNum type="arabicParenR"/>
            </a:pPr>
            <a:r>
              <a:rPr sz="4400" b="1">
                <a:solidFill>
                  <a:srgbClr val="E7E6E6"/>
                </a:solidFill>
              </a:rPr>
              <a:t>作業期程</a:t>
            </a:r>
          </a:p>
          <a:p>
            <a:pPr marL="742950" indent="-742950">
              <a:lnSpc>
                <a:spcPct val="150000"/>
              </a:lnSpc>
              <a:buFont typeface="+mj-lt"/>
              <a:buAutoNum type="arabicParenR"/>
            </a:pPr>
            <a:r>
              <a:rPr sz="4400" b="1">
                <a:solidFill>
                  <a:srgbClr val="E7E6E6"/>
                </a:solidFill>
              </a:rPr>
              <a:t>重要事項宣導</a:t>
            </a:r>
          </a:p>
          <a:p>
            <a:pPr marL="742950" indent="-742950">
              <a:lnSpc>
                <a:spcPct val="150000"/>
              </a:lnSpc>
              <a:buFont typeface="+mj-lt"/>
              <a:buAutoNum type="arabicParenR"/>
            </a:pPr>
            <a:r>
              <a:rPr sz="4400" b="1">
                <a:solidFill>
                  <a:srgbClr val="E7E6E6"/>
                </a:solidFill>
              </a:rPr>
              <a:t>會後支援資訊</a:t>
            </a:r>
          </a:p>
        </p:txBody>
      </p:sp>
    </p:spTree>
    <p:extLst>
      <p:ext uri="{BB962C8B-B14F-4D97-AF65-F5344CB8AC3E}">
        <p14:creationId xmlns:p14="http://schemas.microsoft.com/office/powerpoint/2010/main" val="17372746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投影片編號版面配置區 22">
            <a:extLst>
              <a:ext uri="{FF2B5EF4-FFF2-40B4-BE49-F238E27FC236}">
                <a16:creationId xmlns:a16="http://schemas.microsoft.com/office/drawing/2014/main" id="{6247EEE6-BC94-423D-B02A-D6C2BEA6A806}"/>
              </a:ext>
            </a:extLst>
          </p:cNvPr>
          <p:cNvSpPr>
            <a:spLocks noGrp="1"/>
          </p:cNvSpPr>
          <p:nvPr>
            <p:ph type="sldNum" idx="12"/>
          </p:nvPr>
        </p:nvSpPr>
        <p:spPr/>
        <p:txBody>
          <a:bodyPr/>
          <a:lstStyle/>
          <a:p>
            <a:fld id="{6043A58D-60CA-DFB2-80EC-B65AE4CB9481}" type="slidenum">
              <a:t>50</a:t>
            </a:fld>
            <a:endParaRPr/>
          </a:p>
        </p:txBody>
      </p:sp>
      <p:sp>
        <p:nvSpPr>
          <p:cNvPr id="3" name="文字方塊 2">
            <a:extLst>
              <a:ext uri="{FF2B5EF4-FFF2-40B4-BE49-F238E27FC236}">
                <a16:creationId xmlns:a16="http://schemas.microsoft.com/office/drawing/2014/main" id="{F6B73B35-39A2-41C4-94CD-211CACE498D5}"/>
              </a:ext>
            </a:extLst>
          </p:cNvPr>
          <p:cNvSpPr>
            <a:spLocks noGrp="1"/>
          </p:cNvSpPr>
          <p:nvPr/>
        </p:nvSpPr>
        <p:spPr>
          <a:xfrm>
            <a:off x="4237181" y="290946"/>
            <a:ext cx="6319982" cy="6061724"/>
          </a:xfrm>
          <a:prstGeom prst="rect">
            <a:avLst/>
          </a:prstGeom>
          <a:noFill/>
        </p:spPr>
        <p:txBody>
          <a:bodyPr wrap="square">
            <a:spAutoFit/>
          </a:bodyPr>
          <a:lstStyle/>
          <a:p>
            <a:pPr marL="742950" indent="-742950">
              <a:lnSpc>
                <a:spcPct val="150000"/>
              </a:lnSpc>
              <a:buFont typeface="+mj-lt"/>
              <a:buAutoNum type="arabicParenR"/>
            </a:pPr>
            <a:r>
              <a:rPr sz="4400" b="1">
                <a:solidFill>
                  <a:srgbClr val="E7E6E6"/>
                </a:solidFill>
              </a:rPr>
              <a:t>本期填報表冊</a:t>
            </a:r>
          </a:p>
          <a:p>
            <a:pPr marL="742950" indent="-742950">
              <a:lnSpc>
                <a:spcPct val="150000"/>
              </a:lnSpc>
              <a:buFont typeface="+mj-lt"/>
              <a:buAutoNum type="arabicParenR"/>
            </a:pPr>
            <a:r>
              <a:rPr sz="4400" b="1">
                <a:solidFill>
                  <a:srgbClr val="E7E6E6"/>
                </a:solidFill>
              </a:rPr>
              <a:t>表冊異動</a:t>
            </a:r>
          </a:p>
          <a:p>
            <a:pPr marL="742950" indent="-742950">
              <a:lnSpc>
                <a:spcPct val="150000"/>
              </a:lnSpc>
              <a:buFont typeface="+mj-lt"/>
              <a:buAutoNum type="arabicParenR"/>
            </a:pPr>
            <a:r>
              <a:rPr sz="4400" b="1">
                <a:solidFill>
                  <a:srgbClr val="E7E6E6"/>
                </a:solidFill>
              </a:rPr>
              <a:t>下期表冊異動預告</a:t>
            </a:r>
          </a:p>
          <a:p>
            <a:pPr marL="742950" indent="-742950">
              <a:lnSpc>
                <a:spcPct val="150000"/>
              </a:lnSpc>
              <a:buFont typeface="+mj-lt"/>
              <a:buAutoNum type="arabicParenR"/>
            </a:pPr>
            <a:r>
              <a:rPr sz="4400" b="1">
                <a:solidFill>
                  <a:srgbClr val="E7E6E6"/>
                </a:solidFill>
              </a:rPr>
              <a:t>作業期程</a:t>
            </a:r>
          </a:p>
          <a:p>
            <a:pPr marL="742950" indent="-742950">
              <a:lnSpc>
                <a:spcPct val="150000"/>
              </a:lnSpc>
              <a:buFont typeface="+mj-lt"/>
              <a:buAutoNum type="arabicParenR"/>
            </a:pPr>
            <a:r>
              <a:rPr sz="4400" b="1">
                <a:solidFill>
                  <a:srgbClr val="E7E6E6"/>
                </a:solidFill>
              </a:rPr>
              <a:t>重要事項宣導</a:t>
            </a:r>
          </a:p>
          <a:p>
            <a:pPr marL="742950" indent="-742950">
              <a:lnSpc>
                <a:spcPct val="150000"/>
              </a:lnSpc>
              <a:buFont typeface="+mj-lt"/>
              <a:buAutoNum type="arabicParenR"/>
            </a:pPr>
            <a:r>
              <a:rPr sz="4400" b="1">
                <a:solidFill>
                  <a:srgbClr val="444444"/>
                </a:solidFill>
              </a:rPr>
              <a:t>會後支援資訊</a:t>
            </a:r>
          </a:p>
        </p:txBody>
      </p:sp>
    </p:spTree>
    <p:extLst>
      <p:ext uri="{BB962C8B-B14F-4D97-AF65-F5344CB8AC3E}">
        <p14:creationId xmlns:p14="http://schemas.microsoft.com/office/powerpoint/2010/main" val="30951760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59C6821-C97E-4879-9F93-627876957E55}"/>
              </a:ext>
            </a:extLst>
          </p:cNvPr>
          <p:cNvSpPr>
            <a:spLocks noGrp="1"/>
          </p:cNvSpPr>
          <p:nvPr>
            <p:ph type="sldNum" idx="12"/>
          </p:nvPr>
        </p:nvSpPr>
        <p:spPr/>
        <p:txBody>
          <a:bodyPr/>
          <a:lstStyle/>
          <a:p>
            <a:fld id="{E633A456-5465-3671-5B0B-A8DFBB753E5A}" type="slidenum">
              <a:t>51</a:t>
            </a:fld>
            <a:endParaRPr/>
          </a:p>
        </p:txBody>
      </p:sp>
      <p:sp>
        <p:nvSpPr>
          <p:cNvPr id="4" name="標題 3">
            <a:extLst>
              <a:ext uri="{FF2B5EF4-FFF2-40B4-BE49-F238E27FC236}">
                <a16:creationId xmlns:a16="http://schemas.microsoft.com/office/drawing/2014/main" id="{A3610E6B-A63F-48D4-A7E1-E958BEB62FB8}"/>
              </a:ext>
            </a:extLst>
          </p:cNvPr>
          <p:cNvSpPr>
            <a:spLocks noGrp="1"/>
          </p:cNvSpPr>
          <p:nvPr>
            <p:ph type="title"/>
          </p:nvPr>
        </p:nvSpPr>
        <p:spPr/>
        <p:txBody>
          <a:bodyPr/>
          <a:lstStyle/>
          <a:p>
            <a:pPr>
              <a:buNone/>
              <a:defRPr sz="3000" b="1">
                <a:solidFill>
                  <a:srgbClr val="FFFFFF"/>
                </a:solidFill>
              </a:defRPr>
            </a:pPr>
            <a:r>
              <a:rPr sz="3000" b="1">
                <a:solidFill>
                  <a:srgbClr val="FFFFFF"/>
                </a:solidFill>
              </a:rPr>
              <a:t>聯絡窗口｜表冊定義與系統操作分流</a:t>
            </a:r>
          </a:p>
        </p:txBody>
      </p:sp>
      <p:sp>
        <p:nvSpPr>
          <p:cNvPr id="6" name="問題分流提醒">
            <a:extLst>
              <a:ext uri="{FF2B5EF4-FFF2-40B4-BE49-F238E27FC236}">
                <a16:creationId xmlns:a16="http://schemas.microsoft.com/office/drawing/2014/main" id="{F04A2B46-A3CA-433B-BCDA-1E9D02D14357}"/>
              </a:ext>
            </a:extLst>
          </p:cNvPr>
          <p:cNvSpPr>
            <a:spLocks noGrp="1"/>
          </p:cNvSpPr>
          <p:nvPr/>
        </p:nvSpPr>
        <p:spPr>
          <a:xfrm>
            <a:off x="476250" y="1123950"/>
            <a:ext cx="11239500" cy="762000"/>
          </a:xfrm>
          <a:prstGeom prst="roundRect">
            <a:avLst>
              <a:gd name="adj" fmla="val 10000"/>
            </a:avLst>
          </a:prstGeom>
          <a:solidFill>
            <a:srgbClr val="EEF4EC"/>
          </a:solidFill>
          <a:ln w="10478">
            <a:solidFill>
              <a:srgbClr val="789879"/>
            </a:solidFill>
            <a:prstDash val="solid"/>
          </a:ln>
        </p:spPr>
        <p:txBody>
          <a:bodyPr anchor="ctr"/>
          <a:lstStyle/>
          <a:p>
            <a:pPr algn="ctr">
              <a:buNone/>
              <a:defRPr sz="1875" b="1">
                <a:solidFill>
                  <a:srgbClr val="285443"/>
                </a:solidFill>
              </a:defRPr>
            </a:pPr>
            <a:r>
              <a:rPr sz="1875" b="1">
                <a:solidFill>
                  <a:srgbClr val="285443"/>
                </a:solidFill>
              </a:rPr>
              <a:t>先確認問題類別，再使用對應電話或信箱，可減少轉接與等待時間。</a:t>
            </a:r>
          </a:p>
        </p:txBody>
      </p:sp>
      <p:sp>
        <p:nvSpPr>
          <p:cNvPr id="7" name="表冊定義聯絡窗口">
            <a:extLst>
              <a:ext uri="{FF2B5EF4-FFF2-40B4-BE49-F238E27FC236}">
                <a16:creationId xmlns:a16="http://schemas.microsoft.com/office/drawing/2014/main" id="{AF789D74-4358-417A-8477-2D3FBD6C48EE}"/>
              </a:ext>
            </a:extLst>
          </p:cNvPr>
          <p:cNvSpPr>
            <a:spLocks noGrp="1"/>
          </p:cNvSpPr>
          <p:nvPr/>
        </p:nvSpPr>
        <p:spPr>
          <a:xfrm>
            <a:off x="476250" y="2171700"/>
            <a:ext cx="5524500" cy="3333750"/>
          </a:xfrm>
          <a:prstGeom prst="roundRect">
            <a:avLst>
              <a:gd name="adj" fmla="val 2286"/>
            </a:avLst>
          </a:prstGeom>
          <a:solidFill>
            <a:srgbClr val="F7EEDB"/>
          </a:solidFill>
          <a:ln w="10478">
            <a:solidFill>
              <a:srgbClr val="CDAA56"/>
            </a:solidFill>
            <a:prstDash val="solid"/>
          </a:ln>
        </p:spPr>
        <p:txBody>
          <a:bodyPr/>
          <a:lstStyle/>
          <a:p>
            <a:endParaRPr/>
          </a:p>
        </p:txBody>
      </p:sp>
      <p:sp>
        <p:nvSpPr>
          <p:cNvPr id="8" name="表冊定義標題">
            <a:extLst>
              <a:ext uri="{FF2B5EF4-FFF2-40B4-BE49-F238E27FC236}">
                <a16:creationId xmlns:a16="http://schemas.microsoft.com/office/drawing/2014/main" id="{38B83C69-D668-4F31-AB1E-1B813A46E45C}"/>
              </a:ext>
            </a:extLst>
          </p:cNvPr>
          <p:cNvSpPr>
            <a:spLocks noGrp="1"/>
          </p:cNvSpPr>
          <p:nvPr/>
        </p:nvSpPr>
        <p:spPr>
          <a:xfrm>
            <a:off x="762000" y="2419350"/>
            <a:ext cx="4953000" cy="457200"/>
          </a:xfrm>
          <a:prstGeom prst="rect">
            <a:avLst/>
          </a:prstGeom>
          <a:noFill/>
          <a:ln w="0">
            <a:noFill/>
            <a:prstDash val="solid"/>
          </a:ln>
        </p:spPr>
        <p:txBody>
          <a:bodyPr anchor="ctr"/>
          <a:lstStyle/>
          <a:p>
            <a:pPr algn="ctr">
              <a:buNone/>
              <a:defRPr sz="2325" b="1">
                <a:solidFill>
                  <a:srgbClr val="8B6728"/>
                </a:solidFill>
              </a:defRPr>
            </a:pPr>
            <a:r>
              <a:rPr sz="2325" b="1">
                <a:solidFill>
                  <a:srgbClr val="8B6728"/>
                </a:solidFill>
              </a:rPr>
              <a:t>表冊定義</a:t>
            </a:r>
          </a:p>
        </p:txBody>
      </p:sp>
      <p:sp>
        <p:nvSpPr>
          <p:cNvPr id="9" name="表冊定義適用問題">
            <a:extLst>
              <a:ext uri="{FF2B5EF4-FFF2-40B4-BE49-F238E27FC236}">
                <a16:creationId xmlns:a16="http://schemas.microsoft.com/office/drawing/2014/main" id="{0326E6E4-FC41-4400-B8B9-6EC88DE1DCB0}"/>
              </a:ext>
            </a:extLst>
          </p:cNvPr>
          <p:cNvSpPr>
            <a:spLocks noGrp="1"/>
          </p:cNvSpPr>
          <p:nvPr/>
        </p:nvSpPr>
        <p:spPr>
          <a:xfrm>
            <a:off x="762000" y="2971800"/>
            <a:ext cx="4953000" cy="342900"/>
          </a:xfrm>
          <a:prstGeom prst="rect">
            <a:avLst/>
          </a:prstGeom>
          <a:noFill/>
          <a:ln w="0">
            <a:noFill/>
            <a:prstDash val="solid"/>
          </a:ln>
        </p:spPr>
        <p:txBody>
          <a:bodyPr anchor="ctr"/>
          <a:lstStyle/>
          <a:p>
            <a:pPr algn="ctr">
              <a:buNone/>
              <a:defRPr sz="1575">
                <a:solidFill>
                  <a:srgbClr val="6B6B67"/>
                </a:solidFill>
              </a:defRPr>
            </a:pPr>
            <a:r>
              <a:rPr sz="1575">
                <a:solidFill>
                  <a:srgbClr val="6B6B67"/>
                </a:solidFill>
              </a:rPr>
              <a:t>表冊內容與填報定義問題</a:t>
            </a:r>
          </a:p>
        </p:txBody>
      </p:sp>
      <p:sp>
        <p:nvSpPr>
          <p:cNvPr id="10" name="表冊定義分隔線">
            <a:extLst>
              <a:ext uri="{FF2B5EF4-FFF2-40B4-BE49-F238E27FC236}">
                <a16:creationId xmlns:a16="http://schemas.microsoft.com/office/drawing/2014/main" id="{DA91497F-6052-40D8-AF00-C524D53F5EAA}"/>
              </a:ext>
            </a:extLst>
          </p:cNvPr>
          <p:cNvSpPr>
            <a:spLocks noGrp="1"/>
          </p:cNvSpPr>
          <p:nvPr/>
        </p:nvSpPr>
        <p:spPr>
          <a:xfrm>
            <a:off x="952500" y="3486150"/>
            <a:ext cx="4572000" cy="13335"/>
          </a:xfrm>
          <a:prstGeom prst="rect">
            <a:avLst/>
          </a:prstGeom>
          <a:solidFill>
            <a:srgbClr val="CDAA56"/>
          </a:solidFill>
          <a:ln w="0">
            <a:noFill/>
            <a:prstDash val="solid"/>
          </a:ln>
        </p:spPr>
        <p:txBody>
          <a:bodyPr/>
          <a:lstStyle/>
          <a:p>
            <a:endParaRPr/>
          </a:p>
        </p:txBody>
      </p:sp>
      <p:sp>
        <p:nvSpPr>
          <p:cNvPr id="11" name="表冊定義電話標示">
            <a:extLst>
              <a:ext uri="{FF2B5EF4-FFF2-40B4-BE49-F238E27FC236}">
                <a16:creationId xmlns:a16="http://schemas.microsoft.com/office/drawing/2014/main" id="{22C726DF-A971-4B0F-8093-6049687C7582}"/>
              </a:ext>
            </a:extLst>
          </p:cNvPr>
          <p:cNvSpPr>
            <a:spLocks noGrp="1"/>
          </p:cNvSpPr>
          <p:nvPr/>
        </p:nvSpPr>
        <p:spPr>
          <a:xfrm>
            <a:off x="857250" y="3695700"/>
            <a:ext cx="952500" cy="285750"/>
          </a:xfrm>
          <a:prstGeom prst="rect">
            <a:avLst/>
          </a:prstGeom>
          <a:noFill/>
          <a:ln w="0">
            <a:noFill/>
            <a:prstDash val="solid"/>
          </a:ln>
        </p:spPr>
        <p:txBody>
          <a:bodyPr anchor="ctr"/>
          <a:lstStyle/>
          <a:p>
            <a:pPr algn="ctr">
              <a:buNone/>
              <a:defRPr sz="1425" b="1">
                <a:solidFill>
                  <a:srgbClr val="6B6B67"/>
                </a:solidFill>
              </a:defRPr>
            </a:pPr>
            <a:r>
              <a:rPr sz="1425" b="1">
                <a:solidFill>
                  <a:srgbClr val="6B6B67"/>
                </a:solidFill>
              </a:rPr>
              <a:t>電話</a:t>
            </a:r>
          </a:p>
        </p:txBody>
      </p:sp>
      <p:sp>
        <p:nvSpPr>
          <p:cNvPr id="12" name="表冊定義電話">
            <a:extLst>
              <a:ext uri="{FF2B5EF4-FFF2-40B4-BE49-F238E27FC236}">
                <a16:creationId xmlns:a16="http://schemas.microsoft.com/office/drawing/2014/main" id="{913726DF-8801-4E00-864B-E3C99957BE9A}"/>
              </a:ext>
            </a:extLst>
          </p:cNvPr>
          <p:cNvSpPr>
            <a:spLocks noGrp="1"/>
          </p:cNvSpPr>
          <p:nvPr/>
        </p:nvSpPr>
        <p:spPr>
          <a:xfrm>
            <a:off x="1857375" y="3619500"/>
            <a:ext cx="3619500" cy="419100"/>
          </a:xfrm>
          <a:prstGeom prst="rect">
            <a:avLst/>
          </a:prstGeom>
          <a:noFill/>
          <a:ln w="0">
            <a:noFill/>
            <a:prstDash val="solid"/>
          </a:ln>
        </p:spPr>
        <p:txBody>
          <a:bodyPr anchor="ctr"/>
          <a:lstStyle/>
          <a:p>
            <a:pPr algn="ctr">
              <a:buNone/>
              <a:defRPr sz="2100" b="1">
                <a:solidFill>
                  <a:srgbClr val="3F3F3C"/>
                </a:solidFill>
              </a:defRPr>
            </a:pPr>
            <a:r>
              <a:rPr sz="2100" b="1">
                <a:solidFill>
                  <a:srgbClr val="3F3F3C"/>
                </a:solidFill>
              </a:rPr>
              <a:t>05-5342601</a:t>
            </a:r>
          </a:p>
        </p:txBody>
      </p:sp>
      <p:sp>
        <p:nvSpPr>
          <p:cNvPr id="13" name="表冊定義分機">
            <a:extLst>
              <a:ext uri="{FF2B5EF4-FFF2-40B4-BE49-F238E27FC236}">
                <a16:creationId xmlns:a16="http://schemas.microsoft.com/office/drawing/2014/main" id="{D3DA69A8-9A99-4EA1-9C9B-DB1A59A14739}"/>
              </a:ext>
            </a:extLst>
          </p:cNvPr>
          <p:cNvSpPr>
            <a:spLocks noGrp="1"/>
          </p:cNvSpPr>
          <p:nvPr/>
        </p:nvSpPr>
        <p:spPr>
          <a:xfrm>
            <a:off x="1857375" y="4057650"/>
            <a:ext cx="3619500" cy="323850"/>
          </a:xfrm>
          <a:prstGeom prst="rect">
            <a:avLst/>
          </a:prstGeom>
          <a:noFill/>
          <a:ln w="0">
            <a:noFill/>
            <a:prstDash val="solid"/>
          </a:ln>
        </p:spPr>
        <p:txBody>
          <a:bodyPr anchor="ctr"/>
          <a:lstStyle/>
          <a:p>
            <a:pPr algn="ctr">
              <a:buNone/>
              <a:defRPr sz="1650" b="1">
                <a:solidFill>
                  <a:srgbClr val="8B6728"/>
                </a:solidFill>
              </a:defRPr>
            </a:pPr>
            <a:r>
              <a:rPr sz="1650" b="1">
                <a:solidFill>
                  <a:srgbClr val="8B6728"/>
                </a:solidFill>
              </a:rPr>
              <a:t>分機 5360、5362</a:t>
            </a:r>
          </a:p>
        </p:txBody>
      </p:sp>
      <p:sp>
        <p:nvSpPr>
          <p:cNvPr id="14" name="表冊定義信箱標示">
            <a:extLst>
              <a:ext uri="{FF2B5EF4-FFF2-40B4-BE49-F238E27FC236}">
                <a16:creationId xmlns:a16="http://schemas.microsoft.com/office/drawing/2014/main" id="{D0EFD065-96B2-4F11-8D76-BE7BFD5EDF04}"/>
              </a:ext>
            </a:extLst>
          </p:cNvPr>
          <p:cNvSpPr>
            <a:spLocks noGrp="1"/>
          </p:cNvSpPr>
          <p:nvPr/>
        </p:nvSpPr>
        <p:spPr>
          <a:xfrm>
            <a:off x="857250" y="4648200"/>
            <a:ext cx="952500" cy="285750"/>
          </a:xfrm>
          <a:prstGeom prst="rect">
            <a:avLst/>
          </a:prstGeom>
          <a:noFill/>
          <a:ln w="0">
            <a:noFill/>
            <a:prstDash val="solid"/>
          </a:ln>
        </p:spPr>
        <p:txBody>
          <a:bodyPr anchor="ctr"/>
          <a:lstStyle/>
          <a:p>
            <a:pPr algn="ctr">
              <a:buNone/>
              <a:defRPr sz="1425" b="1">
                <a:solidFill>
                  <a:srgbClr val="6B6B67"/>
                </a:solidFill>
              </a:defRPr>
            </a:pPr>
            <a:r>
              <a:rPr sz="1425" b="1">
                <a:solidFill>
                  <a:srgbClr val="6B6B67"/>
                </a:solidFill>
              </a:rPr>
              <a:t>信箱</a:t>
            </a:r>
          </a:p>
        </p:txBody>
      </p:sp>
      <p:sp>
        <p:nvSpPr>
          <p:cNvPr id="15" name="表冊定義信箱">
            <a:extLst>
              <a:ext uri="{FF2B5EF4-FFF2-40B4-BE49-F238E27FC236}">
                <a16:creationId xmlns:a16="http://schemas.microsoft.com/office/drawing/2014/main" id="{322FFB08-6A2C-4620-8DF7-435217AFF8CE}"/>
              </a:ext>
            </a:extLst>
          </p:cNvPr>
          <p:cNvSpPr>
            <a:spLocks noGrp="1"/>
          </p:cNvSpPr>
          <p:nvPr/>
        </p:nvSpPr>
        <p:spPr>
          <a:xfrm>
            <a:off x="1857375" y="4552950"/>
            <a:ext cx="3667125" cy="476250"/>
          </a:xfrm>
          <a:prstGeom prst="rect">
            <a:avLst/>
          </a:prstGeom>
          <a:noFill/>
          <a:ln w="0">
            <a:noFill/>
            <a:prstDash val="solid"/>
          </a:ln>
        </p:spPr>
        <p:txBody>
          <a:bodyPr anchor="ctr"/>
          <a:lstStyle/>
          <a:p>
            <a:pPr algn="ctr">
              <a:buNone/>
              <a:defRPr sz="1800" b="1">
                <a:solidFill>
                  <a:srgbClr val="8B6728"/>
                </a:solidFill>
              </a:defRPr>
            </a:pPr>
            <a:r>
              <a:rPr sz="1800" b="1">
                <a:solidFill>
                  <a:srgbClr val="8B6728"/>
                </a:solidFill>
              </a:rPr>
              <a:t>tvedb@yuntech.edu.tw</a:t>
            </a:r>
          </a:p>
        </p:txBody>
      </p:sp>
      <p:sp>
        <p:nvSpPr>
          <p:cNvPr id="16" name="系統操作聯絡窗口">
            <a:extLst>
              <a:ext uri="{FF2B5EF4-FFF2-40B4-BE49-F238E27FC236}">
                <a16:creationId xmlns:a16="http://schemas.microsoft.com/office/drawing/2014/main" id="{FA08AE0C-A341-40D0-9697-23F966E88479}"/>
              </a:ext>
            </a:extLst>
          </p:cNvPr>
          <p:cNvSpPr>
            <a:spLocks noGrp="1"/>
          </p:cNvSpPr>
          <p:nvPr/>
        </p:nvSpPr>
        <p:spPr>
          <a:xfrm>
            <a:off x="6191250" y="2171700"/>
            <a:ext cx="5524500" cy="3333750"/>
          </a:xfrm>
          <a:prstGeom prst="roundRect">
            <a:avLst>
              <a:gd name="adj" fmla="val 2286"/>
            </a:avLst>
          </a:prstGeom>
          <a:solidFill>
            <a:srgbClr val="F3F0EA"/>
          </a:solidFill>
          <a:ln w="10478">
            <a:solidFill>
              <a:srgbClr val="B9B4AA"/>
            </a:solidFill>
            <a:prstDash val="solid"/>
          </a:ln>
        </p:spPr>
        <p:txBody>
          <a:bodyPr/>
          <a:lstStyle/>
          <a:p>
            <a:endParaRPr/>
          </a:p>
        </p:txBody>
      </p:sp>
      <p:sp>
        <p:nvSpPr>
          <p:cNvPr id="17" name="系統操作標題">
            <a:extLst>
              <a:ext uri="{FF2B5EF4-FFF2-40B4-BE49-F238E27FC236}">
                <a16:creationId xmlns:a16="http://schemas.microsoft.com/office/drawing/2014/main" id="{FAE441DE-19BB-47FE-B732-AD900CE7C71D}"/>
              </a:ext>
            </a:extLst>
          </p:cNvPr>
          <p:cNvSpPr>
            <a:spLocks noGrp="1"/>
          </p:cNvSpPr>
          <p:nvPr/>
        </p:nvSpPr>
        <p:spPr>
          <a:xfrm>
            <a:off x="6477000" y="2419350"/>
            <a:ext cx="4953000" cy="457200"/>
          </a:xfrm>
          <a:prstGeom prst="rect">
            <a:avLst/>
          </a:prstGeom>
          <a:noFill/>
          <a:ln w="0">
            <a:noFill/>
            <a:prstDash val="solid"/>
          </a:ln>
        </p:spPr>
        <p:txBody>
          <a:bodyPr anchor="ctr"/>
          <a:lstStyle/>
          <a:p>
            <a:pPr algn="ctr">
              <a:buNone/>
              <a:defRPr sz="2325" b="1">
                <a:solidFill>
                  <a:srgbClr val="285443"/>
                </a:solidFill>
              </a:defRPr>
            </a:pPr>
            <a:r>
              <a:rPr sz="2325" b="1">
                <a:solidFill>
                  <a:srgbClr val="285443"/>
                </a:solidFill>
              </a:rPr>
              <a:t>系統操作</a:t>
            </a:r>
          </a:p>
        </p:txBody>
      </p:sp>
      <p:sp>
        <p:nvSpPr>
          <p:cNvPr id="18" name="系統操作適用問題">
            <a:extLst>
              <a:ext uri="{FF2B5EF4-FFF2-40B4-BE49-F238E27FC236}">
                <a16:creationId xmlns:a16="http://schemas.microsoft.com/office/drawing/2014/main" id="{07438E5D-788F-46A4-86E5-C1579025B539}"/>
              </a:ext>
            </a:extLst>
          </p:cNvPr>
          <p:cNvSpPr>
            <a:spLocks noGrp="1"/>
          </p:cNvSpPr>
          <p:nvPr/>
        </p:nvSpPr>
        <p:spPr>
          <a:xfrm>
            <a:off x="6477000" y="2971800"/>
            <a:ext cx="4953000" cy="342900"/>
          </a:xfrm>
          <a:prstGeom prst="rect">
            <a:avLst/>
          </a:prstGeom>
          <a:noFill/>
          <a:ln w="0">
            <a:noFill/>
            <a:prstDash val="solid"/>
          </a:ln>
        </p:spPr>
        <p:txBody>
          <a:bodyPr anchor="ctr"/>
          <a:lstStyle/>
          <a:p>
            <a:pPr algn="ctr">
              <a:buNone/>
              <a:defRPr sz="1575">
                <a:solidFill>
                  <a:srgbClr val="6B6B67"/>
                </a:solidFill>
              </a:defRPr>
            </a:pPr>
            <a:r>
              <a:rPr sz="1575">
                <a:solidFill>
                  <a:srgbClr val="6B6B67"/>
                </a:solidFill>
              </a:rPr>
              <a:t>系統功能與操作問題</a:t>
            </a:r>
          </a:p>
        </p:txBody>
      </p:sp>
      <p:sp>
        <p:nvSpPr>
          <p:cNvPr id="19" name="系統操作分隔線">
            <a:extLst>
              <a:ext uri="{FF2B5EF4-FFF2-40B4-BE49-F238E27FC236}">
                <a16:creationId xmlns:a16="http://schemas.microsoft.com/office/drawing/2014/main" id="{4F327096-7980-4FA5-B61A-1C016E0B8C31}"/>
              </a:ext>
            </a:extLst>
          </p:cNvPr>
          <p:cNvSpPr>
            <a:spLocks noGrp="1"/>
          </p:cNvSpPr>
          <p:nvPr/>
        </p:nvSpPr>
        <p:spPr>
          <a:xfrm>
            <a:off x="6667500" y="3486150"/>
            <a:ext cx="4572000" cy="13335"/>
          </a:xfrm>
          <a:prstGeom prst="rect">
            <a:avLst/>
          </a:prstGeom>
          <a:solidFill>
            <a:srgbClr val="B9B4AA"/>
          </a:solidFill>
          <a:ln w="0">
            <a:noFill/>
            <a:prstDash val="solid"/>
          </a:ln>
        </p:spPr>
        <p:txBody>
          <a:bodyPr/>
          <a:lstStyle/>
          <a:p>
            <a:endParaRPr/>
          </a:p>
        </p:txBody>
      </p:sp>
      <p:sp>
        <p:nvSpPr>
          <p:cNvPr id="20" name="系統操作電話標示">
            <a:extLst>
              <a:ext uri="{FF2B5EF4-FFF2-40B4-BE49-F238E27FC236}">
                <a16:creationId xmlns:a16="http://schemas.microsoft.com/office/drawing/2014/main" id="{79C94D9F-F386-4F0A-BF08-B2CB17735337}"/>
              </a:ext>
            </a:extLst>
          </p:cNvPr>
          <p:cNvSpPr>
            <a:spLocks noGrp="1"/>
          </p:cNvSpPr>
          <p:nvPr/>
        </p:nvSpPr>
        <p:spPr>
          <a:xfrm>
            <a:off x="6572250" y="3695700"/>
            <a:ext cx="952500" cy="285750"/>
          </a:xfrm>
          <a:prstGeom prst="rect">
            <a:avLst/>
          </a:prstGeom>
          <a:noFill/>
          <a:ln w="0">
            <a:noFill/>
            <a:prstDash val="solid"/>
          </a:ln>
        </p:spPr>
        <p:txBody>
          <a:bodyPr anchor="ctr"/>
          <a:lstStyle/>
          <a:p>
            <a:pPr algn="ctr">
              <a:buNone/>
              <a:defRPr sz="1425" b="1">
                <a:solidFill>
                  <a:srgbClr val="6B6B67"/>
                </a:solidFill>
              </a:defRPr>
            </a:pPr>
            <a:r>
              <a:rPr sz="1425" b="1">
                <a:solidFill>
                  <a:srgbClr val="6B6B67"/>
                </a:solidFill>
              </a:rPr>
              <a:t>電話</a:t>
            </a:r>
          </a:p>
        </p:txBody>
      </p:sp>
      <p:sp>
        <p:nvSpPr>
          <p:cNvPr id="21" name="系統操作電話">
            <a:extLst>
              <a:ext uri="{FF2B5EF4-FFF2-40B4-BE49-F238E27FC236}">
                <a16:creationId xmlns:a16="http://schemas.microsoft.com/office/drawing/2014/main" id="{611E048A-F936-4532-9A68-4CD08664E394}"/>
              </a:ext>
            </a:extLst>
          </p:cNvPr>
          <p:cNvSpPr>
            <a:spLocks noGrp="1"/>
          </p:cNvSpPr>
          <p:nvPr/>
        </p:nvSpPr>
        <p:spPr>
          <a:xfrm>
            <a:off x="7572375" y="3619500"/>
            <a:ext cx="3619500" cy="419100"/>
          </a:xfrm>
          <a:prstGeom prst="rect">
            <a:avLst/>
          </a:prstGeom>
          <a:noFill/>
          <a:ln w="0">
            <a:noFill/>
            <a:prstDash val="solid"/>
          </a:ln>
        </p:spPr>
        <p:txBody>
          <a:bodyPr anchor="ctr"/>
          <a:lstStyle/>
          <a:p>
            <a:pPr algn="ctr">
              <a:buNone/>
              <a:defRPr sz="2100" b="1">
                <a:solidFill>
                  <a:srgbClr val="3F3F3C"/>
                </a:solidFill>
              </a:defRPr>
            </a:pPr>
            <a:r>
              <a:rPr sz="2100" b="1">
                <a:solidFill>
                  <a:srgbClr val="3F3F3C"/>
                </a:solidFill>
              </a:rPr>
              <a:t>05-5342601</a:t>
            </a:r>
          </a:p>
        </p:txBody>
      </p:sp>
      <p:sp>
        <p:nvSpPr>
          <p:cNvPr id="22" name="系統操作分機">
            <a:extLst>
              <a:ext uri="{FF2B5EF4-FFF2-40B4-BE49-F238E27FC236}">
                <a16:creationId xmlns:a16="http://schemas.microsoft.com/office/drawing/2014/main" id="{1749CA54-1DFB-44F5-A5A5-A65751AB2041}"/>
              </a:ext>
            </a:extLst>
          </p:cNvPr>
          <p:cNvSpPr>
            <a:spLocks noGrp="1"/>
          </p:cNvSpPr>
          <p:nvPr/>
        </p:nvSpPr>
        <p:spPr>
          <a:xfrm>
            <a:off x="7572375" y="4057650"/>
            <a:ext cx="3619500" cy="323850"/>
          </a:xfrm>
          <a:prstGeom prst="rect">
            <a:avLst/>
          </a:prstGeom>
          <a:noFill/>
          <a:ln w="0">
            <a:noFill/>
            <a:prstDash val="solid"/>
          </a:ln>
        </p:spPr>
        <p:txBody>
          <a:bodyPr anchor="ctr"/>
          <a:lstStyle/>
          <a:p>
            <a:pPr algn="ctr">
              <a:buNone/>
              <a:defRPr sz="1650" b="1">
                <a:solidFill>
                  <a:srgbClr val="285443"/>
                </a:solidFill>
              </a:defRPr>
            </a:pPr>
            <a:r>
              <a:rPr sz="1650" b="1">
                <a:solidFill>
                  <a:srgbClr val="285443"/>
                </a:solidFill>
              </a:rPr>
              <a:t>分機 5361、5363</a:t>
            </a:r>
          </a:p>
        </p:txBody>
      </p:sp>
      <p:sp>
        <p:nvSpPr>
          <p:cNvPr id="23" name="系統操作信箱標示">
            <a:extLst>
              <a:ext uri="{FF2B5EF4-FFF2-40B4-BE49-F238E27FC236}">
                <a16:creationId xmlns:a16="http://schemas.microsoft.com/office/drawing/2014/main" id="{F3C8B1DD-6DF3-44A1-B1CB-A51BB272FE0E}"/>
              </a:ext>
            </a:extLst>
          </p:cNvPr>
          <p:cNvSpPr>
            <a:spLocks noGrp="1"/>
          </p:cNvSpPr>
          <p:nvPr/>
        </p:nvSpPr>
        <p:spPr>
          <a:xfrm>
            <a:off x="6572250" y="4648200"/>
            <a:ext cx="952500" cy="285750"/>
          </a:xfrm>
          <a:prstGeom prst="rect">
            <a:avLst/>
          </a:prstGeom>
          <a:noFill/>
          <a:ln w="0">
            <a:noFill/>
            <a:prstDash val="solid"/>
          </a:ln>
        </p:spPr>
        <p:txBody>
          <a:bodyPr anchor="ctr"/>
          <a:lstStyle/>
          <a:p>
            <a:pPr algn="ctr">
              <a:buNone/>
              <a:defRPr sz="1425" b="1">
                <a:solidFill>
                  <a:srgbClr val="6B6B67"/>
                </a:solidFill>
              </a:defRPr>
            </a:pPr>
            <a:r>
              <a:rPr sz="1425" b="1">
                <a:solidFill>
                  <a:srgbClr val="6B6B67"/>
                </a:solidFill>
              </a:rPr>
              <a:t>信箱</a:t>
            </a:r>
          </a:p>
        </p:txBody>
      </p:sp>
      <p:sp>
        <p:nvSpPr>
          <p:cNvPr id="24" name="系統操作信箱">
            <a:extLst>
              <a:ext uri="{FF2B5EF4-FFF2-40B4-BE49-F238E27FC236}">
                <a16:creationId xmlns:a16="http://schemas.microsoft.com/office/drawing/2014/main" id="{9BBFDF3B-194F-487F-809A-B2881BC66234}"/>
              </a:ext>
            </a:extLst>
          </p:cNvPr>
          <p:cNvSpPr>
            <a:spLocks noGrp="1"/>
          </p:cNvSpPr>
          <p:nvPr/>
        </p:nvSpPr>
        <p:spPr>
          <a:xfrm>
            <a:off x="7572375" y="4552950"/>
            <a:ext cx="3667125" cy="476250"/>
          </a:xfrm>
          <a:prstGeom prst="rect">
            <a:avLst/>
          </a:prstGeom>
          <a:noFill/>
          <a:ln w="0">
            <a:noFill/>
            <a:prstDash val="solid"/>
          </a:ln>
        </p:spPr>
        <p:txBody>
          <a:bodyPr anchor="ctr"/>
          <a:lstStyle/>
          <a:p>
            <a:pPr algn="ctr">
              <a:buNone/>
              <a:defRPr sz="1800" b="1">
                <a:solidFill>
                  <a:srgbClr val="285443"/>
                </a:solidFill>
              </a:defRPr>
            </a:pPr>
            <a:r>
              <a:rPr sz="1800" b="1">
                <a:solidFill>
                  <a:srgbClr val="285443"/>
                </a:solidFill>
              </a:rPr>
              <a:t>tvedb3@yuntech.edu.tw</a:t>
            </a:r>
          </a:p>
        </p:txBody>
      </p:sp>
      <p:sp>
        <p:nvSpPr>
          <p:cNvPr id="25" name="聯絡時說明事項">
            <a:extLst>
              <a:ext uri="{FF2B5EF4-FFF2-40B4-BE49-F238E27FC236}">
                <a16:creationId xmlns:a16="http://schemas.microsoft.com/office/drawing/2014/main" id="{30276FEE-D694-4ECA-AD30-0D4FAAF37305}"/>
              </a:ext>
            </a:extLst>
          </p:cNvPr>
          <p:cNvSpPr>
            <a:spLocks noGrp="1"/>
          </p:cNvSpPr>
          <p:nvPr/>
        </p:nvSpPr>
        <p:spPr>
          <a:xfrm>
            <a:off x="476250" y="5810250"/>
            <a:ext cx="11239500" cy="533400"/>
          </a:xfrm>
          <a:prstGeom prst="roundRect">
            <a:avLst>
              <a:gd name="adj" fmla="val 14286"/>
            </a:avLst>
          </a:prstGeom>
          <a:solidFill>
            <a:srgbClr val="FFFFFF"/>
          </a:solidFill>
          <a:ln w="9525">
            <a:solidFill>
              <a:srgbClr val="B9B4AA"/>
            </a:solidFill>
            <a:prstDash val="solid"/>
          </a:ln>
        </p:spPr>
        <p:txBody>
          <a:bodyPr anchor="ctr"/>
          <a:lstStyle/>
          <a:p>
            <a:pPr algn="ctr">
              <a:buNone/>
              <a:defRPr sz="1575">
                <a:solidFill>
                  <a:srgbClr val="5D5D59"/>
                </a:solidFill>
              </a:defRPr>
            </a:pPr>
            <a:r>
              <a:rPr sz="1575">
                <a:solidFill>
                  <a:srgbClr val="5D5D59"/>
                </a:solidFill>
              </a:rPr>
              <a:t>來電／來信時，請先說明</a:t>
            </a:r>
            <a:r>
              <a:rPr sz="1575" b="1">
                <a:solidFill>
                  <a:srgbClr val="285443"/>
                </a:solidFill>
              </a:rPr>
              <a:t>問題類別與問題內容</a:t>
            </a:r>
            <a:r>
              <a:rPr sz="1575">
                <a:solidFill>
                  <a:srgbClr val="5D5D59"/>
                </a:solidFill>
              </a:rPr>
              <a:t>，以利快速轉接與回覆。</a:t>
            </a:r>
          </a:p>
        </p:txBody>
      </p:sp>
      <p:sp>
        <p:nvSpPr>
          <p:cNvPr id="26" name="文字版面配置區 25">
            <a:extLst>
              <a:ext uri="{FF2B5EF4-FFF2-40B4-BE49-F238E27FC236}">
                <a16:creationId xmlns:a16="http://schemas.microsoft.com/office/drawing/2014/main" id="{49E83811-446F-43FD-854A-9325BE7BE687}"/>
              </a:ext>
            </a:extLst>
          </p:cNvPr>
          <p:cNvSpPr>
            <a:spLocks noGrp="1"/>
          </p:cNvSpPr>
          <p:nvPr>
            <p:ph type="body" idx="15"/>
          </p:nvPr>
        </p:nvSpPr>
        <p:spPr/>
        <p:txBody>
          <a:bodyPr/>
          <a:lstStyle/>
          <a:p>
            <a:r>
              <a:t>01</a:t>
            </a:r>
          </a:p>
        </p:txBody>
      </p:sp>
    </p:spTree>
    <p:extLst>
      <p:ext uri="{BB962C8B-B14F-4D97-AF65-F5344CB8AC3E}">
        <p14:creationId xmlns:p14="http://schemas.microsoft.com/office/powerpoint/2010/main" val="395340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D6462666-BCFE-4443-A764-D8DB6B153A36}"/>
              </a:ext>
            </a:extLst>
          </p:cNvPr>
          <p:cNvSpPr>
            <a:spLocks noGrp="1"/>
          </p:cNvSpPr>
          <p:nvPr>
            <p:ph type="sldNum" idx="12"/>
          </p:nvPr>
        </p:nvSpPr>
        <p:spPr/>
        <p:txBody>
          <a:bodyPr/>
          <a:lstStyle/>
          <a:p>
            <a:fld id="{4477B42F-3A06-F812-16D6-7080D8A12563}" type="slidenum">
              <a:t>52</a:t>
            </a:fld>
            <a:endParaRPr/>
          </a:p>
        </p:txBody>
      </p:sp>
      <p:sp>
        <p:nvSpPr>
          <p:cNvPr id="4" name="標題 3">
            <a:extLst>
              <a:ext uri="{FF2B5EF4-FFF2-40B4-BE49-F238E27FC236}">
                <a16:creationId xmlns:a16="http://schemas.microsoft.com/office/drawing/2014/main" id="{F65DCF20-B81B-43B7-8722-9E8E6AA0AC02}"/>
              </a:ext>
            </a:extLst>
          </p:cNvPr>
          <p:cNvSpPr>
            <a:spLocks noGrp="1"/>
          </p:cNvSpPr>
          <p:nvPr>
            <p:ph type="title"/>
          </p:nvPr>
        </p:nvSpPr>
        <p:spPr/>
        <p:txBody>
          <a:bodyPr/>
          <a:lstStyle/>
          <a:p>
            <a:pPr>
              <a:buNone/>
              <a:defRPr sz="3000" b="1">
                <a:solidFill>
                  <a:srgbClr val="FFFFFF"/>
                </a:solidFill>
              </a:defRPr>
            </a:pPr>
            <a:r>
              <a:rPr sz="3000" b="1">
                <a:solidFill>
                  <a:srgbClr val="FFFFFF"/>
                </a:solidFill>
              </a:rPr>
              <a:t>會後資源｜9/1起提供最新版本下載</a:t>
            </a:r>
          </a:p>
        </p:txBody>
      </p:sp>
      <p:sp>
        <p:nvSpPr>
          <p:cNvPr id="6" name="線上資源開放日期">
            <a:extLst>
              <a:ext uri="{FF2B5EF4-FFF2-40B4-BE49-F238E27FC236}">
                <a16:creationId xmlns:a16="http://schemas.microsoft.com/office/drawing/2014/main" id="{2BECA1C6-7EC4-443F-A6B9-39922ED254FC}"/>
              </a:ext>
            </a:extLst>
          </p:cNvPr>
          <p:cNvSpPr>
            <a:spLocks noGrp="1"/>
          </p:cNvSpPr>
          <p:nvPr/>
        </p:nvSpPr>
        <p:spPr>
          <a:xfrm>
            <a:off x="476250" y="1123950"/>
            <a:ext cx="5334000" cy="990600"/>
          </a:xfrm>
          <a:prstGeom prst="roundRect">
            <a:avLst>
              <a:gd name="adj" fmla="val 7692"/>
            </a:avLst>
          </a:prstGeom>
          <a:solidFill>
            <a:srgbClr val="EEF4EC"/>
          </a:solidFill>
          <a:ln w="10478">
            <a:solidFill>
              <a:srgbClr val="789879"/>
            </a:solidFill>
            <a:prstDash val="solid"/>
          </a:ln>
        </p:spPr>
        <p:txBody>
          <a:bodyPr anchor="ctr"/>
          <a:lstStyle/>
          <a:p>
            <a:pPr algn="ctr">
              <a:buNone/>
              <a:defRPr sz="1800">
                <a:solidFill>
                  <a:srgbClr val="4A4A48"/>
                </a:solidFill>
              </a:defRPr>
            </a:pPr>
            <a:r>
              <a:rPr sz="2325" b="1">
                <a:solidFill>
                  <a:srgbClr val="285443"/>
                </a:solidFill>
              </a:rPr>
              <a:t>9/1起</a:t>
            </a:r>
          </a:p>
          <a:p>
            <a:pPr algn="ctr">
              <a:buNone/>
              <a:defRPr sz="1800">
                <a:solidFill>
                  <a:srgbClr val="4A4A48"/>
                </a:solidFill>
              </a:defRPr>
            </a:pPr>
            <a:r>
              <a:rPr sz="1800" b="1">
                <a:solidFill>
                  <a:srgbClr val="285443"/>
                </a:solidFill>
              </a:rPr>
              <a:t>線上資源開放下載</a:t>
            </a:r>
          </a:p>
        </p:txBody>
      </p:sp>
      <p:sp>
        <p:nvSpPr>
          <p:cNvPr id="7" name="錯誤回報期限">
            <a:extLst>
              <a:ext uri="{FF2B5EF4-FFF2-40B4-BE49-F238E27FC236}">
                <a16:creationId xmlns:a16="http://schemas.microsoft.com/office/drawing/2014/main" id="{3AC16361-F434-4C72-9CFE-A40A2B19BFA2}"/>
              </a:ext>
            </a:extLst>
          </p:cNvPr>
          <p:cNvSpPr>
            <a:spLocks noGrp="1"/>
          </p:cNvSpPr>
          <p:nvPr/>
        </p:nvSpPr>
        <p:spPr>
          <a:xfrm>
            <a:off x="6381750" y="1123950"/>
            <a:ext cx="5334000" cy="990600"/>
          </a:xfrm>
          <a:prstGeom prst="roundRect">
            <a:avLst>
              <a:gd name="adj" fmla="val 7692"/>
            </a:avLst>
          </a:prstGeom>
          <a:solidFill>
            <a:srgbClr val="F7EEDB"/>
          </a:solidFill>
          <a:ln w="10478">
            <a:solidFill>
              <a:srgbClr val="CDAA56"/>
            </a:solidFill>
            <a:prstDash val="solid"/>
          </a:ln>
        </p:spPr>
        <p:txBody>
          <a:bodyPr anchor="ctr"/>
          <a:lstStyle/>
          <a:p>
            <a:pPr algn="ctr">
              <a:buNone/>
              <a:defRPr sz="1650">
                <a:solidFill>
                  <a:srgbClr val="4A4A48"/>
                </a:solidFill>
              </a:defRPr>
            </a:pPr>
            <a:r>
              <a:rPr sz="2325" b="1">
                <a:solidFill>
                  <a:srgbClr val="A23E2A"/>
                </a:solidFill>
              </a:rPr>
              <a:t>9/1前</a:t>
            </a:r>
          </a:p>
          <a:p>
            <a:pPr algn="ctr">
              <a:buNone/>
              <a:defRPr sz="1650">
                <a:solidFill>
                  <a:srgbClr val="4A4A48"/>
                </a:solidFill>
              </a:defRPr>
            </a:pPr>
            <a:r>
              <a:rPr sz="1650" b="1">
                <a:solidFill>
                  <a:srgbClr val="8B6728"/>
                </a:solidFill>
              </a:rPr>
              <a:t>發現錯誤請回報</a:t>
            </a:r>
            <a:r>
              <a:rPr sz="1650">
                <a:solidFill>
                  <a:srgbClr val="4A4A48"/>
                </a:solidFill>
              </a:rPr>
              <a:t>，以利彙整紙本勘誤</a:t>
            </a:r>
          </a:p>
        </p:txBody>
      </p:sp>
      <p:sp>
        <p:nvSpPr>
          <p:cNvPr id="8" name="線上資源標題">
            <a:extLst>
              <a:ext uri="{FF2B5EF4-FFF2-40B4-BE49-F238E27FC236}">
                <a16:creationId xmlns:a16="http://schemas.microsoft.com/office/drawing/2014/main" id="{8460B3DF-8978-4699-B113-8EAF85516E2B}"/>
              </a:ext>
            </a:extLst>
          </p:cNvPr>
          <p:cNvSpPr>
            <a:spLocks noGrp="1"/>
          </p:cNvSpPr>
          <p:nvPr/>
        </p:nvSpPr>
        <p:spPr>
          <a:xfrm>
            <a:off x="476250" y="2381250"/>
            <a:ext cx="11239500" cy="361950"/>
          </a:xfrm>
          <a:prstGeom prst="rect">
            <a:avLst/>
          </a:prstGeom>
          <a:noFill/>
          <a:ln w="0">
            <a:noFill/>
            <a:prstDash val="solid"/>
          </a:ln>
        </p:spPr>
        <p:txBody>
          <a:bodyPr anchor="ctr"/>
          <a:lstStyle/>
          <a:p>
            <a:pPr>
              <a:buNone/>
              <a:defRPr sz="2025" b="1">
                <a:solidFill>
                  <a:srgbClr val="3F3F3C"/>
                </a:solidFill>
              </a:defRPr>
            </a:pPr>
            <a:r>
              <a:rPr sz="2025" b="1">
                <a:solidFill>
                  <a:srgbClr val="3F3F3C"/>
                </a:solidFill>
              </a:rPr>
              <a:t>本小組系統網站提供三類資源</a:t>
            </a:r>
          </a:p>
        </p:txBody>
      </p:sp>
      <p:graphicFrame>
        <p:nvGraphicFramePr>
          <p:cNvPr id="17" name="線上資源清單"/>
          <p:cNvGraphicFramePr/>
          <p:nvPr/>
        </p:nvGraphicFramePr>
        <p:xfrm>
          <a:off x="1047750" y="2895600"/>
          <a:ext cx="10096500" cy="2190750"/>
        </p:xfrm>
        <a:graphic>
          <a:graphicData uri="http://schemas.openxmlformats.org/drawingml/2006/table">
            <a:tbl>
              <a:tblPr/>
              <a:tblGrid>
                <a:gridCol w="3143250">
                  <a:extLst>
                    <a:ext uri="{9D8B030D-6E8A-4147-A177-3AD203B41FA5}">
                      <a16:colId xmlns:a16="http://schemas.microsoft.com/office/drawing/2014/main" val="20000"/>
                    </a:ext>
                  </a:extLst>
                </a:gridCol>
                <a:gridCol w="6953250">
                  <a:extLst>
                    <a:ext uri="{9D8B030D-6E8A-4147-A177-3AD203B41FA5}">
                      <a16:colId xmlns:a16="http://schemas.microsoft.com/office/drawing/2014/main" val="20001"/>
                    </a:ext>
                  </a:extLst>
                </a:gridCol>
              </a:tblGrid>
              <a:tr h="476250">
                <a:tc>
                  <a:txBody>
                    <a:bodyPr/>
                    <a:lstStyle/>
                    <a:p>
                      <a:pPr algn="ctr">
                        <a:buNone/>
                      </a:pPr>
                      <a:r>
                        <a:rPr sz="1725" b="1">
                          <a:solidFill>
                            <a:srgbClr val="FFFFFF"/>
                          </a:solidFill>
                        </a:rPr>
                        <a:t>資源類型</a:t>
                      </a:r>
                    </a:p>
                  </a:txBody>
                  <a:tcPr marL="114300" marR="114300" marT="38100" marB="38100" anchor="ctr">
                    <a:solidFill>
                      <a:srgbClr val="789879"/>
                    </a:solidFill>
                  </a:tcPr>
                </a:tc>
                <a:tc>
                  <a:txBody>
                    <a:bodyPr/>
                    <a:lstStyle/>
                    <a:p>
                      <a:pPr algn="ctr">
                        <a:buNone/>
                      </a:pPr>
                      <a:r>
                        <a:rPr sz="1725" b="1">
                          <a:solidFill>
                            <a:srgbClr val="FFFFFF"/>
                          </a:solidFill>
                        </a:rPr>
                        <a:t>內容說明</a:t>
                      </a:r>
                    </a:p>
                  </a:txBody>
                  <a:tcPr marL="114300" marR="114300" marT="38100" marB="38100" anchor="ctr">
                    <a:solidFill>
                      <a:srgbClr val="789879"/>
                    </a:solidFill>
                  </a:tcPr>
                </a:tc>
                <a:extLst>
                  <a:ext uri="{0D108BD9-81ED-4DB2-BD59-A6C34878D82A}">
                    <a16:rowId xmlns:a16="http://schemas.microsoft.com/office/drawing/2014/main" val="10000"/>
                  </a:ext>
                </a:extLst>
              </a:tr>
              <a:tr h="571500">
                <a:tc>
                  <a:txBody>
                    <a:bodyPr/>
                    <a:lstStyle/>
                    <a:p>
                      <a:pPr algn="l">
                        <a:buNone/>
                      </a:pPr>
                      <a:r>
                        <a:rPr sz="1650" b="1">
                          <a:solidFill>
                            <a:srgbClr val="285443"/>
                          </a:solidFill>
                        </a:rPr>
                        <a:t>問答集</a:t>
                      </a:r>
                    </a:p>
                  </a:txBody>
                  <a:tcPr marL="152400" marR="152400" marT="38100" marB="38100" anchor="ctr">
                    <a:solidFill>
                      <a:srgbClr val="EEF4EC"/>
                    </a:solidFill>
                  </a:tcPr>
                </a:tc>
                <a:tc>
                  <a:txBody>
                    <a:bodyPr/>
                    <a:lstStyle/>
                    <a:p>
                      <a:pPr algn="l">
                        <a:buNone/>
                      </a:pPr>
                      <a:r>
                        <a:rPr sz="1650" b="0">
                          <a:solidFill>
                            <a:srgbClr val="4A4A48"/>
                          </a:solidFill>
                        </a:rPr>
                        <a:t>說明會 Q&amp;A 整理</a:t>
                      </a:r>
                    </a:p>
                  </a:txBody>
                  <a:tcPr marL="152400" marR="152400" marT="38100" marB="38100" anchor="ctr">
                    <a:solidFill>
                      <a:srgbClr val="EEF4EC"/>
                    </a:solidFill>
                  </a:tcPr>
                </a:tc>
                <a:extLst>
                  <a:ext uri="{0D108BD9-81ED-4DB2-BD59-A6C34878D82A}">
                    <a16:rowId xmlns:a16="http://schemas.microsoft.com/office/drawing/2014/main" val="10001"/>
                  </a:ext>
                </a:extLst>
              </a:tr>
              <a:tr h="571500">
                <a:tc>
                  <a:txBody>
                    <a:bodyPr/>
                    <a:lstStyle/>
                    <a:p>
                      <a:pPr algn="l">
                        <a:buNone/>
                      </a:pPr>
                      <a:r>
                        <a:rPr sz="1650" b="1">
                          <a:solidFill>
                            <a:srgbClr val="285443"/>
                          </a:solidFill>
                        </a:rPr>
                        <a:t>填表表冊</a:t>
                      </a:r>
                    </a:p>
                  </a:txBody>
                  <a:tcPr marL="152400" marR="152400" marT="38100" marB="38100" anchor="ctr">
                    <a:solidFill>
                      <a:srgbClr val="FFFFFF"/>
                    </a:solidFill>
                  </a:tcPr>
                </a:tc>
                <a:tc>
                  <a:txBody>
                    <a:bodyPr/>
                    <a:lstStyle/>
                    <a:p>
                      <a:pPr algn="l">
                        <a:buNone/>
                      </a:pPr>
                      <a:r>
                        <a:rPr sz="1650" b="0">
                          <a:solidFill>
                            <a:srgbClr val="4A4A48"/>
                          </a:solidFill>
                        </a:rPr>
                        <a:t>最新勘誤修正版本</a:t>
                      </a:r>
                    </a:p>
                  </a:txBody>
                  <a:tcPr marL="152400" marR="152400" marT="38100" marB="38100" anchor="ctr">
                    <a:solidFill>
                      <a:srgbClr val="FFFFFF"/>
                    </a:solidFill>
                  </a:tcPr>
                </a:tc>
                <a:extLst>
                  <a:ext uri="{0D108BD9-81ED-4DB2-BD59-A6C34878D82A}">
                    <a16:rowId xmlns:a16="http://schemas.microsoft.com/office/drawing/2014/main" val="10002"/>
                  </a:ext>
                </a:extLst>
              </a:tr>
              <a:tr h="571500">
                <a:tc>
                  <a:txBody>
                    <a:bodyPr/>
                    <a:lstStyle/>
                    <a:p>
                      <a:pPr algn="l">
                        <a:buNone/>
                      </a:pPr>
                      <a:r>
                        <a:rPr sz="1650" b="1">
                          <a:solidFill>
                            <a:srgbClr val="285443"/>
                          </a:solidFill>
                        </a:rPr>
                        <a:t>會議簡報</a:t>
                      </a:r>
                    </a:p>
                  </a:txBody>
                  <a:tcPr marL="152400" marR="152400" marT="38100" marB="38100" anchor="ctr">
                    <a:solidFill>
                      <a:srgbClr val="EEF4EC"/>
                    </a:solidFill>
                  </a:tcPr>
                </a:tc>
                <a:tc>
                  <a:txBody>
                    <a:bodyPr/>
                    <a:lstStyle/>
                    <a:p>
                      <a:pPr algn="l">
                        <a:buNone/>
                      </a:pPr>
                      <a:r>
                        <a:rPr sz="1650" b="0">
                          <a:solidFill>
                            <a:srgbClr val="4A4A48"/>
                          </a:solidFill>
                        </a:rPr>
                        <a:t>最新勘誤修正版本</a:t>
                      </a:r>
                    </a:p>
                  </a:txBody>
                  <a:tcPr marL="152400" marR="152400" marT="38100" marB="38100" anchor="ctr">
                    <a:solidFill>
                      <a:srgbClr val="EEF4EC"/>
                    </a:solidFill>
                  </a:tcPr>
                </a:tc>
                <a:extLst>
                  <a:ext uri="{0D108BD9-81ED-4DB2-BD59-A6C34878D82A}">
                    <a16:rowId xmlns:a16="http://schemas.microsoft.com/office/drawing/2014/main" val="10003"/>
                  </a:ext>
                </a:extLst>
              </a:tr>
            </a:tbl>
          </a:graphicData>
        </a:graphic>
      </p:graphicFrame>
      <p:sp>
        <p:nvSpPr>
          <p:cNvPr id="10" name="線上版本使用提醒">
            <a:extLst>
              <a:ext uri="{FF2B5EF4-FFF2-40B4-BE49-F238E27FC236}">
                <a16:creationId xmlns:a16="http://schemas.microsoft.com/office/drawing/2014/main" id="{E5D9F55D-7DF2-4413-AB86-AEA6D982DB73}"/>
              </a:ext>
            </a:extLst>
          </p:cNvPr>
          <p:cNvSpPr>
            <a:spLocks noGrp="1"/>
          </p:cNvSpPr>
          <p:nvPr/>
        </p:nvSpPr>
        <p:spPr>
          <a:xfrm>
            <a:off x="476250" y="5429250"/>
            <a:ext cx="11239500" cy="895350"/>
          </a:xfrm>
          <a:prstGeom prst="roundRect">
            <a:avLst>
              <a:gd name="adj" fmla="val 8511"/>
            </a:avLst>
          </a:prstGeom>
          <a:solidFill>
            <a:srgbClr val="F3F0EA"/>
          </a:solidFill>
          <a:ln w="9525">
            <a:solidFill>
              <a:srgbClr val="B9B4AA"/>
            </a:solidFill>
            <a:prstDash val="solid"/>
          </a:ln>
        </p:spPr>
        <p:txBody>
          <a:bodyPr anchor="ctr"/>
          <a:lstStyle/>
          <a:p>
            <a:pPr algn="ctr">
              <a:buNone/>
              <a:defRPr sz="1575">
                <a:solidFill>
                  <a:srgbClr val="5D5D59"/>
                </a:solidFill>
              </a:defRPr>
            </a:pPr>
            <a:r>
              <a:rPr sz="1800" b="1">
                <a:solidFill>
                  <a:srgbClr val="285443"/>
                </a:solidFill>
              </a:rPr>
              <a:t>紙本表冊數量有限｜請優先使用線上版本</a:t>
            </a:r>
          </a:p>
          <a:p>
            <a:pPr algn="ctr">
              <a:buNone/>
              <a:defRPr sz="1575">
                <a:solidFill>
                  <a:srgbClr val="5D5D59"/>
                </a:solidFill>
              </a:defRPr>
            </a:pPr>
            <a:r>
              <a:rPr sz="1575">
                <a:solidFill>
                  <a:srgbClr val="5D5D59"/>
                </a:solidFill>
              </a:rPr>
              <a:t>方便搜尋與保存，也能減少紙張消耗；錯誤回報聯絡方式請見前頁。</a:t>
            </a:r>
          </a:p>
        </p:txBody>
      </p:sp>
      <p:sp>
        <p:nvSpPr>
          <p:cNvPr id="9" name="文字版面配置區 8">
            <a:extLst>
              <a:ext uri="{FF2B5EF4-FFF2-40B4-BE49-F238E27FC236}">
                <a16:creationId xmlns:a16="http://schemas.microsoft.com/office/drawing/2014/main" id="{DBE5643D-0BCC-4BE5-AC38-879A30975C80}"/>
              </a:ext>
            </a:extLst>
          </p:cNvPr>
          <p:cNvSpPr>
            <a:spLocks noGrp="1"/>
          </p:cNvSpPr>
          <p:nvPr>
            <p:ph type="body" idx="15"/>
          </p:nvPr>
        </p:nvSpPr>
        <p:spPr/>
        <p:txBody>
          <a:bodyPr/>
          <a:lstStyle/>
          <a:p>
            <a:r>
              <a:t>02</a:t>
            </a:r>
          </a:p>
        </p:txBody>
      </p:sp>
    </p:spTree>
    <p:extLst>
      <p:ext uri="{BB962C8B-B14F-4D97-AF65-F5344CB8AC3E}">
        <p14:creationId xmlns:p14="http://schemas.microsoft.com/office/powerpoint/2010/main" val="21965224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F1ACE1E2-301C-437B-94BE-03863768A458}"/>
              </a:ext>
            </a:extLst>
          </p:cNvPr>
          <p:cNvSpPr>
            <a:spLocks noGrp="1"/>
          </p:cNvSpPr>
          <p:nvPr>
            <p:ph type="sldNum" idx="12"/>
          </p:nvPr>
        </p:nvSpPr>
        <p:spPr>
          <a:xfrm>
            <a:off x="9448800" y="6492875"/>
            <a:ext cx="2743200" cy="365125"/>
          </a:xfrm>
        </p:spPr>
        <p:txBody>
          <a:bodyPr/>
          <a:lstStyle/>
          <a:p>
            <a:fld id="{4C0BC6D5-207B-F838-F994-CD836D38A6B0}" type="slidenum">
              <a:t>53</a:t>
            </a:fld>
            <a:endParaRPr/>
          </a:p>
        </p:txBody>
      </p:sp>
      <p:sp>
        <p:nvSpPr>
          <p:cNvPr id="4" name="標題 3">
            <a:extLst>
              <a:ext uri="{FF2B5EF4-FFF2-40B4-BE49-F238E27FC236}">
                <a16:creationId xmlns:a16="http://schemas.microsoft.com/office/drawing/2014/main" id="{14C11096-304E-4B02-B578-F68DF6C31600}"/>
              </a:ext>
            </a:extLst>
          </p:cNvPr>
          <p:cNvSpPr>
            <a:spLocks noGrp="1"/>
          </p:cNvSpPr>
          <p:nvPr>
            <p:ph type="title"/>
          </p:nvPr>
        </p:nvSpPr>
        <p:spPr/>
        <p:txBody>
          <a:bodyPr>
            <a:normAutofit/>
          </a:bodyPr>
          <a:lstStyle/>
          <a:p>
            <a:r>
              <a:t>附錄｜本期需填報表冊（10月）</a:t>
            </a:r>
          </a:p>
        </p:txBody>
      </p:sp>
      <p:sp>
        <p:nvSpPr>
          <p:cNvPr id="5" name="文字版面配置區 4">
            <a:extLst>
              <a:ext uri="{FF2B5EF4-FFF2-40B4-BE49-F238E27FC236}">
                <a16:creationId xmlns:a16="http://schemas.microsoft.com/office/drawing/2014/main" id="{CDE984EF-DF58-4D80-95B6-2D1432296A9E}"/>
              </a:ext>
            </a:extLst>
          </p:cNvPr>
          <p:cNvSpPr>
            <a:spLocks noGrp="1"/>
          </p:cNvSpPr>
          <p:nvPr>
            <p:ph type="body" idx="15"/>
          </p:nvPr>
        </p:nvSpPr>
        <p:spPr/>
        <p:txBody>
          <a:bodyPr/>
          <a:lstStyle/>
          <a:p>
            <a:r>
              <a:t>03</a:t>
            </a:r>
          </a:p>
        </p:txBody>
      </p:sp>
      <p:graphicFrame>
        <p:nvGraphicFramePr>
          <p:cNvPr id="12" name="內容版面配置區 5"/>
          <p:cNvGraphicFramePr/>
          <p:nvPr/>
        </p:nvGraphicFramePr>
        <p:xfrm>
          <a:off x="192133" y="960048"/>
          <a:ext cx="11846561" cy="5076000"/>
        </p:xfrm>
        <a:graphic>
          <a:graphicData uri="http://schemas.openxmlformats.org/drawingml/2006/table">
            <a:tbl>
              <a:tblPr firstRow="1" bandRow="1"/>
              <a:tblGrid>
                <a:gridCol w="1818641">
                  <a:extLst>
                    <a:ext uri="{9D8B030D-6E8A-4147-A177-3AD203B41FA5}">
                      <a16:colId xmlns:a16="http://schemas.microsoft.com/office/drawing/2014/main" val="20000"/>
                    </a:ext>
                  </a:extLst>
                </a:gridCol>
                <a:gridCol w="10027920">
                  <a:extLst>
                    <a:ext uri="{9D8B030D-6E8A-4147-A177-3AD203B41FA5}">
                      <a16:colId xmlns:a16="http://schemas.microsoft.com/office/drawing/2014/main" val="20001"/>
                    </a:ext>
                  </a:extLst>
                </a:gridCol>
              </a:tblGrid>
              <a:tr h="1080000">
                <a:tc>
                  <a:txBody>
                    <a:bodyPr/>
                    <a:lstStyle/>
                    <a:p>
                      <a:pPr marL="0" marR="0" lvl="0" indent="0" algn="l" defTabSz="914400">
                        <a:lnSpc>
                          <a:spcPts val="2500"/>
                        </a:lnSpc>
                        <a:spcBef>
                          <a:spcPts val="0"/>
                        </a:spcBef>
                        <a:spcAft>
                          <a:spcPts val="0"/>
                        </a:spcAft>
                        <a:buClrTx/>
                        <a:buSzTx/>
                        <a:buFontTx/>
                        <a:buNone/>
                      </a:pPr>
                      <a:r>
                        <a:rPr sz="2000" b="1">
                          <a:solidFill>
                            <a:srgbClr val="000000"/>
                          </a:solidFill>
                          <a:latin typeface="Arial"/>
                          <a:ea typeface="Arial"/>
                          <a:cs typeface="Arial"/>
                        </a:rPr>
                        <a:t>表1 師資</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noFill/>
                  </a:tcPr>
                </a:tc>
                <a:tc>
                  <a:txBody>
                    <a:bodyPr/>
                    <a:lstStyle/>
                    <a:p>
                      <a:pPr marL="0" marR="0" lvl="0" indent="0" algn="l" defTabSz="914400">
                        <a:lnSpc>
                          <a:spcPts val="2500"/>
                        </a:lnSpc>
                        <a:spcBef>
                          <a:spcPts val="0"/>
                        </a:spcBef>
                        <a:spcAft>
                          <a:spcPts val="0"/>
                        </a:spcAft>
                        <a:buClrTx/>
                        <a:buSzTx/>
                        <a:buFontTx/>
                        <a:buNone/>
                      </a:pPr>
                      <a:r>
                        <a:rPr sz="2000" b="0">
                          <a:solidFill>
                            <a:srgbClr val="0000FF"/>
                          </a:solidFill>
                          <a:latin typeface="Arial"/>
                          <a:ea typeface="Arial"/>
                          <a:cs typeface="Arial"/>
                        </a:rPr>
                        <a:t>表1-1</a:t>
                      </a:r>
                      <a:r>
                        <a:rPr sz="2000" b="0">
                          <a:solidFill>
                            <a:schemeClr val="tx1"/>
                          </a:solidFill>
                          <a:latin typeface="Arial"/>
                          <a:ea typeface="Arial"/>
                          <a:cs typeface="Arial"/>
                        </a:rPr>
                        <a:t>、表1-1-3、表1-2-1、表1-5、表1-6、</a:t>
                      </a:r>
                      <a:r>
                        <a:rPr sz="2000" b="0">
                          <a:solidFill>
                            <a:srgbClr val="0000FF"/>
                          </a:solidFill>
                          <a:latin typeface="Arial"/>
                          <a:ea typeface="Arial"/>
                          <a:cs typeface="Arial"/>
                        </a:rPr>
                        <a:t>表1-8</a:t>
                      </a:r>
                      <a:r>
                        <a:rPr sz="2000" b="0">
                          <a:solidFill>
                            <a:schemeClr val="tx1"/>
                          </a:solidFill>
                          <a:latin typeface="Arial"/>
                          <a:ea typeface="Arial"/>
                          <a:cs typeface="Arial"/>
                        </a:rPr>
                        <a:t>、表1-14、表1-15、表1-16、</a:t>
                      </a:r>
                      <a:br/>
                      <a:r>
                        <a:rPr sz="2000" b="0">
                          <a:solidFill>
                            <a:schemeClr val="tx1"/>
                          </a:solidFill>
                          <a:latin typeface="Arial"/>
                          <a:ea typeface="Arial"/>
                          <a:cs typeface="Arial"/>
                        </a:rPr>
                        <a:t>表1-17-1、表1-19、表1-20(</a:t>
                      </a:r>
                      <a:r>
                        <a:rPr sz="2000" b="0" i="0" u="none" cap="none" spc="0">
                          <a:solidFill>
                            <a:srgbClr val="008000"/>
                          </a:solidFill>
                          <a:latin typeface="Arial"/>
                          <a:ea typeface="Arial"/>
                          <a:cs typeface="Arial"/>
                        </a:rPr>
                        <a:t>僅私立學校填報</a:t>
                      </a:r>
                      <a:r>
                        <a:rPr sz="2000" b="0">
                          <a:solidFill>
                            <a:schemeClr val="tx1"/>
                          </a:solidFill>
                          <a:latin typeface="Arial"/>
                          <a:ea typeface="Arial"/>
                          <a:cs typeface="Arial"/>
                        </a:rPr>
                        <a:t>)、表1-21(</a:t>
                      </a:r>
                      <a:r>
                        <a:rPr sz="2000" b="0" i="0" u="none" cap="none" spc="0">
                          <a:solidFill>
                            <a:srgbClr val="008000"/>
                          </a:solidFill>
                          <a:latin typeface="Arial"/>
                          <a:ea typeface="Arial"/>
                          <a:cs typeface="Arial"/>
                        </a:rPr>
                        <a:t>僅私立學校填報</a:t>
                      </a:r>
                      <a:r>
                        <a:rPr sz="2000" b="0">
                          <a:solidFill>
                            <a:schemeClr val="tx1"/>
                          </a:solidFill>
                          <a:latin typeface="Arial"/>
                          <a:ea typeface="Arial"/>
                          <a:cs typeface="Arial"/>
                        </a:rPr>
                        <a:t>)、表1-22、</a:t>
                      </a:r>
                      <a:br/>
                      <a:r>
                        <a:rPr sz="2000" b="0">
                          <a:solidFill>
                            <a:schemeClr val="tx1"/>
                          </a:solidFill>
                          <a:latin typeface="Arial"/>
                          <a:ea typeface="Arial"/>
                          <a:cs typeface="Arial"/>
                        </a:rPr>
                        <a:t>表1-22-1、表1-23(</a:t>
                      </a:r>
                      <a:r>
                        <a:rPr sz="2000" b="0" i="0" u="none" cap="none" spc="0">
                          <a:solidFill>
                            <a:srgbClr val="008000"/>
                          </a:solidFill>
                          <a:latin typeface="Arial"/>
                          <a:ea typeface="Arial"/>
                          <a:cs typeface="Arial"/>
                        </a:rPr>
                        <a:t>僅私立學校填報</a:t>
                      </a:r>
                      <a:r>
                        <a:rPr sz="2000" b="0">
                          <a:solidFill>
                            <a:schemeClr val="tx1"/>
                          </a:solidFill>
                          <a:latin typeface="Arial"/>
                          <a:ea typeface="Arial"/>
                          <a:cs typeface="Arial"/>
                        </a:rPr>
                        <a:t>)</a:t>
                      </a:r>
                      <a:endParaRPr sz="2000" b="0" kern="1200">
                        <a:solidFill>
                          <a:schemeClr val="tx1"/>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20000">
                <a:tc>
                  <a:txBody>
                    <a:bodyPr/>
                    <a:lstStyle/>
                    <a:p>
                      <a:pPr marL="0" marR="0" lvl="0" indent="0" algn="l" defTabSz="914400">
                        <a:lnSpc>
                          <a:spcPts val="2500"/>
                        </a:lnSpc>
                        <a:spcBef>
                          <a:spcPts val="0"/>
                        </a:spcBef>
                        <a:spcAft>
                          <a:spcPts val="0"/>
                        </a:spcAft>
                        <a:buClrTx/>
                        <a:buSzTx/>
                        <a:buFontTx/>
                        <a:buNone/>
                      </a:pPr>
                      <a:r>
                        <a:rPr sz="2000" b="1">
                          <a:solidFill>
                            <a:srgbClr val="000000"/>
                          </a:solidFill>
                          <a:latin typeface="Arial"/>
                          <a:ea typeface="Arial"/>
                          <a:cs typeface="Arial"/>
                        </a:rPr>
                        <a:t>表2 招生</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a:lnSpc>
                          <a:spcPts val="2500"/>
                        </a:lnSpc>
                        <a:spcBef>
                          <a:spcPts val="0"/>
                        </a:spcBef>
                        <a:spcAft>
                          <a:spcPts val="0"/>
                        </a:spcAft>
                        <a:buClrTx/>
                        <a:buSzTx/>
                        <a:buFontTx/>
                        <a:buNone/>
                      </a:pPr>
                      <a:r>
                        <a:rPr sz="2000" b="0">
                          <a:solidFill>
                            <a:srgbClr val="0000FF"/>
                          </a:solidFill>
                          <a:latin typeface="Arial"/>
                          <a:ea typeface="Arial"/>
                          <a:cs typeface="Arial"/>
                        </a:rPr>
                        <a:t>表2-1-2</a:t>
                      </a:r>
                      <a:r>
                        <a:rPr sz="2000" b="0">
                          <a:solidFill>
                            <a:schemeClr val="tx1"/>
                          </a:solidFill>
                          <a:latin typeface="Arial"/>
                          <a:ea typeface="Arial"/>
                          <a:cs typeface="Arial"/>
                        </a:rPr>
                        <a:t>、表2-1-3、表2-1-4、表2-1-5、表2-1-6、</a:t>
                      </a:r>
                      <a:r>
                        <a:rPr sz="2000" b="0">
                          <a:solidFill>
                            <a:srgbClr val="FF0000"/>
                          </a:solidFill>
                          <a:latin typeface="Arial"/>
                          <a:ea typeface="Arial"/>
                          <a:cs typeface="Arial"/>
                        </a:rPr>
                        <a:t>表2-1-7</a:t>
                      </a:r>
                      <a:r>
                        <a:rPr sz="2000" b="0">
                          <a:solidFill>
                            <a:schemeClr val="tx1"/>
                          </a:solidFill>
                          <a:latin typeface="Arial"/>
                          <a:ea typeface="Arial"/>
                          <a:cs typeface="Arial"/>
                        </a:rPr>
                        <a:t>、</a:t>
                      </a:r>
                      <a:r>
                        <a:rPr sz="2000" b="0">
                          <a:solidFill>
                            <a:srgbClr val="0000FF"/>
                          </a:solidFill>
                          <a:latin typeface="Arial"/>
                          <a:ea typeface="Arial"/>
                          <a:cs typeface="Arial"/>
                        </a:rPr>
                        <a:t>表2-2</a:t>
                      </a:r>
                      <a:r>
                        <a:rPr sz="2000" b="0">
                          <a:solidFill>
                            <a:schemeClr val="tx1"/>
                          </a:solidFill>
                          <a:latin typeface="Arial"/>
                          <a:ea typeface="Arial"/>
                          <a:cs typeface="Arial"/>
                        </a:rPr>
                        <a:t>、表2-4、表2-6、</a:t>
                      </a:r>
                      <a:br/>
                      <a:r>
                        <a:rPr sz="2000" b="0">
                          <a:solidFill>
                            <a:schemeClr val="tx1"/>
                          </a:solidFill>
                          <a:latin typeface="Arial"/>
                          <a:ea typeface="Arial"/>
                          <a:cs typeface="Arial"/>
                        </a:rPr>
                        <a:t>表2-7、表2-8、表2-9</a:t>
                      </a:r>
                      <a:endParaRPr sz="2000" b="0" kern="1200">
                        <a:solidFill>
                          <a:schemeClr val="tx1"/>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1"/>
                  </a:ext>
                </a:extLst>
              </a:tr>
              <a:tr h="648000">
                <a:tc>
                  <a:txBody>
                    <a:bodyPr/>
                    <a:lstStyle/>
                    <a:p>
                      <a:pPr marL="0" marR="0" lvl="0" indent="0" algn="l" defTabSz="914400">
                        <a:lnSpc>
                          <a:spcPts val="2500"/>
                        </a:lnSpc>
                        <a:spcBef>
                          <a:spcPts val="0"/>
                        </a:spcBef>
                        <a:spcAft>
                          <a:spcPts val="0"/>
                        </a:spcAft>
                        <a:buClrTx/>
                        <a:buSzTx/>
                        <a:buFontTx/>
                        <a:buNone/>
                      </a:pPr>
                      <a:r>
                        <a:rPr sz="2000" b="1">
                          <a:solidFill>
                            <a:srgbClr val="000000"/>
                          </a:solidFill>
                          <a:latin typeface="Arial"/>
                          <a:ea typeface="Arial"/>
                          <a:cs typeface="Arial"/>
                        </a:rPr>
                        <a:t>表3 課程教學</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noFill/>
                  </a:tcPr>
                </a:tc>
                <a:tc>
                  <a:txBody>
                    <a:bodyPr/>
                    <a:lstStyle/>
                    <a:p>
                      <a:pPr marL="0" marR="0" lvl="0" indent="0" algn="l" defTabSz="914400">
                        <a:lnSpc>
                          <a:spcPts val="2500"/>
                        </a:lnSpc>
                        <a:spcBef>
                          <a:spcPts val="0"/>
                        </a:spcBef>
                        <a:spcAft>
                          <a:spcPts val="0"/>
                        </a:spcAft>
                        <a:buClrTx/>
                        <a:buSzTx/>
                        <a:buFontTx/>
                        <a:buNone/>
                      </a:pPr>
                      <a:r>
                        <a:rPr sz="2000" b="0">
                          <a:solidFill>
                            <a:schemeClr val="tx1"/>
                          </a:solidFill>
                          <a:latin typeface="Arial"/>
                          <a:ea typeface="Arial"/>
                          <a:cs typeface="Arial"/>
                        </a:rPr>
                        <a:t>表3-1、表3-2-3、表3-5、表3-5-1、表3-5-2、表3-5-3、表3-7、表3-8</a:t>
                      </a:r>
                      <a:endParaRPr sz="2000" b="0" kern="1200">
                        <a:solidFill>
                          <a:srgbClr val="0000FF"/>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016000">
                <a:tc>
                  <a:txBody>
                    <a:bodyPr/>
                    <a:lstStyle/>
                    <a:p>
                      <a:pPr marL="0" marR="0" lvl="0" indent="0" algn="l" defTabSz="914400">
                        <a:lnSpc>
                          <a:spcPts val="2500"/>
                        </a:lnSpc>
                        <a:spcBef>
                          <a:spcPts val="0"/>
                        </a:spcBef>
                        <a:spcAft>
                          <a:spcPts val="0"/>
                        </a:spcAft>
                        <a:buClrTx/>
                        <a:buSzTx/>
                        <a:buFontTx/>
                        <a:buNone/>
                      </a:pPr>
                      <a:r>
                        <a:rPr sz="2000" b="1">
                          <a:solidFill>
                            <a:srgbClr val="000000"/>
                          </a:solidFill>
                          <a:latin typeface="Arial"/>
                          <a:ea typeface="Arial"/>
                          <a:cs typeface="Arial"/>
                        </a:rPr>
                        <a:t>表4 學生</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lumMod val="85000"/>
                      </a:schemeClr>
                    </a:solidFill>
                  </a:tcPr>
                </a:tc>
                <a:tc>
                  <a:txBody>
                    <a:bodyPr/>
                    <a:lstStyle/>
                    <a:p>
                      <a:pPr algn="l">
                        <a:lnSpc>
                          <a:spcPts val="2500"/>
                        </a:lnSpc>
                        <a:buNone/>
                      </a:pPr>
                      <a:r>
                        <a:rPr sz="2000" b="0" dirty="0">
                          <a:solidFill>
                            <a:schemeClr val="tx1"/>
                          </a:solidFill>
                          <a:latin typeface="Arial"/>
                          <a:ea typeface="Arial"/>
                          <a:cs typeface="Arial"/>
                        </a:rPr>
                        <a:t>表4-1、表4-1-2、表4-1-3、表4-1-4、表4-1-6、表4-2、</a:t>
                      </a:r>
                      <a:r>
                        <a:rPr sz="2000" b="0" dirty="0">
                          <a:solidFill>
                            <a:srgbClr val="0000FF"/>
                          </a:solidFill>
                          <a:latin typeface="Arial"/>
                          <a:ea typeface="Arial"/>
                          <a:cs typeface="Arial"/>
                        </a:rPr>
                        <a:t>表4-2-1</a:t>
                      </a:r>
                      <a:r>
                        <a:rPr sz="2000" b="0" dirty="0">
                          <a:solidFill>
                            <a:schemeClr val="tx1"/>
                          </a:solidFill>
                          <a:latin typeface="Arial"/>
                          <a:ea typeface="Arial"/>
                          <a:cs typeface="Arial"/>
                        </a:rPr>
                        <a:t>、表4-2-3、表4-2-4、</a:t>
                      </a:r>
                      <a:br>
                        <a:rPr dirty="0"/>
                      </a:br>
                      <a:r>
                        <a:rPr sz="2000" b="0" dirty="0">
                          <a:solidFill>
                            <a:schemeClr val="tx1"/>
                          </a:solidFill>
                          <a:latin typeface="Arial"/>
                          <a:ea typeface="Arial"/>
                          <a:cs typeface="Arial"/>
                        </a:rPr>
                        <a:t>表4-2-5、表4-2-7、表4-2-8、表4-2-9、表4-2-10、表4-2-11、表4-2-13、</a:t>
                      </a:r>
                      <a:r>
                        <a:rPr sz="2000" b="0" dirty="0">
                          <a:solidFill>
                            <a:srgbClr val="FF0000"/>
                          </a:solidFill>
                          <a:latin typeface="Arial"/>
                          <a:ea typeface="Arial"/>
                          <a:cs typeface="Arial"/>
                        </a:rPr>
                        <a:t>表4-2-14</a:t>
                      </a:r>
                      <a:r>
                        <a:rPr sz="2000" b="0" dirty="0">
                          <a:solidFill>
                            <a:schemeClr val="tx1"/>
                          </a:solidFill>
                          <a:latin typeface="Arial"/>
                          <a:ea typeface="Arial"/>
                          <a:cs typeface="Arial"/>
                        </a:rPr>
                        <a:t>、表4-4-2、</a:t>
                      </a:r>
                      <a:br>
                        <a:rPr dirty="0"/>
                      </a:br>
                      <a:r>
                        <a:rPr sz="2000" b="0" dirty="0">
                          <a:solidFill>
                            <a:schemeClr val="tx1"/>
                          </a:solidFill>
                          <a:latin typeface="Arial"/>
                          <a:ea typeface="Arial"/>
                          <a:cs typeface="Arial"/>
                        </a:rPr>
                        <a:t>表4-4-3、表4-6、表4-7-2(10月維護)、表4-7-4(10月維護)、表4-7-5(10月維護)、表4-8-1、表4-8-2、表4-8-3、表4-8-4、表4-9-1、表4-9-2、表4-10、表4-10-1、表4-11、表4-12、表4-13、表4-14、</a:t>
                      </a:r>
                      <a:r>
                        <a:rPr sz="2000" b="0" dirty="0">
                          <a:solidFill>
                            <a:srgbClr val="0000FF"/>
                          </a:solidFill>
                          <a:latin typeface="Arial"/>
                          <a:ea typeface="Arial"/>
                          <a:cs typeface="Arial"/>
                        </a:rPr>
                        <a:t>表4-15</a:t>
                      </a:r>
                      <a:r>
                        <a:rPr sz="2000" b="0" dirty="0">
                          <a:solidFill>
                            <a:schemeClr val="tx1"/>
                          </a:solidFill>
                          <a:latin typeface="Arial"/>
                          <a:ea typeface="Arial"/>
                          <a:cs typeface="Arial"/>
                        </a:rPr>
                        <a:t>、</a:t>
                      </a:r>
                      <a:r>
                        <a:rPr sz="2000" b="0" dirty="0">
                          <a:solidFill>
                            <a:srgbClr val="FF0000"/>
                          </a:solidFill>
                          <a:latin typeface="Arial"/>
                          <a:ea typeface="Arial"/>
                          <a:cs typeface="Arial"/>
                        </a:rPr>
                        <a:t>表4-15-1</a:t>
                      </a:r>
                      <a:r>
                        <a:rPr sz="2000" b="0" dirty="0">
                          <a:solidFill>
                            <a:schemeClr val="tx1"/>
                          </a:solidFill>
                          <a:latin typeface="Arial"/>
                          <a:ea typeface="Arial"/>
                          <a:cs typeface="Arial"/>
                        </a:rPr>
                        <a:t>、表4-17-2(10月維護)、表4-18、表4-19、</a:t>
                      </a:r>
                      <a:r>
                        <a:rPr sz="2000" b="0" dirty="0">
                          <a:solidFill>
                            <a:srgbClr val="FF0000"/>
                          </a:solidFill>
                          <a:latin typeface="Arial"/>
                          <a:ea typeface="Arial"/>
                          <a:cs typeface="Arial"/>
                        </a:rPr>
                        <a:t>表4-20</a:t>
                      </a:r>
                      <a:endParaRPr sz="2000" b="0" kern="1200" dirty="0">
                        <a:solidFill>
                          <a:schemeClr val="tx1"/>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3"/>
                  </a:ext>
                </a:extLst>
              </a:tr>
              <a:tr h="612000">
                <a:tc>
                  <a:txBody>
                    <a:bodyPr/>
                    <a:lstStyle/>
                    <a:p>
                      <a:pPr marL="0" marR="0" lvl="0" indent="0" algn="l" defTabSz="914400">
                        <a:lnSpc>
                          <a:spcPts val="2500"/>
                        </a:lnSpc>
                        <a:spcBef>
                          <a:spcPts val="0"/>
                        </a:spcBef>
                        <a:spcAft>
                          <a:spcPts val="0"/>
                        </a:spcAft>
                        <a:buClrTx/>
                        <a:buSzTx/>
                        <a:buFontTx/>
                        <a:buNone/>
                      </a:pPr>
                      <a:r>
                        <a:rPr sz="2000" b="1">
                          <a:solidFill>
                            <a:srgbClr val="000000"/>
                          </a:solidFill>
                          <a:latin typeface="Arial"/>
                          <a:ea typeface="Arial"/>
                          <a:cs typeface="Arial"/>
                        </a:rPr>
                        <a:t>表5 圖書館</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noFill/>
                  </a:tcPr>
                </a:tc>
                <a:tc>
                  <a:txBody>
                    <a:bodyPr/>
                    <a:lstStyle/>
                    <a:p>
                      <a:pPr marL="0" marR="0" lvl="0" indent="0" algn="l" defTabSz="914400">
                        <a:lnSpc>
                          <a:spcPts val="2500"/>
                        </a:lnSpc>
                        <a:spcBef>
                          <a:spcPts val="0"/>
                        </a:spcBef>
                        <a:spcAft>
                          <a:spcPts val="0"/>
                        </a:spcAft>
                        <a:buClrTx/>
                        <a:buSzTx/>
                        <a:buFontTx/>
                        <a:buNone/>
                      </a:pPr>
                      <a:r>
                        <a:rPr sz="2000" b="0" dirty="0">
                          <a:solidFill>
                            <a:schemeClr val="tx1"/>
                          </a:solidFill>
                          <a:latin typeface="Arial"/>
                          <a:ea typeface="Arial"/>
                          <a:cs typeface="Arial"/>
                        </a:rPr>
                        <a:t>表5-1、表5-2(</a:t>
                      </a:r>
                      <a:r>
                        <a:rPr sz="2000" b="0" i="0" u="none" cap="none" spc="0" dirty="0" err="1">
                          <a:solidFill>
                            <a:srgbClr val="008000"/>
                          </a:solidFill>
                          <a:latin typeface="Arial"/>
                          <a:ea typeface="Arial"/>
                          <a:cs typeface="Arial"/>
                        </a:rPr>
                        <a:t>僅私立學校填報</a:t>
                      </a:r>
                      <a:r>
                        <a:rPr sz="2000" b="0" dirty="0">
                          <a:solidFill>
                            <a:schemeClr val="tx1"/>
                          </a:solidFill>
                          <a:latin typeface="Arial"/>
                          <a:ea typeface="Arial"/>
                          <a:cs typeface="Arial"/>
                        </a:rPr>
                        <a:t>)、表5-2-1、表5-3(</a:t>
                      </a:r>
                      <a:r>
                        <a:rPr sz="2000" b="0" i="0" u="none" cap="none" spc="0" dirty="0" err="1">
                          <a:solidFill>
                            <a:srgbClr val="008000"/>
                          </a:solidFill>
                          <a:latin typeface="Arial"/>
                          <a:ea typeface="Arial"/>
                          <a:cs typeface="Arial"/>
                        </a:rPr>
                        <a:t>僅私立學校填報</a:t>
                      </a:r>
                      <a:r>
                        <a:rPr sz="2000" b="0" dirty="0">
                          <a:solidFill>
                            <a:schemeClr val="tx1"/>
                          </a:solidFill>
                          <a:latin typeface="Arial"/>
                          <a:ea typeface="Arial"/>
                          <a:cs typeface="Arial"/>
                        </a:rPr>
                        <a:t>)</a:t>
                      </a:r>
                      <a:endParaRPr sz="2000" b="0" kern="1200" dirty="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7" name="矩形 6">
            <a:extLst>
              <a:ext uri="{FF2B5EF4-FFF2-40B4-BE49-F238E27FC236}">
                <a16:creationId xmlns:a16="http://schemas.microsoft.com/office/drawing/2014/main" id="{0CEE8875-697C-4241-AE9F-EF3DA8618BF6}"/>
              </a:ext>
            </a:extLst>
          </p:cNvPr>
          <p:cNvSpPr>
            <a:spLocks noGrp="1"/>
          </p:cNvSpPr>
          <p:nvPr/>
        </p:nvSpPr>
        <p:spPr>
          <a:xfrm>
            <a:off x="192133" y="6188326"/>
            <a:ext cx="7090082" cy="461665"/>
          </a:xfrm>
          <a:prstGeom prst="rect">
            <a:avLst/>
          </a:prstGeom>
        </p:spPr>
        <p:txBody>
          <a:bodyPr wrap="none">
            <a:spAutoFit/>
          </a:bodyPr>
          <a:lstStyle/>
          <a:p>
            <a:pPr marR="48700" algn="l">
              <a:buNone/>
            </a:pPr>
            <a:r>
              <a:rPr sz="2400" b="1">
                <a:solidFill>
                  <a:srgbClr val="FF0000"/>
                </a:solidFill>
              </a:rPr>
              <a:t>紅字為本期新增表冊</a:t>
            </a:r>
            <a:r>
              <a:rPr sz="2400" b="0" i="0" u="none">
                <a:solidFill>
                  <a:srgbClr val="000000"/>
                </a:solidFill>
                <a:latin typeface="+mn-ea"/>
                <a:ea typeface="+mn-ea"/>
                <a:cs typeface="+mn-ea"/>
              </a:rPr>
              <a:t>｜</a:t>
            </a:r>
            <a:r>
              <a:rPr sz="2400" b="1">
                <a:solidFill>
                  <a:srgbClr val="0000FF"/>
                </a:solidFill>
              </a:rPr>
              <a:t>藍字為該表冊欄位/定義調整</a:t>
            </a:r>
            <a:endParaRPr sz="2400" b="1">
              <a:solidFill>
                <a:srgbClr val="008000"/>
              </a:solidFill>
              <a:latin typeface="+mn-ea"/>
              <a:ea typeface="+mn-ea"/>
              <a:cs typeface="+mn-ea"/>
            </a:endParaRPr>
          </a:p>
        </p:txBody>
      </p:sp>
    </p:spTree>
    <p:extLst>
      <p:ext uri="{BB962C8B-B14F-4D97-AF65-F5344CB8AC3E}">
        <p14:creationId xmlns:p14="http://schemas.microsoft.com/office/powerpoint/2010/main" val="26694616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F1ACE1E2-301C-437B-94BE-03863768A458}"/>
              </a:ext>
            </a:extLst>
          </p:cNvPr>
          <p:cNvSpPr>
            <a:spLocks noGrp="1"/>
          </p:cNvSpPr>
          <p:nvPr>
            <p:ph type="sldNum" idx="12"/>
          </p:nvPr>
        </p:nvSpPr>
        <p:spPr/>
        <p:txBody>
          <a:bodyPr/>
          <a:lstStyle/>
          <a:p>
            <a:fld id="{53265AEE-4D99-0673-12C8-99EFF695690A}" type="slidenum">
              <a:t>54</a:t>
            </a:fld>
            <a:endParaRPr/>
          </a:p>
        </p:txBody>
      </p:sp>
      <p:sp>
        <p:nvSpPr>
          <p:cNvPr id="4" name="標題 3">
            <a:extLst>
              <a:ext uri="{FF2B5EF4-FFF2-40B4-BE49-F238E27FC236}">
                <a16:creationId xmlns:a16="http://schemas.microsoft.com/office/drawing/2014/main" id="{14C11096-304E-4B02-B578-F68DF6C31600}"/>
              </a:ext>
            </a:extLst>
          </p:cNvPr>
          <p:cNvSpPr>
            <a:spLocks noGrp="1"/>
          </p:cNvSpPr>
          <p:nvPr>
            <p:ph type="title"/>
          </p:nvPr>
        </p:nvSpPr>
        <p:spPr/>
        <p:txBody>
          <a:bodyPr>
            <a:normAutofit/>
          </a:bodyPr>
          <a:lstStyle/>
          <a:p>
            <a:r>
              <a:t>附錄｜本期需填報表冊（10月）</a:t>
            </a:r>
          </a:p>
        </p:txBody>
      </p:sp>
      <p:sp>
        <p:nvSpPr>
          <p:cNvPr id="5" name="文字版面配置區 4">
            <a:extLst>
              <a:ext uri="{FF2B5EF4-FFF2-40B4-BE49-F238E27FC236}">
                <a16:creationId xmlns:a16="http://schemas.microsoft.com/office/drawing/2014/main" id="{CDE984EF-DF58-4D80-95B6-2D1432296A9E}"/>
              </a:ext>
            </a:extLst>
          </p:cNvPr>
          <p:cNvSpPr>
            <a:spLocks noGrp="1"/>
          </p:cNvSpPr>
          <p:nvPr>
            <p:ph type="body" idx="15"/>
          </p:nvPr>
        </p:nvSpPr>
        <p:spPr/>
        <p:txBody>
          <a:bodyPr/>
          <a:lstStyle/>
          <a:p>
            <a:r>
              <a:t>03</a:t>
            </a:r>
          </a:p>
        </p:txBody>
      </p:sp>
      <p:graphicFrame>
        <p:nvGraphicFramePr>
          <p:cNvPr id="19" name="內容版面配置區 5"/>
          <p:cNvGraphicFramePr/>
          <p:nvPr>
            <p:extLst>
              <p:ext uri="{D42A27DB-BD31-4B8C-83A1-F6EECF244321}">
                <p14:modId xmlns:p14="http://schemas.microsoft.com/office/powerpoint/2010/main" val="27330025"/>
              </p:ext>
            </p:extLst>
          </p:nvPr>
        </p:nvGraphicFramePr>
        <p:xfrm>
          <a:off x="193040" y="955674"/>
          <a:ext cx="11846560" cy="5180079"/>
        </p:xfrm>
        <a:graphic>
          <a:graphicData uri="http://schemas.openxmlformats.org/drawingml/2006/table">
            <a:tbl>
              <a:tblPr firstRow="1" bandRow="1"/>
              <a:tblGrid>
                <a:gridCol w="1869440">
                  <a:extLst>
                    <a:ext uri="{9D8B030D-6E8A-4147-A177-3AD203B41FA5}">
                      <a16:colId xmlns:a16="http://schemas.microsoft.com/office/drawing/2014/main" val="20000"/>
                    </a:ext>
                  </a:extLst>
                </a:gridCol>
                <a:gridCol w="9977120">
                  <a:extLst>
                    <a:ext uri="{9D8B030D-6E8A-4147-A177-3AD203B41FA5}">
                      <a16:colId xmlns:a16="http://schemas.microsoft.com/office/drawing/2014/main" val="20001"/>
                    </a:ext>
                  </a:extLst>
                </a:gridCol>
              </a:tblGrid>
              <a:tr h="644526">
                <a:tc>
                  <a:txBody>
                    <a:bodyPr/>
                    <a:lstStyle/>
                    <a:p>
                      <a:pPr marL="0" marR="0" lvl="0" indent="0" algn="l" defTabSz="914400">
                        <a:lnSpc>
                          <a:spcPts val="2500"/>
                        </a:lnSpc>
                        <a:spcBef>
                          <a:spcPts val="0"/>
                        </a:spcBef>
                        <a:spcAft>
                          <a:spcPts val="0"/>
                        </a:spcAft>
                        <a:buClrTx/>
                        <a:buSzTx/>
                        <a:buFontTx/>
                        <a:buNone/>
                      </a:pPr>
                      <a:r>
                        <a:rPr sz="2000" b="1">
                          <a:solidFill>
                            <a:srgbClr val="000000"/>
                          </a:solidFill>
                          <a:latin typeface="Arial"/>
                          <a:ea typeface="Arial"/>
                          <a:cs typeface="Arial"/>
                        </a:rPr>
                        <a:t>表6 推廣服務</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noFill/>
                  </a:tcPr>
                </a:tc>
                <a:tc>
                  <a:txBody>
                    <a:bodyPr/>
                    <a:lstStyle/>
                    <a:p>
                      <a:pPr marL="0" marR="0" lvl="0" indent="0" algn="l" defTabSz="914400">
                        <a:lnSpc>
                          <a:spcPct val="100000"/>
                        </a:lnSpc>
                        <a:spcBef>
                          <a:spcPts val="0"/>
                        </a:spcBef>
                        <a:spcAft>
                          <a:spcPts val="0"/>
                        </a:spcAft>
                        <a:buClrTx/>
                        <a:buSzTx/>
                        <a:buFontTx/>
                        <a:buNone/>
                      </a:pPr>
                      <a:r>
                        <a:rPr sz="2000" b="0">
                          <a:solidFill>
                            <a:schemeClr val="tx1"/>
                          </a:solidFill>
                          <a:latin typeface="Arial"/>
                          <a:ea typeface="Arial"/>
                          <a:cs typeface="Arial"/>
                        </a:rPr>
                        <a:t>表6-1、</a:t>
                      </a:r>
                      <a:r>
                        <a:rPr sz="2000" b="0">
                          <a:solidFill>
                            <a:srgbClr val="0000FF"/>
                          </a:solidFill>
                          <a:latin typeface="Arial"/>
                          <a:ea typeface="Arial"/>
                          <a:cs typeface="Arial"/>
                        </a:rPr>
                        <a:t>表6-2</a:t>
                      </a:r>
                      <a:r>
                        <a:rPr sz="2000" b="0">
                          <a:solidFill>
                            <a:schemeClr val="tx1"/>
                          </a:solidFill>
                          <a:latin typeface="Arial"/>
                          <a:ea typeface="Arial"/>
                          <a:cs typeface="Arial"/>
                        </a:rPr>
                        <a:t>、表6-3、表6-4、表6-5、表6-6</a:t>
                      </a:r>
                      <a:endParaRPr sz="2000" b="0"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768778">
                <a:tc>
                  <a:txBody>
                    <a:bodyPr/>
                    <a:lstStyle/>
                    <a:p>
                      <a:pPr marL="0" marR="0" lvl="0" indent="0" algn="l" defTabSz="914400">
                        <a:lnSpc>
                          <a:spcPct val="100000"/>
                        </a:lnSpc>
                        <a:spcBef>
                          <a:spcPts val="0"/>
                        </a:spcBef>
                        <a:spcAft>
                          <a:spcPts val="0"/>
                        </a:spcAft>
                        <a:buClrTx/>
                        <a:buSzTx/>
                        <a:buFontTx/>
                        <a:buNone/>
                      </a:pPr>
                      <a:r>
                        <a:rPr sz="2000" b="1">
                          <a:solidFill>
                            <a:srgbClr val="000000"/>
                          </a:solidFill>
                          <a:latin typeface="Arial"/>
                          <a:ea typeface="Arial"/>
                          <a:cs typeface="Arial"/>
                        </a:rPr>
                        <a:t>表7 學生事務</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a:lnSpc>
                          <a:spcPct val="100000"/>
                        </a:lnSpc>
                        <a:spcBef>
                          <a:spcPts val="0"/>
                        </a:spcBef>
                        <a:spcAft>
                          <a:spcPts val="0"/>
                        </a:spcAft>
                        <a:buClrTx/>
                        <a:buSzTx/>
                        <a:buFontTx/>
                        <a:buNone/>
                      </a:pPr>
                      <a:r>
                        <a:rPr sz="2000" b="0" dirty="0">
                          <a:solidFill>
                            <a:srgbClr val="0000FF"/>
                          </a:solidFill>
                          <a:latin typeface="Arial"/>
                          <a:ea typeface="Arial"/>
                          <a:cs typeface="Arial"/>
                        </a:rPr>
                        <a:t>表7-2</a:t>
                      </a:r>
                      <a:r>
                        <a:rPr lang="zh-TW" altLang="en-US" sz="2000" b="0" dirty="0">
                          <a:solidFill>
                            <a:schemeClr val="tx1"/>
                          </a:solidFill>
                          <a:latin typeface="+mn-lt"/>
                          <a:ea typeface="Arial"/>
                          <a:cs typeface="Arial"/>
                        </a:rPr>
                        <a:t>、</a:t>
                      </a:r>
                      <a:r>
                        <a:rPr lang="zh-TW" altLang="en-US" sz="2000" b="0" dirty="0">
                          <a:solidFill>
                            <a:srgbClr val="FF0000"/>
                          </a:solidFill>
                          <a:latin typeface="+mn-lt"/>
                          <a:ea typeface="Arial"/>
                          <a:cs typeface="Arial"/>
                        </a:rPr>
                        <a:t>表</a:t>
                      </a:r>
                      <a:r>
                        <a:rPr lang="en-US" altLang="zh-TW" sz="2000" b="0" dirty="0">
                          <a:solidFill>
                            <a:srgbClr val="FF0000"/>
                          </a:solidFill>
                          <a:latin typeface="+mn-lt"/>
                          <a:ea typeface="Arial"/>
                          <a:cs typeface="Arial"/>
                        </a:rPr>
                        <a:t>7-2-1</a:t>
                      </a:r>
                      <a:r>
                        <a:rPr sz="2000" b="0" dirty="0">
                          <a:solidFill>
                            <a:srgbClr val="000000"/>
                          </a:solidFill>
                          <a:latin typeface="Arial"/>
                          <a:ea typeface="Arial"/>
                          <a:cs typeface="Arial"/>
                        </a:rPr>
                        <a:t>、表7-4、</a:t>
                      </a:r>
                      <a:r>
                        <a:rPr sz="2000" b="0" dirty="0">
                          <a:solidFill>
                            <a:srgbClr val="0000FF"/>
                          </a:solidFill>
                          <a:latin typeface="Arial"/>
                          <a:ea typeface="Arial"/>
                          <a:cs typeface="Arial"/>
                        </a:rPr>
                        <a:t>表7-5</a:t>
                      </a:r>
                      <a:r>
                        <a:rPr sz="2000" b="0" dirty="0">
                          <a:solidFill>
                            <a:srgbClr val="000000"/>
                          </a:solidFill>
                          <a:latin typeface="Arial"/>
                          <a:ea typeface="Arial"/>
                          <a:cs typeface="Arial"/>
                        </a:rPr>
                        <a:t>、表7-6、表7-7、表7-8、表7-9、表7-10、表7-11、</a:t>
                      </a:r>
                      <a:br>
                        <a:rPr lang="en-US" sz="2000" b="0" dirty="0">
                          <a:solidFill>
                            <a:srgbClr val="000000"/>
                          </a:solidFill>
                          <a:latin typeface="Arial"/>
                          <a:ea typeface="Arial"/>
                          <a:cs typeface="Arial"/>
                        </a:rPr>
                      </a:br>
                      <a:r>
                        <a:rPr sz="2000" b="0" dirty="0">
                          <a:solidFill>
                            <a:srgbClr val="000000"/>
                          </a:solidFill>
                          <a:latin typeface="Arial"/>
                          <a:ea typeface="Arial"/>
                          <a:cs typeface="Arial"/>
                        </a:rPr>
                        <a:t>表7-12、表7-13</a:t>
                      </a:r>
                      <a:endParaRPr sz="2000" b="0" kern="1200" dirty="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1"/>
                  </a:ext>
                </a:extLst>
              </a:tr>
              <a:tr h="631656">
                <a:tc>
                  <a:txBody>
                    <a:bodyPr/>
                    <a:lstStyle/>
                    <a:p>
                      <a:pPr marL="0" marR="0" lvl="0" indent="0" algn="l" defTabSz="914400">
                        <a:lnSpc>
                          <a:spcPct val="100000"/>
                        </a:lnSpc>
                        <a:spcBef>
                          <a:spcPts val="0"/>
                        </a:spcBef>
                        <a:spcAft>
                          <a:spcPts val="0"/>
                        </a:spcAft>
                        <a:buClrTx/>
                        <a:buSzTx/>
                        <a:buFontTx/>
                        <a:buNone/>
                      </a:pPr>
                      <a:r>
                        <a:rPr sz="2000" b="1">
                          <a:solidFill>
                            <a:srgbClr val="000000"/>
                          </a:solidFill>
                          <a:latin typeface="Arial"/>
                          <a:ea typeface="Arial"/>
                          <a:cs typeface="Arial"/>
                        </a:rPr>
                        <a:t>表8 校地</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solidFill>
                  </a:tcPr>
                </a:tc>
                <a:tc>
                  <a:txBody>
                    <a:bodyPr/>
                    <a:lstStyle/>
                    <a:p>
                      <a:pPr marL="0" marR="0" lvl="0" indent="0" algn="l" defTabSz="914400">
                        <a:lnSpc>
                          <a:spcPct val="100000"/>
                        </a:lnSpc>
                        <a:spcBef>
                          <a:spcPts val="0"/>
                        </a:spcBef>
                        <a:spcAft>
                          <a:spcPts val="0"/>
                        </a:spcAft>
                        <a:buClrTx/>
                        <a:buSzTx/>
                        <a:buFontTx/>
                        <a:buNone/>
                      </a:pPr>
                      <a:r>
                        <a:rPr sz="2000" b="0">
                          <a:solidFill>
                            <a:srgbClr val="000000"/>
                          </a:solidFill>
                          <a:latin typeface="Arial"/>
                          <a:ea typeface="Arial"/>
                          <a:cs typeface="Arial"/>
                        </a:rPr>
                        <a:t>表8-1、表8-2-1(10月維護)、表8-3、表8-5、表8-6</a:t>
                      </a:r>
                      <a:endParaRPr sz="2000" b="0"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631656">
                <a:tc>
                  <a:txBody>
                    <a:bodyPr/>
                    <a:lstStyle/>
                    <a:p>
                      <a:pPr marL="0" marR="0" lvl="0" indent="0" algn="l" defTabSz="914400">
                        <a:lnSpc>
                          <a:spcPct val="100000"/>
                        </a:lnSpc>
                        <a:spcBef>
                          <a:spcPts val="0"/>
                        </a:spcBef>
                        <a:spcAft>
                          <a:spcPts val="0"/>
                        </a:spcAft>
                        <a:buClrTx/>
                        <a:buSzTx/>
                        <a:buFontTx/>
                        <a:buNone/>
                      </a:pPr>
                      <a:r>
                        <a:rPr sz="2000" b="1">
                          <a:solidFill>
                            <a:srgbClr val="000000"/>
                          </a:solidFill>
                          <a:latin typeface="Arial"/>
                          <a:ea typeface="Arial"/>
                          <a:cs typeface="Arial"/>
                        </a:rPr>
                        <a:t>表9 財務</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a:lnSpc>
                          <a:spcPct val="100000"/>
                        </a:lnSpc>
                        <a:spcBef>
                          <a:spcPts val="0"/>
                        </a:spcBef>
                        <a:spcAft>
                          <a:spcPts val="0"/>
                        </a:spcAft>
                        <a:buClrTx/>
                        <a:buSzTx/>
                        <a:buFontTx/>
                        <a:buNone/>
                      </a:pPr>
                      <a:r>
                        <a:rPr sz="2000" b="0">
                          <a:solidFill>
                            <a:srgbClr val="000000"/>
                          </a:solidFill>
                          <a:latin typeface="Arial"/>
                          <a:ea typeface="Arial"/>
                          <a:cs typeface="Arial"/>
                        </a:rPr>
                        <a:t>表9-2-7(</a:t>
                      </a:r>
                      <a:r>
                        <a:rPr sz="2000" b="0" i="0" u="none" cap="none" spc="0">
                          <a:solidFill>
                            <a:srgbClr val="008000"/>
                          </a:solidFill>
                          <a:latin typeface="Arial"/>
                          <a:ea typeface="Arial"/>
                          <a:cs typeface="Arial"/>
                        </a:rPr>
                        <a:t>僅私立學校填報</a:t>
                      </a:r>
                      <a:r>
                        <a:rPr sz="2000" b="0">
                          <a:solidFill>
                            <a:srgbClr val="000000"/>
                          </a:solidFill>
                          <a:latin typeface="Arial"/>
                          <a:ea typeface="Arial"/>
                          <a:cs typeface="Arial"/>
                        </a:rPr>
                        <a:t>)、表9-3(</a:t>
                      </a:r>
                      <a:r>
                        <a:rPr sz="2000" b="0" i="0" u="none" cap="none" spc="0">
                          <a:solidFill>
                            <a:srgbClr val="008000"/>
                          </a:solidFill>
                          <a:latin typeface="Arial"/>
                          <a:ea typeface="Arial"/>
                          <a:cs typeface="Arial"/>
                        </a:rPr>
                        <a:t>僅公立學校填報</a:t>
                      </a:r>
                      <a:r>
                        <a:rPr sz="2000" b="0">
                          <a:solidFill>
                            <a:srgbClr val="000000"/>
                          </a:solidFill>
                          <a:latin typeface="Arial"/>
                          <a:ea typeface="Arial"/>
                          <a:cs typeface="Arial"/>
                        </a:rPr>
                        <a:t>)</a:t>
                      </a:r>
                      <a:endParaRPr sz="2000" b="0"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3"/>
                  </a:ext>
                </a:extLst>
              </a:tr>
              <a:tr h="768778">
                <a:tc>
                  <a:txBody>
                    <a:bodyPr/>
                    <a:lstStyle/>
                    <a:p>
                      <a:pPr marL="0" marR="0" lvl="0" indent="0" algn="l" defTabSz="914400">
                        <a:lnSpc>
                          <a:spcPct val="100000"/>
                        </a:lnSpc>
                        <a:spcBef>
                          <a:spcPts val="0"/>
                        </a:spcBef>
                        <a:spcAft>
                          <a:spcPts val="0"/>
                        </a:spcAft>
                        <a:buClrTx/>
                        <a:buSzTx/>
                        <a:buFontTx/>
                        <a:buNone/>
                      </a:pPr>
                      <a:r>
                        <a:rPr sz="2000" b="1">
                          <a:solidFill>
                            <a:srgbClr val="000000"/>
                          </a:solidFill>
                          <a:latin typeface="Arial"/>
                          <a:ea typeface="Arial"/>
                          <a:cs typeface="Arial"/>
                        </a:rPr>
                        <a:t>表10 董事會</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solidFill>
                  </a:tcPr>
                </a:tc>
                <a:tc>
                  <a:txBody>
                    <a:bodyPr/>
                    <a:lstStyle/>
                    <a:p>
                      <a:pPr marL="0" marR="0" lvl="0" indent="0" algn="l" defTabSz="914400">
                        <a:lnSpc>
                          <a:spcPct val="100000"/>
                        </a:lnSpc>
                        <a:spcBef>
                          <a:spcPts val="0"/>
                        </a:spcBef>
                        <a:spcAft>
                          <a:spcPts val="0"/>
                        </a:spcAft>
                        <a:buClrTx/>
                        <a:buSzTx/>
                        <a:buFontTx/>
                        <a:buNone/>
                      </a:pPr>
                      <a:r>
                        <a:rPr sz="2000" b="0">
                          <a:solidFill>
                            <a:srgbClr val="000000"/>
                          </a:solidFill>
                          <a:latin typeface="Arial"/>
                          <a:ea typeface="Arial"/>
                          <a:cs typeface="Arial"/>
                        </a:rPr>
                        <a:t>表10-1(10月維護) (</a:t>
                      </a:r>
                      <a:r>
                        <a:rPr sz="2000" b="0" i="0" u="none" cap="none" spc="0">
                          <a:solidFill>
                            <a:srgbClr val="008000"/>
                          </a:solidFill>
                          <a:latin typeface="Arial"/>
                          <a:ea typeface="Arial"/>
                          <a:cs typeface="Arial"/>
                        </a:rPr>
                        <a:t>僅私立大學填報</a:t>
                      </a:r>
                      <a:r>
                        <a:rPr sz="2000" b="0">
                          <a:solidFill>
                            <a:srgbClr val="000000"/>
                          </a:solidFill>
                          <a:latin typeface="Arial"/>
                          <a:ea typeface="Arial"/>
                          <a:cs typeface="Arial"/>
                        </a:rPr>
                        <a:t>)、</a:t>
                      </a:r>
                      <a:r>
                        <a:rPr sz="2000" b="0">
                          <a:solidFill>
                            <a:schemeClr val="tx1"/>
                          </a:solidFill>
                          <a:latin typeface="Arial"/>
                          <a:ea typeface="Arial"/>
                          <a:cs typeface="Arial"/>
                        </a:rPr>
                        <a:t>表10-2</a:t>
                      </a:r>
                      <a:r>
                        <a:rPr sz="2000" b="0">
                          <a:solidFill>
                            <a:srgbClr val="000000"/>
                          </a:solidFill>
                          <a:latin typeface="Arial"/>
                          <a:ea typeface="Arial"/>
                          <a:cs typeface="Arial"/>
                        </a:rPr>
                        <a:t>(</a:t>
                      </a:r>
                      <a:r>
                        <a:rPr sz="2000" b="0" i="0" u="none" cap="none" spc="0">
                          <a:solidFill>
                            <a:srgbClr val="008000"/>
                          </a:solidFill>
                          <a:latin typeface="Arial"/>
                          <a:ea typeface="Arial"/>
                          <a:cs typeface="Arial"/>
                        </a:rPr>
                        <a:t>僅私立大學填報</a:t>
                      </a:r>
                      <a:r>
                        <a:rPr sz="2000" b="0">
                          <a:solidFill>
                            <a:srgbClr val="000000"/>
                          </a:solidFill>
                          <a:latin typeface="Arial"/>
                          <a:ea typeface="Arial"/>
                          <a:cs typeface="Arial"/>
                        </a:rPr>
                        <a:t>)、</a:t>
                      </a:r>
                      <a:br/>
                      <a:r>
                        <a:rPr sz="2000" b="0">
                          <a:solidFill>
                            <a:srgbClr val="000000"/>
                          </a:solidFill>
                          <a:latin typeface="Arial"/>
                          <a:ea typeface="Arial"/>
                          <a:cs typeface="Arial"/>
                        </a:rPr>
                        <a:t>表10-3(</a:t>
                      </a:r>
                      <a:r>
                        <a:rPr sz="2000" b="0" i="0" u="none" cap="none" spc="0">
                          <a:solidFill>
                            <a:srgbClr val="008000"/>
                          </a:solidFill>
                          <a:latin typeface="Arial"/>
                          <a:ea typeface="Arial"/>
                          <a:cs typeface="Arial"/>
                        </a:rPr>
                        <a:t>僅私立大學填報</a:t>
                      </a:r>
                      <a:r>
                        <a:rPr sz="2000" b="0">
                          <a:solidFill>
                            <a:srgbClr val="000000"/>
                          </a:solidFill>
                          <a:latin typeface="Arial"/>
                          <a:ea typeface="Arial"/>
                          <a:cs typeface="Arial"/>
                        </a:rPr>
                        <a:t>) </a:t>
                      </a:r>
                      <a:endParaRPr sz="2000" b="0"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631656">
                <a:tc>
                  <a:txBody>
                    <a:bodyPr/>
                    <a:lstStyle/>
                    <a:p>
                      <a:pPr marL="0" marR="0" lvl="0" indent="0" algn="l" defTabSz="914400">
                        <a:lnSpc>
                          <a:spcPct val="100000"/>
                        </a:lnSpc>
                        <a:spcBef>
                          <a:spcPts val="0"/>
                        </a:spcBef>
                        <a:spcAft>
                          <a:spcPts val="0"/>
                        </a:spcAft>
                        <a:buClrTx/>
                        <a:buSzTx/>
                        <a:buFontTx/>
                        <a:buNone/>
                      </a:pPr>
                      <a:r>
                        <a:rPr sz="2000" b="1">
                          <a:solidFill>
                            <a:srgbClr val="000000"/>
                          </a:solidFill>
                          <a:latin typeface="Arial"/>
                          <a:ea typeface="Arial"/>
                          <a:cs typeface="Arial"/>
                        </a:rPr>
                        <a:t>表13 學校資料</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914400">
                        <a:lnSpc>
                          <a:spcPct val="100000"/>
                        </a:lnSpc>
                        <a:spcBef>
                          <a:spcPts val="0"/>
                        </a:spcBef>
                        <a:spcAft>
                          <a:spcPts val="0"/>
                        </a:spcAft>
                        <a:buClrTx/>
                        <a:buSzTx/>
                        <a:buFontTx/>
                        <a:buNone/>
                      </a:pPr>
                      <a:r>
                        <a:rPr sz="2000" b="0">
                          <a:solidFill>
                            <a:srgbClr val="000000"/>
                          </a:solidFill>
                          <a:latin typeface="Arial"/>
                          <a:ea typeface="Arial"/>
                          <a:cs typeface="Arial"/>
                        </a:rPr>
                        <a:t>表13-1、表13-2、表13-3、表13-4、表13-6、表13-7、表13-8、</a:t>
                      </a:r>
                      <a:r>
                        <a:rPr sz="2000" b="0">
                          <a:solidFill>
                            <a:srgbClr val="0000FF"/>
                          </a:solidFill>
                          <a:latin typeface="Arial"/>
                          <a:ea typeface="Arial"/>
                          <a:cs typeface="Arial"/>
                        </a:rPr>
                        <a:t>表13-9</a:t>
                      </a:r>
                      <a:r>
                        <a:rPr sz="2000" b="0">
                          <a:solidFill>
                            <a:schemeClr val="tx1"/>
                          </a:solidFill>
                          <a:latin typeface="Arial"/>
                          <a:ea typeface="Arial"/>
                          <a:cs typeface="Arial"/>
                        </a:rPr>
                        <a:t>、</a:t>
                      </a:r>
                      <a:r>
                        <a:rPr sz="2000" b="0">
                          <a:solidFill>
                            <a:srgbClr val="000000"/>
                          </a:solidFill>
                          <a:latin typeface="Arial"/>
                          <a:ea typeface="Arial"/>
                          <a:cs typeface="Arial"/>
                        </a:rPr>
                        <a:t>表13-10</a:t>
                      </a:r>
                      <a:endParaRPr sz="2000" b="0"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5"/>
                  </a:ext>
                </a:extLst>
              </a:tr>
              <a:tr h="1103029">
                <a:tc>
                  <a:txBody>
                    <a:bodyPr/>
                    <a:lstStyle/>
                    <a:p>
                      <a:pPr marL="0" marR="0" lvl="0" indent="0" algn="l" defTabSz="914400">
                        <a:lnSpc>
                          <a:spcPct val="100000"/>
                        </a:lnSpc>
                        <a:spcBef>
                          <a:spcPts val="0"/>
                        </a:spcBef>
                        <a:spcAft>
                          <a:spcPts val="0"/>
                        </a:spcAft>
                        <a:buClrTx/>
                        <a:buSzTx/>
                        <a:buFontTx/>
                        <a:buNone/>
                      </a:pPr>
                      <a:r>
                        <a:rPr sz="2000" b="1">
                          <a:solidFill>
                            <a:srgbClr val="000000"/>
                          </a:solidFill>
                          <a:latin typeface="Arial"/>
                          <a:ea typeface="Arial"/>
                          <a:cs typeface="Arial"/>
                        </a:rPr>
                        <a:t>表15 國際化</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solidFill>
                  </a:tcPr>
                </a:tc>
                <a:tc>
                  <a:txBody>
                    <a:bodyPr/>
                    <a:lstStyle/>
                    <a:p>
                      <a:pPr marL="0" marR="0" lvl="0" indent="0" algn="l" defTabSz="914400">
                        <a:lnSpc>
                          <a:spcPct val="100000"/>
                        </a:lnSpc>
                        <a:spcBef>
                          <a:spcPts val="0"/>
                        </a:spcBef>
                        <a:spcAft>
                          <a:spcPts val="0"/>
                        </a:spcAft>
                        <a:buClrTx/>
                        <a:buSzTx/>
                        <a:buFontTx/>
                        <a:buNone/>
                      </a:pPr>
                      <a:r>
                        <a:rPr sz="2000" b="0" dirty="0">
                          <a:solidFill>
                            <a:srgbClr val="000000"/>
                          </a:solidFill>
                          <a:latin typeface="Arial"/>
                          <a:ea typeface="Arial"/>
                          <a:cs typeface="Arial"/>
                        </a:rPr>
                        <a:t>表15-1(10月維護)、表15-2(10月維護)、表15-4、表15-5、表15-6、表15-7、表15-8、</a:t>
                      </a:r>
                      <a:br>
                        <a:rPr dirty="0"/>
                      </a:br>
                      <a:r>
                        <a:rPr sz="2000" b="0" dirty="0">
                          <a:solidFill>
                            <a:srgbClr val="000000"/>
                          </a:solidFill>
                          <a:latin typeface="Arial"/>
                          <a:ea typeface="Arial"/>
                          <a:cs typeface="Arial"/>
                        </a:rPr>
                        <a:t>表15-9、表15-10、表15-11、表15-12、表15-13、表15-14、表15-15、表15-16、</a:t>
                      </a:r>
                      <a:br>
                        <a:rPr dirty="0"/>
                      </a:br>
                      <a:r>
                        <a:rPr sz="2000" b="0" dirty="0">
                          <a:solidFill>
                            <a:srgbClr val="000000"/>
                          </a:solidFill>
                          <a:latin typeface="Arial"/>
                          <a:ea typeface="Arial"/>
                          <a:cs typeface="Arial"/>
                        </a:rPr>
                        <a:t>表15-17、表15-18、表15-19、表15-20</a:t>
                      </a:r>
                      <a:endParaRPr sz="2000" b="0" kern="1200" dirty="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
        <p:nvSpPr>
          <p:cNvPr id="14" name="矩形 13">
            <a:extLst>
              <a:ext uri="{FF2B5EF4-FFF2-40B4-BE49-F238E27FC236}">
                <a16:creationId xmlns:a16="http://schemas.microsoft.com/office/drawing/2014/main" id="{AD820F3A-A07F-4E74-9BCA-9FCB03708794}"/>
              </a:ext>
            </a:extLst>
          </p:cNvPr>
          <p:cNvSpPr>
            <a:spLocks noGrp="1"/>
          </p:cNvSpPr>
          <p:nvPr/>
        </p:nvSpPr>
        <p:spPr>
          <a:xfrm>
            <a:off x="192133" y="6188326"/>
            <a:ext cx="7090082" cy="461665"/>
          </a:xfrm>
          <a:prstGeom prst="rect">
            <a:avLst/>
          </a:prstGeom>
        </p:spPr>
        <p:txBody>
          <a:bodyPr wrap="none">
            <a:spAutoFit/>
          </a:bodyPr>
          <a:lstStyle/>
          <a:p>
            <a:pPr marR="48700" algn="l">
              <a:buNone/>
            </a:pPr>
            <a:r>
              <a:rPr sz="2400" b="1">
                <a:solidFill>
                  <a:srgbClr val="FF0000"/>
                </a:solidFill>
              </a:rPr>
              <a:t>紅字為本期新增表冊</a:t>
            </a:r>
            <a:r>
              <a:rPr sz="2400" b="0" i="0" u="none">
                <a:solidFill>
                  <a:srgbClr val="000000"/>
                </a:solidFill>
                <a:latin typeface="+mn-ea"/>
                <a:ea typeface="+mn-ea"/>
                <a:cs typeface="+mn-ea"/>
              </a:rPr>
              <a:t>｜</a:t>
            </a:r>
            <a:r>
              <a:rPr sz="2400" b="1">
                <a:solidFill>
                  <a:srgbClr val="0000FF"/>
                </a:solidFill>
              </a:rPr>
              <a:t>藍字為該表冊欄位/定義調整</a:t>
            </a:r>
            <a:endParaRPr sz="2400" b="1">
              <a:solidFill>
                <a:srgbClr val="008000"/>
              </a:solidFill>
              <a:latin typeface="+mn-ea"/>
              <a:ea typeface="+mn-ea"/>
              <a:cs typeface="+mn-ea"/>
            </a:endParaRPr>
          </a:p>
        </p:txBody>
      </p:sp>
    </p:spTree>
    <p:extLst>
      <p:ext uri="{BB962C8B-B14F-4D97-AF65-F5344CB8AC3E}">
        <p14:creationId xmlns:p14="http://schemas.microsoft.com/office/powerpoint/2010/main" val="5708657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C38A501A-AC96-4B76-9CCC-1405ADEB5CE9}"/>
              </a:ext>
            </a:extLst>
          </p:cNvPr>
          <p:cNvSpPr>
            <a:spLocks noGrp="1"/>
          </p:cNvSpPr>
          <p:nvPr>
            <p:ph type="ctrTitle"/>
          </p:nvPr>
        </p:nvSpPr>
        <p:spPr/>
        <p:txBody>
          <a:bodyPr anchor="b">
            <a:noAutofit/>
          </a:bodyPr>
          <a:lstStyle/>
          <a:p>
            <a:pPr algn="l">
              <a:buNone/>
            </a:pPr>
            <a:br/>
            <a:r>
              <a:rPr sz="9600">
                <a:ln>
                  <a:noFill/>
                </a:ln>
              </a:rPr>
              <a:t>敬祝填表順利</a:t>
            </a:r>
          </a:p>
        </p:txBody>
      </p:sp>
      <p:sp>
        <p:nvSpPr>
          <p:cNvPr id="3" name="副標題 2">
            <a:extLst>
              <a:ext uri="{FF2B5EF4-FFF2-40B4-BE49-F238E27FC236}">
                <a16:creationId xmlns:a16="http://schemas.microsoft.com/office/drawing/2014/main" id="{F3578F15-7123-4C71-AE37-A29CBA633CBF}"/>
              </a:ext>
            </a:extLst>
          </p:cNvPr>
          <p:cNvSpPr>
            <a:spLocks noGrp="1"/>
          </p:cNvSpPr>
          <p:nvPr>
            <p:ph type="subTitle" idx="1"/>
          </p:nvPr>
        </p:nvSpPr>
        <p:spPr>
          <a:xfrm>
            <a:off x="6667503" y="6291703"/>
            <a:ext cx="5295900" cy="571500"/>
          </a:xfrm>
        </p:spPr>
        <p:txBody>
          <a:bodyPr/>
          <a:lstStyle/>
          <a:p>
            <a:pPr algn="r">
              <a:buNone/>
            </a:pPr>
            <a:r>
              <a:rPr sz="3600" b="1" spc="51">
                <a:ln w="11430">
                  <a:noFill/>
                </a:ln>
                <a:solidFill>
                  <a:srgbClr val="444444"/>
                </a:solidFill>
                <a:latin typeface="微軟正黑體"/>
                <a:ea typeface="微軟正黑體"/>
                <a:cs typeface="微軟正黑體"/>
              </a:rPr>
              <a:t>校務資料庫維運小組</a:t>
            </a:r>
          </a:p>
          <a:p>
            <a:endParaRPr sz="4400"/>
          </a:p>
        </p:txBody>
      </p:sp>
      <p:sp>
        <p:nvSpPr>
          <p:cNvPr id="4" name="投影片編號版面配置區 3">
            <a:extLst>
              <a:ext uri="{FF2B5EF4-FFF2-40B4-BE49-F238E27FC236}">
                <a16:creationId xmlns:a16="http://schemas.microsoft.com/office/drawing/2014/main" id="{9CF74AD7-4E87-4C0F-B4F1-1DC1A4588C44}"/>
              </a:ext>
            </a:extLst>
          </p:cNvPr>
          <p:cNvSpPr>
            <a:spLocks noGrp="1"/>
          </p:cNvSpPr>
          <p:nvPr>
            <p:ph type="sldNum" idx="12"/>
          </p:nvPr>
        </p:nvSpPr>
        <p:spPr/>
        <p:txBody>
          <a:bodyPr/>
          <a:lstStyle/>
          <a:p>
            <a:fld id="{8F0DF58B-F0CC-EE04-B3E8-87EC24B7009F}" type="slidenum">
              <a:t>55</a:t>
            </a:fld>
            <a:endParaRPr/>
          </a:p>
        </p:txBody>
      </p:sp>
      <p:sp>
        <p:nvSpPr>
          <p:cNvPr id="5" name="文字方塊 4">
            <a:extLst>
              <a:ext uri="{FF2B5EF4-FFF2-40B4-BE49-F238E27FC236}">
                <a16:creationId xmlns:a16="http://schemas.microsoft.com/office/drawing/2014/main" id="{601FAC15-95DE-43B5-BF21-B86D1F8521D4}"/>
              </a:ext>
            </a:extLst>
          </p:cNvPr>
          <p:cNvSpPr>
            <a:spLocks noGrp="1"/>
          </p:cNvSpPr>
          <p:nvPr/>
        </p:nvSpPr>
        <p:spPr>
          <a:xfrm>
            <a:off x="0" y="6577453"/>
            <a:ext cx="7211291" cy="276999"/>
          </a:xfrm>
          <a:prstGeom prst="rect">
            <a:avLst/>
          </a:prstGeom>
          <a:noFill/>
        </p:spPr>
        <p:txBody>
          <a:bodyPr wrap="square">
            <a:spAutoFit/>
          </a:bodyPr>
          <a:lstStyle/>
          <a:p>
            <a:r>
              <a:rPr sz="1200"/>
              <a:t>本簡報中所使用圖示皆來自 Flaticon，版權歸原作者所有，依據免費授權條款標註出處。</a:t>
            </a:r>
          </a:p>
        </p:txBody>
      </p:sp>
    </p:spTree>
    <p:extLst>
      <p:ext uri="{BB962C8B-B14F-4D97-AF65-F5344CB8AC3E}">
        <p14:creationId xmlns:p14="http://schemas.microsoft.com/office/powerpoint/2010/main" val="7311311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a:extLst>
              <a:ext uri="{FF2B5EF4-FFF2-40B4-BE49-F238E27FC236}">
                <a16:creationId xmlns:a16="http://schemas.microsoft.com/office/drawing/2014/main" id="{B579FF32-D22C-48AA-8AD8-194671B8D93B}"/>
              </a:ext>
            </a:extLst>
          </p:cNvPr>
          <p:cNvSpPr>
            <a:spLocks noGrp="1"/>
          </p:cNvSpPr>
          <p:nvPr>
            <p:ph type="title"/>
          </p:nvPr>
        </p:nvSpPr>
        <p:spPr/>
        <p:txBody>
          <a:bodyPr>
            <a:noAutofit/>
          </a:bodyPr>
          <a:lstStyle/>
          <a:p>
            <a:r>
              <a:rPr sz="23900">
                <a:ln w="0"/>
                <a:effectLst>
                  <a:outerShdw blurRad="38100" dist="19050" dir="2700000" algn="tl" rotWithShape="0">
                    <a:schemeClr val="dk1">
                      <a:alpha val="40000"/>
                    </a:schemeClr>
                  </a:outerShdw>
                </a:effectLst>
                <a:latin typeface="Arial Black"/>
                <a:ea typeface="Arial Black"/>
                <a:cs typeface="Arial Black"/>
              </a:rPr>
              <a:t>Q</a:t>
            </a:r>
            <a:r>
              <a:rPr sz="8000">
                <a:ln w="0"/>
                <a:effectLst>
                  <a:outerShdw blurRad="38100" dist="19050" dir="2700000" algn="tl" rotWithShape="0">
                    <a:schemeClr val="dk1">
                      <a:alpha val="40000"/>
                    </a:schemeClr>
                  </a:outerShdw>
                </a:effectLst>
                <a:latin typeface="Arial Black"/>
                <a:ea typeface="Arial Black"/>
                <a:cs typeface="Arial Black"/>
              </a:rPr>
              <a:t> &amp; </a:t>
            </a:r>
            <a:r>
              <a:rPr sz="23900">
                <a:ln w="0"/>
                <a:effectLst>
                  <a:outerShdw blurRad="38100" dist="19050" dir="2700000" algn="tl" rotWithShape="0">
                    <a:schemeClr val="dk1">
                      <a:alpha val="40000"/>
                    </a:schemeClr>
                  </a:outerShdw>
                </a:effectLst>
                <a:latin typeface="Arial Black"/>
                <a:ea typeface="Arial Black"/>
                <a:cs typeface="Arial Black"/>
              </a:rPr>
              <a:t>A</a:t>
            </a:r>
            <a:endParaRPr sz="8000"/>
          </a:p>
        </p:txBody>
      </p:sp>
      <p:sp>
        <p:nvSpPr>
          <p:cNvPr id="7" name="文字版面配置區 6">
            <a:extLst>
              <a:ext uri="{FF2B5EF4-FFF2-40B4-BE49-F238E27FC236}">
                <a16:creationId xmlns:a16="http://schemas.microsoft.com/office/drawing/2014/main" id="{90D2C9DE-BE59-40DA-9319-C8E1A1313F9C}"/>
              </a:ext>
            </a:extLst>
          </p:cNvPr>
          <p:cNvSpPr>
            <a:spLocks noGrp="1"/>
          </p:cNvSpPr>
          <p:nvPr>
            <p:ph type="body" idx="1"/>
          </p:nvPr>
        </p:nvSpPr>
        <p:spPr/>
        <p:txBody>
          <a:bodyPr>
            <a:normAutofit fontScale="85000" lnSpcReduction="20000"/>
          </a:bodyPr>
          <a:lstStyle/>
          <a:p>
            <a:r>
              <a:rPr b="1">
                <a:solidFill>
                  <a:schemeClr val="accent2">
                    <a:lumMod val="75000"/>
                  </a:schemeClr>
                </a:solidFill>
                <a:latin typeface="微軟正黑體"/>
                <a:ea typeface="微軟正黑體"/>
                <a:cs typeface="微軟正黑體"/>
              </a:rPr>
              <a:t>問題提問單</a:t>
            </a:r>
            <a:r>
              <a:rPr b="1">
                <a:solidFill>
                  <a:schemeClr val="tx1">
                    <a:lumMod val="50000"/>
                    <a:lumOff val="50000"/>
                  </a:schemeClr>
                </a:solidFill>
                <a:latin typeface="微軟正黑體"/>
                <a:ea typeface="微軟正黑體"/>
                <a:cs typeface="微軟正黑體"/>
              </a:rPr>
              <a:t>請自行撕取簡報最末頁</a:t>
            </a:r>
          </a:p>
          <a:p>
            <a:r>
              <a:rPr b="1">
                <a:solidFill>
                  <a:schemeClr val="tx1">
                    <a:lumMod val="50000"/>
                    <a:lumOff val="50000"/>
                  </a:schemeClr>
                </a:solidFill>
                <a:latin typeface="微軟正黑體"/>
                <a:ea typeface="微軟正黑體"/>
                <a:cs typeface="微軟正黑體"/>
              </a:rPr>
              <a:t>煩請於休息時間繳交至</a:t>
            </a:r>
            <a:r>
              <a:rPr b="1">
                <a:solidFill>
                  <a:schemeClr val="accent2">
                    <a:lumMod val="75000"/>
                  </a:schemeClr>
                </a:solidFill>
                <a:latin typeface="微軟正黑體"/>
                <a:ea typeface="微軟正黑體"/>
                <a:cs typeface="微軟正黑體"/>
              </a:rPr>
              <a:t>簽到處</a:t>
            </a:r>
            <a:r>
              <a:rPr b="1">
                <a:solidFill>
                  <a:schemeClr val="tx1">
                    <a:lumMod val="50000"/>
                    <a:lumOff val="50000"/>
                  </a:schemeClr>
                </a:solidFill>
                <a:latin typeface="微軟正黑體"/>
                <a:ea typeface="微軟正黑體"/>
                <a:cs typeface="微軟正黑體"/>
              </a:rPr>
              <a:t>。</a:t>
            </a:r>
          </a:p>
          <a:p>
            <a:r>
              <a:rPr b="1">
                <a:solidFill>
                  <a:schemeClr val="bg1"/>
                </a:solidFill>
                <a:latin typeface="微軟正黑體"/>
                <a:ea typeface="微軟正黑體"/>
                <a:cs typeface="微軟正黑體"/>
              </a:rPr>
              <a:t>可至簽到處領取免費停車券（磁扣）</a:t>
            </a:r>
          </a:p>
          <a:p>
            <a:r>
              <a:rPr b="1">
                <a:solidFill>
                  <a:schemeClr val="bg1"/>
                </a:solidFill>
                <a:latin typeface="微軟正黑體"/>
                <a:ea typeface="微軟正黑體"/>
                <a:cs typeface="微軟正黑體"/>
              </a:rPr>
              <a:t>（數量有限，領完為止）</a:t>
            </a:r>
          </a:p>
          <a:p>
            <a:endParaRPr/>
          </a:p>
        </p:txBody>
      </p:sp>
      <p:sp>
        <p:nvSpPr>
          <p:cNvPr id="3" name="投影片編號版面配置區 2">
            <a:extLst>
              <a:ext uri="{FF2B5EF4-FFF2-40B4-BE49-F238E27FC236}">
                <a16:creationId xmlns:a16="http://schemas.microsoft.com/office/drawing/2014/main" id="{9E8287FB-5445-4C6A-BC60-7FF1A02BA890}"/>
              </a:ext>
            </a:extLst>
          </p:cNvPr>
          <p:cNvSpPr>
            <a:spLocks noGrp="1"/>
          </p:cNvSpPr>
          <p:nvPr>
            <p:ph type="sldNum" idx="12"/>
          </p:nvPr>
        </p:nvSpPr>
        <p:spPr/>
        <p:txBody>
          <a:bodyPr/>
          <a:lstStyle/>
          <a:p>
            <a:fld id="{AC5D86DB-0D22-4F3A-B798-73C3EACC87D6}" type="slidenum">
              <a:t>56</a:t>
            </a:fld>
            <a:endParaRPr/>
          </a:p>
        </p:txBody>
      </p:sp>
    </p:spTree>
    <p:extLst>
      <p:ext uri="{BB962C8B-B14F-4D97-AF65-F5344CB8AC3E}">
        <p14:creationId xmlns:p14="http://schemas.microsoft.com/office/powerpoint/2010/main" val="10107844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C4DEE2D-4F27-4F30-A32E-203681EC3089}"/>
              </a:ext>
            </a:extLst>
          </p:cNvPr>
          <p:cNvSpPr>
            <a:spLocks noGrp="1"/>
          </p:cNvSpPr>
          <p:nvPr>
            <p:ph type="sldNum" idx="12"/>
          </p:nvPr>
        </p:nvSpPr>
        <p:spPr/>
        <p:txBody>
          <a:bodyPr/>
          <a:lstStyle/>
          <a:p>
            <a:fld id="{8C630A04-5A25-9E0C-9436-126091DB86B3}" type="slidenum">
              <a:t>6</a:t>
            </a:fld>
            <a:endParaRPr/>
          </a:p>
        </p:txBody>
      </p:sp>
      <p:sp>
        <p:nvSpPr>
          <p:cNvPr id="3" name="內容版面配置區 2">
            <a:extLst>
              <a:ext uri="{FF2B5EF4-FFF2-40B4-BE49-F238E27FC236}">
                <a16:creationId xmlns:a16="http://schemas.microsoft.com/office/drawing/2014/main" id="{97CFA343-F601-4FDC-A9AD-A56DE8B5B71A}"/>
              </a:ext>
            </a:extLst>
          </p:cNvPr>
          <p:cNvSpPr>
            <a:spLocks noGrp="1"/>
          </p:cNvSpPr>
          <p:nvPr>
            <p:ph idx="13"/>
          </p:nvPr>
        </p:nvSpPr>
        <p:spPr>
          <a:xfrm>
            <a:off x="401802" y="820746"/>
            <a:ext cx="11607318" cy="5092382"/>
          </a:xfrm>
        </p:spPr>
        <p:txBody>
          <a:bodyPr/>
          <a:lstStyle/>
          <a:p>
            <a:r>
              <a:rPr sz="2000" dirty="0"/>
              <a:t>填報表冊總數：</a:t>
            </a:r>
            <a:r>
              <a:rPr sz="2000" dirty="0">
                <a:solidFill>
                  <a:schemeClr val="tx1"/>
                </a:solidFill>
                <a:latin typeface="Arial"/>
                <a:ea typeface="Arial"/>
                <a:cs typeface="Arial"/>
              </a:rPr>
              <a:t>國立12</a:t>
            </a:r>
            <a:r>
              <a:rPr lang="en-US" sz="2000" dirty="0">
                <a:solidFill>
                  <a:schemeClr val="tx1"/>
                </a:solidFill>
                <a:latin typeface="Arial"/>
                <a:ea typeface="Arial"/>
                <a:cs typeface="Arial"/>
              </a:rPr>
              <a:t>8</a:t>
            </a:r>
            <a:r>
              <a:rPr sz="2000" dirty="0">
                <a:solidFill>
                  <a:schemeClr val="tx1"/>
                </a:solidFill>
                <a:latin typeface="Arial"/>
                <a:ea typeface="Arial"/>
                <a:cs typeface="Arial"/>
              </a:rPr>
              <a:t>張表冊，私立13</a:t>
            </a:r>
            <a:r>
              <a:rPr lang="en-US" sz="2000" dirty="0">
                <a:solidFill>
                  <a:schemeClr val="tx1"/>
                </a:solidFill>
                <a:latin typeface="Arial"/>
                <a:ea typeface="Arial"/>
                <a:cs typeface="Arial"/>
              </a:rPr>
              <a:t>6</a:t>
            </a:r>
            <a:r>
              <a:rPr sz="2000" dirty="0">
                <a:solidFill>
                  <a:schemeClr val="tx1"/>
                </a:solidFill>
                <a:latin typeface="Arial"/>
                <a:ea typeface="Arial"/>
                <a:cs typeface="Arial"/>
              </a:rPr>
              <a:t>張表冊   </a:t>
            </a:r>
            <a:br>
              <a:rPr dirty="0"/>
            </a:br>
            <a:r>
              <a:rPr sz="2000" dirty="0"/>
              <a:t>異動表冊總數：共</a:t>
            </a:r>
            <a:r>
              <a:rPr lang="en-US" sz="2000" dirty="0"/>
              <a:t>20</a:t>
            </a:r>
            <a:r>
              <a:rPr sz="2000" dirty="0"/>
              <a:t>張</a:t>
            </a:r>
          </a:p>
          <a:p>
            <a:endParaRPr sz="2800" kern="1200" dirty="0">
              <a:solidFill>
                <a:schemeClr val="tx1"/>
              </a:solidFill>
              <a:latin typeface="Arial"/>
              <a:ea typeface="Arial"/>
              <a:cs typeface="Arial"/>
            </a:endParaRPr>
          </a:p>
          <a:p>
            <a:endParaRPr dirty="0"/>
          </a:p>
        </p:txBody>
      </p:sp>
      <p:sp>
        <p:nvSpPr>
          <p:cNvPr id="4" name="標題 3">
            <a:extLst>
              <a:ext uri="{FF2B5EF4-FFF2-40B4-BE49-F238E27FC236}">
                <a16:creationId xmlns:a16="http://schemas.microsoft.com/office/drawing/2014/main" id="{08499F4B-733F-46A3-A1D0-8E37B55A2170}"/>
              </a:ext>
            </a:extLst>
          </p:cNvPr>
          <p:cNvSpPr>
            <a:spLocks noGrp="1"/>
          </p:cNvSpPr>
          <p:nvPr>
            <p:ph type="title"/>
          </p:nvPr>
        </p:nvSpPr>
        <p:spPr/>
        <p:txBody>
          <a:bodyPr/>
          <a:lstStyle/>
          <a:p>
            <a:r>
              <a:rPr dirty="0"/>
              <a:t>本期共</a:t>
            </a:r>
            <a:r>
              <a:rPr lang="en-US" dirty="0"/>
              <a:t>20</a:t>
            </a:r>
            <a:r>
              <a:rPr dirty="0"/>
              <a:t>張表冊異動，先看影響再看表號</a:t>
            </a:r>
          </a:p>
        </p:txBody>
      </p:sp>
      <p:sp>
        <p:nvSpPr>
          <p:cNvPr id="5" name="文字版面配置區 4">
            <a:extLst>
              <a:ext uri="{FF2B5EF4-FFF2-40B4-BE49-F238E27FC236}">
                <a16:creationId xmlns:a16="http://schemas.microsoft.com/office/drawing/2014/main" id="{885EFF96-4916-43A2-A5EE-029C28164011}"/>
              </a:ext>
            </a:extLst>
          </p:cNvPr>
          <p:cNvSpPr>
            <a:spLocks noGrp="1"/>
          </p:cNvSpPr>
          <p:nvPr>
            <p:ph type="body" idx="15"/>
          </p:nvPr>
        </p:nvSpPr>
        <p:spPr/>
        <p:txBody>
          <a:bodyPr/>
          <a:lstStyle/>
          <a:p>
            <a:r>
              <a:t>00</a:t>
            </a:r>
          </a:p>
        </p:txBody>
      </p:sp>
      <p:graphicFrame>
        <p:nvGraphicFramePr>
          <p:cNvPr id="11" name="內容版面配置區 5（修正版）"/>
          <p:cNvGraphicFramePr/>
          <p:nvPr>
            <p:extLst>
              <p:ext uri="{D42A27DB-BD31-4B8C-83A1-F6EECF244321}">
                <p14:modId xmlns:p14="http://schemas.microsoft.com/office/powerpoint/2010/main" val="1308879233"/>
              </p:ext>
            </p:extLst>
          </p:nvPr>
        </p:nvGraphicFramePr>
        <p:xfrm>
          <a:off x="192119" y="1625156"/>
          <a:ext cx="11695081" cy="4924425"/>
        </p:xfrm>
        <a:graphic>
          <a:graphicData uri="http://schemas.openxmlformats.org/drawingml/2006/table">
            <a:tbl>
              <a:tblPr/>
              <a:tblGrid>
                <a:gridCol w="1876425">
                  <a:extLst>
                    <a:ext uri="{9D8B030D-6E8A-4147-A177-3AD203B41FA5}">
                      <a16:colId xmlns:a16="http://schemas.microsoft.com/office/drawing/2014/main" val="20000"/>
                    </a:ext>
                  </a:extLst>
                </a:gridCol>
                <a:gridCol w="1476375">
                  <a:extLst>
                    <a:ext uri="{9D8B030D-6E8A-4147-A177-3AD203B41FA5}">
                      <a16:colId xmlns:a16="http://schemas.microsoft.com/office/drawing/2014/main" val="20001"/>
                    </a:ext>
                  </a:extLst>
                </a:gridCol>
                <a:gridCol w="1476375">
                  <a:extLst>
                    <a:ext uri="{9D8B030D-6E8A-4147-A177-3AD203B41FA5}">
                      <a16:colId xmlns:a16="http://schemas.microsoft.com/office/drawing/2014/main" val="20002"/>
                    </a:ext>
                  </a:extLst>
                </a:gridCol>
                <a:gridCol w="6865906">
                  <a:extLst>
                    <a:ext uri="{9D8B030D-6E8A-4147-A177-3AD203B41FA5}">
                      <a16:colId xmlns:a16="http://schemas.microsoft.com/office/drawing/2014/main" val="20003"/>
                    </a:ext>
                  </a:extLst>
                </a:gridCol>
              </a:tblGrid>
              <a:tr h="552450">
                <a:tc>
                  <a:txBody>
                    <a:bodyPr/>
                    <a:lstStyle/>
                    <a:p>
                      <a:pPr algn="ctr">
                        <a:buNone/>
                      </a:pPr>
                      <a:r>
                        <a:rPr sz="1800" b="1">
                          <a:solidFill>
                            <a:srgbClr val="4A4A48"/>
                          </a:solidFill>
                        </a:rPr>
                        <a:t>分類</a:t>
                      </a:r>
                    </a:p>
                  </a:txBody>
                  <a:tcPr marL="38100" marR="38100" marT="28575" marB="28575" anchor="ctr">
                    <a:solidFill>
                      <a:srgbClr val="BFBFBF"/>
                    </a:solidFill>
                  </a:tcPr>
                </a:tc>
                <a:tc>
                  <a:txBody>
                    <a:bodyPr/>
                    <a:lstStyle/>
                    <a:p>
                      <a:pPr algn="ctr">
                        <a:buNone/>
                      </a:pPr>
                      <a:r>
                        <a:rPr sz="1800" b="1">
                          <a:solidFill>
                            <a:srgbClr val="4A4A48"/>
                          </a:solidFill>
                        </a:rPr>
                        <a:t>填報表冊數</a:t>
                      </a:r>
                    </a:p>
                  </a:txBody>
                  <a:tcPr marL="38100" marR="38100" marT="28575" marB="28575" anchor="ctr">
                    <a:solidFill>
                      <a:srgbClr val="BFBFBF"/>
                    </a:solidFill>
                  </a:tcPr>
                </a:tc>
                <a:tc>
                  <a:txBody>
                    <a:bodyPr/>
                    <a:lstStyle/>
                    <a:p>
                      <a:pPr algn="ctr">
                        <a:buNone/>
                      </a:pPr>
                      <a:r>
                        <a:rPr sz="1800" b="1">
                          <a:solidFill>
                            <a:srgbClr val="4A4A48"/>
                          </a:solidFill>
                        </a:rPr>
                        <a:t>免填表冊數</a:t>
                      </a:r>
                    </a:p>
                  </a:txBody>
                  <a:tcPr marL="38100" marR="38100" marT="28575" marB="28575" anchor="ctr">
                    <a:solidFill>
                      <a:srgbClr val="BFBFBF"/>
                    </a:solidFill>
                  </a:tcPr>
                </a:tc>
                <a:tc>
                  <a:txBody>
                    <a:bodyPr/>
                    <a:lstStyle/>
                    <a:p>
                      <a:pPr algn="ctr">
                        <a:buNone/>
                      </a:pPr>
                      <a:r>
                        <a:rPr sz="1800" b="1">
                          <a:solidFill>
                            <a:srgbClr val="4A4A48"/>
                          </a:solidFill>
                        </a:rPr>
                        <a:t>異動表冊數</a:t>
                      </a:r>
                    </a:p>
                  </a:txBody>
                  <a:tcPr marL="38100" marR="38100" marT="28575" marB="28575" anchor="ctr">
                    <a:solidFill>
                      <a:srgbClr val="BFBFBF"/>
                    </a:solidFill>
                  </a:tcPr>
                </a:tc>
                <a:extLst>
                  <a:ext uri="{0D108BD9-81ED-4DB2-BD59-A6C34878D82A}">
                    <a16:rowId xmlns:a16="http://schemas.microsoft.com/office/drawing/2014/main" val="10000"/>
                  </a:ext>
                </a:extLst>
              </a:tr>
              <a:tr h="352425">
                <a:tc>
                  <a:txBody>
                    <a:bodyPr/>
                    <a:lstStyle/>
                    <a:p>
                      <a:r>
                        <a:rPr sz="1800" b="1">
                          <a:solidFill>
                            <a:srgbClr val="4A4A48"/>
                          </a:solidFill>
                        </a:rPr>
                        <a:t>表1 師資</a:t>
                      </a:r>
                    </a:p>
                  </a:txBody>
                  <a:tcPr marL="47625" marR="47625" marT="19050" marB="19050" anchor="ctr">
                    <a:solidFill>
                      <a:srgbClr val="FFFFFF"/>
                    </a:solidFill>
                  </a:tcPr>
                </a:tc>
                <a:tc>
                  <a:txBody>
                    <a:bodyPr/>
                    <a:lstStyle/>
                    <a:p>
                      <a:pPr algn="ctr">
                        <a:buNone/>
                      </a:pPr>
                      <a:r>
                        <a:rPr sz="1800">
                          <a:solidFill>
                            <a:srgbClr val="4A4A48"/>
                          </a:solidFill>
                        </a:rPr>
                        <a:t>16</a:t>
                      </a:r>
                    </a:p>
                  </a:txBody>
                  <a:tcPr marL="47625" marR="47625" marT="19050" marB="19050" anchor="ctr">
                    <a:solidFill>
                      <a:srgbClr val="FFFFFF"/>
                    </a:solidFill>
                  </a:tcPr>
                </a:tc>
                <a:tc>
                  <a:txBody>
                    <a:bodyPr/>
                    <a:lstStyle/>
                    <a:p>
                      <a:pPr algn="ctr">
                        <a:buNone/>
                      </a:pPr>
                      <a:r>
                        <a:rPr sz="1800">
                          <a:solidFill>
                            <a:srgbClr val="4A4A48"/>
                          </a:solidFill>
                        </a:rPr>
                        <a:t>2</a:t>
                      </a:r>
                    </a:p>
                  </a:txBody>
                  <a:tcPr marL="47625" marR="47625" marT="19050" marB="19050" anchor="ctr">
                    <a:solidFill>
                      <a:srgbClr val="FFFFFF"/>
                    </a:solidFill>
                  </a:tcPr>
                </a:tc>
                <a:tc>
                  <a:txBody>
                    <a:bodyPr/>
                    <a:lstStyle/>
                    <a:p>
                      <a:r>
                        <a:rPr sz="1800" dirty="0">
                          <a:solidFill>
                            <a:srgbClr val="4A4A48"/>
                          </a:solidFill>
                        </a:rPr>
                        <a:t>2（欄位/定義調整：2張）</a:t>
                      </a:r>
                    </a:p>
                  </a:txBody>
                  <a:tcPr marL="47625" marR="47625" marT="19050" marB="19050" anchor="ctr">
                    <a:solidFill>
                      <a:srgbClr val="FFFFFF"/>
                    </a:solidFill>
                  </a:tcPr>
                </a:tc>
                <a:extLst>
                  <a:ext uri="{0D108BD9-81ED-4DB2-BD59-A6C34878D82A}">
                    <a16:rowId xmlns:a16="http://schemas.microsoft.com/office/drawing/2014/main" val="10001"/>
                  </a:ext>
                </a:extLst>
              </a:tr>
              <a:tr h="352425">
                <a:tc>
                  <a:txBody>
                    <a:bodyPr/>
                    <a:lstStyle/>
                    <a:p>
                      <a:r>
                        <a:rPr sz="1800" b="1">
                          <a:solidFill>
                            <a:srgbClr val="4A4A48"/>
                          </a:solidFill>
                        </a:rPr>
                        <a:t>表2 招生</a:t>
                      </a:r>
                    </a:p>
                  </a:txBody>
                  <a:tcPr marL="47625" marR="47625" marT="19050" marB="19050" anchor="ctr">
                    <a:solidFill>
                      <a:srgbClr val="D2D2D2"/>
                    </a:solidFill>
                  </a:tcPr>
                </a:tc>
                <a:tc>
                  <a:txBody>
                    <a:bodyPr/>
                    <a:lstStyle/>
                    <a:p>
                      <a:pPr algn="ctr">
                        <a:buNone/>
                      </a:pPr>
                      <a:r>
                        <a:rPr sz="1800">
                          <a:solidFill>
                            <a:srgbClr val="4A4A48"/>
                          </a:solidFill>
                        </a:rPr>
                        <a:t>12</a:t>
                      </a:r>
                    </a:p>
                  </a:txBody>
                  <a:tcPr marL="47625" marR="47625" marT="19050" marB="19050" anchor="ctr">
                    <a:solidFill>
                      <a:srgbClr val="D2D2D2"/>
                    </a:solidFill>
                  </a:tcPr>
                </a:tc>
                <a:tc>
                  <a:txBody>
                    <a:bodyPr/>
                    <a:lstStyle/>
                    <a:p>
                      <a:pPr algn="ctr">
                        <a:buNone/>
                      </a:pPr>
                      <a:r>
                        <a:rPr sz="1800">
                          <a:solidFill>
                            <a:srgbClr val="4A4A48"/>
                          </a:solidFill>
                        </a:rPr>
                        <a:t>4</a:t>
                      </a:r>
                    </a:p>
                  </a:txBody>
                  <a:tcPr marL="47625" marR="47625" marT="19050" marB="19050" anchor="ctr">
                    <a:solidFill>
                      <a:srgbClr val="D2D2D2"/>
                    </a:solidFill>
                  </a:tcPr>
                </a:tc>
                <a:tc>
                  <a:txBody>
                    <a:bodyPr/>
                    <a:lstStyle/>
                    <a:p>
                      <a:r>
                        <a:rPr sz="1800">
                          <a:solidFill>
                            <a:srgbClr val="4A4A48"/>
                          </a:solidFill>
                        </a:rPr>
                        <a:t>6（新增蒐集：1張、欄位/定義調整：5張）</a:t>
                      </a:r>
                    </a:p>
                  </a:txBody>
                  <a:tcPr marL="47625" marR="47625" marT="19050" marB="19050" anchor="ctr">
                    <a:solidFill>
                      <a:srgbClr val="D2D2D2"/>
                    </a:solidFill>
                  </a:tcPr>
                </a:tc>
                <a:extLst>
                  <a:ext uri="{0D108BD9-81ED-4DB2-BD59-A6C34878D82A}">
                    <a16:rowId xmlns:a16="http://schemas.microsoft.com/office/drawing/2014/main" val="10002"/>
                  </a:ext>
                </a:extLst>
              </a:tr>
              <a:tr h="352425">
                <a:tc>
                  <a:txBody>
                    <a:bodyPr/>
                    <a:lstStyle/>
                    <a:p>
                      <a:r>
                        <a:rPr sz="1800" b="1">
                          <a:solidFill>
                            <a:srgbClr val="4A4A48"/>
                          </a:solidFill>
                        </a:rPr>
                        <a:t>表3 課程教學</a:t>
                      </a:r>
                    </a:p>
                  </a:txBody>
                  <a:tcPr marL="47625" marR="47625" marT="19050" marB="19050" anchor="ctr">
                    <a:solidFill>
                      <a:srgbClr val="FFFFFF"/>
                    </a:solidFill>
                  </a:tcPr>
                </a:tc>
                <a:tc>
                  <a:txBody>
                    <a:bodyPr/>
                    <a:lstStyle/>
                    <a:p>
                      <a:pPr algn="ctr">
                        <a:buNone/>
                      </a:pPr>
                      <a:r>
                        <a:rPr sz="1800">
                          <a:solidFill>
                            <a:srgbClr val="4A4A48"/>
                          </a:solidFill>
                        </a:rPr>
                        <a:t>8</a:t>
                      </a:r>
                    </a:p>
                  </a:txBody>
                  <a:tcPr marL="47625" marR="47625" marT="19050" marB="19050" anchor="ctr">
                    <a:solidFill>
                      <a:srgbClr val="FFFFFF"/>
                    </a:solidFill>
                  </a:tcPr>
                </a:tc>
                <a:tc>
                  <a:txBody>
                    <a:bodyPr/>
                    <a:lstStyle/>
                    <a:p>
                      <a:pPr algn="ctr">
                        <a:buNone/>
                      </a:pPr>
                      <a:r>
                        <a:rPr sz="1800">
                          <a:solidFill>
                            <a:srgbClr val="4A4A48"/>
                          </a:solidFill>
                        </a:rPr>
                        <a:t>-</a:t>
                      </a:r>
                    </a:p>
                  </a:txBody>
                  <a:tcPr marL="47625" marR="47625" marT="19050" marB="19050" anchor="ctr">
                    <a:solidFill>
                      <a:srgbClr val="FFFFFF"/>
                    </a:solidFill>
                  </a:tcPr>
                </a:tc>
                <a:tc>
                  <a:txBody>
                    <a:bodyPr/>
                    <a:lstStyle/>
                    <a:p>
                      <a:r>
                        <a:rPr sz="1800">
                          <a:solidFill>
                            <a:srgbClr val="4A4A48"/>
                          </a:solidFill>
                        </a:rPr>
                        <a:t>0</a:t>
                      </a:r>
                    </a:p>
                  </a:txBody>
                  <a:tcPr marL="47625" marR="47625" marT="19050" marB="19050" anchor="ctr">
                    <a:solidFill>
                      <a:srgbClr val="FFFFFF"/>
                    </a:solidFill>
                  </a:tcPr>
                </a:tc>
                <a:extLst>
                  <a:ext uri="{0D108BD9-81ED-4DB2-BD59-A6C34878D82A}">
                    <a16:rowId xmlns:a16="http://schemas.microsoft.com/office/drawing/2014/main" val="10003"/>
                  </a:ext>
                </a:extLst>
              </a:tr>
              <a:tr h="495300">
                <a:tc>
                  <a:txBody>
                    <a:bodyPr/>
                    <a:lstStyle/>
                    <a:p>
                      <a:r>
                        <a:rPr sz="1800" b="1">
                          <a:solidFill>
                            <a:srgbClr val="4A4A48"/>
                          </a:solidFill>
                        </a:rPr>
                        <a:t>表4 學生</a:t>
                      </a:r>
                    </a:p>
                  </a:txBody>
                  <a:tcPr marL="47625" marR="47625" marT="19050" marB="19050" anchor="ctr">
                    <a:solidFill>
                      <a:srgbClr val="D2D2D2"/>
                    </a:solidFill>
                  </a:tcPr>
                </a:tc>
                <a:tc>
                  <a:txBody>
                    <a:bodyPr/>
                    <a:lstStyle/>
                    <a:p>
                      <a:pPr algn="ctr">
                        <a:buNone/>
                      </a:pPr>
                      <a:r>
                        <a:rPr sz="1800">
                          <a:solidFill>
                            <a:srgbClr val="4A4A48"/>
                          </a:solidFill>
                        </a:rPr>
                        <a:t>41</a:t>
                      </a:r>
                    </a:p>
                  </a:txBody>
                  <a:tcPr marL="47625" marR="47625" marT="19050" marB="19050" anchor="ctr">
                    <a:solidFill>
                      <a:srgbClr val="D2D2D2"/>
                    </a:solidFill>
                  </a:tcPr>
                </a:tc>
                <a:tc>
                  <a:txBody>
                    <a:bodyPr/>
                    <a:lstStyle/>
                    <a:p>
                      <a:pPr algn="ctr">
                        <a:buNone/>
                      </a:pPr>
                      <a:r>
                        <a:rPr sz="1800">
                          <a:solidFill>
                            <a:srgbClr val="4A4A48"/>
                          </a:solidFill>
                        </a:rPr>
                        <a:t>2</a:t>
                      </a:r>
                    </a:p>
                  </a:txBody>
                  <a:tcPr marL="47625" marR="47625" marT="19050" marB="19050" anchor="ctr">
                    <a:solidFill>
                      <a:srgbClr val="D2D2D2"/>
                    </a:solidFill>
                  </a:tcPr>
                </a:tc>
                <a:tc>
                  <a:txBody>
                    <a:bodyPr/>
                    <a:lstStyle/>
                    <a:p>
                      <a:r>
                        <a:rPr sz="1800" dirty="0">
                          <a:solidFill>
                            <a:srgbClr val="4A4A48"/>
                          </a:solidFill>
                        </a:rPr>
                        <a:t>7（新增蒐集：3張、刪除表冊：2張、欄位/定義調整：2張）</a:t>
                      </a:r>
                    </a:p>
                  </a:txBody>
                  <a:tcPr marL="47625" marR="47625" marT="19050" marB="19050" anchor="ctr">
                    <a:solidFill>
                      <a:srgbClr val="D2D2D2"/>
                    </a:solidFill>
                  </a:tcPr>
                </a:tc>
                <a:extLst>
                  <a:ext uri="{0D108BD9-81ED-4DB2-BD59-A6C34878D82A}">
                    <a16:rowId xmlns:a16="http://schemas.microsoft.com/office/drawing/2014/main" val="10004"/>
                  </a:ext>
                </a:extLst>
              </a:tr>
              <a:tr h="352425">
                <a:tc>
                  <a:txBody>
                    <a:bodyPr/>
                    <a:lstStyle/>
                    <a:p>
                      <a:r>
                        <a:rPr sz="1800" b="1">
                          <a:solidFill>
                            <a:srgbClr val="4A4A48"/>
                          </a:solidFill>
                        </a:rPr>
                        <a:t>表5 圖書館</a:t>
                      </a:r>
                    </a:p>
                  </a:txBody>
                  <a:tcPr marL="47625" marR="47625" marT="19050" marB="19050" anchor="ctr">
                    <a:solidFill>
                      <a:srgbClr val="FFFFFF"/>
                    </a:solidFill>
                  </a:tcPr>
                </a:tc>
                <a:tc>
                  <a:txBody>
                    <a:bodyPr/>
                    <a:lstStyle/>
                    <a:p>
                      <a:pPr algn="ctr">
                        <a:buNone/>
                      </a:pPr>
                      <a:r>
                        <a:rPr sz="1800">
                          <a:solidFill>
                            <a:srgbClr val="4A4A48"/>
                          </a:solidFill>
                        </a:rPr>
                        <a:t>4</a:t>
                      </a:r>
                    </a:p>
                  </a:txBody>
                  <a:tcPr marL="47625" marR="47625" marT="19050" marB="19050" anchor="ctr">
                    <a:solidFill>
                      <a:srgbClr val="FFFFFF"/>
                    </a:solidFill>
                  </a:tcPr>
                </a:tc>
                <a:tc>
                  <a:txBody>
                    <a:bodyPr/>
                    <a:lstStyle/>
                    <a:p>
                      <a:pPr algn="ctr">
                        <a:buNone/>
                      </a:pPr>
                      <a:r>
                        <a:rPr sz="1800">
                          <a:solidFill>
                            <a:srgbClr val="4A4A48"/>
                          </a:solidFill>
                        </a:rPr>
                        <a:t>-</a:t>
                      </a:r>
                    </a:p>
                  </a:txBody>
                  <a:tcPr marL="47625" marR="47625" marT="19050" marB="19050" anchor="ctr">
                    <a:solidFill>
                      <a:srgbClr val="FFFFFF"/>
                    </a:solidFill>
                  </a:tcPr>
                </a:tc>
                <a:tc>
                  <a:txBody>
                    <a:bodyPr/>
                    <a:lstStyle/>
                    <a:p>
                      <a:r>
                        <a:rPr sz="1800">
                          <a:solidFill>
                            <a:srgbClr val="4A4A48"/>
                          </a:solidFill>
                        </a:rPr>
                        <a:t>0</a:t>
                      </a:r>
                    </a:p>
                  </a:txBody>
                  <a:tcPr marL="47625" marR="47625" marT="19050" marB="19050" anchor="ctr">
                    <a:solidFill>
                      <a:srgbClr val="FFFFFF"/>
                    </a:solidFill>
                  </a:tcPr>
                </a:tc>
                <a:extLst>
                  <a:ext uri="{0D108BD9-81ED-4DB2-BD59-A6C34878D82A}">
                    <a16:rowId xmlns:a16="http://schemas.microsoft.com/office/drawing/2014/main" val="10005"/>
                  </a:ext>
                </a:extLst>
              </a:tr>
              <a:tr h="352425">
                <a:tc>
                  <a:txBody>
                    <a:bodyPr/>
                    <a:lstStyle/>
                    <a:p>
                      <a:r>
                        <a:rPr sz="1800" b="1">
                          <a:solidFill>
                            <a:srgbClr val="4A4A48"/>
                          </a:solidFill>
                        </a:rPr>
                        <a:t>表6 推廣服務</a:t>
                      </a:r>
                    </a:p>
                  </a:txBody>
                  <a:tcPr marL="47625" marR="47625" marT="19050" marB="19050" anchor="ctr">
                    <a:solidFill>
                      <a:srgbClr val="D2D2D2"/>
                    </a:solidFill>
                  </a:tcPr>
                </a:tc>
                <a:tc>
                  <a:txBody>
                    <a:bodyPr/>
                    <a:lstStyle/>
                    <a:p>
                      <a:pPr algn="ctr">
                        <a:buNone/>
                      </a:pPr>
                      <a:r>
                        <a:rPr sz="1800">
                          <a:solidFill>
                            <a:srgbClr val="4A4A48"/>
                          </a:solidFill>
                        </a:rPr>
                        <a:t>6</a:t>
                      </a:r>
                    </a:p>
                  </a:txBody>
                  <a:tcPr marL="47625" marR="47625" marT="19050" marB="19050" anchor="ctr">
                    <a:solidFill>
                      <a:srgbClr val="D2D2D2"/>
                    </a:solidFill>
                  </a:tcPr>
                </a:tc>
                <a:tc>
                  <a:txBody>
                    <a:bodyPr/>
                    <a:lstStyle/>
                    <a:p>
                      <a:pPr algn="ctr">
                        <a:buNone/>
                      </a:pPr>
                      <a:r>
                        <a:rPr sz="1800">
                          <a:solidFill>
                            <a:srgbClr val="4A4A48"/>
                          </a:solidFill>
                        </a:rPr>
                        <a:t>-</a:t>
                      </a:r>
                    </a:p>
                  </a:txBody>
                  <a:tcPr marL="47625" marR="47625" marT="19050" marB="19050" anchor="ctr">
                    <a:solidFill>
                      <a:srgbClr val="D2D2D2"/>
                    </a:solidFill>
                  </a:tcPr>
                </a:tc>
                <a:tc>
                  <a:txBody>
                    <a:bodyPr/>
                    <a:lstStyle/>
                    <a:p>
                      <a:r>
                        <a:rPr sz="1800">
                          <a:solidFill>
                            <a:srgbClr val="4A4A48"/>
                          </a:solidFill>
                        </a:rPr>
                        <a:t>1（欄位/定義調整：1張）</a:t>
                      </a:r>
                    </a:p>
                  </a:txBody>
                  <a:tcPr marL="47625" marR="47625" marT="19050" marB="19050" anchor="ctr">
                    <a:solidFill>
                      <a:srgbClr val="D2D2D2"/>
                    </a:solidFill>
                  </a:tcPr>
                </a:tc>
                <a:extLst>
                  <a:ext uri="{0D108BD9-81ED-4DB2-BD59-A6C34878D82A}">
                    <a16:rowId xmlns:a16="http://schemas.microsoft.com/office/drawing/2014/main" val="10006"/>
                  </a:ext>
                </a:extLst>
              </a:tr>
              <a:tr h="352425">
                <a:tc>
                  <a:txBody>
                    <a:bodyPr/>
                    <a:lstStyle/>
                    <a:p>
                      <a:r>
                        <a:rPr sz="1800" b="1">
                          <a:solidFill>
                            <a:srgbClr val="4A4A48"/>
                          </a:solidFill>
                        </a:rPr>
                        <a:t>表7 學生事務</a:t>
                      </a:r>
                    </a:p>
                  </a:txBody>
                  <a:tcPr marL="47625" marR="47625" marT="19050" marB="19050" anchor="ctr">
                    <a:solidFill>
                      <a:srgbClr val="FFFFFF"/>
                    </a:solidFill>
                  </a:tcPr>
                </a:tc>
                <a:tc>
                  <a:txBody>
                    <a:bodyPr/>
                    <a:lstStyle/>
                    <a:p>
                      <a:pPr algn="ctr">
                        <a:buNone/>
                      </a:pPr>
                      <a:r>
                        <a:rPr sz="1800" dirty="0">
                          <a:solidFill>
                            <a:srgbClr val="4A4A48"/>
                          </a:solidFill>
                        </a:rPr>
                        <a:t>1</a:t>
                      </a:r>
                      <a:r>
                        <a:rPr lang="en-US" sz="1800" dirty="0">
                          <a:solidFill>
                            <a:srgbClr val="4A4A48"/>
                          </a:solidFill>
                        </a:rPr>
                        <a:t>2</a:t>
                      </a:r>
                      <a:endParaRPr sz="1800" dirty="0">
                        <a:solidFill>
                          <a:srgbClr val="4A4A48"/>
                        </a:solidFill>
                      </a:endParaRPr>
                    </a:p>
                  </a:txBody>
                  <a:tcPr marL="47625" marR="47625" marT="19050" marB="19050" anchor="ctr">
                    <a:solidFill>
                      <a:srgbClr val="FFFFFF"/>
                    </a:solidFill>
                  </a:tcPr>
                </a:tc>
                <a:tc>
                  <a:txBody>
                    <a:bodyPr/>
                    <a:lstStyle/>
                    <a:p>
                      <a:pPr algn="ctr">
                        <a:buNone/>
                      </a:pPr>
                      <a:r>
                        <a:rPr sz="1800">
                          <a:solidFill>
                            <a:srgbClr val="4A4A48"/>
                          </a:solidFill>
                        </a:rPr>
                        <a:t>-</a:t>
                      </a:r>
                    </a:p>
                  </a:txBody>
                  <a:tcPr marL="47625" marR="47625" marT="19050" marB="19050" anchor="ctr">
                    <a:solidFill>
                      <a:srgbClr val="FFFFFF"/>
                    </a:solidFill>
                  </a:tcPr>
                </a:tc>
                <a:tc>
                  <a:txBody>
                    <a:bodyPr/>
                    <a:lstStyle/>
                    <a:p>
                      <a:r>
                        <a:rPr lang="en-US" sz="1800" dirty="0">
                          <a:solidFill>
                            <a:srgbClr val="4A4A48"/>
                          </a:solidFill>
                        </a:rPr>
                        <a:t>3</a:t>
                      </a:r>
                      <a:r>
                        <a:rPr sz="1800" dirty="0">
                          <a:solidFill>
                            <a:srgbClr val="4A4A48"/>
                          </a:solidFill>
                        </a:rPr>
                        <a:t>（</a:t>
                      </a:r>
                      <a:r>
                        <a:rPr lang="zh-TW" altLang="en-US" sz="1800" dirty="0">
                          <a:solidFill>
                            <a:srgbClr val="4A4A48"/>
                          </a:solidFill>
                        </a:rPr>
                        <a:t>新增蒐集：</a:t>
                      </a:r>
                      <a:r>
                        <a:rPr lang="en-US" altLang="zh-TW" sz="1800" dirty="0">
                          <a:solidFill>
                            <a:srgbClr val="4A4A48"/>
                          </a:solidFill>
                        </a:rPr>
                        <a:t>1</a:t>
                      </a:r>
                      <a:r>
                        <a:rPr lang="zh-TW" altLang="en-US" sz="1800" dirty="0">
                          <a:solidFill>
                            <a:srgbClr val="4A4A48"/>
                          </a:solidFill>
                        </a:rPr>
                        <a:t>張、</a:t>
                      </a:r>
                      <a:r>
                        <a:rPr sz="1800" dirty="0" err="1">
                          <a:solidFill>
                            <a:srgbClr val="4A4A48"/>
                          </a:solidFill>
                        </a:rPr>
                        <a:t>欄位</a:t>
                      </a:r>
                      <a:r>
                        <a:rPr sz="1800" dirty="0">
                          <a:solidFill>
                            <a:srgbClr val="4A4A48"/>
                          </a:solidFill>
                        </a:rPr>
                        <a:t>/定義調整：2張）</a:t>
                      </a:r>
                    </a:p>
                  </a:txBody>
                  <a:tcPr marL="47625" marR="47625" marT="19050" marB="19050" anchor="ctr">
                    <a:solidFill>
                      <a:srgbClr val="FFFFFF"/>
                    </a:solidFill>
                  </a:tcPr>
                </a:tc>
                <a:extLst>
                  <a:ext uri="{0D108BD9-81ED-4DB2-BD59-A6C34878D82A}">
                    <a16:rowId xmlns:a16="http://schemas.microsoft.com/office/drawing/2014/main" val="10007"/>
                  </a:ext>
                </a:extLst>
              </a:tr>
              <a:tr h="352425">
                <a:tc>
                  <a:txBody>
                    <a:bodyPr/>
                    <a:lstStyle/>
                    <a:p>
                      <a:r>
                        <a:rPr sz="1800" b="1">
                          <a:solidFill>
                            <a:srgbClr val="4A4A48"/>
                          </a:solidFill>
                        </a:rPr>
                        <a:t>表8 校地</a:t>
                      </a:r>
                    </a:p>
                  </a:txBody>
                  <a:tcPr marL="47625" marR="47625" marT="19050" marB="19050" anchor="ctr">
                    <a:solidFill>
                      <a:srgbClr val="D2D2D2"/>
                    </a:solidFill>
                  </a:tcPr>
                </a:tc>
                <a:tc>
                  <a:txBody>
                    <a:bodyPr/>
                    <a:lstStyle/>
                    <a:p>
                      <a:pPr algn="ctr">
                        <a:buNone/>
                      </a:pPr>
                      <a:r>
                        <a:rPr sz="1800">
                          <a:solidFill>
                            <a:srgbClr val="4A4A48"/>
                          </a:solidFill>
                        </a:rPr>
                        <a:t>5</a:t>
                      </a:r>
                    </a:p>
                  </a:txBody>
                  <a:tcPr marL="47625" marR="47625" marT="19050" marB="19050" anchor="ctr">
                    <a:solidFill>
                      <a:srgbClr val="D2D2D2"/>
                    </a:solidFill>
                  </a:tcPr>
                </a:tc>
                <a:tc>
                  <a:txBody>
                    <a:bodyPr/>
                    <a:lstStyle/>
                    <a:p>
                      <a:pPr algn="ctr">
                        <a:buNone/>
                      </a:pPr>
                      <a:r>
                        <a:rPr sz="1800">
                          <a:solidFill>
                            <a:srgbClr val="4A4A48"/>
                          </a:solidFill>
                        </a:rPr>
                        <a:t>-</a:t>
                      </a:r>
                    </a:p>
                  </a:txBody>
                  <a:tcPr marL="47625" marR="47625" marT="19050" marB="19050" anchor="ctr">
                    <a:solidFill>
                      <a:srgbClr val="D2D2D2"/>
                    </a:solidFill>
                  </a:tcPr>
                </a:tc>
                <a:tc>
                  <a:txBody>
                    <a:bodyPr/>
                    <a:lstStyle/>
                    <a:p>
                      <a:r>
                        <a:rPr sz="1800">
                          <a:solidFill>
                            <a:srgbClr val="4A4A48"/>
                          </a:solidFill>
                        </a:rPr>
                        <a:t>0</a:t>
                      </a:r>
                    </a:p>
                  </a:txBody>
                  <a:tcPr marL="47625" marR="47625" marT="19050" marB="19050" anchor="ctr">
                    <a:solidFill>
                      <a:srgbClr val="D2D2D2"/>
                    </a:solidFill>
                  </a:tcPr>
                </a:tc>
                <a:extLst>
                  <a:ext uri="{0D108BD9-81ED-4DB2-BD59-A6C34878D82A}">
                    <a16:rowId xmlns:a16="http://schemas.microsoft.com/office/drawing/2014/main" val="10008"/>
                  </a:ext>
                </a:extLst>
              </a:tr>
              <a:tr h="352425">
                <a:tc>
                  <a:txBody>
                    <a:bodyPr/>
                    <a:lstStyle/>
                    <a:p>
                      <a:r>
                        <a:rPr sz="1800" b="1">
                          <a:solidFill>
                            <a:srgbClr val="4A4A48"/>
                          </a:solidFill>
                        </a:rPr>
                        <a:t>表9 財務</a:t>
                      </a:r>
                    </a:p>
                  </a:txBody>
                  <a:tcPr marL="47625" marR="47625" marT="19050" marB="19050" anchor="ctr">
                    <a:solidFill>
                      <a:srgbClr val="FFFFFF"/>
                    </a:solidFill>
                  </a:tcPr>
                </a:tc>
                <a:tc>
                  <a:txBody>
                    <a:bodyPr/>
                    <a:lstStyle/>
                    <a:p>
                      <a:pPr algn="ctr">
                        <a:buNone/>
                      </a:pPr>
                      <a:r>
                        <a:rPr sz="1800">
                          <a:solidFill>
                            <a:srgbClr val="4A4A48"/>
                          </a:solidFill>
                        </a:rPr>
                        <a:t>2</a:t>
                      </a:r>
                    </a:p>
                  </a:txBody>
                  <a:tcPr marL="47625" marR="47625" marT="19050" marB="19050" anchor="ctr">
                    <a:solidFill>
                      <a:srgbClr val="FFFFFF"/>
                    </a:solidFill>
                  </a:tcPr>
                </a:tc>
                <a:tc>
                  <a:txBody>
                    <a:bodyPr/>
                    <a:lstStyle/>
                    <a:p>
                      <a:pPr algn="ctr">
                        <a:buNone/>
                      </a:pPr>
                      <a:r>
                        <a:rPr sz="1800">
                          <a:solidFill>
                            <a:srgbClr val="4A4A48"/>
                          </a:solidFill>
                        </a:rPr>
                        <a:t>-</a:t>
                      </a:r>
                    </a:p>
                  </a:txBody>
                  <a:tcPr marL="47625" marR="47625" marT="19050" marB="19050" anchor="ctr">
                    <a:solidFill>
                      <a:srgbClr val="FFFFFF"/>
                    </a:solidFill>
                  </a:tcPr>
                </a:tc>
                <a:tc>
                  <a:txBody>
                    <a:bodyPr/>
                    <a:lstStyle/>
                    <a:p>
                      <a:r>
                        <a:rPr sz="1800">
                          <a:solidFill>
                            <a:srgbClr val="4A4A48"/>
                          </a:solidFill>
                        </a:rPr>
                        <a:t>0</a:t>
                      </a:r>
                    </a:p>
                  </a:txBody>
                  <a:tcPr marL="47625" marR="47625" marT="19050" marB="19050" anchor="ctr">
                    <a:solidFill>
                      <a:srgbClr val="FFFFFF"/>
                    </a:solidFill>
                  </a:tcPr>
                </a:tc>
                <a:extLst>
                  <a:ext uri="{0D108BD9-81ED-4DB2-BD59-A6C34878D82A}">
                    <a16:rowId xmlns:a16="http://schemas.microsoft.com/office/drawing/2014/main" val="10009"/>
                  </a:ext>
                </a:extLst>
              </a:tr>
              <a:tr h="352425">
                <a:tc>
                  <a:txBody>
                    <a:bodyPr/>
                    <a:lstStyle/>
                    <a:p>
                      <a:r>
                        <a:rPr sz="1800" b="1">
                          <a:solidFill>
                            <a:srgbClr val="4A4A48"/>
                          </a:solidFill>
                        </a:rPr>
                        <a:t>表10 董事會</a:t>
                      </a:r>
                    </a:p>
                  </a:txBody>
                  <a:tcPr marL="47625" marR="47625" marT="19050" marB="19050" anchor="ctr">
                    <a:solidFill>
                      <a:srgbClr val="D2D2D2"/>
                    </a:solidFill>
                  </a:tcPr>
                </a:tc>
                <a:tc>
                  <a:txBody>
                    <a:bodyPr/>
                    <a:lstStyle/>
                    <a:p>
                      <a:pPr algn="ctr">
                        <a:buNone/>
                      </a:pPr>
                      <a:r>
                        <a:rPr sz="1800">
                          <a:solidFill>
                            <a:srgbClr val="4A4A48"/>
                          </a:solidFill>
                        </a:rPr>
                        <a:t>3</a:t>
                      </a:r>
                    </a:p>
                  </a:txBody>
                  <a:tcPr marL="47625" marR="47625" marT="19050" marB="19050" anchor="ctr">
                    <a:solidFill>
                      <a:srgbClr val="D2D2D2"/>
                    </a:solidFill>
                  </a:tcPr>
                </a:tc>
                <a:tc>
                  <a:txBody>
                    <a:bodyPr/>
                    <a:lstStyle/>
                    <a:p>
                      <a:pPr algn="ctr">
                        <a:buNone/>
                      </a:pPr>
                      <a:r>
                        <a:rPr sz="1800">
                          <a:solidFill>
                            <a:srgbClr val="4A4A48"/>
                          </a:solidFill>
                        </a:rPr>
                        <a:t>-</a:t>
                      </a:r>
                    </a:p>
                  </a:txBody>
                  <a:tcPr marL="47625" marR="47625" marT="19050" marB="19050" anchor="ctr">
                    <a:solidFill>
                      <a:srgbClr val="D2D2D2"/>
                    </a:solidFill>
                  </a:tcPr>
                </a:tc>
                <a:tc>
                  <a:txBody>
                    <a:bodyPr/>
                    <a:lstStyle/>
                    <a:p>
                      <a:r>
                        <a:rPr sz="1800">
                          <a:solidFill>
                            <a:srgbClr val="4A4A48"/>
                          </a:solidFill>
                        </a:rPr>
                        <a:t>0</a:t>
                      </a:r>
                    </a:p>
                  </a:txBody>
                  <a:tcPr marL="47625" marR="47625" marT="19050" marB="19050" anchor="ctr">
                    <a:solidFill>
                      <a:srgbClr val="D2D2D2"/>
                    </a:solidFill>
                  </a:tcPr>
                </a:tc>
                <a:extLst>
                  <a:ext uri="{0D108BD9-81ED-4DB2-BD59-A6C34878D82A}">
                    <a16:rowId xmlns:a16="http://schemas.microsoft.com/office/drawing/2014/main" val="10010"/>
                  </a:ext>
                </a:extLst>
              </a:tr>
              <a:tr h="352425">
                <a:tc>
                  <a:txBody>
                    <a:bodyPr/>
                    <a:lstStyle/>
                    <a:p>
                      <a:r>
                        <a:rPr sz="1800" b="1">
                          <a:solidFill>
                            <a:srgbClr val="4A4A48"/>
                          </a:solidFill>
                        </a:rPr>
                        <a:t>表13 學校資料</a:t>
                      </a:r>
                    </a:p>
                  </a:txBody>
                  <a:tcPr marL="47625" marR="47625" marT="19050" marB="19050" anchor="ctr">
                    <a:solidFill>
                      <a:srgbClr val="FFFFFF"/>
                    </a:solidFill>
                  </a:tcPr>
                </a:tc>
                <a:tc>
                  <a:txBody>
                    <a:bodyPr/>
                    <a:lstStyle/>
                    <a:p>
                      <a:pPr algn="ctr">
                        <a:buNone/>
                      </a:pPr>
                      <a:r>
                        <a:rPr sz="1800">
                          <a:solidFill>
                            <a:srgbClr val="4A4A48"/>
                          </a:solidFill>
                        </a:rPr>
                        <a:t>9</a:t>
                      </a:r>
                    </a:p>
                  </a:txBody>
                  <a:tcPr marL="47625" marR="47625" marT="19050" marB="19050" anchor="ctr">
                    <a:solidFill>
                      <a:srgbClr val="FFFFFF"/>
                    </a:solidFill>
                  </a:tcPr>
                </a:tc>
                <a:tc>
                  <a:txBody>
                    <a:bodyPr/>
                    <a:lstStyle/>
                    <a:p>
                      <a:pPr algn="ctr">
                        <a:buNone/>
                      </a:pPr>
                      <a:r>
                        <a:rPr sz="1800">
                          <a:solidFill>
                            <a:srgbClr val="4A4A48"/>
                          </a:solidFill>
                        </a:rPr>
                        <a:t>-</a:t>
                      </a:r>
                    </a:p>
                  </a:txBody>
                  <a:tcPr marL="47625" marR="47625" marT="19050" marB="19050" anchor="ctr">
                    <a:solidFill>
                      <a:srgbClr val="FFFFFF"/>
                    </a:solidFill>
                  </a:tcPr>
                </a:tc>
                <a:tc>
                  <a:txBody>
                    <a:bodyPr/>
                    <a:lstStyle/>
                    <a:p>
                      <a:r>
                        <a:rPr sz="1800">
                          <a:solidFill>
                            <a:srgbClr val="4A4A48"/>
                          </a:solidFill>
                        </a:rPr>
                        <a:t>1（欄位/定義調整：1張）</a:t>
                      </a:r>
                    </a:p>
                  </a:txBody>
                  <a:tcPr marL="47625" marR="47625" marT="19050" marB="19050" anchor="ctr">
                    <a:solidFill>
                      <a:srgbClr val="FFFFFF"/>
                    </a:solidFill>
                  </a:tcPr>
                </a:tc>
                <a:extLst>
                  <a:ext uri="{0D108BD9-81ED-4DB2-BD59-A6C34878D82A}">
                    <a16:rowId xmlns:a16="http://schemas.microsoft.com/office/drawing/2014/main" val="10011"/>
                  </a:ext>
                </a:extLst>
              </a:tr>
              <a:tr h="352425">
                <a:tc>
                  <a:txBody>
                    <a:bodyPr/>
                    <a:lstStyle/>
                    <a:p>
                      <a:r>
                        <a:rPr sz="1800" b="1">
                          <a:solidFill>
                            <a:srgbClr val="4A4A48"/>
                          </a:solidFill>
                        </a:rPr>
                        <a:t>表15 國際化</a:t>
                      </a:r>
                    </a:p>
                  </a:txBody>
                  <a:tcPr marL="47625" marR="47625" marT="19050" marB="19050" anchor="ctr">
                    <a:solidFill>
                      <a:srgbClr val="D2D2D2"/>
                    </a:solidFill>
                  </a:tcPr>
                </a:tc>
                <a:tc>
                  <a:txBody>
                    <a:bodyPr/>
                    <a:lstStyle/>
                    <a:p>
                      <a:pPr algn="ctr">
                        <a:buNone/>
                      </a:pPr>
                      <a:r>
                        <a:rPr sz="1800">
                          <a:solidFill>
                            <a:srgbClr val="4A4A48"/>
                          </a:solidFill>
                        </a:rPr>
                        <a:t>19</a:t>
                      </a:r>
                    </a:p>
                  </a:txBody>
                  <a:tcPr marL="47625" marR="47625" marT="19050" marB="19050" anchor="ctr">
                    <a:solidFill>
                      <a:srgbClr val="D2D2D2"/>
                    </a:solidFill>
                  </a:tcPr>
                </a:tc>
                <a:tc>
                  <a:txBody>
                    <a:bodyPr/>
                    <a:lstStyle/>
                    <a:p>
                      <a:pPr algn="ctr">
                        <a:buNone/>
                      </a:pPr>
                      <a:r>
                        <a:rPr sz="1800">
                          <a:solidFill>
                            <a:srgbClr val="4A4A48"/>
                          </a:solidFill>
                        </a:rPr>
                        <a:t>-</a:t>
                      </a:r>
                    </a:p>
                  </a:txBody>
                  <a:tcPr marL="47625" marR="47625" marT="19050" marB="19050" anchor="ctr">
                    <a:solidFill>
                      <a:srgbClr val="D2D2D2"/>
                    </a:solidFill>
                  </a:tcPr>
                </a:tc>
                <a:tc>
                  <a:txBody>
                    <a:bodyPr/>
                    <a:lstStyle/>
                    <a:p>
                      <a:r>
                        <a:rPr sz="1800" dirty="0">
                          <a:solidFill>
                            <a:srgbClr val="4A4A48"/>
                          </a:solidFill>
                        </a:rPr>
                        <a:t>0</a:t>
                      </a:r>
                    </a:p>
                  </a:txBody>
                  <a:tcPr marL="47625" marR="47625" marT="19050" marB="19050" anchor="ctr">
                    <a:solidFill>
                      <a:srgbClr val="D2D2D2"/>
                    </a:solid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6371991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F1ACE1E2-301C-437B-94BE-03863768A458}"/>
              </a:ext>
            </a:extLst>
          </p:cNvPr>
          <p:cNvSpPr>
            <a:spLocks noGrp="1"/>
          </p:cNvSpPr>
          <p:nvPr>
            <p:ph type="sldNum" idx="12"/>
          </p:nvPr>
        </p:nvSpPr>
        <p:spPr/>
        <p:txBody>
          <a:bodyPr/>
          <a:lstStyle/>
          <a:p>
            <a:fld id="{BA58DA2A-B818-18A9-29C1-B697728D5BCE}" type="slidenum">
              <a:t>7</a:t>
            </a:fld>
            <a:endParaRPr/>
          </a:p>
        </p:txBody>
      </p:sp>
      <p:sp>
        <p:nvSpPr>
          <p:cNvPr id="4" name="標題 3">
            <a:extLst>
              <a:ext uri="{FF2B5EF4-FFF2-40B4-BE49-F238E27FC236}">
                <a16:creationId xmlns:a16="http://schemas.microsoft.com/office/drawing/2014/main" id="{14C11096-304E-4B02-B578-F68DF6C31600}"/>
              </a:ext>
            </a:extLst>
          </p:cNvPr>
          <p:cNvSpPr>
            <a:spLocks noGrp="1"/>
          </p:cNvSpPr>
          <p:nvPr>
            <p:ph type="title"/>
          </p:nvPr>
        </p:nvSpPr>
        <p:spPr/>
        <p:txBody>
          <a:bodyPr>
            <a:normAutofit/>
          </a:bodyPr>
          <a:lstStyle/>
          <a:p>
            <a:r>
              <a:t>本期8張表冊免填，其中3張內容有調整</a:t>
            </a:r>
          </a:p>
        </p:txBody>
      </p:sp>
      <p:sp>
        <p:nvSpPr>
          <p:cNvPr id="5" name="文字版面配置區 4">
            <a:extLst>
              <a:ext uri="{FF2B5EF4-FFF2-40B4-BE49-F238E27FC236}">
                <a16:creationId xmlns:a16="http://schemas.microsoft.com/office/drawing/2014/main" id="{CDE984EF-DF58-4D80-95B6-2D1432296A9E}"/>
              </a:ext>
            </a:extLst>
          </p:cNvPr>
          <p:cNvSpPr>
            <a:spLocks noGrp="1"/>
          </p:cNvSpPr>
          <p:nvPr>
            <p:ph type="body" idx="15"/>
          </p:nvPr>
        </p:nvSpPr>
        <p:spPr/>
        <p:txBody>
          <a:bodyPr/>
          <a:lstStyle/>
          <a:p>
            <a:r>
              <a:rPr dirty="0"/>
              <a:t>0</a:t>
            </a:r>
            <a:r>
              <a:rPr lang="en-US" dirty="0"/>
              <a:t>1</a:t>
            </a:r>
            <a:endParaRPr dirty="0"/>
          </a:p>
        </p:txBody>
      </p:sp>
      <p:graphicFrame>
        <p:nvGraphicFramePr>
          <p:cNvPr id="13" name="內容版面配置區 5"/>
          <p:cNvGraphicFramePr/>
          <p:nvPr/>
        </p:nvGraphicFramePr>
        <p:xfrm>
          <a:off x="1383454" y="2134235"/>
          <a:ext cx="8940800" cy="1742505"/>
        </p:xfrm>
        <a:graphic>
          <a:graphicData uri="http://schemas.openxmlformats.org/drawingml/2006/table">
            <a:tbl>
              <a:tblPr firstRow="1" bandRow="1"/>
              <a:tblGrid>
                <a:gridCol w="1373346">
                  <a:extLst>
                    <a:ext uri="{9D8B030D-6E8A-4147-A177-3AD203B41FA5}">
                      <a16:colId xmlns:a16="http://schemas.microsoft.com/office/drawing/2014/main" val="20000"/>
                    </a:ext>
                  </a:extLst>
                </a:gridCol>
                <a:gridCol w="7567454">
                  <a:extLst>
                    <a:ext uri="{9D8B030D-6E8A-4147-A177-3AD203B41FA5}">
                      <a16:colId xmlns:a16="http://schemas.microsoft.com/office/drawing/2014/main" val="20001"/>
                    </a:ext>
                  </a:extLst>
                </a:gridCol>
              </a:tblGrid>
              <a:tr h="323144">
                <a:tc>
                  <a:txBody>
                    <a:bodyPr/>
                    <a:lstStyle/>
                    <a:p>
                      <a:pPr marL="0" marR="0" lvl="0" indent="0" algn="l" defTabSz="914400">
                        <a:lnSpc>
                          <a:spcPts val="2500"/>
                        </a:lnSpc>
                        <a:spcBef>
                          <a:spcPts val="0"/>
                        </a:spcBef>
                        <a:spcAft>
                          <a:spcPts val="0"/>
                        </a:spcAft>
                        <a:buClrTx/>
                        <a:buSzTx/>
                        <a:buFontTx/>
                        <a:buNone/>
                      </a:pPr>
                      <a:r>
                        <a:rPr sz="2000" b="1">
                          <a:solidFill>
                            <a:srgbClr val="000000"/>
                          </a:solidFill>
                          <a:latin typeface="Arial"/>
                          <a:ea typeface="Arial"/>
                          <a:cs typeface="Arial"/>
                        </a:rPr>
                        <a:t>表1｜師資</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noFill/>
                  </a:tcPr>
                </a:tc>
                <a:tc>
                  <a:txBody>
                    <a:bodyPr/>
                    <a:lstStyle/>
                    <a:p>
                      <a:pPr marL="0" marR="0" lvl="0" indent="0" algn="l" defTabSz="914400">
                        <a:lnSpc>
                          <a:spcPts val="2500"/>
                        </a:lnSpc>
                        <a:spcBef>
                          <a:spcPts val="0"/>
                        </a:spcBef>
                        <a:spcAft>
                          <a:spcPts val="0"/>
                        </a:spcAft>
                        <a:buClrTx/>
                        <a:buSzTx/>
                        <a:buFontTx/>
                        <a:buNone/>
                      </a:pPr>
                      <a:r>
                        <a:rPr sz="2000" b="1">
                          <a:solidFill>
                            <a:schemeClr val="tx1"/>
                          </a:solidFill>
                          <a:latin typeface="Arial"/>
                          <a:ea typeface="Arial"/>
                          <a:cs typeface="Arial"/>
                        </a:rPr>
                        <a:t>表1-1-1、表1-1-2</a:t>
                      </a:r>
                      <a:endParaRPr sz="2000" b="1" kern="1200">
                        <a:solidFill>
                          <a:schemeClr val="tx1"/>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0">
                <a:tc>
                  <a:txBody>
                    <a:bodyPr/>
                    <a:lstStyle/>
                    <a:p>
                      <a:pPr marL="0" marR="0" lvl="0" indent="0" algn="l" defTabSz="914400">
                        <a:lnSpc>
                          <a:spcPts val="2500"/>
                        </a:lnSpc>
                        <a:spcBef>
                          <a:spcPts val="0"/>
                        </a:spcBef>
                        <a:spcAft>
                          <a:spcPts val="0"/>
                        </a:spcAft>
                        <a:buClrTx/>
                        <a:buSzTx/>
                        <a:buFontTx/>
                        <a:buNone/>
                      </a:pPr>
                      <a:r>
                        <a:rPr sz="2000" b="1">
                          <a:solidFill>
                            <a:srgbClr val="000000"/>
                          </a:solidFill>
                          <a:latin typeface="Arial"/>
                          <a:ea typeface="Arial"/>
                          <a:cs typeface="Arial"/>
                        </a:rPr>
                        <a:t>表2｜招生</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a:lnSpc>
                          <a:spcPts val="2500"/>
                        </a:lnSpc>
                        <a:spcBef>
                          <a:spcPts val="0"/>
                        </a:spcBef>
                        <a:spcAft>
                          <a:spcPts val="0"/>
                        </a:spcAft>
                        <a:buClrTx/>
                        <a:buSzTx/>
                        <a:buFontTx/>
                        <a:buNone/>
                      </a:pPr>
                      <a:r>
                        <a:rPr sz="2000" b="1">
                          <a:solidFill>
                            <a:srgbClr val="0000FF"/>
                          </a:solidFill>
                          <a:latin typeface="Arial"/>
                          <a:ea typeface="Arial"/>
                          <a:cs typeface="Arial"/>
                        </a:rPr>
                        <a:t>表2-1-3-1、表2-1-3-2、表2-1-3-3、</a:t>
                      </a:r>
                      <a:r>
                        <a:rPr sz="2000" b="1">
                          <a:solidFill>
                            <a:schemeClr val="tx1"/>
                          </a:solidFill>
                          <a:latin typeface="Arial"/>
                          <a:ea typeface="Arial"/>
                          <a:cs typeface="Arial"/>
                        </a:rPr>
                        <a:t>表2-1-3-4</a:t>
                      </a:r>
                      <a:endParaRPr sz="2000" b="1" kern="1200">
                        <a:solidFill>
                          <a:schemeClr val="tx1"/>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0001"/>
                  </a:ext>
                </a:extLst>
              </a:tr>
              <a:tr h="300453">
                <a:tc>
                  <a:txBody>
                    <a:bodyPr/>
                    <a:lstStyle/>
                    <a:p>
                      <a:pPr marL="0" marR="0" lvl="0" indent="0" algn="l" defTabSz="914400">
                        <a:lnSpc>
                          <a:spcPts val="2500"/>
                        </a:lnSpc>
                        <a:spcBef>
                          <a:spcPts val="0"/>
                        </a:spcBef>
                        <a:spcAft>
                          <a:spcPts val="0"/>
                        </a:spcAft>
                        <a:buClrTx/>
                        <a:buSzTx/>
                        <a:buFontTx/>
                        <a:buNone/>
                      </a:pPr>
                      <a:r>
                        <a:rPr sz="2000" b="1">
                          <a:solidFill>
                            <a:srgbClr val="000000"/>
                          </a:solidFill>
                          <a:latin typeface="Arial"/>
                          <a:ea typeface="Arial"/>
                          <a:cs typeface="Arial"/>
                        </a:rPr>
                        <a:t>表4｜學生</a:t>
                      </a:r>
                      <a:endParaRPr sz="2000" b="1" kern="1200">
                        <a:solidFill>
                          <a:srgbClr val="000000"/>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solidFill>
                  </a:tcPr>
                </a:tc>
                <a:tc>
                  <a:txBody>
                    <a:bodyPr/>
                    <a:lstStyle/>
                    <a:p>
                      <a:pPr algn="l">
                        <a:lnSpc>
                          <a:spcPts val="2500"/>
                        </a:lnSpc>
                        <a:buNone/>
                      </a:pPr>
                      <a:r>
                        <a:rPr sz="2000" b="1">
                          <a:solidFill>
                            <a:schemeClr val="tx1"/>
                          </a:solidFill>
                          <a:latin typeface="Arial"/>
                          <a:ea typeface="Arial"/>
                          <a:cs typeface="Arial"/>
                        </a:rPr>
                        <a:t>表4-1-5、表4-2-12</a:t>
                      </a:r>
                      <a:endParaRPr sz="2000" b="1" kern="1200">
                        <a:solidFill>
                          <a:schemeClr val="tx1"/>
                        </a:solidFill>
                        <a:latin typeface="Arial"/>
                        <a:ea typeface="Arial"/>
                        <a:cs typeface="Arial"/>
                      </a:endParaRP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516744">
                <a:tc>
                  <a:txBody>
                    <a:bodyPr/>
                    <a:lstStyle/>
                    <a:p>
                      <a:pPr algn="l">
                        <a:lnSpc>
                          <a:spcPct val="100000"/>
                        </a:lnSpc>
                        <a:buNone/>
                      </a:pPr>
                      <a:r>
                        <a:rPr sz="3200" b="1">
                          <a:solidFill>
                            <a:schemeClr val="tx1"/>
                          </a:solidFill>
                          <a:latin typeface="Arial"/>
                          <a:ea typeface="Arial"/>
                          <a:cs typeface="Arial"/>
                        </a:rPr>
                        <a:t>合計</a:t>
                      </a: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accent1">
                        <a:lumMod val="20000"/>
                        <a:lumOff val="80000"/>
                      </a:schemeClr>
                    </a:solidFill>
                  </a:tcPr>
                </a:tc>
                <a:tc>
                  <a:txBody>
                    <a:bodyPr/>
                    <a:lstStyle/>
                    <a:p>
                      <a:pPr marL="0" marR="0" lvl="0" indent="0" algn="l" defTabSz="914400">
                        <a:lnSpc>
                          <a:spcPct val="100000"/>
                        </a:lnSpc>
                        <a:spcBef>
                          <a:spcPts val="0"/>
                        </a:spcBef>
                        <a:spcAft>
                          <a:spcPts val="0"/>
                        </a:spcAft>
                        <a:buClrTx/>
                        <a:buSzTx/>
                        <a:buFontTx/>
                        <a:buNone/>
                      </a:pPr>
                      <a:r>
                        <a:rPr sz="3200" b="1">
                          <a:solidFill>
                            <a:schemeClr val="tx1"/>
                          </a:solidFill>
                          <a:latin typeface="Arial"/>
                          <a:ea typeface="Arial"/>
                          <a:cs typeface="Arial"/>
                        </a:rPr>
                        <a:t>8張表冊</a:t>
                      </a:r>
                    </a:p>
                  </a:txBody>
                  <a:tcPr anchor="ctr">
                    <a:lnL w="12700" cmpd="sng">
                      <a:solidFill>
                        <a:srgbClr val="000000"/>
                      </a:solidFill>
                      <a:prstDash val="solid"/>
                    </a:lnL>
                    <a:lnR w="12700" cmpd="sng">
                      <a:solidFill>
                        <a:srgbClr val="000000"/>
                      </a:solidFill>
                      <a:prstDash val="solid"/>
                    </a:lnR>
                    <a:lnT w="12700" cmpd="sng">
                      <a:solidFill>
                        <a:srgbClr val="000000"/>
                      </a:solidFill>
                      <a:prstDash val="solid"/>
                    </a:lnT>
                    <a:lnB w="12700" cmpd="sng">
                      <a:solidFill>
                        <a:srgbClr val="000000"/>
                      </a:solidFill>
                      <a:prstDash val="solid"/>
                    </a:lnB>
                    <a:lnTlToBr w="12700" cmpd="sng">
                      <a:noFill/>
                      <a:prstDash val="solid"/>
                    </a:lnTlToBr>
                    <a:lnBlToTr w="12700" cmpd="sng">
                      <a:noFill/>
                      <a:prstDash val="solid"/>
                    </a:lnBlToTr>
                    <a:solidFill>
                      <a:schemeClr val="accent1">
                        <a:lumMod val="20000"/>
                        <a:lumOff val="80000"/>
                      </a:schemeClr>
                    </a:solidFill>
                  </a:tcPr>
                </a:tc>
                <a:extLst>
                  <a:ext uri="{0D108BD9-81ED-4DB2-BD59-A6C34878D82A}">
                    <a16:rowId xmlns:a16="http://schemas.microsoft.com/office/drawing/2014/main" val="10003"/>
                  </a:ext>
                </a:extLst>
              </a:tr>
            </a:tbl>
          </a:graphicData>
        </a:graphic>
      </p:graphicFrame>
      <p:sp>
        <p:nvSpPr>
          <p:cNvPr id="7" name="文字方塊 6">
            <a:extLst>
              <a:ext uri="{FF2B5EF4-FFF2-40B4-BE49-F238E27FC236}">
                <a16:creationId xmlns:a16="http://schemas.microsoft.com/office/drawing/2014/main" id="{E6C94AD8-B0D7-4A7D-8FBB-449AA0AF1B42}"/>
              </a:ext>
            </a:extLst>
          </p:cNvPr>
          <p:cNvSpPr>
            <a:spLocks noGrp="1"/>
          </p:cNvSpPr>
          <p:nvPr/>
        </p:nvSpPr>
        <p:spPr>
          <a:xfrm>
            <a:off x="1383454" y="1584795"/>
            <a:ext cx="6101080" cy="461665"/>
          </a:xfrm>
          <a:prstGeom prst="rect">
            <a:avLst/>
          </a:prstGeom>
          <a:noFill/>
        </p:spPr>
        <p:txBody>
          <a:bodyPr wrap="square">
            <a:spAutoFit/>
          </a:bodyPr>
          <a:lstStyle/>
          <a:p>
            <a:pPr algn="l">
              <a:buClr>
                <a:srgbClr val="000000"/>
              </a:buClr>
              <a:buNone/>
              <a:defRPr sz="2400" b="0">
                <a:solidFill>
                  <a:srgbClr val="4A4842"/>
                </a:solidFill>
              </a:defRPr>
            </a:pPr>
            <a:r>
              <a:rPr sz="2400" b="0">
                <a:solidFill>
                  <a:srgbClr val="4A4842"/>
                </a:solidFill>
                <a:latin typeface="Arial"/>
                <a:ea typeface="Arial"/>
                <a:cs typeface="Arial"/>
              </a:rPr>
              <a:t>學校無須填報，但仍請確認資料是否正確</a:t>
            </a:r>
          </a:p>
        </p:txBody>
      </p:sp>
      <p:sp>
        <p:nvSpPr>
          <p:cNvPr id="8" name="矩形 7">
            <a:extLst>
              <a:ext uri="{FF2B5EF4-FFF2-40B4-BE49-F238E27FC236}">
                <a16:creationId xmlns:a16="http://schemas.microsoft.com/office/drawing/2014/main" id="{90FACFEC-DAF5-4C08-BBC5-7ABD299D1205}"/>
              </a:ext>
            </a:extLst>
          </p:cNvPr>
          <p:cNvSpPr>
            <a:spLocks noGrp="1"/>
          </p:cNvSpPr>
          <p:nvPr/>
        </p:nvSpPr>
        <p:spPr>
          <a:xfrm>
            <a:off x="1383454" y="4110145"/>
            <a:ext cx="4012317" cy="461665"/>
          </a:xfrm>
          <a:prstGeom prst="rect">
            <a:avLst/>
          </a:prstGeom>
        </p:spPr>
        <p:txBody>
          <a:bodyPr wrap="none">
            <a:spAutoFit/>
          </a:bodyPr>
          <a:lstStyle/>
          <a:p>
            <a:pPr marR="48700" algn="l">
              <a:buNone/>
              <a:defRPr sz="2400" b="1">
                <a:solidFill>
                  <a:srgbClr val="0000FF"/>
                </a:solidFill>
              </a:defRPr>
            </a:pPr>
            <a:r>
              <a:rPr sz="2400" b="1">
                <a:solidFill>
                  <a:srgbClr val="0000FF"/>
                </a:solidFill>
              </a:rPr>
              <a:t>藍字＝本期欄位或定義有調整，請優先確認</a:t>
            </a:r>
            <a:endParaRPr sz="2400" b="1">
              <a:solidFill>
                <a:srgbClr val="008000"/>
              </a:solidFill>
              <a:latin typeface="+mn-ea"/>
              <a:ea typeface="+mn-ea"/>
              <a:cs typeface="+mn-ea"/>
            </a:endParaRPr>
          </a:p>
        </p:txBody>
      </p:sp>
    </p:spTree>
    <p:extLst>
      <p:ext uri="{BB962C8B-B14F-4D97-AF65-F5344CB8AC3E}">
        <p14:creationId xmlns:p14="http://schemas.microsoft.com/office/powerpoint/2010/main" val="770174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a:extLst>
              <a:ext uri="{FF2B5EF4-FFF2-40B4-BE49-F238E27FC236}">
                <a16:creationId xmlns:a16="http://schemas.microsoft.com/office/drawing/2014/main" id="{00981895-D901-4C24-B9F5-454C0696A42E}"/>
              </a:ext>
            </a:extLst>
          </p:cNvPr>
          <p:cNvSpPr>
            <a:spLocks noGrp="1"/>
          </p:cNvSpPr>
          <p:nvPr>
            <p:ph type="sldNum" idx="12"/>
          </p:nvPr>
        </p:nvSpPr>
        <p:spPr/>
        <p:txBody>
          <a:bodyPr/>
          <a:lstStyle/>
          <a:p>
            <a:fld id="{388657AE-30A1-5A7A-6A7F-315D84436430}" type="slidenum">
              <a:t>8</a:t>
            </a:fld>
            <a:endParaRPr/>
          </a:p>
        </p:txBody>
      </p:sp>
      <p:graphicFrame>
        <p:nvGraphicFramePr>
          <p:cNvPr id="57" name="表格 6"/>
          <p:cNvGraphicFramePr/>
          <p:nvPr/>
        </p:nvGraphicFramePr>
        <p:xfrm>
          <a:off x="187036" y="955675"/>
          <a:ext cx="11822402" cy="4796421"/>
        </p:xfrm>
        <a:graphic>
          <a:graphicData uri="http://schemas.openxmlformats.org/drawingml/2006/table">
            <a:tbl>
              <a:tblPr firstRow="1" bandRow="1">
                <a:tableStyleId>{17292A2E-F333-43FB-9621-5CBBE7FDCDCB}</a:tableStyleId>
              </a:tblPr>
              <a:tblGrid>
                <a:gridCol w="1901537">
                  <a:extLst>
                    <a:ext uri="{9D8B030D-6E8A-4147-A177-3AD203B41FA5}">
                      <a16:colId xmlns:a16="http://schemas.microsoft.com/office/drawing/2014/main" val="20000"/>
                    </a:ext>
                  </a:extLst>
                </a:gridCol>
                <a:gridCol w="9920865">
                  <a:extLst>
                    <a:ext uri="{9D8B030D-6E8A-4147-A177-3AD203B41FA5}">
                      <a16:colId xmlns:a16="http://schemas.microsoft.com/office/drawing/2014/main" val="20001"/>
                    </a:ext>
                  </a:extLst>
                </a:gridCol>
              </a:tblGrid>
              <a:tr h="509603">
                <a:tc>
                  <a:txBody>
                    <a:bodyPr/>
                    <a:lstStyle/>
                    <a:p>
                      <a:pPr algn="ctr">
                        <a:buNone/>
                      </a:pPr>
                      <a:r>
                        <a:rPr sz="2000" b="1"/>
                        <a:t>應用單位</a:t>
                      </a:r>
                      <a:endParaRPr sz="2000" b="1">
                        <a:latin typeface="+mj-ea"/>
                        <a:ea typeface="+mj-ea"/>
                        <a:cs typeface="+mj-ea"/>
                      </a:endParaRPr>
                    </a:p>
                  </a:txBody>
                  <a:tcPr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pPr algn="ctr">
                        <a:buNone/>
                      </a:pPr>
                      <a:r>
                        <a:rPr sz="2000" b="0"/>
                        <a:t>應用表冊</a:t>
                      </a:r>
                      <a:endParaRPr sz="2000" b="0">
                        <a:latin typeface="+mj-ea"/>
                        <a:ea typeface="+mj-ea"/>
                        <a:cs typeface="+mj-ea"/>
                      </a:endParaRPr>
                    </a:p>
                  </a:txBody>
                  <a:tcPr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0"/>
                  </a:ext>
                </a:extLst>
              </a:tr>
              <a:tr h="655201">
                <a:tc>
                  <a:txBody>
                    <a:bodyPr/>
                    <a:lstStyle/>
                    <a:p>
                      <a:pPr algn="ctr">
                        <a:buNone/>
                      </a:pPr>
                      <a:r>
                        <a:rPr sz="2000" b="1" u="none">
                          <a:solidFill>
                            <a:srgbClr val="000000"/>
                          </a:solidFill>
                        </a:rPr>
                        <a:t>大專校院一覽表</a:t>
                      </a:r>
                      <a:endParaRPr sz="2000" b="1" i="0" u="none">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endParaRPr sz="2000" b="0">
                        <a:latin typeface="+mj-ea"/>
                        <a:ea typeface="+mj-ea"/>
                        <a:cs typeface="+mj-ea"/>
                      </a:endParaRPr>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1"/>
                  </a:ext>
                </a:extLst>
              </a:tr>
              <a:tr h="2835361">
                <a:tc>
                  <a:txBody>
                    <a:bodyPr/>
                    <a:lstStyle/>
                    <a:p>
                      <a:pPr algn="ctr">
                        <a:buNone/>
                      </a:pPr>
                      <a:r>
                        <a:rPr sz="2000" b="1" u="none">
                          <a:solidFill>
                            <a:srgbClr val="000000"/>
                          </a:solidFill>
                        </a:rPr>
                        <a:t>大專校院校務</a:t>
                      </a:r>
                      <a:br/>
                      <a:r>
                        <a:rPr sz="2000" b="1" u="none">
                          <a:solidFill>
                            <a:srgbClr val="000000"/>
                          </a:solidFill>
                        </a:rPr>
                        <a:t>資訊公開平臺</a:t>
                      </a:r>
                      <a:endParaRPr sz="2000" b="1" i="0" u="none">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endParaRPr sz="2000" b="0">
                        <a:latin typeface="+mj-ea"/>
                        <a:ea typeface="+mj-ea"/>
                        <a:cs typeface="+mj-ea"/>
                      </a:endParaRPr>
                    </a:p>
                    <a:p>
                      <a:endParaRPr sz="2000" b="0">
                        <a:latin typeface="+mj-ea"/>
                        <a:ea typeface="+mj-ea"/>
                        <a:cs typeface="+mj-ea"/>
                      </a:endParaRPr>
                    </a:p>
                    <a:p>
                      <a:endParaRPr sz="2000" b="0">
                        <a:latin typeface="+mj-ea"/>
                        <a:ea typeface="+mj-ea"/>
                        <a:cs typeface="+mj-ea"/>
                      </a:endParaRPr>
                    </a:p>
                    <a:p>
                      <a:endParaRPr sz="2000" b="0">
                        <a:latin typeface="+mj-ea"/>
                        <a:ea typeface="+mj-ea"/>
                        <a:cs typeface="+mj-ea"/>
                      </a:endParaRPr>
                    </a:p>
                    <a:p>
                      <a:endParaRPr sz="2000" b="0">
                        <a:latin typeface="+mj-ea"/>
                        <a:ea typeface="+mj-ea"/>
                        <a:cs typeface="+mj-ea"/>
                      </a:endParaRPr>
                    </a:p>
                    <a:p>
                      <a:endParaRPr sz="2000" b="0">
                        <a:latin typeface="+mj-ea"/>
                        <a:ea typeface="+mj-ea"/>
                        <a:cs typeface="+mj-ea"/>
                      </a:endParaRPr>
                    </a:p>
                    <a:p>
                      <a:endParaRPr sz="2000" b="0">
                        <a:latin typeface="+mj-ea"/>
                        <a:ea typeface="+mj-ea"/>
                        <a:cs typeface="+mj-ea"/>
                      </a:endParaRPr>
                    </a:p>
                    <a:p>
                      <a:endParaRPr sz="2000" b="0">
                        <a:latin typeface="+mj-ea"/>
                        <a:ea typeface="+mj-ea"/>
                        <a:cs typeface="+mj-ea"/>
                      </a:endParaRPr>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2"/>
                  </a:ext>
                </a:extLst>
              </a:tr>
              <a:tr h="796256">
                <a:tc>
                  <a:txBody>
                    <a:bodyPr/>
                    <a:lstStyle/>
                    <a:p>
                      <a:pPr algn="ctr">
                        <a:buNone/>
                      </a:pPr>
                      <a:r>
                        <a:rPr sz="2000" b="1" u="none">
                          <a:solidFill>
                            <a:srgbClr val="000000"/>
                          </a:solidFill>
                        </a:rPr>
                        <a:t>大專校院學生</a:t>
                      </a:r>
                      <a:br/>
                      <a:r>
                        <a:rPr sz="2000" b="1" u="none">
                          <a:solidFill>
                            <a:srgbClr val="000000"/>
                          </a:solidFill>
                        </a:rPr>
                        <a:t>基本資料庫</a:t>
                      </a:r>
                      <a:endParaRPr sz="2000" b="1" i="0" u="none">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endParaRPr sz="2000" b="0">
                        <a:latin typeface="+mj-ea"/>
                        <a:ea typeface="+mj-ea"/>
                        <a:cs typeface="+mj-ea"/>
                      </a:endParaRPr>
                    </a:p>
                    <a:p>
                      <a:endParaRPr sz="2000" b="0">
                        <a:latin typeface="+mj-ea"/>
                        <a:ea typeface="+mj-ea"/>
                        <a:cs typeface="+mj-ea"/>
                      </a:endParaRPr>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3"/>
                  </a:ext>
                </a:extLst>
              </a:tr>
            </a:tbl>
          </a:graphicData>
        </a:graphic>
      </p:graphicFrame>
      <p:sp>
        <p:nvSpPr>
          <p:cNvPr id="4" name="標題 3">
            <a:extLst>
              <a:ext uri="{FF2B5EF4-FFF2-40B4-BE49-F238E27FC236}">
                <a16:creationId xmlns:a16="http://schemas.microsoft.com/office/drawing/2014/main" id="{FB882F43-3C4C-4F07-A482-16CB006FE244}"/>
              </a:ext>
            </a:extLst>
          </p:cNvPr>
          <p:cNvSpPr>
            <a:spLocks noGrp="1"/>
          </p:cNvSpPr>
          <p:nvPr>
            <p:ph type="title"/>
          </p:nvPr>
        </p:nvSpPr>
        <p:spPr/>
        <p:txBody>
          <a:bodyPr/>
          <a:lstStyle/>
          <a:p>
            <a:r>
              <a:t>表冊應用單位</a:t>
            </a:r>
          </a:p>
        </p:txBody>
      </p:sp>
      <p:sp>
        <p:nvSpPr>
          <p:cNvPr id="5" name="文字版面配置區 4">
            <a:extLst>
              <a:ext uri="{FF2B5EF4-FFF2-40B4-BE49-F238E27FC236}">
                <a16:creationId xmlns:a16="http://schemas.microsoft.com/office/drawing/2014/main" id="{512BD5DD-3C10-473E-8B14-EB766E78A204}"/>
              </a:ext>
            </a:extLst>
          </p:cNvPr>
          <p:cNvSpPr>
            <a:spLocks noGrp="1"/>
          </p:cNvSpPr>
          <p:nvPr>
            <p:ph type="body" idx="15"/>
          </p:nvPr>
        </p:nvSpPr>
        <p:spPr/>
        <p:txBody>
          <a:bodyPr/>
          <a:lstStyle/>
          <a:p>
            <a:r>
              <a:rPr dirty="0"/>
              <a:t>0</a:t>
            </a:r>
            <a:r>
              <a:rPr lang="en-US" dirty="0"/>
              <a:t>2</a:t>
            </a:r>
            <a:endParaRPr dirty="0"/>
          </a:p>
        </p:txBody>
      </p:sp>
      <p:sp>
        <p:nvSpPr>
          <p:cNvPr id="24" name="Rectangle 2">
            <a:extLst>
              <a:ext uri="{FF2B5EF4-FFF2-40B4-BE49-F238E27FC236}">
                <a16:creationId xmlns:a16="http://schemas.microsoft.com/office/drawing/2014/main" id="{4A4E132A-090D-4AAD-9909-D887D3F0860C}"/>
              </a:ext>
            </a:extLst>
          </p:cNvPr>
          <p:cNvSpPr>
            <a:spLocks noGrp="1"/>
          </p:cNvSpPr>
          <p:nvPr/>
        </p:nvSpPr>
        <p:spPr>
          <a:xfrm>
            <a:off x="1771649" y="5972168"/>
            <a:ext cx="1368000" cy="288000"/>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 師資</a:t>
            </a:r>
          </a:p>
        </p:txBody>
      </p:sp>
      <p:sp>
        <p:nvSpPr>
          <p:cNvPr id="25" name="Rectangle 3">
            <a:extLst>
              <a:ext uri="{FF2B5EF4-FFF2-40B4-BE49-F238E27FC236}">
                <a16:creationId xmlns:a16="http://schemas.microsoft.com/office/drawing/2014/main" id="{B84E5E59-994A-4AC3-AFBE-1B1B934F17C1}"/>
              </a:ext>
            </a:extLst>
          </p:cNvPr>
          <p:cNvSpPr>
            <a:spLocks noGrp="1"/>
          </p:cNvSpPr>
          <p:nvPr/>
        </p:nvSpPr>
        <p:spPr>
          <a:xfrm>
            <a:off x="3216056" y="5974490"/>
            <a:ext cx="1368000" cy="288000"/>
          </a:xfrm>
          <a:prstGeom prst="roundRect">
            <a:avLst/>
          </a:prstGeom>
          <a:solidFill>
            <a:srgbClr val="ED7D31"/>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表2 招生</a:t>
            </a:r>
          </a:p>
        </p:txBody>
      </p:sp>
      <p:sp>
        <p:nvSpPr>
          <p:cNvPr id="26" name="Rectangle 4">
            <a:extLst>
              <a:ext uri="{FF2B5EF4-FFF2-40B4-BE49-F238E27FC236}">
                <a16:creationId xmlns:a16="http://schemas.microsoft.com/office/drawing/2014/main" id="{81981197-F4A7-465A-87E2-D15F7D4B1CC7}"/>
              </a:ext>
            </a:extLst>
          </p:cNvPr>
          <p:cNvSpPr>
            <a:spLocks noGrp="1"/>
          </p:cNvSpPr>
          <p:nvPr/>
        </p:nvSpPr>
        <p:spPr>
          <a:xfrm>
            <a:off x="4660463" y="5962567"/>
            <a:ext cx="1368000" cy="288000"/>
          </a:xfrm>
          <a:prstGeom prst="roundRect">
            <a:avLst/>
          </a:prstGeom>
          <a:solidFill>
            <a:srgbClr val="A5A5A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表3 課程教學</a:t>
            </a:r>
          </a:p>
        </p:txBody>
      </p:sp>
      <p:sp>
        <p:nvSpPr>
          <p:cNvPr id="27" name="Rectangle 5">
            <a:extLst>
              <a:ext uri="{FF2B5EF4-FFF2-40B4-BE49-F238E27FC236}">
                <a16:creationId xmlns:a16="http://schemas.microsoft.com/office/drawing/2014/main" id="{38842DD5-F056-4FDD-AE84-3EF32EEB8611}"/>
              </a:ext>
            </a:extLst>
          </p:cNvPr>
          <p:cNvSpPr>
            <a:spLocks noGrp="1"/>
          </p:cNvSpPr>
          <p:nvPr/>
        </p:nvSpPr>
        <p:spPr>
          <a:xfrm>
            <a:off x="6091159" y="5958732"/>
            <a:ext cx="1368000" cy="288000"/>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表4 學生</a:t>
            </a:r>
          </a:p>
        </p:txBody>
      </p:sp>
      <p:sp>
        <p:nvSpPr>
          <p:cNvPr id="28" name="Rectangle 6">
            <a:extLst>
              <a:ext uri="{FF2B5EF4-FFF2-40B4-BE49-F238E27FC236}">
                <a16:creationId xmlns:a16="http://schemas.microsoft.com/office/drawing/2014/main" id="{0A4B8F74-3DCE-4106-BBFD-3B6498FA14FC}"/>
              </a:ext>
            </a:extLst>
          </p:cNvPr>
          <p:cNvSpPr>
            <a:spLocks noGrp="1"/>
          </p:cNvSpPr>
          <p:nvPr/>
        </p:nvSpPr>
        <p:spPr>
          <a:xfrm>
            <a:off x="7549277" y="5958732"/>
            <a:ext cx="1368000" cy="288000"/>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表5 圖書館</a:t>
            </a:r>
          </a:p>
        </p:txBody>
      </p:sp>
      <p:sp>
        <p:nvSpPr>
          <p:cNvPr id="29" name="Rectangle 7">
            <a:extLst>
              <a:ext uri="{FF2B5EF4-FFF2-40B4-BE49-F238E27FC236}">
                <a16:creationId xmlns:a16="http://schemas.microsoft.com/office/drawing/2014/main" id="{ED140396-6F17-43F9-97E0-612FEEC5CA1C}"/>
              </a:ext>
            </a:extLst>
          </p:cNvPr>
          <p:cNvSpPr>
            <a:spLocks noGrp="1"/>
          </p:cNvSpPr>
          <p:nvPr/>
        </p:nvSpPr>
        <p:spPr>
          <a:xfrm>
            <a:off x="9007395" y="5972168"/>
            <a:ext cx="1368000" cy="288000"/>
          </a:xfrm>
          <a:prstGeom prst="roundRect">
            <a:avLst/>
          </a:prstGeom>
          <a:solidFill>
            <a:srgbClr val="4BACC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表6 推廣服務</a:t>
            </a:r>
          </a:p>
        </p:txBody>
      </p:sp>
      <p:sp>
        <p:nvSpPr>
          <p:cNvPr id="30" name="Rectangle 8">
            <a:extLst>
              <a:ext uri="{FF2B5EF4-FFF2-40B4-BE49-F238E27FC236}">
                <a16:creationId xmlns:a16="http://schemas.microsoft.com/office/drawing/2014/main" id="{4C50CA75-1AE0-49C2-A7BB-7AA006D0E0EA}"/>
              </a:ext>
            </a:extLst>
          </p:cNvPr>
          <p:cNvSpPr>
            <a:spLocks noGrp="1"/>
          </p:cNvSpPr>
          <p:nvPr/>
        </p:nvSpPr>
        <p:spPr>
          <a:xfrm>
            <a:off x="1771649" y="6366953"/>
            <a:ext cx="1368000" cy="288000"/>
          </a:xfrm>
          <a:prstGeom prst="roundRect">
            <a:avLst/>
          </a:prstGeom>
          <a:solidFill>
            <a:srgbClr val="8064A2"/>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表7 學生事務</a:t>
            </a:r>
          </a:p>
        </p:txBody>
      </p:sp>
      <p:sp>
        <p:nvSpPr>
          <p:cNvPr id="31" name="Rectangle 9">
            <a:extLst>
              <a:ext uri="{FF2B5EF4-FFF2-40B4-BE49-F238E27FC236}">
                <a16:creationId xmlns:a16="http://schemas.microsoft.com/office/drawing/2014/main" id="{BC2646E3-C69C-480A-827F-FD58EF2DD23C}"/>
              </a:ext>
            </a:extLst>
          </p:cNvPr>
          <p:cNvSpPr>
            <a:spLocks noGrp="1"/>
          </p:cNvSpPr>
          <p:nvPr/>
        </p:nvSpPr>
        <p:spPr>
          <a:xfrm>
            <a:off x="3216056" y="6366953"/>
            <a:ext cx="1368000" cy="288000"/>
          </a:xfrm>
          <a:prstGeom prst="roundRect">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表8 校地</a:t>
            </a:r>
          </a:p>
        </p:txBody>
      </p:sp>
      <p:sp>
        <p:nvSpPr>
          <p:cNvPr id="32" name="Rectangle 10">
            <a:extLst>
              <a:ext uri="{FF2B5EF4-FFF2-40B4-BE49-F238E27FC236}">
                <a16:creationId xmlns:a16="http://schemas.microsoft.com/office/drawing/2014/main" id="{07D78C08-0B29-422F-91C6-1A356C115A0B}"/>
              </a:ext>
            </a:extLst>
          </p:cNvPr>
          <p:cNvSpPr>
            <a:spLocks noGrp="1"/>
          </p:cNvSpPr>
          <p:nvPr/>
        </p:nvSpPr>
        <p:spPr>
          <a:xfrm>
            <a:off x="4660463" y="6363372"/>
            <a:ext cx="1368000" cy="288000"/>
          </a:xfrm>
          <a:prstGeom prst="roundRect">
            <a:avLst/>
          </a:prstGeom>
          <a:solidFill>
            <a:srgbClr val="00B0F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表9 財務</a:t>
            </a:r>
          </a:p>
        </p:txBody>
      </p:sp>
      <p:sp>
        <p:nvSpPr>
          <p:cNvPr id="33" name="Rectangle 11">
            <a:extLst>
              <a:ext uri="{FF2B5EF4-FFF2-40B4-BE49-F238E27FC236}">
                <a16:creationId xmlns:a16="http://schemas.microsoft.com/office/drawing/2014/main" id="{16B55E9D-953D-41E1-803E-7D256F9F91FC}"/>
              </a:ext>
            </a:extLst>
          </p:cNvPr>
          <p:cNvSpPr>
            <a:spLocks noGrp="1"/>
          </p:cNvSpPr>
          <p:nvPr/>
        </p:nvSpPr>
        <p:spPr>
          <a:xfrm>
            <a:off x="6088551" y="6363372"/>
            <a:ext cx="1368000" cy="288000"/>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表10 董事會</a:t>
            </a:r>
          </a:p>
        </p:txBody>
      </p:sp>
      <p:sp>
        <p:nvSpPr>
          <p:cNvPr id="34" name="Rectangle 12">
            <a:extLst>
              <a:ext uri="{FF2B5EF4-FFF2-40B4-BE49-F238E27FC236}">
                <a16:creationId xmlns:a16="http://schemas.microsoft.com/office/drawing/2014/main" id="{8334AFE0-8018-4DC7-B501-CA8BF1D41D5F}"/>
              </a:ext>
            </a:extLst>
          </p:cNvPr>
          <p:cNvSpPr>
            <a:spLocks noGrp="1"/>
          </p:cNvSpPr>
          <p:nvPr/>
        </p:nvSpPr>
        <p:spPr>
          <a:xfrm>
            <a:off x="7549277" y="6363372"/>
            <a:ext cx="1368000" cy="28800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表13 學校資料</a:t>
            </a:r>
          </a:p>
        </p:txBody>
      </p:sp>
      <p:sp>
        <p:nvSpPr>
          <p:cNvPr id="35" name="Rectangle 13">
            <a:extLst>
              <a:ext uri="{FF2B5EF4-FFF2-40B4-BE49-F238E27FC236}">
                <a16:creationId xmlns:a16="http://schemas.microsoft.com/office/drawing/2014/main" id="{B0B9FF67-D7D5-4DF0-93CE-1C6A602E3773}"/>
              </a:ext>
            </a:extLst>
          </p:cNvPr>
          <p:cNvSpPr>
            <a:spLocks noGrp="1"/>
          </p:cNvSpPr>
          <p:nvPr/>
        </p:nvSpPr>
        <p:spPr>
          <a:xfrm>
            <a:off x="9007395" y="6363372"/>
            <a:ext cx="1368000" cy="288000"/>
          </a:xfrm>
          <a:prstGeom prst="roundRect">
            <a:avLst/>
          </a:prstGeom>
          <a:solidFill>
            <a:srgbClr val="FF99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表14 產學合作</a:t>
            </a:r>
          </a:p>
        </p:txBody>
      </p:sp>
      <p:sp>
        <p:nvSpPr>
          <p:cNvPr id="36" name="Rectangle 14">
            <a:extLst>
              <a:ext uri="{FF2B5EF4-FFF2-40B4-BE49-F238E27FC236}">
                <a16:creationId xmlns:a16="http://schemas.microsoft.com/office/drawing/2014/main" id="{5B1B900B-1025-4D9F-8676-675AA4A6E920}"/>
              </a:ext>
            </a:extLst>
          </p:cNvPr>
          <p:cNvSpPr>
            <a:spLocks noGrp="1"/>
          </p:cNvSpPr>
          <p:nvPr/>
        </p:nvSpPr>
        <p:spPr>
          <a:xfrm>
            <a:off x="10465513" y="6363372"/>
            <a:ext cx="1368000" cy="288000"/>
          </a:xfrm>
          <a:prstGeom prst="roundRect">
            <a:avLst/>
          </a:prstGeom>
          <a:solidFill>
            <a:srgbClr val="99336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表15 國際化</a:t>
            </a:r>
          </a:p>
        </p:txBody>
      </p:sp>
      <p:sp>
        <p:nvSpPr>
          <p:cNvPr id="37" name="文字方塊 36">
            <a:extLst>
              <a:ext uri="{FF2B5EF4-FFF2-40B4-BE49-F238E27FC236}">
                <a16:creationId xmlns:a16="http://schemas.microsoft.com/office/drawing/2014/main" id="{E24B1503-E55C-4179-A53C-6C6BD486369B}"/>
              </a:ext>
            </a:extLst>
          </p:cNvPr>
          <p:cNvSpPr>
            <a:spLocks noGrp="1"/>
          </p:cNvSpPr>
          <p:nvPr/>
        </p:nvSpPr>
        <p:spPr>
          <a:xfrm>
            <a:off x="187036" y="6180209"/>
            <a:ext cx="1584613" cy="369332"/>
          </a:xfrm>
          <a:prstGeom prst="rect">
            <a:avLst/>
          </a:prstGeom>
          <a:noFill/>
        </p:spPr>
        <p:txBody>
          <a:bodyPr wrap="square">
            <a:spAutoFit/>
          </a:bodyPr>
          <a:lstStyle/>
          <a:p>
            <a:r>
              <a:rPr sz="1800" b="1">
                <a:latin typeface="微軟正黑體"/>
                <a:ea typeface="微軟正黑體"/>
                <a:cs typeface="微軟正黑體"/>
              </a:rPr>
              <a:t>表冊類別說明 </a:t>
            </a:r>
            <a:endParaRPr/>
          </a:p>
        </p:txBody>
      </p:sp>
      <p:sp>
        <p:nvSpPr>
          <p:cNvPr id="38" name="Rectangle 2">
            <a:extLst>
              <a:ext uri="{FF2B5EF4-FFF2-40B4-BE49-F238E27FC236}">
                <a16:creationId xmlns:a16="http://schemas.microsoft.com/office/drawing/2014/main" id="{A84F82CF-F4AB-4A26-9D47-E218BFC4D8A8}"/>
              </a:ext>
            </a:extLst>
          </p:cNvPr>
          <p:cNvSpPr>
            <a:spLocks noGrp="1"/>
          </p:cNvSpPr>
          <p:nvPr/>
        </p:nvSpPr>
        <p:spPr>
          <a:xfrm>
            <a:off x="2163040" y="1594131"/>
            <a:ext cx="756805" cy="432095"/>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表1-1</a:t>
            </a:r>
          </a:p>
        </p:txBody>
      </p:sp>
      <p:sp>
        <p:nvSpPr>
          <p:cNvPr id="39" name="Rectangle 12">
            <a:extLst>
              <a:ext uri="{FF2B5EF4-FFF2-40B4-BE49-F238E27FC236}">
                <a16:creationId xmlns:a16="http://schemas.microsoft.com/office/drawing/2014/main" id="{E1B06B2E-8900-4D62-A639-36169F47CDB2}"/>
              </a:ext>
            </a:extLst>
          </p:cNvPr>
          <p:cNvSpPr>
            <a:spLocks noGrp="1"/>
          </p:cNvSpPr>
          <p:nvPr/>
        </p:nvSpPr>
        <p:spPr>
          <a:xfrm>
            <a:off x="3025768" y="1594131"/>
            <a:ext cx="4985623" cy="432094"/>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表13-1,表13-2,表13-3,表13-4,表13-6,表13-8,表13-9</a:t>
            </a:r>
          </a:p>
        </p:txBody>
      </p:sp>
      <p:sp>
        <p:nvSpPr>
          <p:cNvPr id="40" name="Rectangle 2">
            <a:extLst>
              <a:ext uri="{FF2B5EF4-FFF2-40B4-BE49-F238E27FC236}">
                <a16:creationId xmlns:a16="http://schemas.microsoft.com/office/drawing/2014/main" id="{EAAF29FC-49C5-41E1-9CAD-9A876074FFB5}"/>
              </a:ext>
            </a:extLst>
          </p:cNvPr>
          <p:cNvSpPr>
            <a:spLocks noGrp="1"/>
          </p:cNvSpPr>
          <p:nvPr/>
        </p:nvSpPr>
        <p:spPr>
          <a:xfrm>
            <a:off x="2163040" y="2221195"/>
            <a:ext cx="9360478" cy="485214"/>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表1-1,表1-1-1,表1-1-3,表1-5,表1-8,表1-12,表1-14,表1-15,表1-16,表1-19,表1-20,表1-21,表1-22,表1-23</a:t>
            </a:r>
          </a:p>
        </p:txBody>
      </p:sp>
      <p:sp>
        <p:nvSpPr>
          <p:cNvPr id="41" name="Rectangle 3">
            <a:extLst>
              <a:ext uri="{FF2B5EF4-FFF2-40B4-BE49-F238E27FC236}">
                <a16:creationId xmlns:a16="http://schemas.microsoft.com/office/drawing/2014/main" id="{CB4CDA14-FF23-41F2-985F-44CFD936EC63}"/>
              </a:ext>
            </a:extLst>
          </p:cNvPr>
          <p:cNvSpPr>
            <a:spLocks noGrp="1"/>
          </p:cNvSpPr>
          <p:nvPr/>
        </p:nvSpPr>
        <p:spPr>
          <a:xfrm>
            <a:off x="2163040" y="2804714"/>
            <a:ext cx="2928505" cy="432000"/>
          </a:xfrm>
          <a:prstGeom prst="roundRect">
            <a:avLst/>
          </a:prstGeom>
          <a:solidFill>
            <a:srgbClr val="ED7D31"/>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表2-1-3-1,表2-1-3-2,表2-1-3-3</a:t>
            </a:r>
          </a:p>
        </p:txBody>
      </p:sp>
      <p:sp>
        <p:nvSpPr>
          <p:cNvPr id="42" name="Rectangle 4">
            <a:extLst>
              <a:ext uri="{FF2B5EF4-FFF2-40B4-BE49-F238E27FC236}">
                <a16:creationId xmlns:a16="http://schemas.microsoft.com/office/drawing/2014/main" id="{745B19BB-85BA-4F67-ACFF-F0CC34F1B9F9}"/>
              </a:ext>
            </a:extLst>
          </p:cNvPr>
          <p:cNvSpPr>
            <a:spLocks noGrp="1"/>
          </p:cNvSpPr>
          <p:nvPr/>
        </p:nvSpPr>
        <p:spPr>
          <a:xfrm>
            <a:off x="5197325" y="2797437"/>
            <a:ext cx="3499865" cy="432000"/>
          </a:xfrm>
          <a:prstGeom prst="roundRect">
            <a:avLst/>
          </a:prstGeom>
          <a:solidFill>
            <a:srgbClr val="A5A5A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表3-1,表3-5,表3-5-1,表3-5-2,表3-5-3</a:t>
            </a:r>
          </a:p>
        </p:txBody>
      </p:sp>
      <p:sp>
        <p:nvSpPr>
          <p:cNvPr id="43" name="Rectangle 5">
            <a:extLst>
              <a:ext uri="{FF2B5EF4-FFF2-40B4-BE49-F238E27FC236}">
                <a16:creationId xmlns:a16="http://schemas.microsoft.com/office/drawing/2014/main" id="{4E3889AF-1E15-4C55-970F-53D450ECEF1A}"/>
              </a:ext>
            </a:extLst>
          </p:cNvPr>
          <p:cNvSpPr>
            <a:spLocks noGrp="1"/>
          </p:cNvSpPr>
          <p:nvPr/>
        </p:nvSpPr>
        <p:spPr>
          <a:xfrm>
            <a:off x="2163040" y="3316147"/>
            <a:ext cx="6534150" cy="980419"/>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表4-1,表4-1-2,表4-1-4,表4-1-6,表4-2,表4-2-3,表4-4-2,表4-6,表4-7-2,表4-7-4,表4-8-4,表4-9-2,表4-12,表4-14,表4-18,表4-19</a:t>
            </a:r>
          </a:p>
        </p:txBody>
      </p:sp>
      <p:sp>
        <p:nvSpPr>
          <p:cNvPr id="45" name="Rectangle 6">
            <a:extLst>
              <a:ext uri="{FF2B5EF4-FFF2-40B4-BE49-F238E27FC236}">
                <a16:creationId xmlns:a16="http://schemas.microsoft.com/office/drawing/2014/main" id="{7663BCA7-5548-4213-8E27-439DAF5438B5}"/>
              </a:ext>
            </a:extLst>
          </p:cNvPr>
          <p:cNvSpPr>
            <a:spLocks noGrp="1"/>
          </p:cNvSpPr>
          <p:nvPr/>
        </p:nvSpPr>
        <p:spPr>
          <a:xfrm>
            <a:off x="8791059" y="2795278"/>
            <a:ext cx="1368000" cy="432000"/>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表5-1,表5-2</a:t>
            </a:r>
          </a:p>
        </p:txBody>
      </p:sp>
      <p:sp>
        <p:nvSpPr>
          <p:cNvPr id="46" name="Rectangle 7">
            <a:extLst>
              <a:ext uri="{FF2B5EF4-FFF2-40B4-BE49-F238E27FC236}">
                <a16:creationId xmlns:a16="http://schemas.microsoft.com/office/drawing/2014/main" id="{B21FEC15-DCB1-4C68-941C-613D933CD769}"/>
              </a:ext>
            </a:extLst>
          </p:cNvPr>
          <p:cNvSpPr>
            <a:spLocks noGrp="1"/>
          </p:cNvSpPr>
          <p:nvPr/>
        </p:nvSpPr>
        <p:spPr>
          <a:xfrm>
            <a:off x="10252928" y="2782584"/>
            <a:ext cx="1368000" cy="432000"/>
          </a:xfrm>
          <a:prstGeom prst="roundRect">
            <a:avLst/>
          </a:prstGeom>
          <a:solidFill>
            <a:srgbClr val="4BACC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表6-2,表6-3</a:t>
            </a:r>
          </a:p>
        </p:txBody>
      </p:sp>
      <p:sp>
        <p:nvSpPr>
          <p:cNvPr id="47" name="Rectangle 8">
            <a:extLst>
              <a:ext uri="{FF2B5EF4-FFF2-40B4-BE49-F238E27FC236}">
                <a16:creationId xmlns:a16="http://schemas.microsoft.com/office/drawing/2014/main" id="{DB47B959-FFA3-4AB7-9630-498C12A50F29}"/>
              </a:ext>
            </a:extLst>
          </p:cNvPr>
          <p:cNvSpPr>
            <a:spLocks noGrp="1"/>
          </p:cNvSpPr>
          <p:nvPr/>
        </p:nvSpPr>
        <p:spPr>
          <a:xfrm>
            <a:off x="2163040" y="4369556"/>
            <a:ext cx="3443662" cy="432000"/>
          </a:xfrm>
          <a:prstGeom prst="roundRect">
            <a:avLst/>
          </a:prstGeom>
          <a:solidFill>
            <a:srgbClr val="8064A2"/>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dirty="0"/>
              <a:t>表7-2</a:t>
            </a:r>
            <a:r>
              <a:rPr lang="en-US" sz="1600" dirty="0"/>
              <a:t>-1</a:t>
            </a:r>
            <a:r>
              <a:rPr sz="1600" dirty="0"/>
              <a:t>,表7-5,表7-7,表7-9,表7-10</a:t>
            </a:r>
          </a:p>
        </p:txBody>
      </p:sp>
      <p:sp>
        <p:nvSpPr>
          <p:cNvPr id="48" name="Rectangle 9">
            <a:extLst>
              <a:ext uri="{FF2B5EF4-FFF2-40B4-BE49-F238E27FC236}">
                <a16:creationId xmlns:a16="http://schemas.microsoft.com/office/drawing/2014/main" id="{8219A9B8-3F8F-4E68-993C-2274E50EB38E}"/>
              </a:ext>
            </a:extLst>
          </p:cNvPr>
          <p:cNvSpPr>
            <a:spLocks noGrp="1"/>
          </p:cNvSpPr>
          <p:nvPr/>
        </p:nvSpPr>
        <p:spPr>
          <a:xfrm>
            <a:off x="8791058" y="3363047"/>
            <a:ext cx="851980" cy="432000"/>
          </a:xfrm>
          <a:prstGeom prst="roundRect">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表8-5</a:t>
            </a:r>
          </a:p>
        </p:txBody>
      </p:sp>
      <p:sp>
        <p:nvSpPr>
          <p:cNvPr id="49" name="Rectangle 11">
            <a:extLst>
              <a:ext uri="{FF2B5EF4-FFF2-40B4-BE49-F238E27FC236}">
                <a16:creationId xmlns:a16="http://schemas.microsoft.com/office/drawing/2014/main" id="{EF6B6F24-5623-442C-8BCC-1377000475D0}"/>
              </a:ext>
            </a:extLst>
          </p:cNvPr>
          <p:cNvSpPr>
            <a:spLocks noGrp="1"/>
          </p:cNvSpPr>
          <p:nvPr/>
        </p:nvSpPr>
        <p:spPr>
          <a:xfrm>
            <a:off x="9712484" y="3358171"/>
            <a:ext cx="1506058" cy="432000"/>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表10-2,表10-3</a:t>
            </a:r>
          </a:p>
        </p:txBody>
      </p:sp>
      <p:sp>
        <p:nvSpPr>
          <p:cNvPr id="50" name="Rectangle 12">
            <a:extLst>
              <a:ext uri="{FF2B5EF4-FFF2-40B4-BE49-F238E27FC236}">
                <a16:creationId xmlns:a16="http://schemas.microsoft.com/office/drawing/2014/main" id="{10E51A9B-3859-4F68-9611-A02CBCEC7EF0}"/>
              </a:ext>
            </a:extLst>
          </p:cNvPr>
          <p:cNvSpPr>
            <a:spLocks noGrp="1"/>
          </p:cNvSpPr>
          <p:nvPr/>
        </p:nvSpPr>
        <p:spPr>
          <a:xfrm>
            <a:off x="5723445" y="4372741"/>
            <a:ext cx="2201142" cy="43200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dirty="0"/>
              <a:t>表13-1,表13-8,表13-9</a:t>
            </a:r>
          </a:p>
        </p:txBody>
      </p:sp>
      <p:sp>
        <p:nvSpPr>
          <p:cNvPr id="51" name="Rectangle 13">
            <a:extLst>
              <a:ext uri="{FF2B5EF4-FFF2-40B4-BE49-F238E27FC236}">
                <a16:creationId xmlns:a16="http://schemas.microsoft.com/office/drawing/2014/main" id="{1500BB13-6259-40B1-B970-BFEED3FA7DFF}"/>
              </a:ext>
            </a:extLst>
          </p:cNvPr>
          <p:cNvSpPr>
            <a:spLocks noGrp="1"/>
          </p:cNvSpPr>
          <p:nvPr/>
        </p:nvSpPr>
        <p:spPr>
          <a:xfrm>
            <a:off x="8011391" y="4371587"/>
            <a:ext cx="3851350" cy="432000"/>
          </a:xfrm>
          <a:prstGeom prst="roundRect">
            <a:avLst/>
          </a:prstGeom>
          <a:solidFill>
            <a:srgbClr val="FF99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表14-1,表14-4,表14-5,表14-11,表14-12</a:t>
            </a:r>
          </a:p>
        </p:txBody>
      </p:sp>
      <p:sp>
        <p:nvSpPr>
          <p:cNvPr id="52" name="Rectangle 14">
            <a:extLst>
              <a:ext uri="{FF2B5EF4-FFF2-40B4-BE49-F238E27FC236}">
                <a16:creationId xmlns:a16="http://schemas.microsoft.com/office/drawing/2014/main" id="{332DE4C0-4B13-4959-B578-3FFB87AE4B83}"/>
              </a:ext>
            </a:extLst>
          </p:cNvPr>
          <p:cNvSpPr>
            <a:spLocks noGrp="1"/>
          </p:cNvSpPr>
          <p:nvPr/>
        </p:nvSpPr>
        <p:spPr>
          <a:xfrm>
            <a:off x="8791059" y="3855222"/>
            <a:ext cx="1368000" cy="432000"/>
          </a:xfrm>
          <a:prstGeom prst="roundRect">
            <a:avLst/>
          </a:prstGeom>
          <a:solidFill>
            <a:srgbClr val="99336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表15-1</a:t>
            </a:r>
          </a:p>
        </p:txBody>
      </p:sp>
      <p:sp>
        <p:nvSpPr>
          <p:cNvPr id="53" name="Rectangle 4">
            <a:extLst>
              <a:ext uri="{FF2B5EF4-FFF2-40B4-BE49-F238E27FC236}">
                <a16:creationId xmlns:a16="http://schemas.microsoft.com/office/drawing/2014/main" id="{67CC73CD-88A7-420C-9159-6A4A46926F73}"/>
              </a:ext>
            </a:extLst>
          </p:cNvPr>
          <p:cNvSpPr>
            <a:spLocks noGrp="1"/>
          </p:cNvSpPr>
          <p:nvPr/>
        </p:nvSpPr>
        <p:spPr>
          <a:xfrm>
            <a:off x="2163040" y="5135304"/>
            <a:ext cx="1368000" cy="432000"/>
          </a:xfrm>
          <a:prstGeom prst="roundRect">
            <a:avLst/>
          </a:prstGeom>
          <a:solidFill>
            <a:srgbClr val="A5A5A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表3-1</a:t>
            </a:r>
          </a:p>
        </p:txBody>
      </p:sp>
      <p:sp>
        <p:nvSpPr>
          <p:cNvPr id="54" name="Rectangle 5">
            <a:extLst>
              <a:ext uri="{FF2B5EF4-FFF2-40B4-BE49-F238E27FC236}">
                <a16:creationId xmlns:a16="http://schemas.microsoft.com/office/drawing/2014/main" id="{8E6FC936-37CC-4A99-ABAC-636B58FA8363}"/>
              </a:ext>
            </a:extLst>
          </p:cNvPr>
          <p:cNvSpPr>
            <a:spLocks noGrp="1"/>
          </p:cNvSpPr>
          <p:nvPr/>
        </p:nvSpPr>
        <p:spPr>
          <a:xfrm>
            <a:off x="3593736" y="5131469"/>
            <a:ext cx="4906028" cy="432000"/>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表4-1,表4-1-3,表4-1-4,表4-2,表4-2-1,表4-18,表4-19</a:t>
            </a:r>
          </a:p>
        </p:txBody>
      </p:sp>
    </p:spTree>
    <p:extLst>
      <p:ext uri="{BB962C8B-B14F-4D97-AF65-F5344CB8AC3E}">
        <p14:creationId xmlns:p14="http://schemas.microsoft.com/office/powerpoint/2010/main" val="38421739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 name="表格 6"/>
          <p:cNvGraphicFramePr/>
          <p:nvPr/>
        </p:nvGraphicFramePr>
        <p:xfrm>
          <a:off x="187036" y="955674"/>
          <a:ext cx="11822402" cy="4925144"/>
        </p:xfrm>
        <a:graphic>
          <a:graphicData uri="http://schemas.openxmlformats.org/drawingml/2006/table">
            <a:tbl>
              <a:tblPr firstRow="1" bandRow="1">
                <a:tableStyleId>{17292A2E-F333-43FB-9621-5CBBE7FDCDCB}</a:tableStyleId>
              </a:tblPr>
              <a:tblGrid>
                <a:gridCol w="1901537">
                  <a:extLst>
                    <a:ext uri="{9D8B030D-6E8A-4147-A177-3AD203B41FA5}">
                      <a16:colId xmlns:a16="http://schemas.microsoft.com/office/drawing/2014/main" val="20000"/>
                    </a:ext>
                  </a:extLst>
                </a:gridCol>
                <a:gridCol w="9920865">
                  <a:extLst>
                    <a:ext uri="{9D8B030D-6E8A-4147-A177-3AD203B41FA5}">
                      <a16:colId xmlns:a16="http://schemas.microsoft.com/office/drawing/2014/main" val="20001"/>
                    </a:ext>
                  </a:extLst>
                </a:gridCol>
              </a:tblGrid>
              <a:tr h="496913">
                <a:tc>
                  <a:txBody>
                    <a:bodyPr/>
                    <a:lstStyle/>
                    <a:p>
                      <a:pPr algn="ctr">
                        <a:buNone/>
                      </a:pPr>
                      <a:r>
                        <a:rPr sz="2000" b="1"/>
                        <a:t>應用單位</a:t>
                      </a:r>
                      <a:endParaRPr sz="2000" b="1">
                        <a:latin typeface="+mj-ea"/>
                        <a:ea typeface="+mj-ea"/>
                        <a:cs typeface="+mj-ea"/>
                      </a:endParaRPr>
                    </a:p>
                  </a:txBody>
                  <a:tcPr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pPr algn="ctr">
                        <a:buNone/>
                      </a:pPr>
                      <a:r>
                        <a:rPr sz="2000" b="0"/>
                        <a:t>應用表冊</a:t>
                      </a:r>
                      <a:endParaRPr sz="2000" b="0">
                        <a:latin typeface="+mj-ea"/>
                        <a:ea typeface="+mj-ea"/>
                        <a:cs typeface="+mj-ea"/>
                      </a:endParaRPr>
                    </a:p>
                  </a:txBody>
                  <a:tcPr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0"/>
                  </a:ext>
                </a:extLst>
              </a:tr>
              <a:tr h="2567103">
                <a:tc>
                  <a:txBody>
                    <a:bodyPr/>
                    <a:lstStyle/>
                    <a:p>
                      <a:pPr algn="ctr">
                        <a:buNone/>
                      </a:pPr>
                      <a:r>
                        <a:rPr sz="2000" b="1" u="none">
                          <a:solidFill>
                            <a:srgbClr val="000000"/>
                          </a:solidFill>
                        </a:rPr>
                        <a:t>台灣評鑑協會</a:t>
                      </a:r>
                      <a:endParaRPr sz="2000" b="1" i="0" u="none">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pPr marL="0" marR="0" lvl="0" indent="0" algn="l" defTabSz="914332">
                        <a:lnSpc>
                          <a:spcPct val="100000"/>
                        </a:lnSpc>
                        <a:spcBef>
                          <a:spcPts val="0"/>
                        </a:spcBef>
                        <a:spcAft>
                          <a:spcPts val="0"/>
                        </a:spcAft>
                        <a:buClrTx/>
                        <a:buSzTx/>
                        <a:buFontTx/>
                        <a:buNone/>
                      </a:pPr>
                      <a:endParaRPr sz="2000"/>
                    </a:p>
                    <a:p>
                      <a:endParaRPr sz="2000"/>
                    </a:p>
                    <a:p>
                      <a:endParaRPr sz="2000"/>
                    </a:p>
                    <a:p>
                      <a:endParaRPr sz="2000"/>
                    </a:p>
                    <a:p>
                      <a:endParaRPr sz="2000"/>
                    </a:p>
                    <a:p>
                      <a:endParaRPr sz="2000"/>
                    </a:p>
                    <a:p>
                      <a:endParaRPr sz="2000"/>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1"/>
                  </a:ext>
                </a:extLst>
              </a:tr>
              <a:tr h="700657">
                <a:tc>
                  <a:txBody>
                    <a:bodyPr/>
                    <a:lstStyle/>
                    <a:p>
                      <a:pPr algn="ctr">
                        <a:buNone/>
                      </a:pPr>
                      <a:r>
                        <a:rPr sz="2000" b="1" u="none">
                          <a:solidFill>
                            <a:srgbClr val="000000"/>
                          </a:solidFill>
                        </a:rPr>
                        <a:t>教育部人事處</a:t>
                      </a:r>
                      <a:endParaRPr sz="2000" b="1" i="0" u="none">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endParaRPr sz="2000" b="0">
                        <a:latin typeface="+mj-ea"/>
                        <a:ea typeface="+mj-ea"/>
                        <a:cs typeface="+mj-ea"/>
                      </a:endParaRPr>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2"/>
                  </a:ext>
                </a:extLst>
              </a:tr>
              <a:tr h="1160471">
                <a:tc>
                  <a:txBody>
                    <a:bodyPr/>
                    <a:lstStyle/>
                    <a:p>
                      <a:pPr algn="ctr">
                        <a:buNone/>
                      </a:pPr>
                      <a:r>
                        <a:rPr sz="2000" b="1" u="none">
                          <a:solidFill>
                            <a:srgbClr val="000000"/>
                          </a:solidFill>
                        </a:rPr>
                        <a:t>教育部國際司</a:t>
                      </a:r>
                      <a:endParaRPr sz="2000" b="1" i="0" u="none">
                        <a:solidFill>
                          <a:srgbClr val="000000"/>
                        </a:solidFill>
                        <a:latin typeface="+mj-ea"/>
                        <a:ea typeface="+mj-ea"/>
                        <a:cs typeface="+mj-ea"/>
                      </a:endParaRPr>
                    </a:p>
                  </a:txBody>
                  <a:tcPr marL="9525" marR="9525" marT="9525" marB="0" anchor="ct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tc>
                  <a:txBody>
                    <a:bodyPr/>
                    <a:lstStyle/>
                    <a:p>
                      <a:endParaRPr sz="2000" dirty="0"/>
                    </a:p>
                    <a:p>
                      <a:endParaRPr sz="2000" dirty="0"/>
                    </a:p>
                    <a:p>
                      <a:endParaRPr sz="2000" dirty="0"/>
                    </a:p>
                  </a:txBody>
                  <a:tcPr>
                    <a:lnL w="12700" cmpd="sng">
                      <a:solidFill>
                        <a:srgbClr val="F4A300"/>
                      </a:solidFill>
                      <a:prstDash val="solid"/>
                    </a:lnL>
                    <a:lnR w="12700" cmpd="sng">
                      <a:solidFill>
                        <a:srgbClr val="F4A300"/>
                      </a:solidFill>
                      <a:prstDash val="solid"/>
                    </a:lnR>
                    <a:lnT w="12700" cmpd="sng">
                      <a:solidFill>
                        <a:srgbClr val="F4A300"/>
                      </a:solidFill>
                      <a:prstDash val="solid"/>
                    </a:lnT>
                    <a:lnB w="12700" cmpd="sng">
                      <a:solidFill>
                        <a:srgbClr val="F4A300"/>
                      </a:solidFill>
                      <a:prstDash val="solid"/>
                    </a:lnB>
                  </a:tcPr>
                </a:tc>
                <a:extLst>
                  <a:ext uri="{0D108BD9-81ED-4DB2-BD59-A6C34878D82A}">
                    <a16:rowId xmlns:a16="http://schemas.microsoft.com/office/drawing/2014/main" val="10003"/>
                  </a:ext>
                </a:extLst>
              </a:tr>
            </a:tbl>
          </a:graphicData>
        </a:graphic>
      </p:graphicFrame>
      <p:sp>
        <p:nvSpPr>
          <p:cNvPr id="2" name="投影片編號版面配置區 1">
            <a:extLst>
              <a:ext uri="{FF2B5EF4-FFF2-40B4-BE49-F238E27FC236}">
                <a16:creationId xmlns:a16="http://schemas.microsoft.com/office/drawing/2014/main" id="{00981895-D901-4C24-B9F5-454C0696A42E}"/>
              </a:ext>
            </a:extLst>
          </p:cNvPr>
          <p:cNvSpPr>
            <a:spLocks noGrp="1"/>
          </p:cNvSpPr>
          <p:nvPr>
            <p:ph type="sldNum" idx="12"/>
          </p:nvPr>
        </p:nvSpPr>
        <p:spPr/>
        <p:txBody>
          <a:bodyPr/>
          <a:lstStyle/>
          <a:p>
            <a:fld id="{DB7BEEEC-A170-5376-2B6E-CB54687B0CB1}" type="slidenum">
              <a:t>9</a:t>
            </a:fld>
            <a:endParaRPr/>
          </a:p>
        </p:txBody>
      </p:sp>
      <p:sp>
        <p:nvSpPr>
          <p:cNvPr id="4" name="標題 3">
            <a:extLst>
              <a:ext uri="{FF2B5EF4-FFF2-40B4-BE49-F238E27FC236}">
                <a16:creationId xmlns:a16="http://schemas.microsoft.com/office/drawing/2014/main" id="{FB882F43-3C4C-4F07-A482-16CB006FE244}"/>
              </a:ext>
            </a:extLst>
          </p:cNvPr>
          <p:cNvSpPr>
            <a:spLocks noGrp="1"/>
          </p:cNvSpPr>
          <p:nvPr>
            <p:ph type="title"/>
          </p:nvPr>
        </p:nvSpPr>
        <p:spPr/>
        <p:txBody>
          <a:bodyPr/>
          <a:lstStyle/>
          <a:p>
            <a:r>
              <a:t>表冊應用單位</a:t>
            </a:r>
          </a:p>
        </p:txBody>
      </p:sp>
      <p:sp>
        <p:nvSpPr>
          <p:cNvPr id="5" name="文字版面配置區 4">
            <a:extLst>
              <a:ext uri="{FF2B5EF4-FFF2-40B4-BE49-F238E27FC236}">
                <a16:creationId xmlns:a16="http://schemas.microsoft.com/office/drawing/2014/main" id="{512BD5DD-3C10-473E-8B14-EB766E78A204}"/>
              </a:ext>
            </a:extLst>
          </p:cNvPr>
          <p:cNvSpPr>
            <a:spLocks noGrp="1"/>
          </p:cNvSpPr>
          <p:nvPr>
            <p:ph type="body" idx="15"/>
          </p:nvPr>
        </p:nvSpPr>
        <p:spPr/>
        <p:txBody>
          <a:bodyPr/>
          <a:lstStyle/>
          <a:p>
            <a:r>
              <a:rPr dirty="0"/>
              <a:t>0</a:t>
            </a:r>
            <a:r>
              <a:rPr lang="en-US" dirty="0"/>
              <a:t>2</a:t>
            </a:r>
            <a:endParaRPr dirty="0"/>
          </a:p>
        </p:txBody>
      </p:sp>
      <p:sp>
        <p:nvSpPr>
          <p:cNvPr id="8" name="Rectangle 2">
            <a:extLst>
              <a:ext uri="{FF2B5EF4-FFF2-40B4-BE49-F238E27FC236}">
                <a16:creationId xmlns:a16="http://schemas.microsoft.com/office/drawing/2014/main" id="{012F3417-F459-4EBD-A3A7-8B92156BD00F}"/>
              </a:ext>
            </a:extLst>
          </p:cNvPr>
          <p:cNvSpPr>
            <a:spLocks noGrp="1"/>
          </p:cNvSpPr>
          <p:nvPr/>
        </p:nvSpPr>
        <p:spPr>
          <a:xfrm>
            <a:off x="1697983" y="6003224"/>
            <a:ext cx="1368000" cy="288000"/>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 師資</a:t>
            </a:r>
          </a:p>
        </p:txBody>
      </p:sp>
      <p:sp>
        <p:nvSpPr>
          <p:cNvPr id="9" name="Rectangle 3">
            <a:extLst>
              <a:ext uri="{FF2B5EF4-FFF2-40B4-BE49-F238E27FC236}">
                <a16:creationId xmlns:a16="http://schemas.microsoft.com/office/drawing/2014/main" id="{0BEFA8B8-3A03-40A5-8A62-27A96386B9B9}"/>
              </a:ext>
            </a:extLst>
          </p:cNvPr>
          <p:cNvSpPr>
            <a:spLocks noGrp="1"/>
          </p:cNvSpPr>
          <p:nvPr/>
        </p:nvSpPr>
        <p:spPr>
          <a:xfrm>
            <a:off x="3142390" y="6005546"/>
            <a:ext cx="1368000" cy="288000"/>
          </a:xfrm>
          <a:prstGeom prst="roundRect">
            <a:avLst/>
          </a:prstGeom>
          <a:solidFill>
            <a:srgbClr val="ED7D31"/>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表2 招生</a:t>
            </a:r>
          </a:p>
        </p:txBody>
      </p:sp>
      <p:sp>
        <p:nvSpPr>
          <p:cNvPr id="10" name="Rectangle 4">
            <a:extLst>
              <a:ext uri="{FF2B5EF4-FFF2-40B4-BE49-F238E27FC236}">
                <a16:creationId xmlns:a16="http://schemas.microsoft.com/office/drawing/2014/main" id="{917B0FBC-7892-4DCA-BB91-F828FECA6E60}"/>
              </a:ext>
            </a:extLst>
          </p:cNvPr>
          <p:cNvSpPr>
            <a:spLocks noGrp="1"/>
          </p:cNvSpPr>
          <p:nvPr/>
        </p:nvSpPr>
        <p:spPr>
          <a:xfrm>
            <a:off x="4586797" y="5993623"/>
            <a:ext cx="1368000" cy="288000"/>
          </a:xfrm>
          <a:prstGeom prst="roundRect">
            <a:avLst/>
          </a:prstGeom>
          <a:solidFill>
            <a:srgbClr val="A5A5A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表3 課程教學</a:t>
            </a:r>
          </a:p>
        </p:txBody>
      </p:sp>
      <p:sp>
        <p:nvSpPr>
          <p:cNvPr id="11" name="Rectangle 5">
            <a:extLst>
              <a:ext uri="{FF2B5EF4-FFF2-40B4-BE49-F238E27FC236}">
                <a16:creationId xmlns:a16="http://schemas.microsoft.com/office/drawing/2014/main" id="{72D20031-9502-4C98-9B01-381157AB5CF4}"/>
              </a:ext>
            </a:extLst>
          </p:cNvPr>
          <p:cNvSpPr>
            <a:spLocks noGrp="1"/>
          </p:cNvSpPr>
          <p:nvPr/>
        </p:nvSpPr>
        <p:spPr>
          <a:xfrm>
            <a:off x="6017493" y="5989788"/>
            <a:ext cx="1368000" cy="288000"/>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表4 學生</a:t>
            </a:r>
          </a:p>
        </p:txBody>
      </p:sp>
      <p:sp>
        <p:nvSpPr>
          <p:cNvPr id="12" name="Rectangle 6">
            <a:extLst>
              <a:ext uri="{FF2B5EF4-FFF2-40B4-BE49-F238E27FC236}">
                <a16:creationId xmlns:a16="http://schemas.microsoft.com/office/drawing/2014/main" id="{93C6716C-D35C-49E0-8E70-62E49393B33A}"/>
              </a:ext>
            </a:extLst>
          </p:cNvPr>
          <p:cNvSpPr>
            <a:spLocks noGrp="1"/>
          </p:cNvSpPr>
          <p:nvPr/>
        </p:nvSpPr>
        <p:spPr>
          <a:xfrm>
            <a:off x="7475611" y="5989788"/>
            <a:ext cx="1368000" cy="288000"/>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表5 圖書館</a:t>
            </a:r>
          </a:p>
        </p:txBody>
      </p:sp>
      <p:sp>
        <p:nvSpPr>
          <p:cNvPr id="13" name="Rectangle 7">
            <a:extLst>
              <a:ext uri="{FF2B5EF4-FFF2-40B4-BE49-F238E27FC236}">
                <a16:creationId xmlns:a16="http://schemas.microsoft.com/office/drawing/2014/main" id="{569316A0-F9F4-405D-8499-5FCF3CDB5260}"/>
              </a:ext>
            </a:extLst>
          </p:cNvPr>
          <p:cNvSpPr>
            <a:spLocks noGrp="1"/>
          </p:cNvSpPr>
          <p:nvPr/>
        </p:nvSpPr>
        <p:spPr>
          <a:xfrm>
            <a:off x="8933729" y="6003224"/>
            <a:ext cx="1368000" cy="288000"/>
          </a:xfrm>
          <a:prstGeom prst="roundRect">
            <a:avLst/>
          </a:prstGeom>
          <a:solidFill>
            <a:srgbClr val="4BACC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表6 推廣服務</a:t>
            </a:r>
          </a:p>
        </p:txBody>
      </p:sp>
      <p:sp>
        <p:nvSpPr>
          <p:cNvPr id="14" name="Rectangle 8">
            <a:extLst>
              <a:ext uri="{FF2B5EF4-FFF2-40B4-BE49-F238E27FC236}">
                <a16:creationId xmlns:a16="http://schemas.microsoft.com/office/drawing/2014/main" id="{247DA4CF-AAED-4AC5-A6EF-41E9157E2BC3}"/>
              </a:ext>
            </a:extLst>
          </p:cNvPr>
          <p:cNvSpPr>
            <a:spLocks noGrp="1"/>
          </p:cNvSpPr>
          <p:nvPr/>
        </p:nvSpPr>
        <p:spPr>
          <a:xfrm>
            <a:off x="1697983" y="6398009"/>
            <a:ext cx="1368000" cy="288000"/>
          </a:xfrm>
          <a:prstGeom prst="roundRect">
            <a:avLst/>
          </a:prstGeom>
          <a:solidFill>
            <a:srgbClr val="8064A2"/>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表7 學生事務</a:t>
            </a:r>
          </a:p>
        </p:txBody>
      </p:sp>
      <p:sp>
        <p:nvSpPr>
          <p:cNvPr id="15" name="Rectangle 9">
            <a:extLst>
              <a:ext uri="{FF2B5EF4-FFF2-40B4-BE49-F238E27FC236}">
                <a16:creationId xmlns:a16="http://schemas.microsoft.com/office/drawing/2014/main" id="{4CDBB054-1915-4E5A-8514-07A548C0793C}"/>
              </a:ext>
            </a:extLst>
          </p:cNvPr>
          <p:cNvSpPr>
            <a:spLocks noGrp="1"/>
          </p:cNvSpPr>
          <p:nvPr/>
        </p:nvSpPr>
        <p:spPr>
          <a:xfrm>
            <a:off x="3142390" y="6398009"/>
            <a:ext cx="1368000" cy="288000"/>
          </a:xfrm>
          <a:prstGeom prst="roundRect">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表8 校地</a:t>
            </a:r>
          </a:p>
        </p:txBody>
      </p:sp>
      <p:sp>
        <p:nvSpPr>
          <p:cNvPr id="16" name="Rectangle 10">
            <a:extLst>
              <a:ext uri="{FF2B5EF4-FFF2-40B4-BE49-F238E27FC236}">
                <a16:creationId xmlns:a16="http://schemas.microsoft.com/office/drawing/2014/main" id="{B35E2A34-14AD-4EE7-AF2A-9C5FEB8CDDC9}"/>
              </a:ext>
            </a:extLst>
          </p:cNvPr>
          <p:cNvSpPr>
            <a:spLocks noGrp="1"/>
          </p:cNvSpPr>
          <p:nvPr/>
        </p:nvSpPr>
        <p:spPr>
          <a:xfrm>
            <a:off x="4586797" y="6394428"/>
            <a:ext cx="1368000" cy="288000"/>
          </a:xfrm>
          <a:prstGeom prst="roundRect">
            <a:avLst/>
          </a:prstGeom>
          <a:solidFill>
            <a:srgbClr val="00B0F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表9 財務</a:t>
            </a:r>
          </a:p>
        </p:txBody>
      </p:sp>
      <p:sp>
        <p:nvSpPr>
          <p:cNvPr id="17" name="Rectangle 11">
            <a:extLst>
              <a:ext uri="{FF2B5EF4-FFF2-40B4-BE49-F238E27FC236}">
                <a16:creationId xmlns:a16="http://schemas.microsoft.com/office/drawing/2014/main" id="{1709E759-20CF-4417-AAA5-7132DACAAB24}"/>
              </a:ext>
            </a:extLst>
          </p:cNvPr>
          <p:cNvSpPr>
            <a:spLocks noGrp="1"/>
          </p:cNvSpPr>
          <p:nvPr/>
        </p:nvSpPr>
        <p:spPr>
          <a:xfrm>
            <a:off x="6014885" y="6394428"/>
            <a:ext cx="1368000" cy="288000"/>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表10 董事會</a:t>
            </a:r>
          </a:p>
        </p:txBody>
      </p:sp>
      <p:sp>
        <p:nvSpPr>
          <p:cNvPr id="18" name="Rectangle 12">
            <a:extLst>
              <a:ext uri="{FF2B5EF4-FFF2-40B4-BE49-F238E27FC236}">
                <a16:creationId xmlns:a16="http://schemas.microsoft.com/office/drawing/2014/main" id="{A46ACDDB-E69E-4641-8E29-8B9C03BA7FDB}"/>
              </a:ext>
            </a:extLst>
          </p:cNvPr>
          <p:cNvSpPr>
            <a:spLocks noGrp="1"/>
          </p:cNvSpPr>
          <p:nvPr/>
        </p:nvSpPr>
        <p:spPr>
          <a:xfrm>
            <a:off x="7475611" y="6394428"/>
            <a:ext cx="1368000" cy="288000"/>
          </a:xfrm>
          <a:prstGeom prst="roundRect">
            <a:avLst/>
          </a:prstGeom>
          <a:solidFill>
            <a:srgbClr val="92D05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表13 學校資料</a:t>
            </a:r>
          </a:p>
        </p:txBody>
      </p:sp>
      <p:sp>
        <p:nvSpPr>
          <p:cNvPr id="19" name="Rectangle 13">
            <a:extLst>
              <a:ext uri="{FF2B5EF4-FFF2-40B4-BE49-F238E27FC236}">
                <a16:creationId xmlns:a16="http://schemas.microsoft.com/office/drawing/2014/main" id="{5FE965DC-2470-4884-9216-0546B81446D0}"/>
              </a:ext>
            </a:extLst>
          </p:cNvPr>
          <p:cNvSpPr>
            <a:spLocks noGrp="1"/>
          </p:cNvSpPr>
          <p:nvPr/>
        </p:nvSpPr>
        <p:spPr>
          <a:xfrm>
            <a:off x="8933729" y="6394428"/>
            <a:ext cx="1368000" cy="288000"/>
          </a:xfrm>
          <a:prstGeom prst="roundRect">
            <a:avLst/>
          </a:prstGeom>
          <a:solidFill>
            <a:srgbClr val="FF99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表14 產學合作</a:t>
            </a:r>
          </a:p>
        </p:txBody>
      </p:sp>
      <p:sp>
        <p:nvSpPr>
          <p:cNvPr id="20" name="Rectangle 14">
            <a:extLst>
              <a:ext uri="{FF2B5EF4-FFF2-40B4-BE49-F238E27FC236}">
                <a16:creationId xmlns:a16="http://schemas.microsoft.com/office/drawing/2014/main" id="{D7A667F4-635F-486E-92C4-60FCF5A31378}"/>
              </a:ext>
            </a:extLst>
          </p:cNvPr>
          <p:cNvSpPr>
            <a:spLocks noGrp="1"/>
          </p:cNvSpPr>
          <p:nvPr/>
        </p:nvSpPr>
        <p:spPr>
          <a:xfrm>
            <a:off x="10391847" y="6394428"/>
            <a:ext cx="1368000" cy="288000"/>
          </a:xfrm>
          <a:prstGeom prst="roundRect">
            <a:avLst/>
          </a:prstGeom>
          <a:solidFill>
            <a:srgbClr val="99336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t>表15 國際化</a:t>
            </a:r>
          </a:p>
        </p:txBody>
      </p:sp>
      <p:sp>
        <p:nvSpPr>
          <p:cNvPr id="21" name="文字方塊 20">
            <a:extLst>
              <a:ext uri="{FF2B5EF4-FFF2-40B4-BE49-F238E27FC236}">
                <a16:creationId xmlns:a16="http://schemas.microsoft.com/office/drawing/2014/main" id="{F74B38AD-800C-4437-B460-F08D01669923}"/>
              </a:ext>
            </a:extLst>
          </p:cNvPr>
          <p:cNvSpPr>
            <a:spLocks noGrp="1"/>
          </p:cNvSpPr>
          <p:nvPr/>
        </p:nvSpPr>
        <p:spPr>
          <a:xfrm>
            <a:off x="113370" y="6211265"/>
            <a:ext cx="1584613" cy="369332"/>
          </a:xfrm>
          <a:prstGeom prst="rect">
            <a:avLst/>
          </a:prstGeom>
          <a:noFill/>
        </p:spPr>
        <p:txBody>
          <a:bodyPr wrap="square">
            <a:spAutoFit/>
          </a:bodyPr>
          <a:lstStyle/>
          <a:p>
            <a:r>
              <a:rPr sz="1800" b="1">
                <a:latin typeface="微軟正黑體"/>
                <a:ea typeface="微軟正黑體"/>
                <a:cs typeface="微軟正黑體"/>
              </a:rPr>
              <a:t>表冊類別說明 </a:t>
            </a:r>
            <a:endParaRPr/>
          </a:p>
        </p:txBody>
      </p:sp>
      <p:sp>
        <p:nvSpPr>
          <p:cNvPr id="22" name="Rectangle 2">
            <a:extLst>
              <a:ext uri="{FF2B5EF4-FFF2-40B4-BE49-F238E27FC236}">
                <a16:creationId xmlns:a16="http://schemas.microsoft.com/office/drawing/2014/main" id="{99626378-14B2-4CE5-A661-F8E1E7670A18}"/>
              </a:ext>
            </a:extLst>
          </p:cNvPr>
          <p:cNvSpPr>
            <a:spLocks noGrp="1"/>
          </p:cNvSpPr>
          <p:nvPr/>
        </p:nvSpPr>
        <p:spPr>
          <a:xfrm>
            <a:off x="2183822" y="1719131"/>
            <a:ext cx="9663482" cy="432000"/>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latin typeface="+mn-ea"/>
                <a:ea typeface="+mn-ea"/>
                <a:cs typeface="+mn-ea"/>
              </a:rPr>
              <a:t>表1-1,表1-2-1,表1-5,表1-6,表1-7,表1-8,表1-9,表1-10,表1-11,表1-12,表1-14,表1-16,表1-17-1</a:t>
            </a:r>
          </a:p>
        </p:txBody>
      </p:sp>
      <p:sp>
        <p:nvSpPr>
          <p:cNvPr id="23" name="Rectangle 3">
            <a:extLst>
              <a:ext uri="{FF2B5EF4-FFF2-40B4-BE49-F238E27FC236}">
                <a16:creationId xmlns:a16="http://schemas.microsoft.com/office/drawing/2014/main" id="{38DFB978-DDC3-4CCB-AA17-8C00B3615129}"/>
              </a:ext>
            </a:extLst>
          </p:cNvPr>
          <p:cNvSpPr>
            <a:spLocks noGrp="1"/>
          </p:cNvSpPr>
          <p:nvPr/>
        </p:nvSpPr>
        <p:spPr>
          <a:xfrm>
            <a:off x="2183822" y="2255594"/>
            <a:ext cx="1827069" cy="432000"/>
          </a:xfrm>
          <a:prstGeom prst="roundRect">
            <a:avLst/>
          </a:prstGeom>
          <a:solidFill>
            <a:srgbClr val="ED7D31"/>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表2-1-2、表2-1-3</a:t>
            </a:r>
          </a:p>
        </p:txBody>
      </p:sp>
      <p:sp>
        <p:nvSpPr>
          <p:cNvPr id="24" name="Rectangle 4">
            <a:extLst>
              <a:ext uri="{FF2B5EF4-FFF2-40B4-BE49-F238E27FC236}">
                <a16:creationId xmlns:a16="http://schemas.microsoft.com/office/drawing/2014/main" id="{398256B7-20EE-457A-800F-610AB033CE13}"/>
              </a:ext>
            </a:extLst>
          </p:cNvPr>
          <p:cNvSpPr>
            <a:spLocks noGrp="1"/>
          </p:cNvSpPr>
          <p:nvPr/>
        </p:nvSpPr>
        <p:spPr>
          <a:xfrm>
            <a:off x="4114801" y="2259877"/>
            <a:ext cx="2576944" cy="432000"/>
          </a:xfrm>
          <a:prstGeom prst="roundRect">
            <a:avLst/>
          </a:prstGeom>
          <a:solidFill>
            <a:srgbClr val="A5A5A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表3-1,表3-2-3,表3-5,表3-7</a:t>
            </a:r>
          </a:p>
        </p:txBody>
      </p:sp>
      <p:sp>
        <p:nvSpPr>
          <p:cNvPr id="25" name="Rectangle 5">
            <a:extLst>
              <a:ext uri="{FF2B5EF4-FFF2-40B4-BE49-F238E27FC236}">
                <a16:creationId xmlns:a16="http://schemas.microsoft.com/office/drawing/2014/main" id="{89442947-1C35-42B9-B488-6274511A260A}"/>
              </a:ext>
            </a:extLst>
          </p:cNvPr>
          <p:cNvSpPr>
            <a:spLocks noGrp="1"/>
          </p:cNvSpPr>
          <p:nvPr/>
        </p:nvSpPr>
        <p:spPr>
          <a:xfrm>
            <a:off x="2183822" y="2766373"/>
            <a:ext cx="4507923" cy="978149"/>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latin typeface="+mn-ea"/>
                <a:ea typeface="+mn-ea"/>
                <a:cs typeface="+mn-ea"/>
              </a:rPr>
              <a:t>表4-1,表4-1-6,表4-2,表4-2-3,表4-4-2,表4-4-3,表4-6,表4-7-2,表4-8-1,表4-8-2,表4-8-3,表4-10,表4-11,表4-13,表4-14,表4-18,表4-19</a:t>
            </a:r>
          </a:p>
        </p:txBody>
      </p:sp>
      <p:sp>
        <p:nvSpPr>
          <p:cNvPr id="26" name="Rectangle 6">
            <a:extLst>
              <a:ext uri="{FF2B5EF4-FFF2-40B4-BE49-F238E27FC236}">
                <a16:creationId xmlns:a16="http://schemas.microsoft.com/office/drawing/2014/main" id="{13860BAB-D17A-41BB-B1D3-B58EB237ADC0}"/>
              </a:ext>
            </a:extLst>
          </p:cNvPr>
          <p:cNvSpPr>
            <a:spLocks noGrp="1"/>
          </p:cNvSpPr>
          <p:nvPr/>
        </p:nvSpPr>
        <p:spPr>
          <a:xfrm>
            <a:off x="6795654" y="2267771"/>
            <a:ext cx="2576943" cy="432000"/>
          </a:xfrm>
          <a:prstGeom prst="roundRect">
            <a:avLst/>
          </a:prstGeom>
          <a:solidFill>
            <a:srgbClr val="FFC00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表5-1,表5-2,表5-2-1,表5-3</a:t>
            </a:r>
          </a:p>
        </p:txBody>
      </p:sp>
      <p:sp>
        <p:nvSpPr>
          <p:cNvPr id="27" name="Rectangle 7">
            <a:extLst>
              <a:ext uri="{FF2B5EF4-FFF2-40B4-BE49-F238E27FC236}">
                <a16:creationId xmlns:a16="http://schemas.microsoft.com/office/drawing/2014/main" id="{1AB92B17-F28E-4D5F-B0AD-FCEDDFC33134}"/>
              </a:ext>
            </a:extLst>
          </p:cNvPr>
          <p:cNvSpPr>
            <a:spLocks noGrp="1"/>
          </p:cNvSpPr>
          <p:nvPr/>
        </p:nvSpPr>
        <p:spPr>
          <a:xfrm>
            <a:off x="9481774" y="2267771"/>
            <a:ext cx="1875490" cy="432000"/>
          </a:xfrm>
          <a:prstGeom prst="roundRect">
            <a:avLst/>
          </a:prstGeom>
          <a:solidFill>
            <a:srgbClr val="4BACC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表6-1,表6-2,表6-3</a:t>
            </a:r>
          </a:p>
        </p:txBody>
      </p:sp>
      <p:sp>
        <p:nvSpPr>
          <p:cNvPr id="28" name="Rectangle 8">
            <a:extLst>
              <a:ext uri="{FF2B5EF4-FFF2-40B4-BE49-F238E27FC236}">
                <a16:creationId xmlns:a16="http://schemas.microsoft.com/office/drawing/2014/main" id="{C2B50D84-4CB0-4979-B1B7-597A17EBD5FC}"/>
              </a:ext>
            </a:extLst>
          </p:cNvPr>
          <p:cNvSpPr>
            <a:spLocks noGrp="1"/>
          </p:cNvSpPr>
          <p:nvPr/>
        </p:nvSpPr>
        <p:spPr>
          <a:xfrm>
            <a:off x="6795653" y="2771603"/>
            <a:ext cx="2576943" cy="432000"/>
          </a:xfrm>
          <a:prstGeom prst="roundRect">
            <a:avLst/>
          </a:prstGeom>
          <a:solidFill>
            <a:srgbClr val="8064A2"/>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dirty="0"/>
              <a:t>表7-2、</a:t>
            </a:r>
            <a:r>
              <a:rPr lang="zh-TW" altLang="en-US" sz="1600" dirty="0"/>
              <a:t>表</a:t>
            </a:r>
            <a:r>
              <a:rPr lang="en-US" altLang="zh-TW" sz="1600" dirty="0"/>
              <a:t>7-2-1</a:t>
            </a:r>
            <a:r>
              <a:rPr lang="zh-TW" altLang="en-US" sz="1600" dirty="0"/>
              <a:t>、</a:t>
            </a:r>
            <a:r>
              <a:rPr sz="1600" dirty="0"/>
              <a:t>表7-4</a:t>
            </a:r>
          </a:p>
        </p:txBody>
      </p:sp>
      <p:sp>
        <p:nvSpPr>
          <p:cNvPr id="29" name="Rectangle 9">
            <a:extLst>
              <a:ext uri="{FF2B5EF4-FFF2-40B4-BE49-F238E27FC236}">
                <a16:creationId xmlns:a16="http://schemas.microsoft.com/office/drawing/2014/main" id="{3743FB9C-4005-4CFE-83F7-462B22BA705D}"/>
              </a:ext>
            </a:extLst>
          </p:cNvPr>
          <p:cNvSpPr>
            <a:spLocks noGrp="1"/>
          </p:cNvSpPr>
          <p:nvPr/>
        </p:nvSpPr>
        <p:spPr>
          <a:xfrm>
            <a:off x="9465183" y="2781647"/>
            <a:ext cx="2021104" cy="432000"/>
          </a:xfrm>
          <a:prstGeom prst="roundRect">
            <a:avLst/>
          </a:prstGeom>
          <a:solidFill>
            <a:srgbClr val="C0504D"/>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dirty="0"/>
              <a:t>表8-1,表8-2-1,表8-5</a:t>
            </a:r>
          </a:p>
        </p:txBody>
      </p:sp>
      <p:sp>
        <p:nvSpPr>
          <p:cNvPr id="30" name="Rectangle 10">
            <a:extLst>
              <a:ext uri="{FF2B5EF4-FFF2-40B4-BE49-F238E27FC236}">
                <a16:creationId xmlns:a16="http://schemas.microsoft.com/office/drawing/2014/main" id="{F1103D42-5319-4239-87E3-52FCD1EA6510}"/>
              </a:ext>
            </a:extLst>
          </p:cNvPr>
          <p:cNvSpPr>
            <a:spLocks noGrp="1"/>
          </p:cNvSpPr>
          <p:nvPr/>
        </p:nvSpPr>
        <p:spPr>
          <a:xfrm>
            <a:off x="6795653" y="3289667"/>
            <a:ext cx="1454727" cy="432000"/>
          </a:xfrm>
          <a:prstGeom prst="roundRect">
            <a:avLst/>
          </a:prstGeom>
          <a:solidFill>
            <a:srgbClr val="00B0F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表9-2-7</a:t>
            </a:r>
          </a:p>
        </p:txBody>
      </p:sp>
      <p:sp>
        <p:nvSpPr>
          <p:cNvPr id="31" name="Rectangle 11">
            <a:extLst>
              <a:ext uri="{FF2B5EF4-FFF2-40B4-BE49-F238E27FC236}">
                <a16:creationId xmlns:a16="http://schemas.microsoft.com/office/drawing/2014/main" id="{2ED0C4B9-1D42-49CD-B725-A9871CEF5699}"/>
              </a:ext>
            </a:extLst>
          </p:cNvPr>
          <p:cNvSpPr>
            <a:spLocks noGrp="1"/>
          </p:cNvSpPr>
          <p:nvPr/>
        </p:nvSpPr>
        <p:spPr>
          <a:xfrm>
            <a:off x="8354288" y="3291139"/>
            <a:ext cx="2021104" cy="432000"/>
          </a:xfrm>
          <a:prstGeom prst="roundRect">
            <a:avLst/>
          </a:prstGeom>
          <a:solidFill>
            <a:srgbClr val="0070C0"/>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表10-1、表10-3</a:t>
            </a:r>
          </a:p>
        </p:txBody>
      </p:sp>
      <p:sp>
        <p:nvSpPr>
          <p:cNvPr id="32" name="Rectangle 2">
            <a:extLst>
              <a:ext uri="{FF2B5EF4-FFF2-40B4-BE49-F238E27FC236}">
                <a16:creationId xmlns:a16="http://schemas.microsoft.com/office/drawing/2014/main" id="{D4AE3CC5-1DC7-40F0-9646-9ADBEBFE914F}"/>
              </a:ext>
            </a:extLst>
          </p:cNvPr>
          <p:cNvSpPr>
            <a:spLocks noGrp="1"/>
          </p:cNvSpPr>
          <p:nvPr/>
        </p:nvSpPr>
        <p:spPr>
          <a:xfrm>
            <a:off x="2183822" y="4164752"/>
            <a:ext cx="3752787" cy="432000"/>
          </a:xfrm>
          <a:prstGeom prst="roundRect">
            <a:avLst/>
          </a:prstGeom>
          <a:solidFill>
            <a:srgbClr val="5B9BD5"/>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表1-20,表1-21,表1-22,表1-22-1,表1-23</a:t>
            </a:r>
          </a:p>
        </p:txBody>
      </p:sp>
      <p:sp>
        <p:nvSpPr>
          <p:cNvPr id="33" name="Rectangle 5">
            <a:extLst>
              <a:ext uri="{FF2B5EF4-FFF2-40B4-BE49-F238E27FC236}">
                <a16:creationId xmlns:a16="http://schemas.microsoft.com/office/drawing/2014/main" id="{6DB7A8BC-DD40-49DD-9480-CD5D7AB0007F}"/>
              </a:ext>
            </a:extLst>
          </p:cNvPr>
          <p:cNvSpPr>
            <a:spLocks noGrp="1"/>
          </p:cNvSpPr>
          <p:nvPr/>
        </p:nvSpPr>
        <p:spPr>
          <a:xfrm>
            <a:off x="2183823" y="4834709"/>
            <a:ext cx="3032414" cy="432000"/>
          </a:xfrm>
          <a:prstGeom prst="roundRect">
            <a:avLst/>
          </a:prstGeom>
          <a:solidFill>
            <a:srgbClr val="70AD47"/>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表4-2-3,表4-12,表4-13,表4-14</a:t>
            </a:r>
          </a:p>
        </p:txBody>
      </p:sp>
      <p:sp>
        <p:nvSpPr>
          <p:cNvPr id="34" name="Rectangle 7">
            <a:extLst>
              <a:ext uri="{FF2B5EF4-FFF2-40B4-BE49-F238E27FC236}">
                <a16:creationId xmlns:a16="http://schemas.microsoft.com/office/drawing/2014/main" id="{7502D051-D7D1-478D-B248-8E4A94067CF4}"/>
              </a:ext>
            </a:extLst>
          </p:cNvPr>
          <p:cNvSpPr>
            <a:spLocks noGrp="1"/>
          </p:cNvSpPr>
          <p:nvPr/>
        </p:nvSpPr>
        <p:spPr>
          <a:xfrm>
            <a:off x="2183822" y="5343774"/>
            <a:ext cx="3032413" cy="432000"/>
          </a:xfrm>
          <a:prstGeom prst="roundRect">
            <a:avLst/>
          </a:prstGeom>
          <a:solidFill>
            <a:srgbClr val="4BACC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t>表6-4,表6-6</a:t>
            </a:r>
          </a:p>
        </p:txBody>
      </p:sp>
      <p:sp>
        <p:nvSpPr>
          <p:cNvPr id="35" name="Rectangle 14">
            <a:extLst>
              <a:ext uri="{FF2B5EF4-FFF2-40B4-BE49-F238E27FC236}">
                <a16:creationId xmlns:a16="http://schemas.microsoft.com/office/drawing/2014/main" id="{CBF7D296-904A-4C77-95AC-107679106698}"/>
              </a:ext>
            </a:extLst>
          </p:cNvPr>
          <p:cNvSpPr>
            <a:spLocks noGrp="1"/>
          </p:cNvSpPr>
          <p:nvPr/>
        </p:nvSpPr>
        <p:spPr>
          <a:xfrm>
            <a:off x="5335456" y="4835534"/>
            <a:ext cx="6511849" cy="971710"/>
          </a:xfrm>
          <a:prstGeom prst="roundRect">
            <a:avLst/>
          </a:prstGeom>
          <a:solidFill>
            <a:srgbClr val="993366"/>
          </a:solidFill>
        </p:spPr>
        <p:style>
          <a:lnRef idx="1">
            <a:schemeClr val="accent1"/>
          </a:lnRef>
          <a:fillRef idx="3">
            <a:schemeClr val="accent1"/>
          </a:fillRef>
          <a:effectRef idx="2">
            <a:schemeClr val="accent1"/>
          </a:effectRef>
          <a:fontRef idx="minor">
            <a:schemeClr val="lt1"/>
          </a:fontRef>
        </p:style>
        <p:txBody>
          <a:bodyPr anchor="ctr"/>
          <a:lstStyle/>
          <a:p>
            <a:pPr>
              <a:buNone/>
              <a:defRPr sz="1400">
                <a:solidFill>
                  <a:srgbClr val="FFFFFF"/>
                </a:solidFill>
              </a:defRPr>
            </a:pPr>
            <a:r>
              <a:rPr sz="1600">
                <a:latin typeface="+mn-ea"/>
                <a:ea typeface="+mn-ea"/>
                <a:cs typeface="+mn-ea"/>
              </a:rPr>
              <a:t>表15-1,表15-2,表15-4,表15-5,表15-6,表15-7,表15-8,表15-9,</a:t>
            </a:r>
            <a:br/>
            <a:r>
              <a:rPr sz="1600">
                <a:latin typeface="+mn-ea"/>
                <a:ea typeface="+mn-ea"/>
                <a:cs typeface="+mn-ea"/>
              </a:rPr>
              <a:t>表15-10,表15-11,表15-12,表15-13,表15-14,表15-15,表15-16,</a:t>
            </a:r>
            <a:br/>
            <a:r>
              <a:rPr sz="1600">
                <a:latin typeface="+mn-ea"/>
                <a:ea typeface="+mn-ea"/>
                <a:cs typeface="+mn-ea"/>
              </a:rPr>
              <a:t>表15-17,表15-18,表15-19,表15-20</a:t>
            </a:r>
          </a:p>
        </p:txBody>
      </p:sp>
    </p:spTree>
    <p:extLst>
      <p:ext uri="{BB962C8B-B14F-4D97-AF65-F5344CB8AC3E}">
        <p14:creationId xmlns:p14="http://schemas.microsoft.com/office/powerpoint/2010/main" val="1969582301"/>
      </p:ext>
    </p:extLst>
  </p:cSld>
  <p:clrMapOvr>
    <a:masterClrMapping/>
  </p:clrMapOvr>
</p:sld>
</file>

<file path=ppt/theme/theme1.xml><?xml version="1.0" encoding="utf-8"?>
<a:theme xmlns:a="http://schemas.openxmlformats.org/drawingml/2006/main" name="Office 佈景主題">
  <a:themeElements>
    <a:clrScheme name="說明會-森林鼠尾草 × 暖米色">
      <a:dk1>
        <a:srgbClr val="4A4842"/>
      </a:dk1>
      <a:lt1>
        <a:srgbClr val="FFFFFF"/>
      </a:lt1>
      <a:dk2>
        <a:srgbClr val="365B4A"/>
      </a:dk2>
      <a:lt2>
        <a:srgbClr val="F6F2E8"/>
      </a:lt2>
      <a:accent1>
        <a:srgbClr val="78977D"/>
      </a:accent1>
      <a:accent2>
        <a:srgbClr val="B8C5AE"/>
      </a:accent2>
      <a:accent3>
        <a:srgbClr val="C7D3B5"/>
      </a:accent3>
      <a:accent4>
        <a:srgbClr val="C9825A"/>
      </a:accent4>
      <a:accent5>
        <a:srgbClr val="C9A85B"/>
      </a:accent5>
      <a:accent6>
        <a:srgbClr val="EFE4C8"/>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說明會-森林鼠尾草 × 暖米色">
      <a:fillStyleLst>
        <a:solidFill>
          <a:schemeClr val="phClr"/>
        </a:solidFill>
        <a:gradFill rotWithShape="1">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rotWithShape="1">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6350">
          <a:solidFill>
            <a:schemeClr val="phClr"/>
          </a:solidFill>
          <a:prstDash val="solid"/>
        </a:ln>
        <a:ln w="12700">
          <a:solidFill>
            <a:schemeClr val="phClr"/>
          </a:solidFill>
          <a:prstDash val="solid"/>
        </a:ln>
        <a:ln w="19050">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佈景主題">
  <a:themeElements>
    <a:clrScheme name="說明會-森林鼠尾草 × 暖米色">
      <a:dk1>
        <a:srgbClr val="4A4842"/>
      </a:dk1>
      <a:lt1>
        <a:srgbClr val="FFFFFF"/>
      </a:lt1>
      <a:dk2>
        <a:srgbClr val="365B4A"/>
      </a:dk2>
      <a:lt2>
        <a:srgbClr val="F6F2E8"/>
      </a:lt2>
      <a:accent1>
        <a:srgbClr val="78977D"/>
      </a:accent1>
      <a:accent2>
        <a:srgbClr val="B8C5AE"/>
      </a:accent2>
      <a:accent3>
        <a:srgbClr val="C7D3B5"/>
      </a:accent3>
      <a:accent4>
        <a:srgbClr val="C9825A"/>
      </a:accent4>
      <a:accent5>
        <a:srgbClr val="C9A85B"/>
      </a:accent5>
      <a:accent6>
        <a:srgbClr val="EFE4C8"/>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說明會-森林鼠尾草 × 暖米色">
      <a:fillStyleLst>
        <a:solidFill>
          <a:schemeClr val="phClr"/>
        </a:solidFill>
        <a:gradFill rotWithShape="1">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rotWithShape="1">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6350">
          <a:solidFill>
            <a:schemeClr val="phClr"/>
          </a:solidFill>
          <a:prstDash val="solid"/>
        </a:ln>
        <a:ln w="12700">
          <a:solidFill>
            <a:schemeClr val="phClr"/>
          </a:solidFill>
          <a:prstDash val="solid"/>
        </a:ln>
        <a:ln w="19050">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2146</TotalTime>
  <Words>5826</Words>
  <Application>Microsoft Office PowerPoint</Application>
  <DocSecurity>0</DocSecurity>
  <PresentationFormat>寬螢幕</PresentationFormat>
  <Paragraphs>1474</Paragraphs>
  <Slides>56</Slides>
  <Notes>56</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56</vt:i4>
      </vt:variant>
    </vt:vector>
  </HeadingPairs>
  <TitlesOfParts>
    <vt:vector size="64" baseType="lpstr">
      <vt:lpstr>Roboto Bold</vt:lpstr>
      <vt:lpstr>微軟正黑體</vt:lpstr>
      <vt:lpstr>Arial</vt:lpstr>
      <vt:lpstr>Arial Black</vt:lpstr>
      <vt:lpstr>Calibri</vt:lpstr>
      <vt:lpstr>Times New Roman</vt:lpstr>
      <vt:lpstr>Wingdings</vt:lpstr>
      <vt:lpstr>Office 佈景主題</vt:lpstr>
      <vt:lpstr>PowerPoint 簡報</vt:lpstr>
      <vt:lpstr>技專校院校務資料庫</vt:lpstr>
      <vt:lpstr>PowerPoint 簡報</vt:lpstr>
      <vt:lpstr>115年10月填報：總承辦人先掌握四件事</vt:lpstr>
      <vt:lpstr>PowerPoint 簡報</vt:lpstr>
      <vt:lpstr>本期共20張表冊異動，先看影響再看表號</vt:lpstr>
      <vt:lpstr>本期8張表冊免填，其中3張內容有調整</vt:lpstr>
      <vt:lpstr>表冊應用單位</vt:lpstr>
      <vt:lpstr>表冊應用單位</vt:lpstr>
      <vt:lpstr>表冊應用單位</vt:lpstr>
      <vt:lpstr>表冊應用單位</vt:lpstr>
      <vt:lpstr>PowerPoint 簡報</vt:lpstr>
      <vt:lpstr>20張異動：新增5、停止2、欄位／定義調整13</vt:lpstr>
      <vt:lpstr>表1-8、表6-2｜本期欄位異動總覽</vt:lpstr>
      <vt:lpstr>表1-8、表6-2｜本期異動欄位填報說明</vt:lpstr>
      <vt:lpstr>30+計畫資料須依表冊檢核關係相互核對</vt:lpstr>
      <vt:lpstr>表2-1-2｜招生方式選項調整</vt:lpstr>
      <vt:lpstr>表2-1-2｜填報補充說明</vt:lpstr>
      <vt:lpstr>表2-1-3-1技專校院系、所、學位學程核定招生名額總量內新生註冊率統計表 表2-1-3-2技專校院各學制核定招生名額總量內新生註冊率統計表 表2-1-3-3技專校院招生名額總量內新生註冊率統計表</vt:lpstr>
      <vt:lpstr>新表 表2-1-7「30+大學試辦計畫」核定招生情形調查表</vt:lpstr>
      <vt:lpstr>表2-1-7｜實際註冊人數填報方式</vt:lpstr>
      <vt:lpstr>新表 表4-20 30+大學試辦計畫學生完成及退學人數統計表</vt:lpstr>
      <vt:lpstr>表4-20｜退學當期填報，前期已填不再重複</vt:lpstr>
      <vt:lpstr>新表 表4-2-14｜境外學生修讀臺灣文化相關課程情形</vt:lpstr>
      <vt:lpstr>表4-2-14｜先確認10/15學籍，再判斷是否曾修課</vt:lpstr>
      <vt:lpstr>表4-15 年齡別學生人數</vt:lpstr>
      <vt:lpstr>新表 表4-15-1｜30+大學試辦計畫年齡別學生人數</vt:lpstr>
      <vt:lpstr>表4-15-1｜先確認列計對象，再依出生月份計算年齡</vt:lpstr>
      <vt:lpstr>表4-16、表4-16-1｜115年10月起停止蒐集</vt:lpstr>
      <vt:lpstr>表7-2｜欄位調整：專業輔導人員移出、就業輔導人員停止蒐集</vt:lpstr>
      <vt:lpstr>新表 表7-2-1 專業輔導人員資料表</vt:lpstr>
      <vt:lpstr>表7-2-1｜專任專業輔導人員須同時符合三項條件</vt:lpstr>
      <vt:lpstr>表7-2-1｜兼任服務時數折抵：先確認範圍，再換算人數</vt:lpstr>
      <vt:lpstr>表7-5｜僅「大專校院弱勢學生助學金」改為資料匯入</vt:lpstr>
      <vt:lpstr>原住民身分定義調整｜新增納入平埔原住民族群</vt:lpstr>
      <vt:lpstr>PowerPoint 簡報</vt:lpstr>
      <vt:lpstr>下期預告｜表4-18、表4-19將納入平埔原住民族群</vt:lpstr>
      <vt:lpstr>PowerPoint 簡報</vt:lpstr>
      <vt:lpstr>作業期程｜四個截止點決定後續可處理範圍</vt:lpstr>
      <vt:lpstr>完整作業區間｜學校端與校庫端交錯進行</vt:lpstr>
      <vt:lpstr>各階段操作重點｜權限、截止與寄送要求</vt:lpstr>
      <vt:lpstr>資料匯出｜三次時程與提供對象</vt:lpstr>
      <vt:lpstr>應用單位通知｜檢核流程與主要聯絡資訊</vt:lpstr>
      <vt:lpstr>資料寄送｜12/18前備妥公文與附件並寄出</vt:lpstr>
      <vt:lpstr>PowerPoint 簡報</vt:lpstr>
      <vt:lpstr>評鑑表冊於10月底定稿｜定稿後修正不再回寫</vt:lpstr>
      <vt:lpstr>「證照編碼」是已停用的舊制，現行填報不再使用</vt:lpstr>
      <vt:lpstr>歷史資料修正｜以本期填報資料所屬年度為準，往前開放2年</vt:lpstr>
      <vt:lpstr>現場提問｜休息時間結束前繳交提問單</vt:lpstr>
      <vt:lpstr>PowerPoint 簡報</vt:lpstr>
      <vt:lpstr>聯絡窗口｜表冊定義與系統操作分流</vt:lpstr>
      <vt:lpstr>會後資源｜9/1起提供最新版本下載</vt:lpstr>
      <vt:lpstr>附錄｜本期需填報表冊（10月）</vt:lpstr>
      <vt:lpstr>附錄｜本期需填報表冊（10月）</vt:lpstr>
      <vt:lpstr> 敬祝填表順利</vt:lpstr>
      <vt:lpstr>Q &amp; 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李宛諭 li</cp:lastModifiedBy>
  <cp:revision>39</cp:revision>
  <dcterms:created xsi:type="dcterms:W3CDTF">2026-08-17T06:55:38Z</dcterms:created>
  <dcterms:modified xsi:type="dcterms:W3CDTF">2026-08-26T03:33:44Z</dcterms:modified>
</cp:coreProperties>
</file>